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Lst>
  <p:sldIdLst>
    <p:sldId id="256" r:id="rId2"/>
    <p:sldId id="257" r:id="rId3"/>
    <p:sldId id="258" r:id="rId4"/>
    <p:sldId id="259" r:id="rId5"/>
    <p:sldId id="260" r:id="rId6"/>
    <p:sldId id="261" r:id="rId7"/>
    <p:sldId id="265"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3" d="100"/>
          <a:sy n="83" d="100"/>
        </p:scale>
        <p:origin x="-629"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10F307-8765-4FE3-B95E-AC3933AFA3F3}" type="datetimeFigureOut">
              <a:rPr lang="en-IN" smtClean="0"/>
              <a:pPr/>
              <a:t>04-01-2022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5C6A1F-5BB8-439A-B5AA-15C6FF7F7B01}" type="slidenum">
              <a:rPr lang="en-IN" smtClean="0"/>
              <a:pPr/>
              <a:t>‹#›</a:t>
            </a:fld>
            <a:endParaRPr lang="en-IN"/>
          </a:p>
        </p:txBody>
      </p:sp>
    </p:spTree>
    <p:extLst>
      <p:ext uri="{BB962C8B-B14F-4D97-AF65-F5344CB8AC3E}">
        <p14:creationId xmlns:p14="http://schemas.microsoft.com/office/powerpoint/2010/main" xmlns="" val="3498654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10F307-8765-4FE3-B95E-AC3933AFA3F3}" type="datetimeFigureOut">
              <a:rPr lang="en-IN" smtClean="0"/>
              <a:pPr/>
              <a:t>04-01-2022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5C6A1F-5BB8-439A-B5AA-15C6FF7F7B01}" type="slidenum">
              <a:rPr lang="en-IN" smtClean="0"/>
              <a:pPr/>
              <a:t>‹#›</a:t>
            </a:fld>
            <a:endParaRPr lang="en-IN"/>
          </a:p>
        </p:txBody>
      </p:sp>
    </p:spTree>
    <p:extLst>
      <p:ext uri="{BB962C8B-B14F-4D97-AF65-F5344CB8AC3E}">
        <p14:creationId xmlns:p14="http://schemas.microsoft.com/office/powerpoint/2010/main" xmlns="" val="3685875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10F307-8765-4FE3-B95E-AC3933AFA3F3}" type="datetimeFigureOut">
              <a:rPr lang="en-IN" smtClean="0"/>
              <a:pPr/>
              <a:t>04-01-2022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5C6A1F-5BB8-439A-B5AA-15C6FF7F7B01}"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902862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10F307-8765-4FE3-B95E-AC3933AFA3F3}" type="datetimeFigureOut">
              <a:rPr lang="en-IN" smtClean="0"/>
              <a:pPr/>
              <a:t>04-01-2022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5C6A1F-5BB8-439A-B5AA-15C6FF7F7B01}" type="slidenum">
              <a:rPr lang="en-IN" smtClean="0"/>
              <a:pPr/>
              <a:t>‹#›</a:t>
            </a:fld>
            <a:endParaRPr lang="en-IN"/>
          </a:p>
        </p:txBody>
      </p:sp>
    </p:spTree>
    <p:extLst>
      <p:ext uri="{BB962C8B-B14F-4D97-AF65-F5344CB8AC3E}">
        <p14:creationId xmlns:p14="http://schemas.microsoft.com/office/powerpoint/2010/main" xmlns="" val="1854058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10F307-8765-4FE3-B95E-AC3933AFA3F3}" type="datetimeFigureOut">
              <a:rPr lang="en-IN" smtClean="0"/>
              <a:pPr/>
              <a:t>04-01-2022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5C6A1F-5BB8-439A-B5AA-15C6FF7F7B01}"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089787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10F307-8765-4FE3-B95E-AC3933AFA3F3}" type="datetimeFigureOut">
              <a:rPr lang="en-IN" smtClean="0"/>
              <a:pPr/>
              <a:t>04-01-2022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5C6A1F-5BB8-439A-B5AA-15C6FF7F7B01}" type="slidenum">
              <a:rPr lang="en-IN" smtClean="0"/>
              <a:pPr/>
              <a:t>‹#›</a:t>
            </a:fld>
            <a:endParaRPr lang="en-IN"/>
          </a:p>
        </p:txBody>
      </p:sp>
    </p:spTree>
    <p:extLst>
      <p:ext uri="{BB962C8B-B14F-4D97-AF65-F5344CB8AC3E}">
        <p14:creationId xmlns:p14="http://schemas.microsoft.com/office/powerpoint/2010/main" xmlns="" val="3549772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10F307-8765-4FE3-B95E-AC3933AFA3F3}" type="datetimeFigureOut">
              <a:rPr lang="en-IN" smtClean="0"/>
              <a:pPr/>
              <a:t>04-01-2022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5C6A1F-5BB8-439A-B5AA-15C6FF7F7B01}" type="slidenum">
              <a:rPr lang="en-IN" smtClean="0"/>
              <a:pPr/>
              <a:t>‹#›</a:t>
            </a:fld>
            <a:endParaRPr lang="en-IN"/>
          </a:p>
        </p:txBody>
      </p:sp>
    </p:spTree>
    <p:extLst>
      <p:ext uri="{BB962C8B-B14F-4D97-AF65-F5344CB8AC3E}">
        <p14:creationId xmlns:p14="http://schemas.microsoft.com/office/powerpoint/2010/main" xmlns="" val="326429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10F307-8765-4FE3-B95E-AC3933AFA3F3}" type="datetimeFigureOut">
              <a:rPr lang="en-IN" smtClean="0"/>
              <a:pPr/>
              <a:t>04-01-2022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5C6A1F-5BB8-439A-B5AA-15C6FF7F7B01}" type="slidenum">
              <a:rPr lang="en-IN" smtClean="0"/>
              <a:pPr/>
              <a:t>‹#›</a:t>
            </a:fld>
            <a:endParaRPr lang="en-IN"/>
          </a:p>
        </p:txBody>
      </p:sp>
    </p:spTree>
    <p:extLst>
      <p:ext uri="{BB962C8B-B14F-4D97-AF65-F5344CB8AC3E}">
        <p14:creationId xmlns:p14="http://schemas.microsoft.com/office/powerpoint/2010/main" xmlns="" val="453278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10F307-8765-4FE3-B95E-AC3933AFA3F3}" type="datetimeFigureOut">
              <a:rPr lang="en-IN" smtClean="0"/>
              <a:pPr/>
              <a:t>04-01-2022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5C6A1F-5BB8-439A-B5AA-15C6FF7F7B01}" type="slidenum">
              <a:rPr lang="en-IN" smtClean="0"/>
              <a:pPr/>
              <a:t>‹#›</a:t>
            </a:fld>
            <a:endParaRPr lang="en-IN"/>
          </a:p>
        </p:txBody>
      </p:sp>
    </p:spTree>
    <p:extLst>
      <p:ext uri="{BB962C8B-B14F-4D97-AF65-F5344CB8AC3E}">
        <p14:creationId xmlns:p14="http://schemas.microsoft.com/office/powerpoint/2010/main" xmlns="" val="3611758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10F307-8765-4FE3-B95E-AC3933AFA3F3}" type="datetimeFigureOut">
              <a:rPr lang="en-IN" smtClean="0"/>
              <a:pPr/>
              <a:t>04-01-2022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5C6A1F-5BB8-439A-B5AA-15C6FF7F7B01}" type="slidenum">
              <a:rPr lang="en-IN" smtClean="0"/>
              <a:pPr/>
              <a:t>‹#›</a:t>
            </a:fld>
            <a:endParaRPr lang="en-IN"/>
          </a:p>
        </p:txBody>
      </p:sp>
    </p:spTree>
    <p:extLst>
      <p:ext uri="{BB962C8B-B14F-4D97-AF65-F5344CB8AC3E}">
        <p14:creationId xmlns:p14="http://schemas.microsoft.com/office/powerpoint/2010/main" xmlns="" val="20955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10F307-8765-4FE3-B95E-AC3933AFA3F3}" type="datetimeFigureOut">
              <a:rPr lang="en-IN" smtClean="0"/>
              <a:pPr/>
              <a:t>04-01-2022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5C6A1F-5BB8-439A-B5AA-15C6FF7F7B01}" type="slidenum">
              <a:rPr lang="en-IN" smtClean="0"/>
              <a:pPr/>
              <a:t>‹#›</a:t>
            </a:fld>
            <a:endParaRPr lang="en-IN"/>
          </a:p>
        </p:txBody>
      </p:sp>
    </p:spTree>
    <p:extLst>
      <p:ext uri="{BB962C8B-B14F-4D97-AF65-F5344CB8AC3E}">
        <p14:creationId xmlns:p14="http://schemas.microsoft.com/office/powerpoint/2010/main" xmlns="" val="92255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10F307-8765-4FE3-B95E-AC3933AFA3F3}" type="datetimeFigureOut">
              <a:rPr lang="en-IN" smtClean="0"/>
              <a:pPr/>
              <a:t>04-01-2022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5C6A1F-5BB8-439A-B5AA-15C6FF7F7B01}" type="slidenum">
              <a:rPr lang="en-IN" smtClean="0"/>
              <a:pPr/>
              <a:t>‹#›</a:t>
            </a:fld>
            <a:endParaRPr lang="en-IN"/>
          </a:p>
        </p:txBody>
      </p:sp>
    </p:spTree>
    <p:extLst>
      <p:ext uri="{BB962C8B-B14F-4D97-AF65-F5344CB8AC3E}">
        <p14:creationId xmlns:p14="http://schemas.microsoft.com/office/powerpoint/2010/main" xmlns="" val="2265273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10F307-8765-4FE3-B95E-AC3933AFA3F3}" type="datetimeFigureOut">
              <a:rPr lang="en-IN" smtClean="0"/>
              <a:pPr/>
              <a:t>04-01-2022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5C6A1F-5BB8-439A-B5AA-15C6FF7F7B01}" type="slidenum">
              <a:rPr lang="en-IN" smtClean="0"/>
              <a:pPr/>
              <a:t>‹#›</a:t>
            </a:fld>
            <a:endParaRPr lang="en-IN"/>
          </a:p>
        </p:txBody>
      </p:sp>
    </p:spTree>
    <p:extLst>
      <p:ext uri="{BB962C8B-B14F-4D97-AF65-F5344CB8AC3E}">
        <p14:creationId xmlns:p14="http://schemas.microsoft.com/office/powerpoint/2010/main" xmlns="" val="420543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0F307-8765-4FE3-B95E-AC3933AFA3F3}" type="datetimeFigureOut">
              <a:rPr lang="en-IN" smtClean="0"/>
              <a:pPr/>
              <a:t>04-01-2022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5C6A1F-5BB8-439A-B5AA-15C6FF7F7B01}" type="slidenum">
              <a:rPr lang="en-IN" smtClean="0"/>
              <a:pPr/>
              <a:t>‹#›</a:t>
            </a:fld>
            <a:endParaRPr lang="en-IN"/>
          </a:p>
        </p:txBody>
      </p:sp>
    </p:spTree>
    <p:extLst>
      <p:ext uri="{BB962C8B-B14F-4D97-AF65-F5344CB8AC3E}">
        <p14:creationId xmlns:p14="http://schemas.microsoft.com/office/powerpoint/2010/main" xmlns="" val="2270845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10F307-8765-4FE3-B95E-AC3933AFA3F3}" type="datetimeFigureOut">
              <a:rPr lang="en-IN" smtClean="0"/>
              <a:pPr/>
              <a:t>04-01-2022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5C6A1F-5BB8-439A-B5AA-15C6FF7F7B01}" type="slidenum">
              <a:rPr lang="en-IN" smtClean="0"/>
              <a:pPr/>
              <a:t>‹#›</a:t>
            </a:fld>
            <a:endParaRPr lang="en-IN"/>
          </a:p>
        </p:txBody>
      </p:sp>
    </p:spTree>
    <p:extLst>
      <p:ext uri="{BB962C8B-B14F-4D97-AF65-F5344CB8AC3E}">
        <p14:creationId xmlns:p14="http://schemas.microsoft.com/office/powerpoint/2010/main" xmlns="" val="1164590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5C6A1F-5BB8-439A-B5AA-15C6FF7F7B01}" type="slidenum">
              <a:rPr lang="en-IN" smtClean="0"/>
              <a:pPr/>
              <a:t>‹#›</a:t>
            </a:fld>
            <a:endParaRPr lang="en-IN"/>
          </a:p>
        </p:txBody>
      </p:sp>
      <p:sp>
        <p:nvSpPr>
          <p:cNvPr id="5" name="Date Placeholder 4"/>
          <p:cNvSpPr>
            <a:spLocks noGrp="1"/>
          </p:cNvSpPr>
          <p:nvPr>
            <p:ph type="dt" sz="half" idx="10"/>
          </p:nvPr>
        </p:nvSpPr>
        <p:spPr/>
        <p:txBody>
          <a:bodyPr/>
          <a:lstStyle/>
          <a:p>
            <a:fld id="{0010F307-8765-4FE3-B95E-AC3933AFA3F3}" type="datetimeFigureOut">
              <a:rPr lang="en-IN" smtClean="0"/>
              <a:pPr/>
              <a:t>04-01-2022</a:t>
            </a:fld>
            <a:endParaRPr lang="en-IN"/>
          </a:p>
        </p:txBody>
      </p:sp>
    </p:spTree>
    <p:extLst>
      <p:ext uri="{BB962C8B-B14F-4D97-AF65-F5344CB8AC3E}">
        <p14:creationId xmlns:p14="http://schemas.microsoft.com/office/powerpoint/2010/main" xmlns="" val="1800909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10F307-8765-4FE3-B95E-AC3933AFA3F3}" type="datetimeFigureOut">
              <a:rPr lang="en-IN" smtClean="0"/>
              <a:pPr/>
              <a:t>04-01-2022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45C6A1F-5BB8-439A-B5AA-15C6FF7F7B01}" type="slidenum">
              <a:rPr lang="en-IN" smtClean="0"/>
              <a:pPr/>
              <a:t>‹#›</a:t>
            </a:fld>
            <a:endParaRPr lang="en-IN"/>
          </a:p>
        </p:txBody>
      </p:sp>
    </p:spTree>
    <p:extLst>
      <p:ext uri="{BB962C8B-B14F-4D97-AF65-F5344CB8AC3E}">
        <p14:creationId xmlns:p14="http://schemas.microsoft.com/office/powerpoint/2010/main" xmlns="" val="452651848"/>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http://www.khronis.org/registry/webg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402" y="1015972"/>
            <a:ext cx="10515600" cy="1340490"/>
          </a:xfrm>
        </p:spPr>
        <p:txBody>
          <a:bodyPr>
            <a:normAutofit/>
          </a:bodyPr>
          <a:lstStyle/>
          <a:p>
            <a:r>
              <a:rPr lang="en-IN" b="1" dirty="0"/>
              <a:t>AR Lib: An Augmented Reality Library for Application using Unity</a:t>
            </a:r>
          </a:p>
        </p:txBody>
      </p:sp>
      <p:sp>
        <p:nvSpPr>
          <p:cNvPr id="5" name="TextBox 4">
            <a:extLst>
              <a:ext uri="{FF2B5EF4-FFF2-40B4-BE49-F238E27FC236}">
                <a16:creationId xmlns:a16="http://schemas.microsoft.com/office/drawing/2014/main" xmlns="" id="{344A5609-41CC-4645-ACAF-399C857782D8}"/>
              </a:ext>
            </a:extLst>
          </p:cNvPr>
          <p:cNvSpPr txBox="1"/>
          <p:nvPr/>
        </p:nvSpPr>
        <p:spPr>
          <a:xfrm flipH="1">
            <a:off x="1431458" y="2356462"/>
            <a:ext cx="6732153"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DOMAIN: Augmented Reality</a:t>
            </a:r>
            <a:endParaRPr lang="en-IN"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6E8EF623-1375-49B9-8500-E680FB8198E8}"/>
              </a:ext>
            </a:extLst>
          </p:cNvPr>
          <p:cNvSpPr txBox="1"/>
          <p:nvPr/>
        </p:nvSpPr>
        <p:spPr>
          <a:xfrm>
            <a:off x="1431458" y="3378154"/>
            <a:ext cx="7081606" cy="286232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BATCH A6 </a:t>
            </a:r>
          </a:p>
          <a:p>
            <a:r>
              <a:rPr lang="en-US" dirty="0" smtClean="0">
                <a:latin typeface="Times New Roman" panose="02020603050405020304" pitchFamily="18" charset="0"/>
                <a:cs typeface="Times New Roman" panose="02020603050405020304" pitchFamily="18" charset="0"/>
              </a:rPr>
              <a:t>TEAM </a:t>
            </a:r>
            <a:r>
              <a:rPr lang="en-US" dirty="0">
                <a:latin typeface="Times New Roman" panose="02020603050405020304" pitchFamily="18" charset="0"/>
                <a:cs typeface="Times New Roman" panose="02020603050405020304" pitchFamily="18" charset="0"/>
              </a:rPr>
              <a:t>MEMBERS:-</a:t>
            </a:r>
          </a:p>
          <a:p>
            <a:r>
              <a:rPr lang="en-US" dirty="0">
                <a:latin typeface="Times New Roman" panose="02020603050405020304" pitchFamily="18" charset="0"/>
                <a:cs typeface="Times New Roman" panose="02020603050405020304" pitchFamily="18" charset="0"/>
              </a:rPr>
              <a:t>2018PECCS101: AARTHI.R</a:t>
            </a:r>
          </a:p>
          <a:p>
            <a:r>
              <a:rPr lang="en-US" dirty="0">
                <a:latin typeface="Times New Roman" panose="02020603050405020304" pitchFamily="18" charset="0"/>
                <a:cs typeface="Times New Roman" panose="02020603050405020304" pitchFamily="18" charset="0"/>
              </a:rPr>
              <a:t>2018PECCS104: AISHWARYA.C</a:t>
            </a:r>
          </a:p>
          <a:p>
            <a:r>
              <a:rPr lang="en-US" dirty="0">
                <a:latin typeface="Times New Roman" panose="02020603050405020304" pitchFamily="18" charset="0"/>
                <a:cs typeface="Times New Roman" panose="02020603050405020304" pitchFamily="18" charset="0"/>
              </a:rPr>
              <a:t>2018PECCS109: ANNIE </a:t>
            </a:r>
            <a:r>
              <a:rPr lang="en-US" dirty="0" smtClean="0">
                <a:latin typeface="Times New Roman" panose="02020603050405020304" pitchFamily="18" charset="0"/>
                <a:cs typeface="Times New Roman" panose="02020603050405020304" pitchFamily="18" charset="0"/>
              </a:rPr>
              <a:t>DIVYA.D</a:t>
            </a:r>
          </a:p>
          <a:p>
            <a:endParaRPr lang="en-IN" dirty="0" smtClean="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PROJECT COORDINATOR: 					PROJECT GUIDE:                                  </a:t>
            </a:r>
          </a:p>
          <a:p>
            <a:r>
              <a:rPr lang="en-IN" dirty="0" err="1" smtClean="0">
                <a:latin typeface="Times New Roman" panose="02020603050405020304" pitchFamily="18" charset="0"/>
                <a:cs typeface="Times New Roman" panose="02020603050405020304" pitchFamily="18" charset="0"/>
              </a:rPr>
              <a:t>Dr.L.JABASHEELA</a:t>
            </a:r>
            <a:r>
              <a:rPr lang="en-IN" dirty="0" smtClean="0">
                <a:latin typeface="Times New Roman" panose="02020603050405020304" pitchFamily="18" charset="0"/>
                <a:cs typeface="Times New Roman" panose="02020603050405020304" pitchFamily="18" charset="0"/>
              </a:rPr>
              <a:t>                                                       A.KANCHANA</a:t>
            </a:r>
            <a:endParaRPr lang="en-I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477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REFERENCE</a:t>
            </a:r>
            <a:r>
              <a:rPr lang="en-IN" dirty="0"/>
              <a:t/>
            </a:r>
            <a:br>
              <a:rPr lang="en-IN" dirty="0"/>
            </a:br>
            <a:endParaRPr lang="en-IN" dirty="0"/>
          </a:p>
        </p:txBody>
      </p:sp>
      <p:sp>
        <p:nvSpPr>
          <p:cNvPr id="3" name="Content Placeholder 2"/>
          <p:cNvSpPr>
            <a:spLocks noGrp="1"/>
          </p:cNvSpPr>
          <p:nvPr>
            <p:ph idx="1"/>
          </p:nvPr>
        </p:nvSpPr>
        <p:spPr>
          <a:xfrm>
            <a:off x="600173" y="1270000"/>
            <a:ext cx="10991653" cy="1555424"/>
          </a:xfrm>
        </p:spPr>
        <p:txBody>
          <a:bodyPr>
            <a:noAutofit/>
          </a:bodyPr>
          <a:lstStyle/>
          <a:p>
            <a:pPr marL="0" indent="0">
              <a:buNone/>
            </a:pPr>
            <a:r>
              <a:rPr lang="en-IN" sz="1200" dirty="0"/>
              <a:t>[1] A. </a:t>
            </a:r>
            <a:r>
              <a:rPr lang="en-IN" sz="1200" dirty="0" err="1"/>
              <a:t>Syberfeldt</a:t>
            </a:r>
            <a:r>
              <a:rPr lang="en-IN" sz="1200" dirty="0"/>
              <a:t>, O. </a:t>
            </a:r>
            <a:r>
              <a:rPr lang="en-IN" sz="1200" dirty="0" err="1"/>
              <a:t>Danielsson</a:t>
            </a:r>
            <a:r>
              <a:rPr lang="en-IN" sz="1200" dirty="0"/>
              <a:t>, and P. </a:t>
            </a:r>
            <a:r>
              <a:rPr lang="en-IN" sz="1200" dirty="0" err="1"/>
              <a:t>Gustavsson</a:t>
            </a:r>
            <a:r>
              <a:rPr lang="en-IN" sz="1200" dirty="0"/>
              <a:t>, ‘‘Augmented reality smart glasses in the smart factory: Product evaluation guidelines and review of available products,’’ IEEE Access, vol. 5, pp. 9118–9130, 2017. </a:t>
            </a:r>
          </a:p>
          <a:p>
            <a:pPr marL="0" indent="0">
              <a:buNone/>
            </a:pPr>
            <a:r>
              <a:rPr lang="en-IN" sz="1200" dirty="0"/>
              <a:t>[2] X. </a:t>
            </a:r>
            <a:r>
              <a:rPr lang="en-IN" sz="1200" dirty="0" err="1"/>
              <a:t>Qiao</a:t>
            </a:r>
            <a:r>
              <a:rPr lang="en-IN" sz="1200" dirty="0"/>
              <a:t>, P. </a:t>
            </a:r>
            <a:r>
              <a:rPr lang="en-IN" sz="1200" dirty="0" err="1"/>
              <a:t>Ren</a:t>
            </a:r>
            <a:r>
              <a:rPr lang="en-IN" sz="1200" dirty="0"/>
              <a:t>, S. </a:t>
            </a:r>
            <a:r>
              <a:rPr lang="en-IN" sz="1200" dirty="0" err="1"/>
              <a:t>Dustdar</a:t>
            </a:r>
            <a:r>
              <a:rPr lang="en-IN" sz="1200" dirty="0"/>
              <a:t>, and J. Chen, ‘‘A new era for Web AR with mobile edge computing,’’ IEEE Internet </a:t>
            </a:r>
            <a:r>
              <a:rPr lang="en-IN" sz="1200" dirty="0" err="1"/>
              <a:t>Comput</a:t>
            </a:r>
            <a:r>
              <a:rPr lang="en-IN" sz="1200" dirty="0"/>
              <a:t>., vol. 22, no. 4, pp. 46–55, Jul. 2018. </a:t>
            </a:r>
          </a:p>
          <a:p>
            <a:pPr marL="0" indent="0">
              <a:buNone/>
            </a:pPr>
            <a:r>
              <a:rPr lang="en-IN" sz="1200" dirty="0"/>
              <a:t>[3] M. </a:t>
            </a:r>
            <a:r>
              <a:rPr lang="en-IN" sz="1200" dirty="0" err="1"/>
              <a:t>Makar</a:t>
            </a:r>
            <a:r>
              <a:rPr lang="en-IN" sz="1200" dirty="0"/>
              <a:t>, V. Chandrasekhar, S. S. Tsai, D. Chen, and B. </a:t>
            </a:r>
            <a:r>
              <a:rPr lang="en-IN" sz="1200" dirty="0" err="1"/>
              <a:t>Girod</a:t>
            </a:r>
            <a:r>
              <a:rPr lang="en-IN" sz="1200" dirty="0"/>
              <a:t>, ‘‘</a:t>
            </a:r>
            <a:r>
              <a:rPr lang="en-IN" sz="1200" dirty="0" err="1"/>
              <a:t>Interframe</a:t>
            </a:r>
            <a:r>
              <a:rPr lang="en-IN" sz="1200" dirty="0"/>
              <a:t> coding of feature descriptors for mobile augmented reality,’’ IEEE Trans. Image Process., vol. 23, no. 8, pp. 3352–3367, Aug. 2014. </a:t>
            </a:r>
          </a:p>
          <a:p>
            <a:pPr marL="0" indent="0">
              <a:buNone/>
            </a:pPr>
            <a:r>
              <a:rPr lang="en-IN" sz="1200" dirty="0"/>
              <a:t>[4] T. </a:t>
            </a:r>
            <a:r>
              <a:rPr lang="en-IN" sz="1200" dirty="0" err="1"/>
              <a:t>Engelke</a:t>
            </a:r>
            <a:r>
              <a:rPr lang="en-IN" sz="1200" dirty="0"/>
              <a:t>, M. Becker, H. </a:t>
            </a:r>
            <a:r>
              <a:rPr lang="en-IN" sz="1200" dirty="0" err="1"/>
              <a:t>Wuest</a:t>
            </a:r>
            <a:r>
              <a:rPr lang="en-IN" sz="1200" dirty="0"/>
              <a:t>, J. </a:t>
            </a:r>
            <a:r>
              <a:rPr lang="en-IN" sz="1200" dirty="0" err="1"/>
              <a:t>Keil</a:t>
            </a:r>
            <a:r>
              <a:rPr lang="en-IN" sz="1200" dirty="0"/>
              <a:t>, and A. </a:t>
            </a:r>
            <a:r>
              <a:rPr lang="en-IN" sz="1200" dirty="0" err="1"/>
              <a:t>Kuijper</a:t>
            </a:r>
            <a:r>
              <a:rPr lang="en-IN" sz="1200" dirty="0"/>
              <a:t>, ‘‘</a:t>
            </a:r>
            <a:r>
              <a:rPr lang="en-IN" sz="1200" dirty="0" err="1"/>
              <a:t>MobileAR</a:t>
            </a:r>
            <a:r>
              <a:rPr lang="en-IN" sz="1200" dirty="0"/>
              <a:t> browser—A generic architecture for rapid AR-multi-level development,’’ Expert Syst. Appl., vol. 40, no. 7, pp. 2704–2714, Jun. 2013. </a:t>
            </a:r>
          </a:p>
          <a:p>
            <a:pPr marL="0" indent="0">
              <a:buNone/>
            </a:pPr>
            <a:r>
              <a:rPr lang="en-IN" sz="1200" dirty="0"/>
              <a:t>[5] D. </a:t>
            </a:r>
            <a:r>
              <a:rPr lang="en-IN" sz="1200" dirty="0" err="1"/>
              <a:t>Chatzopoulos</a:t>
            </a:r>
            <a:r>
              <a:rPr lang="en-IN" sz="1200" dirty="0"/>
              <a:t>, C. Bermejo, Z. Huang, and P. </a:t>
            </a:r>
            <a:r>
              <a:rPr lang="en-IN" sz="1200" dirty="0" err="1"/>
              <a:t>Hui</a:t>
            </a:r>
            <a:r>
              <a:rPr lang="en-IN" sz="1200" dirty="0"/>
              <a:t>, ‘‘Mobile augmented reality survey: From where we are to where we go,’’ IEEE Access, vol. 5, pp. 6917–6950, 2017. </a:t>
            </a:r>
          </a:p>
          <a:p>
            <a:pPr marL="0" indent="0">
              <a:buNone/>
            </a:pPr>
            <a:r>
              <a:rPr lang="en-IN" sz="1200" dirty="0"/>
              <a:t>[6] C. </a:t>
            </a:r>
            <a:r>
              <a:rPr lang="en-IN" sz="1200" dirty="0" err="1"/>
              <a:t>Marrin</a:t>
            </a:r>
            <a:r>
              <a:rPr lang="en-IN" sz="1200" dirty="0"/>
              <a:t>. </a:t>
            </a:r>
            <a:r>
              <a:rPr lang="en-IN" sz="1200" dirty="0" err="1"/>
              <a:t>Webgl</a:t>
            </a:r>
            <a:r>
              <a:rPr lang="en-IN" sz="1200" dirty="0"/>
              <a:t> Specification [EB/OL]. Accessed: Apr. 4, 2020. [Online]. Available: </a:t>
            </a:r>
            <a:r>
              <a:rPr lang="en-IN" sz="1200" u="sng" dirty="0">
                <a:hlinkClick r:id="rId2"/>
              </a:rPr>
              <a:t>http://www.khronis.org/registry/webgl/</a:t>
            </a:r>
            <a:endParaRPr lang="en-IN" sz="1200" dirty="0"/>
          </a:p>
          <a:p>
            <a:pPr marL="0" indent="0">
              <a:buNone/>
            </a:pPr>
            <a:r>
              <a:rPr lang="en-IN" sz="1200" dirty="0"/>
              <a:t>[7] M. Baker and J. </a:t>
            </a:r>
            <a:r>
              <a:rPr lang="en-IN" sz="1200" dirty="0" err="1"/>
              <a:t>Manweiler</a:t>
            </a:r>
            <a:r>
              <a:rPr lang="en-IN" sz="1200" dirty="0"/>
              <a:t>, ‘‘Views of current and future technology,’’ IEEE </a:t>
            </a:r>
            <a:r>
              <a:rPr lang="en-IN" sz="1200" dirty="0" err="1"/>
              <a:t>Pervas</a:t>
            </a:r>
            <a:r>
              <a:rPr lang="en-IN" sz="1200" dirty="0"/>
              <a:t>. </a:t>
            </a:r>
            <a:r>
              <a:rPr lang="en-IN" sz="1200" dirty="0" err="1"/>
              <a:t>Comput</a:t>
            </a:r>
            <a:r>
              <a:rPr lang="en-IN" sz="1200" dirty="0"/>
              <a:t>., vol. 16, no. 2, pp. 9–13, Apr. 2017. </a:t>
            </a:r>
          </a:p>
          <a:p>
            <a:pPr marL="0" indent="0">
              <a:buNone/>
            </a:pPr>
            <a:r>
              <a:rPr lang="en-IN" sz="1200" dirty="0"/>
              <a:t>[8] E. G. Larsson, O. </a:t>
            </a:r>
            <a:r>
              <a:rPr lang="en-IN" sz="1200" dirty="0" err="1"/>
              <a:t>Edfors</a:t>
            </a:r>
            <a:r>
              <a:rPr lang="en-IN" sz="1200" dirty="0"/>
              <a:t>, F. </a:t>
            </a:r>
            <a:r>
              <a:rPr lang="en-IN" sz="1200" dirty="0" err="1"/>
              <a:t>Tufvesson</a:t>
            </a:r>
            <a:r>
              <a:rPr lang="en-IN" sz="1200" dirty="0"/>
              <a:t>, and T. L. </a:t>
            </a:r>
            <a:r>
              <a:rPr lang="en-IN" sz="1200" dirty="0" err="1"/>
              <a:t>Marzetta</a:t>
            </a:r>
            <a:r>
              <a:rPr lang="en-IN" sz="1200" dirty="0"/>
              <a:t>, ‘‘Massive MIMO for next generation wireless systems,’’ IEEE </a:t>
            </a:r>
            <a:r>
              <a:rPr lang="en-IN" sz="1200" dirty="0" err="1"/>
              <a:t>Commun</a:t>
            </a:r>
            <a:r>
              <a:rPr lang="en-IN" sz="1200" dirty="0"/>
              <a:t>. Mag., vol. 52, no. 2, pp. 186–195, Feb. 2014. </a:t>
            </a:r>
          </a:p>
          <a:p>
            <a:pPr marL="0" indent="0">
              <a:buNone/>
            </a:pPr>
            <a:r>
              <a:rPr lang="en-IN" sz="1200" dirty="0"/>
              <a:t>[9] H. Hoppe, ‘‘Progressive meshes,’’ in Proc. 23rd </a:t>
            </a:r>
            <a:r>
              <a:rPr lang="en-IN" sz="1200" dirty="0" err="1"/>
              <a:t>Annu</a:t>
            </a:r>
            <a:r>
              <a:rPr lang="en-IN" sz="1200" dirty="0"/>
              <a:t>. Conf. </a:t>
            </a:r>
            <a:r>
              <a:rPr lang="en-IN" sz="1200" dirty="0" err="1"/>
              <a:t>Comput</a:t>
            </a:r>
            <a:r>
              <a:rPr lang="en-IN" sz="1200" dirty="0"/>
              <a:t>. Graph. Interact. </a:t>
            </a:r>
            <a:r>
              <a:rPr lang="en-IN" sz="1200" dirty="0" err="1"/>
              <a:t>Techn</a:t>
            </a:r>
            <a:r>
              <a:rPr lang="en-IN" sz="1200" dirty="0"/>
              <a:t>., 1996, pp. 99–108. </a:t>
            </a:r>
          </a:p>
          <a:p>
            <a:pPr marL="0" indent="0">
              <a:buNone/>
            </a:pPr>
            <a:r>
              <a:rPr lang="en-IN" sz="1200" dirty="0"/>
              <a:t>[10] R. </a:t>
            </a:r>
            <a:r>
              <a:rPr lang="en-IN" sz="1200" dirty="0" err="1"/>
              <a:t>Pajarola</a:t>
            </a:r>
            <a:r>
              <a:rPr lang="en-IN" sz="1200" dirty="0"/>
              <a:t> and J. </a:t>
            </a:r>
            <a:r>
              <a:rPr lang="en-IN" sz="1200" dirty="0" err="1"/>
              <a:t>Rossignac</a:t>
            </a:r>
            <a:r>
              <a:rPr lang="en-IN" sz="1200" dirty="0"/>
              <a:t>, ‘‘Compressed progressive meshes,’’ IEEE Trans. Vis. </a:t>
            </a:r>
            <a:r>
              <a:rPr lang="en-IN" sz="1200" dirty="0" err="1"/>
              <a:t>Comput</a:t>
            </a:r>
            <a:r>
              <a:rPr lang="en-IN" sz="1200" dirty="0"/>
              <a:t>. Graphics, vol. 6, no. 1, pp. 79–93, Jan./Mar. 2002. [11] A. </a:t>
            </a:r>
            <a:r>
              <a:rPr lang="en-IN" sz="1200" dirty="0" err="1"/>
              <a:t>Maglo</a:t>
            </a:r>
            <a:r>
              <a:rPr lang="en-IN" sz="1200" dirty="0"/>
              <a:t>, I. </a:t>
            </a:r>
            <a:r>
              <a:rPr lang="en-IN" sz="1200" dirty="0" err="1"/>
              <a:t>Grimstead</a:t>
            </a:r>
            <a:r>
              <a:rPr lang="en-IN" sz="1200" dirty="0"/>
              <a:t>, and C. </a:t>
            </a:r>
            <a:r>
              <a:rPr lang="en-IN" sz="1200" dirty="0" err="1"/>
              <a:t>Hudelot</a:t>
            </a:r>
            <a:r>
              <a:rPr lang="en-IN" sz="1200" dirty="0"/>
              <a:t>, ‘‘POMAR: Compression of progressive oriented meshes accessible randomly,’’ </a:t>
            </a:r>
            <a:r>
              <a:rPr lang="en-IN" sz="1200" dirty="0" err="1"/>
              <a:t>Comput</a:t>
            </a:r>
            <a:r>
              <a:rPr lang="en-IN" sz="1200" dirty="0"/>
              <a:t>. Graph., vol. 37, no. 6, pp. 743–752, Oct. 2013.</a:t>
            </a:r>
            <a:r>
              <a:rPr lang="en-IN" sz="1200" b="1" dirty="0"/>
              <a:t> </a:t>
            </a:r>
            <a:endParaRPr lang="en-IN" sz="1200" dirty="0"/>
          </a:p>
          <a:p>
            <a:pPr marL="0" indent="0">
              <a:buNone/>
            </a:pPr>
            <a:endParaRPr lang="en-IN" sz="1600" dirty="0"/>
          </a:p>
        </p:txBody>
      </p:sp>
    </p:spTree>
    <p:extLst>
      <p:ext uri="{BB962C8B-B14F-4D97-AF65-F5344CB8AC3E}">
        <p14:creationId xmlns:p14="http://schemas.microsoft.com/office/powerpoint/2010/main" xmlns="" val="902577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ABSTRACT</a:t>
            </a:r>
            <a:r>
              <a:rPr lang="en-IN" dirty="0"/>
              <a:t/>
            </a:r>
            <a:br>
              <a:rPr lang="en-IN" dirty="0"/>
            </a:br>
            <a:endParaRPr lang="en-IN" dirty="0"/>
          </a:p>
        </p:txBody>
      </p:sp>
      <p:sp>
        <p:nvSpPr>
          <p:cNvPr id="3" name="Content Placeholder 2"/>
          <p:cNvSpPr>
            <a:spLocks noGrp="1"/>
          </p:cNvSpPr>
          <p:nvPr>
            <p:ph idx="1"/>
          </p:nvPr>
        </p:nvSpPr>
        <p:spPr>
          <a:xfrm>
            <a:off x="677334" y="1630837"/>
            <a:ext cx="8596668" cy="4410525"/>
          </a:xfrm>
        </p:spPr>
        <p:txBody>
          <a:bodyPr>
            <a:normAutofit/>
          </a:bodyPr>
          <a:lstStyle/>
          <a:p>
            <a:pPr marL="0" indent="0" algn="just">
              <a:lnSpc>
                <a:spcPct val="110000"/>
              </a:lnSpc>
              <a:buNone/>
            </a:pPr>
            <a:r>
              <a:rPr lang="en-IN" b="1" dirty="0"/>
              <a:t>	</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Here we propose an interactive library management system that can be used make library more appealing. This application can be created in two sections one section acts as a server that holds information of every book available in library and second section is a mobile application that can access this database. This application should be installed in every library user’s phone. The phone camera can be used to see the AR interface in the library, phone application can scan different visual markers in different parts of the library. This scanning result will show the type of books in that section of the library in details, this is more convenient compared to a note that can only give little information. This result will also contains a list of all books available in that section. If the user want browse through books if he/she not looking for a particular book then user can scan the cover of a book to just get all the information about the book online and offline. This application can reduce the complexity of managing a library by many folds.</a:t>
            </a:r>
          </a:p>
          <a:p>
            <a:pPr algn="just"/>
            <a:endParaRPr lang="en-IN" dirty="0"/>
          </a:p>
        </p:txBody>
      </p:sp>
    </p:spTree>
    <p:extLst>
      <p:ext uri="{BB962C8B-B14F-4D97-AF65-F5344CB8AC3E}">
        <p14:creationId xmlns:p14="http://schemas.microsoft.com/office/powerpoint/2010/main" xmlns="" val="1481129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EXISTING SYSTEM</a:t>
            </a:r>
            <a:r>
              <a:rPr lang="en-IN" dirty="0"/>
              <a:t/>
            </a:r>
            <a:br>
              <a:rPr lang="en-IN" dirty="0"/>
            </a:br>
            <a:endParaRPr lang="en-IN" dirty="0"/>
          </a:p>
        </p:txBody>
      </p:sp>
      <p:sp>
        <p:nvSpPr>
          <p:cNvPr id="3" name="Content Placeholder 2"/>
          <p:cNvSpPr>
            <a:spLocks noGrp="1"/>
          </p:cNvSpPr>
          <p:nvPr>
            <p:ph idx="1"/>
          </p:nvPr>
        </p:nvSpPr>
        <p:spPr/>
        <p:txBody>
          <a:bodyPr/>
          <a:lstStyle/>
          <a:p>
            <a:pPr lvl="0"/>
            <a:r>
              <a:rPr lang="en-IN" dirty="0"/>
              <a:t>Conventional libraries with manual help</a:t>
            </a:r>
          </a:p>
          <a:p>
            <a:pPr lvl="0"/>
            <a:r>
              <a:rPr lang="en-IN" dirty="0"/>
              <a:t>Computerised libraries with less interactive systems</a:t>
            </a:r>
          </a:p>
          <a:p>
            <a:pPr lvl="0"/>
            <a:r>
              <a:rPr lang="en-IN" dirty="0"/>
              <a:t>Libraries with systems only accessible to staff</a:t>
            </a:r>
          </a:p>
          <a:p>
            <a:endParaRPr lang="en-IN" dirty="0"/>
          </a:p>
        </p:txBody>
      </p:sp>
    </p:spTree>
    <p:extLst>
      <p:ext uri="{BB962C8B-B14F-4D97-AF65-F5344CB8AC3E}">
        <p14:creationId xmlns:p14="http://schemas.microsoft.com/office/powerpoint/2010/main" xmlns="" val="4256546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PROPOSED SYSTEM</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lvl="0"/>
            <a:r>
              <a:rPr lang="en-IN" dirty="0"/>
              <a:t>Centralised library management system</a:t>
            </a:r>
          </a:p>
          <a:p>
            <a:pPr lvl="0"/>
            <a:r>
              <a:rPr lang="en-IN" dirty="0"/>
              <a:t>More interactive </a:t>
            </a:r>
          </a:p>
          <a:p>
            <a:pPr lvl="0"/>
            <a:r>
              <a:rPr lang="en-IN" dirty="0"/>
              <a:t>Based on augmented reality applications</a:t>
            </a:r>
          </a:p>
          <a:p>
            <a:pPr lvl="0"/>
            <a:r>
              <a:rPr lang="en-IN" dirty="0"/>
              <a:t>Can be used by both user and library staff</a:t>
            </a:r>
          </a:p>
          <a:p>
            <a:pPr lvl="0"/>
            <a:r>
              <a:rPr lang="en-IN" dirty="0"/>
              <a:t>Has two sections </a:t>
            </a:r>
          </a:p>
          <a:p>
            <a:pPr lvl="0"/>
            <a:r>
              <a:rPr lang="en-IN" dirty="0"/>
              <a:t>Library section acts as server and for admin access</a:t>
            </a:r>
          </a:p>
          <a:p>
            <a:pPr lvl="0"/>
            <a:r>
              <a:rPr lang="en-IN" dirty="0"/>
              <a:t>User section in the form of a mobile application</a:t>
            </a:r>
          </a:p>
          <a:p>
            <a:pPr lvl="0"/>
            <a:r>
              <a:rPr lang="en-IN" dirty="0"/>
              <a:t>Camera based AR application</a:t>
            </a:r>
          </a:p>
          <a:p>
            <a:endParaRPr lang="en-IN" dirty="0"/>
          </a:p>
        </p:txBody>
      </p:sp>
    </p:spTree>
    <p:extLst>
      <p:ext uri="{BB962C8B-B14F-4D97-AF65-F5344CB8AC3E}">
        <p14:creationId xmlns:p14="http://schemas.microsoft.com/office/powerpoint/2010/main" xmlns="" val="2678531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Diagram</a:t>
            </a:r>
            <a:r>
              <a:rPr lang="en-IN" dirty="0"/>
              <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2880226" y="1762813"/>
            <a:ext cx="5179692" cy="3457838"/>
          </a:xfrm>
          <a:prstGeom prst="rect">
            <a:avLst/>
          </a:prstGeom>
        </p:spPr>
      </p:pic>
    </p:spTree>
    <p:extLst>
      <p:ext uri="{BB962C8B-B14F-4D97-AF65-F5344CB8AC3E}">
        <p14:creationId xmlns:p14="http://schemas.microsoft.com/office/powerpoint/2010/main" xmlns="" val="724503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BLOCK DIAGRAM DESCRIPTION </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lvl="0"/>
            <a:r>
              <a:rPr lang="en-IN" dirty="0"/>
              <a:t>This system consists of two sections</a:t>
            </a:r>
          </a:p>
          <a:p>
            <a:pPr lvl="0"/>
            <a:r>
              <a:rPr lang="en-IN" dirty="0"/>
              <a:t>One user interface, an android application</a:t>
            </a:r>
          </a:p>
          <a:p>
            <a:pPr lvl="0"/>
            <a:r>
              <a:rPr lang="en-IN" dirty="0"/>
              <a:t>One server section, a server and admin access</a:t>
            </a:r>
          </a:p>
          <a:p>
            <a:pPr lvl="0"/>
            <a:r>
              <a:rPr lang="en-IN" dirty="0"/>
              <a:t>Mobile application is a camera based AR application </a:t>
            </a:r>
          </a:p>
          <a:p>
            <a:pPr lvl="0"/>
            <a:r>
              <a:rPr lang="en-IN" dirty="0"/>
              <a:t>The app is developed using Unity platform</a:t>
            </a:r>
          </a:p>
          <a:p>
            <a:pPr lvl="0"/>
            <a:r>
              <a:rPr lang="en-IN" dirty="0"/>
              <a:t>Server can be java based server with simple user interface for the library staff</a:t>
            </a:r>
          </a:p>
          <a:p>
            <a:pPr lvl="0"/>
            <a:r>
              <a:rPr lang="en-IN" dirty="0"/>
              <a:t>Both are connected through local network in this case</a:t>
            </a:r>
          </a:p>
          <a:p>
            <a:endParaRPr lang="en-IN" dirty="0"/>
          </a:p>
        </p:txBody>
      </p:sp>
    </p:spTree>
    <p:extLst>
      <p:ext uri="{BB962C8B-B14F-4D97-AF65-F5344CB8AC3E}">
        <p14:creationId xmlns:p14="http://schemas.microsoft.com/office/powerpoint/2010/main" xmlns="" val="1785535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researchgate.net/profile/Rahmat_Fadhil/publication/319281821/figure/fig1/AS:531557963059200@1503744702501/System-Development-Life-Cycle-SDLC.png"/>
          <p:cNvPicPr>
            <a:picLocks noChangeAspect="1" noChangeArrowheads="1"/>
          </p:cNvPicPr>
          <p:nvPr/>
        </p:nvPicPr>
        <p:blipFill>
          <a:blip r:embed="rId2"/>
          <a:srcRect/>
          <a:stretch>
            <a:fillRect/>
          </a:stretch>
        </p:blipFill>
        <p:spPr bwMode="auto">
          <a:xfrm>
            <a:off x="1326007" y="621792"/>
            <a:ext cx="7534275" cy="588753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SOFTWARE TOOLS USED</a:t>
            </a:r>
            <a:r>
              <a:rPr lang="en-IN" dirty="0"/>
              <a:t/>
            </a:r>
            <a:br>
              <a:rPr lang="en-IN" dirty="0"/>
            </a:br>
            <a:endParaRPr lang="en-IN" dirty="0"/>
          </a:p>
        </p:txBody>
      </p:sp>
      <p:sp>
        <p:nvSpPr>
          <p:cNvPr id="3" name="Content Placeholder 2"/>
          <p:cNvSpPr>
            <a:spLocks noGrp="1"/>
          </p:cNvSpPr>
          <p:nvPr>
            <p:ph idx="1"/>
          </p:nvPr>
        </p:nvSpPr>
        <p:spPr>
          <a:xfrm>
            <a:off x="677334" y="1362457"/>
            <a:ext cx="8596668" cy="1362455"/>
          </a:xfrm>
        </p:spPr>
        <p:txBody>
          <a:bodyPr/>
          <a:lstStyle/>
          <a:p>
            <a:pPr lvl="0"/>
            <a:r>
              <a:rPr lang="en-IN" dirty="0"/>
              <a:t>Unity 3D</a:t>
            </a:r>
          </a:p>
          <a:p>
            <a:pPr lvl="0"/>
            <a:r>
              <a:rPr lang="en-IN" dirty="0"/>
              <a:t>Vuforia</a:t>
            </a:r>
          </a:p>
          <a:p>
            <a:pPr lvl="0"/>
            <a:r>
              <a:rPr lang="en-IN" dirty="0"/>
              <a:t>Android </a:t>
            </a:r>
            <a:r>
              <a:rPr lang="en-IN" dirty="0" smtClean="0"/>
              <a:t>Studio</a:t>
            </a:r>
            <a:endParaRPr lang="en-IN" dirty="0"/>
          </a:p>
          <a:p>
            <a:endParaRPr lang="en-IN" dirty="0"/>
          </a:p>
        </p:txBody>
      </p:sp>
    </p:spTree>
    <p:extLst>
      <p:ext uri="{BB962C8B-B14F-4D97-AF65-F5344CB8AC3E}">
        <p14:creationId xmlns:p14="http://schemas.microsoft.com/office/powerpoint/2010/main" xmlns="" val="2388722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HARDWARE TOOLS USED</a:t>
            </a:r>
            <a:r>
              <a:rPr lang="en-IN" dirty="0" smtClean="0"/>
              <a:t/>
            </a:r>
            <a:br>
              <a:rPr lang="en-IN" dirty="0" smtClean="0"/>
            </a:br>
            <a:endParaRPr lang="en-IN" dirty="0"/>
          </a:p>
        </p:txBody>
      </p:sp>
      <p:sp>
        <p:nvSpPr>
          <p:cNvPr id="3" name="Content Placeholder 2"/>
          <p:cNvSpPr>
            <a:spLocks noGrp="1"/>
          </p:cNvSpPr>
          <p:nvPr>
            <p:ph idx="1"/>
          </p:nvPr>
        </p:nvSpPr>
        <p:spPr/>
        <p:txBody>
          <a:bodyPr/>
          <a:lstStyle/>
          <a:p>
            <a:pPr lvl="0"/>
            <a:r>
              <a:rPr lang="en-IN" dirty="0"/>
              <a:t>Android phone</a:t>
            </a:r>
          </a:p>
          <a:p>
            <a:endParaRPr lang="en-IN" dirty="0"/>
          </a:p>
        </p:txBody>
      </p:sp>
    </p:spTree>
    <p:extLst>
      <p:ext uri="{BB962C8B-B14F-4D97-AF65-F5344CB8AC3E}">
        <p14:creationId xmlns:p14="http://schemas.microsoft.com/office/powerpoint/2010/main" xmlns="" val="20669455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42</TotalTime>
  <Words>687</Words>
  <Application>Microsoft Office PowerPoint</Application>
  <PresentationFormat>Custom</PresentationFormat>
  <Paragraphs>53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AR Lib: An Augmented Reality Library for Application using Unity</vt:lpstr>
      <vt:lpstr>ABSTRACT </vt:lpstr>
      <vt:lpstr>EXISTING SYSTEM </vt:lpstr>
      <vt:lpstr>PROPOSED SYSTEM </vt:lpstr>
      <vt:lpstr>Diagram </vt:lpstr>
      <vt:lpstr>BLOCK DIAGRAM DESCRIPTION  </vt:lpstr>
      <vt:lpstr>Slide 7</vt:lpstr>
      <vt:lpstr>SOFTWARE TOOLS USED </vt:lpstr>
      <vt:lpstr>HARDWARE TOOLS USED </vt:lpstr>
      <vt:lpstr>REFERENCE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ARKLib An Augmented Reality Library for Application</dc:title>
  <dc:creator>Sony</dc:creator>
  <cp:lastModifiedBy>Dell</cp:lastModifiedBy>
  <cp:revision>18</cp:revision>
  <dcterms:created xsi:type="dcterms:W3CDTF">2020-12-22T05:44:06Z</dcterms:created>
  <dcterms:modified xsi:type="dcterms:W3CDTF">2022-01-04T16:30:46Z</dcterms:modified>
</cp:coreProperties>
</file>