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pPr/>
              <a:t>3/29/2022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3/29/2022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3/29/2022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3/29/2022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3/29/2022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3/29/2022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3/29/2022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8410F-48B4-40BD-876F-F662D20A8D72}"/>
              </a:ext>
            </a:extLst>
          </p:cNvPr>
          <p:cNvSpPr>
            <a:spLocks noGrp="1"/>
          </p:cNvSpPr>
          <p:nvPr>
            <p:ph type="ctrTitle"/>
          </p:nvPr>
        </p:nvSpPr>
        <p:spPr/>
        <p:txBody>
          <a:bodyPr>
            <a:normAutofit fontScale="90000"/>
          </a:bodyPr>
          <a:lstStyle/>
          <a:p>
            <a:pPr>
              <a:lnSpc>
                <a:spcPct val="107000"/>
              </a:lnSpc>
              <a:spcAft>
                <a:spcPts val="800"/>
              </a:spcAft>
            </a:pPr>
            <a:r>
              <a:rPr lang="en-IN" sz="3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 LIB: AN AUGMENTED REALITY LIBRARY FOR </a:t>
            </a:r>
            <a:br>
              <a:rPr lang="en-IN" sz="3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3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APPLICATIONS USING UNITY</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DOMAIN: Augmented Reality</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Subtitle 2">
            <a:extLst>
              <a:ext uri="{FF2B5EF4-FFF2-40B4-BE49-F238E27FC236}">
                <a16:creationId xmlns:a16="http://schemas.microsoft.com/office/drawing/2014/main" id="{1BFBAC54-AE59-4E94-AC4B-C7577B18B3E3}"/>
              </a:ext>
            </a:extLst>
          </p:cNvPr>
          <p:cNvSpPr>
            <a:spLocks noGrp="1"/>
          </p:cNvSpPr>
          <p:nvPr>
            <p:ph type="subTitle" idx="1"/>
          </p:nvPr>
        </p:nvSpPr>
        <p:spPr>
          <a:xfrm>
            <a:off x="1876424" y="2870199"/>
            <a:ext cx="8791575" cy="3139983"/>
          </a:xfrm>
        </p:spPr>
        <p:txBody>
          <a:bodyPr>
            <a:noAutofit/>
          </a:bodyPr>
          <a:lstStyle/>
          <a:p>
            <a:r>
              <a:rPr lang="en-GB" sz="1800" dirty="0">
                <a:solidFill>
                  <a:schemeClr val="bg1">
                    <a:lumMod val="95000"/>
                    <a:lumOff val="5000"/>
                  </a:schemeClr>
                </a:solidFill>
              </a:rPr>
              <a:t>BATCH A6</a:t>
            </a:r>
          </a:p>
          <a:p>
            <a:r>
              <a:rPr lang="en-GB" sz="1800" dirty="0">
                <a:solidFill>
                  <a:schemeClr val="bg1">
                    <a:lumMod val="95000"/>
                    <a:lumOff val="5000"/>
                  </a:schemeClr>
                </a:solidFill>
              </a:rPr>
              <a:t>2018PECCS101: AARTHI.R</a:t>
            </a:r>
          </a:p>
          <a:p>
            <a:r>
              <a:rPr lang="en-GB" sz="1800" dirty="0">
                <a:solidFill>
                  <a:schemeClr val="bg1">
                    <a:lumMod val="95000"/>
                    <a:lumOff val="5000"/>
                  </a:schemeClr>
                </a:solidFill>
              </a:rPr>
              <a:t>2018PECCS104: AISHWARYA.C</a:t>
            </a:r>
          </a:p>
          <a:p>
            <a:r>
              <a:rPr lang="en-GB" sz="1800" dirty="0">
                <a:solidFill>
                  <a:schemeClr val="bg1">
                    <a:lumMod val="95000"/>
                    <a:lumOff val="5000"/>
                  </a:schemeClr>
                </a:solidFill>
              </a:rPr>
              <a:t>2018PECCS109: ANNIE DIVYA.D</a:t>
            </a:r>
          </a:p>
          <a:p>
            <a:endParaRPr lang="en-GB" sz="1800" dirty="0">
              <a:solidFill>
                <a:schemeClr val="bg1">
                  <a:lumMod val="95000"/>
                  <a:lumOff val="5000"/>
                </a:schemeClr>
              </a:solidFill>
            </a:endParaRPr>
          </a:p>
          <a:p>
            <a:r>
              <a:rPr lang="en-US" b="1" dirty="0">
                <a:solidFill>
                  <a:schemeClr val="bg1">
                    <a:lumMod val="95000"/>
                    <a:lumOff val="5000"/>
                  </a:schemeClr>
                </a:solidFill>
              </a:rPr>
              <a:t>PROJECT COORDINATOR:                                                 PROJECT GUIDE:</a:t>
            </a:r>
          </a:p>
          <a:p>
            <a:r>
              <a:rPr lang="en-US" b="1" dirty="0" err="1">
                <a:solidFill>
                  <a:schemeClr val="bg1">
                    <a:lumMod val="95000"/>
                    <a:lumOff val="5000"/>
                  </a:schemeClr>
                </a:solidFill>
              </a:rPr>
              <a:t>Dr.L.JABASHEELA</a:t>
            </a:r>
            <a:r>
              <a:rPr lang="en-US" b="1" dirty="0">
                <a:solidFill>
                  <a:schemeClr val="bg1">
                    <a:lumMod val="95000"/>
                    <a:lumOff val="5000"/>
                  </a:schemeClr>
                </a:solidFill>
              </a:rPr>
              <a:t>                                                             A.KANCHANA</a:t>
            </a:r>
            <a:endParaRPr lang="en-GB" b="1" dirty="0">
              <a:solidFill>
                <a:schemeClr val="bg1">
                  <a:lumMod val="95000"/>
                  <a:lumOff val="5000"/>
                </a:schemeClr>
              </a:solidFill>
            </a:endParaRPr>
          </a:p>
        </p:txBody>
      </p:sp>
    </p:spTree>
    <p:extLst>
      <p:ext uri="{BB962C8B-B14F-4D97-AF65-F5344CB8AC3E}">
        <p14:creationId xmlns:p14="http://schemas.microsoft.com/office/powerpoint/2010/main" val="1436938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F47866-9F85-4F62-8FE1-3DCAEB5D8C0C}"/>
              </a:ext>
            </a:extLst>
          </p:cNvPr>
          <p:cNvSpPr>
            <a:spLocks noGrp="1"/>
          </p:cNvSpPr>
          <p:nvPr>
            <p:ph idx="4294967295"/>
          </p:nvPr>
        </p:nvSpPr>
        <p:spPr>
          <a:xfrm>
            <a:off x="985421" y="1139780"/>
            <a:ext cx="9906000" cy="3541712"/>
          </a:xfrm>
        </p:spPr>
        <p:txBody>
          <a:bodyPr/>
          <a:lstStyle/>
          <a:p>
            <a:pPr marL="0" indent="0">
              <a:buNone/>
            </a:pPr>
            <a:r>
              <a:rPr lang="en-US" sz="2400" u="sng" dirty="0">
                <a:solidFill>
                  <a:schemeClr val="bg1">
                    <a:lumMod val="95000"/>
                    <a:lumOff val="5000"/>
                  </a:schemeClr>
                </a:solidFill>
              </a:rPr>
              <a:t>PROS: </a:t>
            </a:r>
            <a:r>
              <a:rPr lang="en-US" dirty="0">
                <a:solidFill>
                  <a:schemeClr val="bg1"/>
                </a:solidFill>
              </a:rPr>
              <a:t>We are now able to blend information from our senses and mobile devices in myriad ways that were not possible before.</a:t>
            </a:r>
            <a:endParaRPr lang="en-US" sz="2400" u="sng" dirty="0">
              <a:solidFill>
                <a:schemeClr val="bg1"/>
              </a:solidFill>
            </a:endParaRPr>
          </a:p>
          <a:p>
            <a:pPr marL="0" indent="0">
              <a:buNone/>
            </a:pPr>
            <a:r>
              <a:rPr lang="en-US" sz="2400" u="sng" dirty="0">
                <a:solidFill>
                  <a:schemeClr val="bg1">
                    <a:lumMod val="95000"/>
                    <a:lumOff val="5000"/>
                  </a:schemeClr>
                </a:solidFill>
              </a:rPr>
              <a:t>CONS</a:t>
            </a:r>
            <a:r>
              <a:rPr lang="en-US" sz="2400" dirty="0">
                <a:solidFill>
                  <a:schemeClr val="bg1">
                    <a:lumMod val="95000"/>
                    <a:lumOff val="5000"/>
                  </a:schemeClr>
                </a:solidFill>
              </a:rPr>
              <a:t>: C</a:t>
            </a:r>
            <a:r>
              <a:rPr lang="en-US" dirty="0">
                <a:solidFill>
                  <a:schemeClr val="bg1"/>
                </a:solidFill>
              </a:rPr>
              <a:t>loud services for MAR applications can operate as caches and decrease the computational cost for both MAR devices and cloud providers. As MAR applications run on a remote server, we can also overcome limitations of mobile operating systems with help of mobile browsers.</a:t>
            </a:r>
            <a:endParaRPr lang="en-IN" sz="2400" dirty="0">
              <a:solidFill>
                <a:schemeClr val="bg1"/>
              </a:solidFill>
            </a:endParaRPr>
          </a:p>
          <a:p>
            <a:pPr marL="0" indent="0">
              <a:buNone/>
            </a:pPr>
            <a:endParaRPr lang="en-IN" sz="2400" dirty="0">
              <a:solidFill>
                <a:schemeClr val="bg1"/>
              </a:solidFill>
            </a:endParaRPr>
          </a:p>
          <a:p>
            <a:endParaRPr lang="en-GB" dirty="0"/>
          </a:p>
        </p:txBody>
      </p:sp>
    </p:spTree>
    <p:extLst>
      <p:ext uri="{BB962C8B-B14F-4D97-AF65-F5344CB8AC3E}">
        <p14:creationId xmlns:p14="http://schemas.microsoft.com/office/powerpoint/2010/main" val="2271217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824B2-B7F8-4003-83EA-FE0FC3F0B14F}"/>
              </a:ext>
            </a:extLst>
          </p:cNvPr>
          <p:cNvSpPr>
            <a:spLocks noGrp="1"/>
          </p:cNvSpPr>
          <p:nvPr>
            <p:ph type="title"/>
          </p:nvPr>
        </p:nvSpPr>
        <p:spPr>
          <a:xfrm>
            <a:off x="1141413" y="618518"/>
            <a:ext cx="9905998" cy="448281"/>
          </a:xfrm>
        </p:spPr>
        <p:txBody>
          <a:bodyPr>
            <a:normAutofit fontScale="90000"/>
          </a:bodyPr>
          <a:lstStyle/>
          <a:p>
            <a:pPr algn="ctr"/>
            <a:r>
              <a:rPr lang="en-IN" dirty="0">
                <a:solidFill>
                  <a:schemeClr val="bg1">
                    <a:lumMod val="95000"/>
                    <a:lumOff val="5000"/>
                  </a:schemeClr>
                </a:solidFill>
              </a:rPr>
              <a:t>ABSTRACT</a:t>
            </a:r>
            <a:endParaRPr lang="en-GB" dirty="0"/>
          </a:p>
        </p:txBody>
      </p:sp>
      <p:sp>
        <p:nvSpPr>
          <p:cNvPr id="3" name="Content Placeholder 2">
            <a:extLst>
              <a:ext uri="{FF2B5EF4-FFF2-40B4-BE49-F238E27FC236}">
                <a16:creationId xmlns:a16="http://schemas.microsoft.com/office/drawing/2014/main" id="{49BB19E3-AFB4-41E0-A839-262760097ED1}"/>
              </a:ext>
            </a:extLst>
          </p:cNvPr>
          <p:cNvSpPr>
            <a:spLocks noGrp="1"/>
          </p:cNvSpPr>
          <p:nvPr>
            <p:ph idx="1"/>
          </p:nvPr>
        </p:nvSpPr>
        <p:spPr>
          <a:xfrm>
            <a:off x="1141412" y="1171852"/>
            <a:ext cx="9905999" cy="4619349"/>
          </a:xfrm>
        </p:spPr>
        <p:txBody>
          <a:bodyPr>
            <a:normAutofit/>
          </a:bodyPr>
          <a:lstStyle/>
          <a:p>
            <a:r>
              <a:rPr lang="en-IN" sz="2000" dirty="0">
                <a:solidFill>
                  <a:srgbClr val="000000"/>
                </a:solidFill>
                <a:effectLst/>
                <a:latin typeface="Times New Roman" panose="02020603050405020304" pitchFamily="18" charset="0"/>
                <a:ea typeface="Calibri" panose="020F0502020204030204" pitchFamily="34" charset="0"/>
              </a:rPr>
              <a:t>Here we propose an interactive library management system that can be used make library more appealing. </a:t>
            </a:r>
          </a:p>
          <a:p>
            <a:r>
              <a:rPr lang="en-IN" sz="2000" dirty="0">
                <a:solidFill>
                  <a:srgbClr val="000000"/>
                </a:solidFill>
                <a:effectLst/>
                <a:latin typeface="Times New Roman" panose="02020603050405020304" pitchFamily="18" charset="0"/>
                <a:ea typeface="Calibri" panose="020F0502020204030204" pitchFamily="34" charset="0"/>
              </a:rPr>
              <a:t>This application can be created in two sections one section acts as a server that holds information of every book available in library and second section is a mobile application that can access this database. </a:t>
            </a:r>
          </a:p>
          <a:p>
            <a:r>
              <a:rPr lang="en-IN" sz="2000" dirty="0">
                <a:solidFill>
                  <a:srgbClr val="000000"/>
                </a:solidFill>
                <a:effectLst/>
                <a:latin typeface="Times New Roman" panose="02020603050405020304" pitchFamily="18" charset="0"/>
                <a:ea typeface="Calibri" panose="020F0502020204030204" pitchFamily="34" charset="0"/>
              </a:rPr>
              <a:t>This application should be installed in every library user’s phone.</a:t>
            </a:r>
          </a:p>
          <a:p>
            <a:r>
              <a:rPr lang="en-IN" sz="2000" dirty="0">
                <a:solidFill>
                  <a:srgbClr val="000000"/>
                </a:solidFill>
                <a:effectLst/>
                <a:latin typeface="Times New Roman" panose="02020603050405020304" pitchFamily="18" charset="0"/>
                <a:ea typeface="Calibri" panose="020F0502020204030204" pitchFamily="34" charset="0"/>
              </a:rPr>
              <a:t>If the user want browse through books if he/she not looking for a particular book then user can scan the cover of a book to just get all the information about the book online and offline. </a:t>
            </a:r>
          </a:p>
          <a:p>
            <a:r>
              <a:rPr lang="en-IN" sz="2000" dirty="0">
                <a:solidFill>
                  <a:srgbClr val="000000"/>
                </a:solidFill>
                <a:effectLst/>
                <a:latin typeface="Times New Roman" panose="02020603050405020304" pitchFamily="18" charset="0"/>
                <a:ea typeface="Calibri" panose="020F0502020204030204" pitchFamily="34" charset="0"/>
              </a:rPr>
              <a:t>This application can reduce the complexity of managing a library by many folds.</a:t>
            </a:r>
            <a:endParaRPr lang="en-GB" sz="2000" dirty="0"/>
          </a:p>
        </p:txBody>
      </p:sp>
    </p:spTree>
    <p:extLst>
      <p:ext uri="{BB962C8B-B14F-4D97-AF65-F5344CB8AC3E}">
        <p14:creationId xmlns:p14="http://schemas.microsoft.com/office/powerpoint/2010/main" val="1421398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EB50A-C687-4ADC-A447-1EA5DECF0826}"/>
              </a:ext>
            </a:extLst>
          </p:cNvPr>
          <p:cNvSpPr>
            <a:spLocks noGrp="1"/>
          </p:cNvSpPr>
          <p:nvPr>
            <p:ph type="title"/>
          </p:nvPr>
        </p:nvSpPr>
        <p:spPr>
          <a:xfrm>
            <a:off x="1141413" y="618518"/>
            <a:ext cx="9905998" cy="448281"/>
          </a:xfrm>
        </p:spPr>
        <p:txBody>
          <a:bodyPr>
            <a:normAutofit fontScale="90000"/>
          </a:bodyPr>
          <a:lstStyle/>
          <a:p>
            <a:pPr algn="ctr"/>
            <a:r>
              <a:rPr lang="en-IN" dirty="0">
                <a:solidFill>
                  <a:schemeClr val="bg1">
                    <a:lumMod val="95000"/>
                    <a:lumOff val="5000"/>
                  </a:schemeClr>
                </a:solidFill>
              </a:rPr>
              <a:t>LITERATURE SURVEY:</a:t>
            </a:r>
            <a:endParaRPr lang="en-GB" dirty="0">
              <a:solidFill>
                <a:schemeClr val="bg1">
                  <a:lumMod val="95000"/>
                  <a:lumOff val="5000"/>
                </a:schemeClr>
              </a:solidFill>
            </a:endParaRPr>
          </a:p>
        </p:txBody>
      </p:sp>
      <p:sp>
        <p:nvSpPr>
          <p:cNvPr id="3" name="Content Placeholder 2">
            <a:extLst>
              <a:ext uri="{FF2B5EF4-FFF2-40B4-BE49-F238E27FC236}">
                <a16:creationId xmlns:a16="http://schemas.microsoft.com/office/drawing/2014/main" id="{3A16C7C7-0CDF-4CCD-857A-D49723D5443A}"/>
              </a:ext>
            </a:extLst>
          </p:cNvPr>
          <p:cNvSpPr>
            <a:spLocks noGrp="1"/>
          </p:cNvSpPr>
          <p:nvPr>
            <p:ph idx="1"/>
          </p:nvPr>
        </p:nvSpPr>
        <p:spPr>
          <a:xfrm>
            <a:off x="1141412" y="1066799"/>
            <a:ext cx="9905999" cy="5520432"/>
          </a:xfrm>
        </p:spPr>
        <p:txBody>
          <a:bodyPr>
            <a:normAutofit fontScale="92500" lnSpcReduction="10000"/>
          </a:bodyPr>
          <a:lstStyle/>
          <a:p>
            <a:pPr marL="0" indent="0">
              <a:buNone/>
            </a:pPr>
            <a:r>
              <a:rPr lang="en-IN" u="sng" dirty="0">
                <a:solidFill>
                  <a:schemeClr val="bg1">
                    <a:lumMod val="95000"/>
                    <a:lumOff val="5000"/>
                  </a:schemeClr>
                </a:solidFill>
              </a:rPr>
              <a:t>TITLE:</a:t>
            </a:r>
            <a:r>
              <a:rPr lang="en-IN" dirty="0">
                <a:solidFill>
                  <a:schemeClr val="bg1">
                    <a:lumMod val="95000"/>
                    <a:lumOff val="5000"/>
                  </a:schemeClr>
                </a:solidFill>
              </a:rPr>
              <a:t> </a:t>
            </a:r>
            <a:r>
              <a:rPr lang="en-US" dirty="0">
                <a:solidFill>
                  <a:schemeClr val="bg1">
                    <a:lumMod val="95000"/>
                    <a:lumOff val="5000"/>
                  </a:schemeClr>
                </a:solidFill>
              </a:rPr>
              <a:t>Spatial Augmented Reality Based Customer Satisfaction Enhancement and Monitoring System</a:t>
            </a:r>
          </a:p>
          <a:p>
            <a:pPr marL="0" indent="0">
              <a:buNone/>
            </a:pPr>
            <a:r>
              <a:rPr lang="en-US" u="sng" dirty="0">
                <a:solidFill>
                  <a:schemeClr val="bg1">
                    <a:lumMod val="95000"/>
                    <a:lumOff val="5000"/>
                  </a:schemeClr>
                </a:solidFill>
              </a:rPr>
              <a:t>YEAR:</a:t>
            </a:r>
            <a:r>
              <a:rPr lang="en-US" dirty="0">
                <a:solidFill>
                  <a:schemeClr val="bg1">
                    <a:lumMod val="95000"/>
                    <a:lumOff val="5000"/>
                  </a:schemeClr>
                </a:solidFill>
              </a:rPr>
              <a:t> 2021</a:t>
            </a:r>
          </a:p>
          <a:p>
            <a:pPr marL="0" indent="0">
              <a:buNone/>
            </a:pPr>
            <a:r>
              <a:rPr lang="en-US" u="sng" dirty="0">
                <a:solidFill>
                  <a:schemeClr val="bg1">
                    <a:lumMod val="95000"/>
                    <a:lumOff val="5000"/>
                  </a:schemeClr>
                </a:solidFill>
              </a:rPr>
              <a:t>AUTHOR:</a:t>
            </a:r>
            <a:r>
              <a:rPr lang="en-US" dirty="0">
                <a:solidFill>
                  <a:schemeClr val="bg1">
                    <a:lumMod val="95000"/>
                    <a:lumOff val="5000"/>
                  </a:schemeClr>
                </a:solidFill>
              </a:rPr>
              <a:t> Udaya </a:t>
            </a:r>
            <a:r>
              <a:rPr lang="en-US" dirty="0" err="1">
                <a:solidFill>
                  <a:schemeClr val="bg1">
                    <a:lumMod val="95000"/>
                    <a:lumOff val="5000"/>
                  </a:schemeClr>
                </a:solidFill>
              </a:rPr>
              <a:t>Dampage</a:t>
            </a:r>
            <a:r>
              <a:rPr lang="en-US" dirty="0">
                <a:solidFill>
                  <a:schemeClr val="bg1">
                    <a:lumMod val="95000"/>
                    <a:lumOff val="5000"/>
                  </a:schemeClr>
                </a:solidFill>
              </a:rPr>
              <a:t>, </a:t>
            </a:r>
            <a:r>
              <a:rPr lang="en-US" dirty="0" err="1">
                <a:solidFill>
                  <a:schemeClr val="bg1">
                    <a:lumMod val="95000"/>
                    <a:lumOff val="5000"/>
                  </a:schemeClr>
                </a:solidFill>
              </a:rPr>
              <a:t>D.A.Egodagamage</a:t>
            </a:r>
            <a:endParaRPr lang="en-US" dirty="0">
              <a:solidFill>
                <a:schemeClr val="bg1">
                  <a:lumMod val="95000"/>
                  <a:lumOff val="5000"/>
                </a:schemeClr>
              </a:solidFill>
            </a:endParaRPr>
          </a:p>
          <a:p>
            <a:pPr marL="0" indent="0">
              <a:buNone/>
            </a:pPr>
            <a:r>
              <a:rPr lang="en-US" u="sng" dirty="0">
                <a:solidFill>
                  <a:schemeClr val="bg1">
                    <a:lumMod val="95000"/>
                    <a:lumOff val="5000"/>
                  </a:schemeClr>
                </a:solidFill>
              </a:rPr>
              <a:t>CONCEPT:</a:t>
            </a:r>
            <a:r>
              <a:rPr lang="en-US" dirty="0">
                <a:solidFill>
                  <a:schemeClr val="bg1">
                    <a:lumMod val="95000"/>
                    <a:lumOff val="5000"/>
                  </a:schemeClr>
                </a:solidFill>
              </a:rPr>
              <a:t> The SAR technology mostly uses 3D visualization, which attempts to show by projecting 3D information onto a 2D plane. The perception of the quality of food was enhanced by the recreation of the live environment on the preparation of the menu ordered, utilizing the waiting time after each ordering session. The dishes are being portrayed in three-dimensional (3D) virtual menu also, adding SAR features in a special angle creating a 3D illusion to the naked eye.</a:t>
            </a:r>
          </a:p>
          <a:p>
            <a:pPr marL="0" indent="0">
              <a:buNone/>
            </a:pPr>
            <a:endParaRPr lang="en-US" dirty="0">
              <a:solidFill>
                <a:schemeClr val="bg1">
                  <a:lumMod val="95000"/>
                  <a:lumOff val="5000"/>
                </a:schemeClr>
              </a:solidFill>
            </a:endParaRPr>
          </a:p>
          <a:p>
            <a:pPr marL="0" indent="0">
              <a:buNone/>
            </a:pPr>
            <a:r>
              <a:rPr lang="en-US" dirty="0">
                <a:solidFill>
                  <a:schemeClr val="bg1">
                    <a:lumMod val="95000"/>
                    <a:lumOff val="5000"/>
                  </a:schemeClr>
                </a:solidFill>
              </a:rPr>
              <a:t> </a:t>
            </a:r>
            <a:endParaRPr lang="en-GB" dirty="0">
              <a:solidFill>
                <a:schemeClr val="bg1">
                  <a:lumMod val="95000"/>
                  <a:lumOff val="5000"/>
                </a:schemeClr>
              </a:solidFill>
            </a:endParaRPr>
          </a:p>
        </p:txBody>
      </p:sp>
    </p:spTree>
    <p:extLst>
      <p:ext uri="{BB962C8B-B14F-4D97-AF65-F5344CB8AC3E}">
        <p14:creationId xmlns:p14="http://schemas.microsoft.com/office/powerpoint/2010/main" val="4276826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B82510-2C5C-48EE-9744-A5F276EF39AF}"/>
              </a:ext>
            </a:extLst>
          </p:cNvPr>
          <p:cNvSpPr>
            <a:spLocks noGrp="1"/>
          </p:cNvSpPr>
          <p:nvPr>
            <p:ph idx="4294967295"/>
          </p:nvPr>
        </p:nvSpPr>
        <p:spPr>
          <a:xfrm>
            <a:off x="656948" y="1109663"/>
            <a:ext cx="10333606" cy="4681537"/>
          </a:xfrm>
        </p:spPr>
        <p:txBody>
          <a:bodyPr/>
          <a:lstStyle/>
          <a:p>
            <a:r>
              <a:rPr lang="en-IN" u="sng" dirty="0">
                <a:solidFill>
                  <a:schemeClr val="bg1">
                    <a:lumMod val="95000"/>
                    <a:lumOff val="5000"/>
                  </a:schemeClr>
                </a:solidFill>
              </a:rPr>
              <a:t>PROS:</a:t>
            </a:r>
            <a:r>
              <a:rPr lang="en-IN" dirty="0">
                <a:solidFill>
                  <a:schemeClr val="bg1">
                    <a:lumMod val="95000"/>
                    <a:lumOff val="5000"/>
                  </a:schemeClr>
                </a:solidFill>
              </a:rPr>
              <a:t> </a:t>
            </a:r>
            <a:r>
              <a:rPr lang="en-US" dirty="0">
                <a:solidFill>
                  <a:schemeClr val="bg1">
                    <a:lumMod val="95000"/>
                    <a:lumOff val="5000"/>
                  </a:schemeClr>
                </a:solidFill>
              </a:rPr>
              <a:t>Compared to SAR technology, in VR and AR users have to either wear HMD (Head Mounted Device) or use a handheld device like a smartphone to enter the virtual world. This disadvantage can be eliminated using SAR since it uses the real environment objects and surfaces to give out an immersive experience for the user.</a:t>
            </a:r>
          </a:p>
          <a:p>
            <a:r>
              <a:rPr lang="en-US" u="sng" dirty="0">
                <a:solidFill>
                  <a:schemeClr val="bg1">
                    <a:lumMod val="95000"/>
                    <a:lumOff val="5000"/>
                  </a:schemeClr>
                </a:solidFill>
              </a:rPr>
              <a:t>CONS:</a:t>
            </a:r>
            <a:r>
              <a:rPr lang="en-US" dirty="0">
                <a:solidFill>
                  <a:schemeClr val="bg1">
                    <a:lumMod val="95000"/>
                    <a:lumOff val="5000"/>
                  </a:schemeClr>
                </a:solidFill>
              </a:rPr>
              <a:t> This system does not estimate better emotions such as the task the person is doing, the environment they are in, what they are saying, and their body’s physiological cues.</a:t>
            </a:r>
          </a:p>
          <a:p>
            <a:pPr marL="0" indent="0">
              <a:buNone/>
            </a:pPr>
            <a:endParaRPr lang="en-US" dirty="0"/>
          </a:p>
          <a:p>
            <a:endParaRPr lang="en-US" dirty="0"/>
          </a:p>
          <a:p>
            <a:endParaRPr lang="en-IN" dirty="0"/>
          </a:p>
        </p:txBody>
      </p:sp>
    </p:spTree>
    <p:extLst>
      <p:ext uri="{BB962C8B-B14F-4D97-AF65-F5344CB8AC3E}">
        <p14:creationId xmlns:p14="http://schemas.microsoft.com/office/powerpoint/2010/main" val="69799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90ED61-DE2D-48FA-A0B2-93AD3420C6FF}"/>
              </a:ext>
            </a:extLst>
          </p:cNvPr>
          <p:cNvSpPr>
            <a:spLocks noGrp="1"/>
          </p:cNvSpPr>
          <p:nvPr>
            <p:ph idx="4294967295"/>
          </p:nvPr>
        </p:nvSpPr>
        <p:spPr>
          <a:xfrm>
            <a:off x="843378" y="230188"/>
            <a:ext cx="10440140" cy="6383676"/>
          </a:xfrm>
        </p:spPr>
        <p:txBody>
          <a:bodyPr>
            <a:normAutofit lnSpcReduction="10000"/>
          </a:bodyPr>
          <a:lstStyle/>
          <a:p>
            <a:pPr marL="0" indent="0">
              <a:buNone/>
            </a:pPr>
            <a:r>
              <a:rPr lang="en-IN" u="sng" dirty="0">
                <a:solidFill>
                  <a:schemeClr val="bg1">
                    <a:lumMod val="95000"/>
                    <a:lumOff val="5000"/>
                  </a:schemeClr>
                </a:solidFill>
              </a:rPr>
              <a:t>TITLE: </a:t>
            </a:r>
            <a:r>
              <a:rPr lang="en-US" dirty="0">
                <a:solidFill>
                  <a:schemeClr val="bg1">
                    <a:lumMod val="95000"/>
                    <a:lumOff val="5000"/>
                  </a:schemeClr>
                </a:solidFill>
              </a:rPr>
              <a:t>Virtual reality and augmented reality in social learning spaces: a literature review</a:t>
            </a:r>
          </a:p>
          <a:p>
            <a:pPr marL="0" indent="0">
              <a:buNone/>
            </a:pPr>
            <a:r>
              <a:rPr lang="en-US" u="sng" dirty="0">
                <a:solidFill>
                  <a:schemeClr val="bg1">
                    <a:lumMod val="95000"/>
                    <a:lumOff val="5000"/>
                  </a:schemeClr>
                </a:solidFill>
              </a:rPr>
              <a:t>YEAR:</a:t>
            </a:r>
            <a:r>
              <a:rPr lang="en-US" dirty="0">
                <a:solidFill>
                  <a:schemeClr val="bg1">
                    <a:lumMod val="95000"/>
                    <a:lumOff val="5000"/>
                  </a:schemeClr>
                </a:solidFill>
              </a:rPr>
              <a:t> 2020</a:t>
            </a:r>
          </a:p>
          <a:p>
            <a:pPr marL="0" indent="0">
              <a:buNone/>
            </a:pPr>
            <a:r>
              <a:rPr lang="en-US" u="sng" dirty="0">
                <a:solidFill>
                  <a:schemeClr val="bg1">
                    <a:lumMod val="95000"/>
                    <a:lumOff val="5000"/>
                  </a:schemeClr>
                </a:solidFill>
              </a:rPr>
              <a:t>AUTHOR: Ali Arya , Robert J. </a:t>
            </a:r>
            <a:r>
              <a:rPr lang="en-US" u="sng" dirty="0" err="1">
                <a:solidFill>
                  <a:schemeClr val="bg1">
                    <a:lumMod val="95000"/>
                    <a:lumOff val="5000"/>
                  </a:schemeClr>
                </a:solidFill>
              </a:rPr>
              <a:t>Teather</a:t>
            </a:r>
            <a:r>
              <a:rPr lang="en-US" u="sng" dirty="0">
                <a:solidFill>
                  <a:schemeClr val="bg1">
                    <a:lumMod val="95000"/>
                    <a:lumOff val="5000"/>
                  </a:schemeClr>
                </a:solidFill>
              </a:rPr>
              <a:t>.</a:t>
            </a:r>
            <a:endParaRPr lang="en-US" dirty="0">
              <a:solidFill>
                <a:schemeClr val="bg1">
                  <a:lumMod val="95000"/>
                  <a:lumOff val="5000"/>
                </a:schemeClr>
              </a:solidFill>
            </a:endParaRPr>
          </a:p>
          <a:p>
            <a:pPr marL="0" indent="0">
              <a:buNone/>
            </a:pPr>
            <a:r>
              <a:rPr lang="en-US" u="sng" dirty="0">
                <a:solidFill>
                  <a:schemeClr val="bg1">
                    <a:lumMod val="95000"/>
                    <a:lumOff val="5000"/>
                  </a:schemeClr>
                </a:solidFill>
              </a:rPr>
              <a:t>CONCEPT: </a:t>
            </a:r>
            <a:r>
              <a:rPr lang="en-US" dirty="0">
                <a:solidFill>
                  <a:schemeClr val="bg1">
                    <a:lumMod val="95000"/>
                    <a:lumOff val="5000"/>
                  </a:schemeClr>
                </a:solidFill>
              </a:rPr>
              <a:t>This literature review is a broad and qualitative overview of the use of VR and AR within a social education context, serving as an entry point into a discussion and more sophisticated analysis into the present and near-future of VR/AR in learning. To minimize the size and scope of a paper with such an overwhelming amount of literature on this subject we focused on building upon prior surveys</a:t>
            </a:r>
          </a:p>
          <a:p>
            <a:pPr marL="0" indent="0">
              <a:buNone/>
            </a:pPr>
            <a:r>
              <a:rPr lang="en-US" u="sng" dirty="0">
                <a:solidFill>
                  <a:schemeClr val="bg1">
                    <a:lumMod val="95000"/>
                    <a:lumOff val="5000"/>
                  </a:schemeClr>
                </a:solidFill>
              </a:rPr>
              <a:t>CONS:</a:t>
            </a:r>
            <a:r>
              <a:rPr lang="en-US" dirty="0">
                <a:solidFill>
                  <a:schemeClr val="bg1">
                    <a:lumMod val="95000"/>
                    <a:lumOff val="5000"/>
                  </a:schemeClr>
                </a:solidFill>
              </a:rPr>
              <a:t>VR/AR educational platforms should include accessibility as a primary concern across three main areas: Platform Scalability, Social Scalability, and Reality Scalability for better UDL considerations and more accessible social engagement between learners sharing the same social learning spaces.</a:t>
            </a:r>
          </a:p>
          <a:p>
            <a:endParaRPr lang="en-GB" dirty="0"/>
          </a:p>
        </p:txBody>
      </p:sp>
    </p:spTree>
    <p:extLst>
      <p:ext uri="{BB962C8B-B14F-4D97-AF65-F5344CB8AC3E}">
        <p14:creationId xmlns:p14="http://schemas.microsoft.com/office/powerpoint/2010/main" val="2693111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5B47C7-3D46-452C-9204-CE70BEE3D900}"/>
              </a:ext>
            </a:extLst>
          </p:cNvPr>
          <p:cNvSpPr>
            <a:spLocks noGrp="1"/>
          </p:cNvSpPr>
          <p:nvPr>
            <p:ph idx="4294967295"/>
          </p:nvPr>
        </p:nvSpPr>
        <p:spPr>
          <a:xfrm>
            <a:off x="932155" y="274638"/>
            <a:ext cx="10653203" cy="5516562"/>
          </a:xfrm>
        </p:spPr>
        <p:txBody>
          <a:bodyPr>
            <a:normAutofit/>
          </a:bodyPr>
          <a:lstStyle/>
          <a:p>
            <a:pPr marL="0" indent="0">
              <a:buNone/>
            </a:pPr>
            <a:r>
              <a:rPr lang="en-IN" sz="2000" u="sng" dirty="0">
                <a:solidFill>
                  <a:schemeClr val="bg1">
                    <a:lumMod val="95000"/>
                    <a:lumOff val="5000"/>
                  </a:schemeClr>
                </a:solidFill>
              </a:rPr>
              <a:t>TITLE: </a:t>
            </a:r>
            <a:r>
              <a:rPr lang="en-US" sz="2000" dirty="0">
                <a:solidFill>
                  <a:schemeClr val="bg1"/>
                </a:solidFill>
              </a:rPr>
              <a:t>Rendering Optimization for Mobile Web 3D Based on Animation Data Separation and On-Demand Loading</a:t>
            </a:r>
          </a:p>
          <a:p>
            <a:pPr marL="0" indent="0">
              <a:buNone/>
            </a:pPr>
            <a:r>
              <a:rPr lang="en-US" sz="2000" u="sng" dirty="0">
                <a:solidFill>
                  <a:schemeClr val="bg1">
                    <a:lumMod val="95000"/>
                    <a:lumOff val="5000"/>
                  </a:schemeClr>
                </a:solidFill>
              </a:rPr>
              <a:t>YEAR:</a:t>
            </a:r>
            <a:r>
              <a:rPr lang="en-US" sz="2000" dirty="0">
                <a:solidFill>
                  <a:schemeClr val="bg1">
                    <a:lumMod val="95000"/>
                    <a:lumOff val="5000"/>
                  </a:schemeClr>
                </a:solidFill>
              </a:rPr>
              <a:t> 2020</a:t>
            </a:r>
          </a:p>
          <a:p>
            <a:pPr marL="0" indent="0">
              <a:buNone/>
            </a:pPr>
            <a:r>
              <a:rPr lang="en-US" sz="2000" u="sng" dirty="0">
                <a:solidFill>
                  <a:schemeClr val="bg1"/>
                </a:solidFill>
              </a:rPr>
              <a:t>AUTHOR: </a:t>
            </a:r>
            <a:r>
              <a:rPr lang="en-US" sz="2000" dirty="0">
                <a:solidFill>
                  <a:schemeClr val="bg1"/>
                </a:solidFill>
              </a:rPr>
              <a:t>Liang Li , </a:t>
            </a:r>
            <a:r>
              <a:rPr lang="en-US" sz="2000" dirty="0" err="1">
                <a:solidFill>
                  <a:schemeClr val="bg1"/>
                </a:solidFill>
              </a:rPr>
              <a:t>Xiuquan</a:t>
            </a:r>
            <a:r>
              <a:rPr lang="en-US" sz="2000" dirty="0">
                <a:solidFill>
                  <a:schemeClr val="bg1"/>
                </a:solidFill>
              </a:rPr>
              <a:t> </a:t>
            </a:r>
            <a:r>
              <a:rPr lang="en-US" sz="2000" dirty="0" err="1">
                <a:solidFill>
                  <a:schemeClr val="bg1"/>
                </a:solidFill>
              </a:rPr>
              <a:t>Qiao</a:t>
            </a:r>
            <a:r>
              <a:rPr lang="en-US" sz="2000" dirty="0">
                <a:solidFill>
                  <a:schemeClr val="bg1"/>
                </a:solidFill>
              </a:rPr>
              <a:t> , Pei Ren.</a:t>
            </a:r>
          </a:p>
          <a:p>
            <a:pPr marL="0" indent="0">
              <a:buNone/>
            </a:pPr>
            <a:r>
              <a:rPr lang="en-US" sz="2000" u="sng" dirty="0">
                <a:solidFill>
                  <a:schemeClr val="bg1">
                    <a:lumMod val="95000"/>
                    <a:lumOff val="5000"/>
                  </a:schemeClr>
                </a:solidFill>
              </a:rPr>
              <a:t>CONCEPT:</a:t>
            </a:r>
            <a:r>
              <a:rPr lang="en-US" sz="2000" dirty="0"/>
              <a:t> </a:t>
            </a:r>
            <a:r>
              <a:rPr lang="en-US" sz="2000" dirty="0">
                <a:solidFill>
                  <a:schemeClr val="bg1">
                    <a:lumMod val="95000"/>
                    <a:lumOff val="5000"/>
                  </a:schemeClr>
                </a:solidFill>
              </a:rPr>
              <a:t>Augmented Reality (AR) and Virtual Reality (VR) technologies, this 3D model interaction technology has received widespread attention from academia and industry as a primary enabling technology. Web based </a:t>
            </a:r>
            <a:r>
              <a:rPr lang="en-US" sz="2000" dirty="0">
                <a:solidFill>
                  <a:schemeClr val="bg1"/>
                </a:solidFill>
              </a:rPr>
              <a:t>3D applications in browsers are portable and versatile, providing the foundation for sharing 3D information across platforms</a:t>
            </a:r>
          </a:p>
          <a:p>
            <a:pPr marL="0" indent="0">
              <a:buNone/>
            </a:pPr>
            <a:r>
              <a:rPr lang="en-US" sz="2000" u="sng" dirty="0">
                <a:solidFill>
                  <a:schemeClr val="bg1">
                    <a:lumMod val="95000"/>
                    <a:lumOff val="5000"/>
                  </a:schemeClr>
                </a:solidFill>
              </a:rPr>
              <a:t>PROS:</a:t>
            </a:r>
            <a:r>
              <a:rPr lang="en-US" sz="2000" dirty="0">
                <a:solidFill>
                  <a:schemeClr val="bg1">
                    <a:lumMod val="95000"/>
                    <a:lumOff val="5000"/>
                  </a:schemeClr>
                </a:solidFill>
              </a:rPr>
              <a:t> </a:t>
            </a:r>
            <a:r>
              <a:rPr lang="en-US" sz="2000" dirty="0">
                <a:solidFill>
                  <a:schemeClr val="bg1"/>
                </a:solidFill>
              </a:rPr>
              <a:t>The performance evaluation demonstrates that the method for on-demand loading of animation data improves the quality of the user interaction experience by reducing the amount of data loaded initially.</a:t>
            </a:r>
          </a:p>
          <a:p>
            <a:pPr marL="0" indent="0">
              <a:buNone/>
            </a:pPr>
            <a:r>
              <a:rPr lang="en-US" sz="2000" u="sng" dirty="0">
                <a:solidFill>
                  <a:schemeClr val="bg1">
                    <a:lumMod val="95000"/>
                    <a:lumOff val="5000"/>
                  </a:schemeClr>
                </a:solidFill>
              </a:rPr>
              <a:t>CONS: </a:t>
            </a:r>
            <a:r>
              <a:rPr lang="en-US" sz="2000" u="sng" dirty="0">
                <a:solidFill>
                  <a:schemeClr val="bg1"/>
                </a:solidFill>
              </a:rPr>
              <a:t>T</a:t>
            </a:r>
            <a:r>
              <a:rPr lang="en-US" sz="2000" dirty="0">
                <a:solidFill>
                  <a:schemeClr val="bg1"/>
                </a:solidFill>
              </a:rPr>
              <a:t>he number of animation tracks and the size of the independent animation data affect the optimization of this method.</a:t>
            </a:r>
            <a:endParaRPr lang="en-GB" sz="2000" dirty="0">
              <a:solidFill>
                <a:schemeClr val="bg1"/>
              </a:solidFill>
            </a:endParaRPr>
          </a:p>
        </p:txBody>
      </p:sp>
    </p:spTree>
    <p:extLst>
      <p:ext uri="{BB962C8B-B14F-4D97-AF65-F5344CB8AC3E}">
        <p14:creationId xmlns:p14="http://schemas.microsoft.com/office/powerpoint/2010/main" val="3324775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9FCC28-8652-40F4-9A6A-3CD1A815EF42}"/>
              </a:ext>
            </a:extLst>
          </p:cNvPr>
          <p:cNvSpPr>
            <a:spLocks noGrp="1"/>
          </p:cNvSpPr>
          <p:nvPr>
            <p:ph idx="4294967295"/>
          </p:nvPr>
        </p:nvSpPr>
        <p:spPr>
          <a:xfrm>
            <a:off x="923277" y="852255"/>
            <a:ext cx="10173809" cy="5407257"/>
          </a:xfrm>
        </p:spPr>
        <p:txBody>
          <a:bodyPr>
            <a:normAutofit/>
          </a:bodyPr>
          <a:lstStyle/>
          <a:p>
            <a:pPr marL="0" indent="0">
              <a:buNone/>
            </a:pPr>
            <a:r>
              <a:rPr lang="en-IN" sz="2400" u="sng" dirty="0">
                <a:solidFill>
                  <a:schemeClr val="bg1">
                    <a:lumMod val="95000"/>
                    <a:lumOff val="5000"/>
                  </a:schemeClr>
                </a:solidFill>
              </a:rPr>
              <a:t>TITLE: </a:t>
            </a:r>
            <a:r>
              <a:rPr lang="en-IN" sz="2400" dirty="0">
                <a:solidFill>
                  <a:schemeClr val="bg1"/>
                </a:solidFill>
              </a:rPr>
              <a:t>3D model interaction</a:t>
            </a:r>
          </a:p>
          <a:p>
            <a:pPr marL="0" indent="0">
              <a:buNone/>
            </a:pPr>
            <a:r>
              <a:rPr lang="en-US" sz="2400" u="sng" dirty="0">
                <a:solidFill>
                  <a:schemeClr val="bg1">
                    <a:lumMod val="95000"/>
                    <a:lumOff val="5000"/>
                  </a:schemeClr>
                </a:solidFill>
              </a:rPr>
              <a:t>YEAR:</a:t>
            </a:r>
            <a:r>
              <a:rPr lang="en-US" sz="2400" dirty="0">
                <a:solidFill>
                  <a:schemeClr val="bg1">
                    <a:lumMod val="95000"/>
                    <a:lumOff val="5000"/>
                  </a:schemeClr>
                </a:solidFill>
              </a:rPr>
              <a:t> 2019</a:t>
            </a:r>
          </a:p>
          <a:p>
            <a:pPr marL="0" indent="0">
              <a:buNone/>
            </a:pPr>
            <a:r>
              <a:rPr lang="en-US" sz="2400" u="sng" dirty="0">
                <a:solidFill>
                  <a:schemeClr val="bg1"/>
                </a:solidFill>
              </a:rPr>
              <a:t>AUTHOR: </a:t>
            </a:r>
            <a:r>
              <a:rPr lang="en-US" sz="2400" dirty="0">
                <a:solidFill>
                  <a:schemeClr val="bg1"/>
                </a:solidFill>
              </a:rPr>
              <a:t>Shabnam </a:t>
            </a:r>
            <a:r>
              <a:rPr lang="en-US" sz="2400" dirty="0" err="1">
                <a:solidFill>
                  <a:schemeClr val="bg1"/>
                </a:solidFill>
              </a:rPr>
              <a:t>Shahreen</a:t>
            </a:r>
            <a:r>
              <a:rPr lang="en-US" sz="2400" dirty="0">
                <a:solidFill>
                  <a:schemeClr val="bg1"/>
                </a:solidFill>
              </a:rPr>
              <a:t> Sifat and Ali Shihab </a:t>
            </a:r>
            <a:r>
              <a:rPr lang="en-US" sz="2400" dirty="0" err="1">
                <a:solidFill>
                  <a:schemeClr val="bg1"/>
                </a:solidFill>
              </a:rPr>
              <a:t>Sabbir</a:t>
            </a:r>
            <a:r>
              <a:rPr lang="en-US" sz="2400" dirty="0">
                <a:solidFill>
                  <a:schemeClr val="bg1"/>
                </a:solidFill>
              </a:rPr>
              <a:t>.</a:t>
            </a:r>
            <a:endParaRPr lang="en-IN" sz="2400" dirty="0">
              <a:solidFill>
                <a:schemeClr val="bg1"/>
              </a:solidFill>
            </a:endParaRPr>
          </a:p>
          <a:p>
            <a:pPr marL="0" indent="0">
              <a:buNone/>
            </a:pPr>
            <a:r>
              <a:rPr lang="en-US" sz="2400" u="sng" dirty="0">
                <a:solidFill>
                  <a:schemeClr val="bg1">
                    <a:lumMod val="95000"/>
                    <a:lumOff val="5000"/>
                  </a:schemeClr>
                </a:solidFill>
              </a:rPr>
              <a:t>CONCEPT:</a:t>
            </a:r>
            <a:r>
              <a:rPr lang="en-US" sz="2400" dirty="0"/>
              <a:t> </a:t>
            </a:r>
            <a:r>
              <a:rPr lang="en-US" sz="2400" dirty="0">
                <a:solidFill>
                  <a:schemeClr val="bg1"/>
                </a:solidFill>
              </a:rPr>
              <a:t>A new type of information interaction mode, provides a more intuitive and efficient means of information presentation than the 2D plane method.</a:t>
            </a:r>
            <a:r>
              <a:rPr lang="en-IN" dirty="0">
                <a:solidFill>
                  <a:schemeClr val="bg1"/>
                </a:solidFill>
              </a:rPr>
              <a:t> </a:t>
            </a:r>
            <a:r>
              <a:rPr lang="en-US" sz="2400" dirty="0">
                <a:solidFill>
                  <a:schemeClr val="bg1">
                    <a:lumMod val="95000"/>
                    <a:lumOff val="5000"/>
                  </a:schemeClr>
                </a:solidFill>
              </a:rPr>
              <a:t>Augmented Reality (AR) and Virtual Reality (VR) technologies, this 3D model interaction technology has received widespread attention from academia and industry as a primary enabling technology. </a:t>
            </a:r>
            <a:endParaRPr lang="en-US" sz="2400" dirty="0">
              <a:solidFill>
                <a:schemeClr val="bg1"/>
              </a:solidFill>
            </a:endParaRPr>
          </a:p>
          <a:p>
            <a:pPr marL="0" indent="0">
              <a:buNone/>
            </a:pPr>
            <a:r>
              <a:rPr lang="en-US" sz="2400" u="sng" dirty="0">
                <a:solidFill>
                  <a:schemeClr val="bg1">
                    <a:lumMod val="95000"/>
                    <a:lumOff val="5000"/>
                  </a:schemeClr>
                </a:solidFill>
              </a:rPr>
              <a:t>CONS:</a:t>
            </a:r>
            <a:r>
              <a:rPr lang="en-IN" sz="2400" dirty="0"/>
              <a:t> </a:t>
            </a:r>
            <a:r>
              <a:rPr lang="en-IN" sz="2400" dirty="0">
                <a:solidFill>
                  <a:schemeClr val="bg1"/>
                </a:solidFill>
              </a:rPr>
              <a:t>A</a:t>
            </a:r>
            <a:r>
              <a:rPr lang="en-IN" sz="2400" baseline="0" dirty="0">
                <a:solidFill>
                  <a:schemeClr val="bg1"/>
                </a:solidFill>
              </a:rPr>
              <a:t> separate machine has to be made. Can’t be used with the existing library</a:t>
            </a:r>
            <a:endParaRPr lang="en-IN" sz="2400" dirty="0">
              <a:solidFill>
                <a:schemeClr val="bg1"/>
              </a:solidFill>
            </a:endParaRPr>
          </a:p>
          <a:p>
            <a:pPr marL="0" indent="0">
              <a:buNone/>
            </a:pPr>
            <a:endParaRPr lang="en-GB" dirty="0"/>
          </a:p>
        </p:txBody>
      </p:sp>
    </p:spTree>
    <p:extLst>
      <p:ext uri="{BB962C8B-B14F-4D97-AF65-F5344CB8AC3E}">
        <p14:creationId xmlns:p14="http://schemas.microsoft.com/office/powerpoint/2010/main" val="1664936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3F4930-9211-4DD2-92F0-688612B2FFDA}"/>
              </a:ext>
            </a:extLst>
          </p:cNvPr>
          <p:cNvSpPr>
            <a:spLocks noGrp="1"/>
          </p:cNvSpPr>
          <p:nvPr>
            <p:ph idx="4294967295"/>
          </p:nvPr>
        </p:nvSpPr>
        <p:spPr>
          <a:xfrm>
            <a:off x="1074198" y="1109709"/>
            <a:ext cx="8831802" cy="4681491"/>
          </a:xfrm>
        </p:spPr>
        <p:txBody>
          <a:bodyPr>
            <a:normAutofit/>
          </a:bodyPr>
          <a:lstStyle/>
          <a:p>
            <a:pPr marL="0" indent="0">
              <a:buNone/>
            </a:pPr>
            <a:r>
              <a:rPr lang="en-IN" sz="2400" u="sng" dirty="0">
                <a:solidFill>
                  <a:schemeClr val="bg1">
                    <a:lumMod val="95000"/>
                    <a:lumOff val="5000"/>
                  </a:schemeClr>
                </a:solidFill>
              </a:rPr>
              <a:t>TITLE: </a:t>
            </a:r>
            <a:r>
              <a:rPr lang="en-US" sz="2400" dirty="0">
                <a:solidFill>
                  <a:schemeClr val="bg1"/>
                </a:solidFill>
              </a:rPr>
              <a:t>A Mobile Intelligent Training System for</a:t>
            </a:r>
            <a:r>
              <a:rPr lang="en-US" sz="2400" baseline="0" dirty="0">
                <a:solidFill>
                  <a:schemeClr val="bg1"/>
                </a:solidFill>
              </a:rPr>
              <a:t> ATM.</a:t>
            </a:r>
            <a:endParaRPr lang="en-IN" sz="2400" dirty="0">
              <a:solidFill>
                <a:schemeClr val="bg1"/>
              </a:solidFill>
            </a:endParaRPr>
          </a:p>
          <a:p>
            <a:pPr marL="0" indent="0">
              <a:buNone/>
            </a:pPr>
            <a:r>
              <a:rPr lang="en-US" sz="2400" u="sng" dirty="0">
                <a:solidFill>
                  <a:schemeClr val="bg1">
                    <a:lumMod val="95000"/>
                    <a:lumOff val="5000"/>
                  </a:schemeClr>
                </a:solidFill>
              </a:rPr>
              <a:t>YEAR:</a:t>
            </a:r>
            <a:r>
              <a:rPr lang="en-US" sz="2400" dirty="0">
                <a:solidFill>
                  <a:schemeClr val="bg1">
                    <a:lumMod val="95000"/>
                    <a:lumOff val="5000"/>
                  </a:schemeClr>
                </a:solidFill>
              </a:rPr>
              <a:t> 2018</a:t>
            </a:r>
          </a:p>
          <a:p>
            <a:pPr marL="0" indent="0">
              <a:buNone/>
            </a:pPr>
            <a:r>
              <a:rPr lang="en-US" sz="2400" u="sng" dirty="0">
                <a:solidFill>
                  <a:schemeClr val="bg1"/>
                </a:solidFill>
              </a:rPr>
              <a:t>AUTHOR: </a:t>
            </a:r>
            <a:r>
              <a:rPr lang="en-US" sz="2400" dirty="0" err="1">
                <a:solidFill>
                  <a:schemeClr val="bg1"/>
                </a:solidFill>
              </a:rPr>
              <a:t>Yongjun</a:t>
            </a:r>
            <a:r>
              <a:rPr lang="en-US" sz="2400" dirty="0">
                <a:solidFill>
                  <a:schemeClr val="bg1"/>
                </a:solidFill>
              </a:rPr>
              <a:t> </a:t>
            </a:r>
            <a:r>
              <a:rPr lang="en-US" sz="2400" dirty="0" err="1">
                <a:solidFill>
                  <a:schemeClr val="bg1"/>
                </a:solidFill>
              </a:rPr>
              <a:t>Qiao</a:t>
            </a:r>
            <a:r>
              <a:rPr lang="en-US" sz="2400" dirty="0">
                <a:solidFill>
                  <a:schemeClr val="bg1"/>
                </a:solidFill>
              </a:rPr>
              <a:t> , </a:t>
            </a:r>
            <a:r>
              <a:rPr lang="en-US" sz="2400" dirty="0" err="1">
                <a:solidFill>
                  <a:schemeClr val="bg1"/>
                </a:solidFill>
              </a:rPr>
              <a:t>Xiaofang</a:t>
            </a:r>
            <a:r>
              <a:rPr lang="en-US" sz="2400" dirty="0">
                <a:solidFill>
                  <a:schemeClr val="bg1"/>
                </a:solidFill>
              </a:rPr>
              <a:t> </a:t>
            </a:r>
            <a:r>
              <a:rPr lang="en-US" sz="2400" dirty="0" err="1">
                <a:solidFill>
                  <a:schemeClr val="bg1"/>
                </a:solidFill>
              </a:rPr>
              <a:t>Xie</a:t>
            </a:r>
            <a:r>
              <a:rPr lang="en-US" sz="2400" dirty="0">
                <a:solidFill>
                  <a:schemeClr val="bg1"/>
                </a:solidFill>
              </a:rPr>
              <a:t> , Tao Sun</a:t>
            </a:r>
          </a:p>
          <a:p>
            <a:pPr marL="0" indent="0">
              <a:buNone/>
            </a:pPr>
            <a:r>
              <a:rPr lang="en-US" sz="2400" u="sng" dirty="0">
                <a:solidFill>
                  <a:schemeClr val="bg1">
                    <a:lumMod val="95000"/>
                    <a:lumOff val="5000"/>
                  </a:schemeClr>
                </a:solidFill>
              </a:rPr>
              <a:t>CONCEPT:</a:t>
            </a:r>
            <a:r>
              <a:rPr lang="en-US" sz="2400" dirty="0"/>
              <a:t> </a:t>
            </a:r>
            <a:r>
              <a:rPr lang="en-US" sz="2400" dirty="0">
                <a:solidFill>
                  <a:schemeClr val="bg1"/>
                </a:solidFill>
              </a:rPr>
              <a:t>3D application solutions require users to download and install applications, and because of the limitations of portability, cross-platform operation and information</a:t>
            </a:r>
            <a:endParaRPr lang="en-IN" sz="2400" dirty="0">
              <a:solidFill>
                <a:schemeClr val="bg1"/>
              </a:solidFill>
            </a:endParaRPr>
          </a:p>
          <a:p>
            <a:pPr marL="0" indent="0">
              <a:buNone/>
            </a:pPr>
            <a:r>
              <a:rPr lang="en-US" sz="2400" u="sng" dirty="0">
                <a:solidFill>
                  <a:schemeClr val="bg1">
                    <a:lumMod val="95000"/>
                    <a:lumOff val="5000"/>
                  </a:schemeClr>
                </a:solidFill>
              </a:rPr>
              <a:t>CONS:</a:t>
            </a:r>
            <a:r>
              <a:rPr lang="en-IN" sz="2400" dirty="0">
                <a:solidFill>
                  <a:schemeClr val="bg1"/>
                </a:solidFill>
              </a:rPr>
              <a:t>User interface is poor, Requires physical</a:t>
            </a:r>
            <a:r>
              <a:rPr lang="en-IN" sz="2400" baseline="0" dirty="0">
                <a:solidFill>
                  <a:schemeClr val="bg1"/>
                </a:solidFill>
              </a:rPr>
              <a:t> touch for access</a:t>
            </a:r>
            <a:endParaRPr lang="en-IN" sz="2400" dirty="0">
              <a:solidFill>
                <a:schemeClr val="bg1"/>
              </a:solidFill>
            </a:endParaRPr>
          </a:p>
          <a:p>
            <a:pPr marL="0" indent="0">
              <a:buNone/>
            </a:pPr>
            <a:endParaRPr lang="en-IN" sz="2400" dirty="0">
              <a:solidFill>
                <a:schemeClr val="bg1"/>
              </a:solidFill>
            </a:endParaRPr>
          </a:p>
          <a:p>
            <a:pPr marL="0" indent="0">
              <a:buNone/>
            </a:pPr>
            <a:endParaRPr lang="en-GB" dirty="0"/>
          </a:p>
          <a:p>
            <a:endParaRPr lang="en-GB" dirty="0"/>
          </a:p>
        </p:txBody>
      </p:sp>
    </p:spTree>
    <p:extLst>
      <p:ext uri="{BB962C8B-B14F-4D97-AF65-F5344CB8AC3E}">
        <p14:creationId xmlns:p14="http://schemas.microsoft.com/office/powerpoint/2010/main" val="1007728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2F9A-CD41-4C26-B6B8-EA0AB1B2DD70}"/>
              </a:ext>
            </a:extLst>
          </p:cNvPr>
          <p:cNvSpPr>
            <a:spLocks noGrp="1"/>
          </p:cNvSpPr>
          <p:nvPr>
            <p:ph type="title"/>
          </p:nvPr>
        </p:nvSpPr>
        <p:spPr>
          <a:xfrm flipV="1">
            <a:off x="12693736" y="852255"/>
            <a:ext cx="45719" cy="195310"/>
          </a:xfrm>
        </p:spPr>
        <p:txBody>
          <a:bodyPr>
            <a:normAutofit fontScale="90000"/>
          </a:bodyPr>
          <a:lstStyle/>
          <a:p>
            <a:endParaRPr lang="en-GB" dirty="0"/>
          </a:p>
        </p:txBody>
      </p:sp>
      <p:sp>
        <p:nvSpPr>
          <p:cNvPr id="3" name="Content Placeholder 2">
            <a:extLst>
              <a:ext uri="{FF2B5EF4-FFF2-40B4-BE49-F238E27FC236}">
                <a16:creationId xmlns:a16="http://schemas.microsoft.com/office/drawing/2014/main" id="{AC01E3CF-D26B-495C-89F8-15B6443C0A9A}"/>
              </a:ext>
            </a:extLst>
          </p:cNvPr>
          <p:cNvSpPr>
            <a:spLocks noGrp="1"/>
          </p:cNvSpPr>
          <p:nvPr>
            <p:ph idx="1"/>
          </p:nvPr>
        </p:nvSpPr>
        <p:spPr>
          <a:xfrm>
            <a:off x="1141412" y="497150"/>
            <a:ext cx="9905999" cy="5832629"/>
          </a:xfrm>
        </p:spPr>
        <p:txBody>
          <a:bodyPr>
            <a:normAutofit lnSpcReduction="10000"/>
          </a:bodyPr>
          <a:lstStyle/>
          <a:p>
            <a:pPr marL="0" indent="0">
              <a:buNone/>
            </a:pPr>
            <a:r>
              <a:rPr lang="en-IN" sz="2400" u="sng" dirty="0">
                <a:solidFill>
                  <a:schemeClr val="bg1">
                    <a:lumMod val="95000"/>
                    <a:lumOff val="5000"/>
                  </a:schemeClr>
                </a:solidFill>
              </a:rPr>
              <a:t>TITLE: </a:t>
            </a:r>
            <a:r>
              <a:rPr lang="en-US" dirty="0">
                <a:solidFill>
                  <a:schemeClr val="bg1"/>
                </a:solidFill>
              </a:rPr>
              <a:t>Mobile Augmented Reality Survey: From Where We Are to Where We Go</a:t>
            </a:r>
            <a:endParaRPr lang="en-IN" sz="2400" dirty="0">
              <a:solidFill>
                <a:schemeClr val="bg1"/>
              </a:solidFill>
            </a:endParaRPr>
          </a:p>
          <a:p>
            <a:pPr marL="0" indent="0">
              <a:buNone/>
            </a:pPr>
            <a:r>
              <a:rPr lang="en-US" sz="2400" u="sng" dirty="0">
                <a:solidFill>
                  <a:schemeClr val="bg1">
                    <a:lumMod val="95000"/>
                    <a:lumOff val="5000"/>
                  </a:schemeClr>
                </a:solidFill>
              </a:rPr>
              <a:t>YEAR:</a:t>
            </a:r>
            <a:r>
              <a:rPr lang="en-US" sz="2400" dirty="0">
                <a:solidFill>
                  <a:schemeClr val="bg1">
                    <a:lumMod val="95000"/>
                    <a:lumOff val="5000"/>
                  </a:schemeClr>
                </a:solidFill>
              </a:rPr>
              <a:t> 2017</a:t>
            </a:r>
          </a:p>
          <a:p>
            <a:pPr marL="0" indent="0">
              <a:buNone/>
            </a:pPr>
            <a:r>
              <a:rPr lang="en-US" sz="2400" u="sng" dirty="0">
                <a:solidFill>
                  <a:schemeClr val="bg1"/>
                </a:solidFill>
              </a:rPr>
              <a:t>AUTHOR:</a:t>
            </a:r>
          </a:p>
          <a:p>
            <a:pPr marL="0" indent="0">
              <a:buNone/>
            </a:pPr>
            <a:r>
              <a:rPr lang="en-US" sz="2400" u="sng" dirty="0">
                <a:solidFill>
                  <a:schemeClr val="bg1">
                    <a:lumMod val="95000"/>
                    <a:lumOff val="5000"/>
                  </a:schemeClr>
                </a:solidFill>
              </a:rPr>
              <a:t>CONCEPT:</a:t>
            </a:r>
            <a:r>
              <a:rPr lang="en-US" sz="2400" dirty="0"/>
              <a:t> </a:t>
            </a:r>
            <a:r>
              <a:rPr lang="en-US" dirty="0">
                <a:solidFill>
                  <a:schemeClr val="bg1"/>
                </a:solidFill>
              </a:rPr>
              <a:t>By considering all the definitions from various researchers in the past , we can conclude that MAR:</a:t>
            </a:r>
          </a:p>
          <a:p>
            <a:pPr marL="0" indent="0">
              <a:buNone/>
            </a:pPr>
            <a:r>
              <a:rPr lang="en-US" dirty="0">
                <a:solidFill>
                  <a:schemeClr val="bg1"/>
                </a:solidFill>
              </a:rPr>
              <a:t>1) combines real and virtual objects in a real environment, </a:t>
            </a:r>
          </a:p>
          <a:p>
            <a:pPr marL="0" indent="0">
              <a:buNone/>
            </a:pPr>
            <a:r>
              <a:rPr lang="en-US" dirty="0">
                <a:solidFill>
                  <a:schemeClr val="bg1"/>
                </a:solidFill>
              </a:rPr>
              <a:t>2) is interactive in real time, </a:t>
            </a:r>
          </a:p>
          <a:p>
            <a:pPr marL="0" indent="0">
              <a:buNone/>
            </a:pPr>
            <a:r>
              <a:rPr lang="en-US" dirty="0">
                <a:solidFill>
                  <a:schemeClr val="bg1"/>
                </a:solidFill>
              </a:rPr>
              <a:t>3) registers and aligns real and virtual objects with each other, and </a:t>
            </a:r>
          </a:p>
          <a:p>
            <a:pPr marL="0" indent="0">
              <a:buNone/>
            </a:pPr>
            <a:r>
              <a:rPr lang="en-US" dirty="0">
                <a:solidFill>
                  <a:schemeClr val="bg1"/>
                </a:solidFill>
              </a:rPr>
              <a:t>4) runs and/or displays the augmented view on a mobile device. </a:t>
            </a:r>
          </a:p>
          <a:p>
            <a:pPr marL="0" indent="0">
              <a:buNone/>
            </a:pPr>
            <a:r>
              <a:rPr lang="en-US" dirty="0">
                <a:solidFill>
                  <a:schemeClr val="bg1"/>
                </a:solidFill>
              </a:rPr>
              <a:t>Any system with all above characteristics can be regarded as a MAR system.</a:t>
            </a:r>
          </a:p>
          <a:p>
            <a:pPr marL="0" indent="0">
              <a:buNone/>
            </a:pPr>
            <a:endParaRPr lang="en-GB" dirty="0"/>
          </a:p>
          <a:p>
            <a:endParaRPr lang="en-GB" dirty="0"/>
          </a:p>
          <a:p>
            <a:endParaRPr lang="en-GB" dirty="0"/>
          </a:p>
        </p:txBody>
      </p:sp>
    </p:spTree>
    <p:extLst>
      <p:ext uri="{BB962C8B-B14F-4D97-AF65-F5344CB8AC3E}">
        <p14:creationId xmlns:p14="http://schemas.microsoft.com/office/powerpoint/2010/main" val="14767222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228</TotalTime>
  <Words>996</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Tw Cen MT</vt:lpstr>
      <vt:lpstr>Circuit</vt:lpstr>
      <vt:lpstr>AR LIB: AN AUGMENTED REALITY LIBRARY FOR  APPLICATIONS USING UNITY   DOMAIN: Augmented Reality </vt:lpstr>
      <vt:lpstr>ABSTRACT</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 LIB: AN AUGMENTED REALITY LIBRARY FOR  APPLICATIONS USING UNITY   DOMAIN: Augmented Reality </dc:title>
  <dc:creator>104 AISHWARYA  C</dc:creator>
  <cp:lastModifiedBy>104 AISHWARYA  C</cp:lastModifiedBy>
  <cp:revision>3</cp:revision>
  <dcterms:created xsi:type="dcterms:W3CDTF">2022-03-28T15:04:23Z</dcterms:created>
  <dcterms:modified xsi:type="dcterms:W3CDTF">2022-03-29T03:26:14Z</dcterms:modified>
</cp:coreProperties>
</file>