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4"/>
  </p:sldMasterIdLst>
  <p:sldIdLst>
    <p:sldId id="256" r:id="rId5"/>
    <p:sldId id="257" r:id="rId6"/>
    <p:sldId id="277" r:id="rId7"/>
    <p:sldId id="258" r:id="rId8"/>
    <p:sldId id="259" r:id="rId9"/>
    <p:sldId id="260" r:id="rId10"/>
    <p:sldId id="261" r:id="rId11"/>
    <p:sldId id="275" r:id="rId12"/>
    <p:sldId id="262" r:id="rId13"/>
    <p:sldId id="263" r:id="rId14"/>
    <p:sldId id="264" r:id="rId15"/>
    <p:sldId id="276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4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60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2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96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3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27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4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0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2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6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1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PU@2.00GHz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DD10-9082-8CA2-B40F-0B4D789F1D2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31888" y="1122363"/>
            <a:ext cx="11060112" cy="2133600"/>
          </a:xfrm>
        </p:spPr>
        <p:txBody>
          <a:bodyPr>
            <a:normAutofit/>
          </a:bodyPr>
          <a:lstStyle/>
          <a:p>
            <a:r>
              <a:rPr lang="en-US" sz="4400" dirty="0"/>
              <a:t>AR LIBRARY BASED APP USING UNITY 3D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F3360-242A-56A3-6B10-21727500A16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31888" y="3121025"/>
            <a:ext cx="11060112" cy="26146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AARTHI R          (REG.NO: 211418104002)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AISHWARYA C  (REG.NO: 211418104008)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ANNIE DIVYA D (REG.NO: 211418104021)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PROJECT GUIDE: </a:t>
            </a:r>
            <a:r>
              <a:rPr lang="en-US" dirty="0"/>
              <a:t>Mrs. A.KANCHANA M.E Assistant Professor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98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FC57-B73D-6772-BD2F-12BD46EDA9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2663" y="623888"/>
            <a:ext cx="9939337" cy="12811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693A71E9-5FDC-9336-505E-04FF55E6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8650" algn="l"/>
              </a:tabLst>
            </a:pPr>
            <a:r>
              <a:rPr kumimoji="0" lang="en-US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SEQUENCE DIAGRAM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8">
            <a:extLst>
              <a:ext uri="{FF2B5EF4-FFF2-40B4-BE49-F238E27FC236}">
                <a16:creationId xmlns:a16="http://schemas.microsoft.com/office/drawing/2014/main" id="{541E6FE7-8280-778F-3EF2-E3E52092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831365-6E95-06E7-2236-B5305208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94" y="1428750"/>
            <a:ext cx="6036336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6055-CA38-B635-A005-F4117FDAAB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8463" y="623888"/>
            <a:ext cx="9253537" cy="7826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DEPLOYMENT DIAGRAM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DF6BA-85D5-7521-3504-5B92FDAB4D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38463" y="1851025"/>
            <a:ext cx="683418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4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E8E9-241D-594A-3A73-8188C164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1" y="624110"/>
            <a:ext cx="9721532" cy="8160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72D8-01F2-DA9E-3649-6D6835A4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080" y="1600200"/>
            <a:ext cx="9721532" cy="431102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UNITY 3D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ANDRIOD STUDIO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VUFORIA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PROCESSCING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89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122B-8107-E358-DC5F-DF776184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7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020D-BDCE-210D-78B3-A142B87B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5890"/>
            <a:ext cx="8915400" cy="5246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UNITY 3D</a:t>
            </a:r>
          </a:p>
          <a:p>
            <a:pPr>
              <a:lnSpc>
                <a:spcPct val="150000"/>
              </a:lnSpc>
              <a:spcBef>
                <a:spcPts val="15"/>
              </a:spcBef>
              <a:buFont typeface="Wingdings" panose="05000000000000000000" pitchFamily="2" charset="2"/>
              <a:buChar char="q"/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Unity is currently the most popular gaming engine used by developers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around the world - and for good reason. It has a powerful visual interface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for</a:t>
            </a:r>
            <a:r>
              <a:rPr lang="en-US" sz="1600" spc="-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making</a:t>
            </a:r>
            <a:r>
              <a:rPr lang="en-US" sz="1600" spc="-3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games,</a:t>
            </a:r>
            <a:r>
              <a:rPr lang="en-US" sz="1600" spc="-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cross</a:t>
            </a:r>
            <a:r>
              <a:rPr lang="en-US" sz="1600" spc="-3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platform</a:t>
            </a:r>
            <a:r>
              <a:rPr lang="en-US" sz="1600" spc="-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development,</a:t>
            </a:r>
            <a:r>
              <a:rPr lang="en-US" sz="1600" spc="-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and</a:t>
            </a:r>
            <a:r>
              <a:rPr lang="en-US" sz="1600" spc="-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</a:t>
            </a:r>
            <a:r>
              <a:rPr lang="en-US" sz="1600" spc="-3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active</a:t>
            </a:r>
            <a:r>
              <a:rPr lang="en-US" sz="1600" spc="-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contributing</a:t>
            </a:r>
            <a:r>
              <a:rPr lang="en-US" sz="1600" spc="-33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community</a:t>
            </a:r>
          </a:p>
          <a:p>
            <a:pPr>
              <a:lnSpc>
                <a:spcPct val="150000"/>
              </a:lnSpc>
              <a:spcBef>
                <a:spcPts val="1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Unity is a cross-platform game engine primarily used to develop video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games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and</a:t>
            </a:r>
            <a:r>
              <a:rPr lang="en-US" sz="1600" spc="-2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simulations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for</a:t>
            </a:r>
            <a:r>
              <a:rPr lang="en-US" sz="1600" spc="-1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PC,</a:t>
            </a:r>
            <a:r>
              <a:rPr lang="en-US" sz="1600" spc="-1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consoles,</a:t>
            </a:r>
            <a:r>
              <a:rPr lang="en-US" sz="1600" spc="-1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mobile</a:t>
            </a:r>
            <a:r>
              <a:rPr lang="en-US" sz="1600" spc="-1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devices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and</a:t>
            </a:r>
            <a:r>
              <a:rPr lang="en-US" sz="1600" spc="-2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websites</a:t>
            </a:r>
            <a:endParaRPr lang="en-IN" sz="1600" dirty="0"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the window of Unity 3D is made up of small individual windows that can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be rearranged, grouped in sets, detached from one position and docked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back again,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within</a:t>
            </a:r>
            <a:r>
              <a:rPr lang="en-US" sz="1600" spc="-1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the main window</a:t>
            </a:r>
            <a:endParaRPr lang="en-IN" sz="1600" dirty="0"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“</a:t>
            </a:r>
            <a:r>
              <a:rPr lang="en-US" sz="1600" dirty="0" err="1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ARCamera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”</a:t>
            </a:r>
            <a:r>
              <a:rPr lang="en-US" sz="1600" spc="-8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is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</a:t>
            </a:r>
            <a:r>
              <a:rPr lang="en-US" sz="1600" spc="-8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Augmented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Reality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camera</a:t>
            </a:r>
            <a:r>
              <a:rPr lang="en-US" sz="1600" spc="-7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prefab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from</a:t>
            </a:r>
            <a:r>
              <a:rPr lang="en-US" sz="1600" spc="-7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Vuforia.</a:t>
            </a:r>
            <a:r>
              <a:rPr lang="en-US" sz="1600" spc="-7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Image</a:t>
            </a:r>
            <a:r>
              <a:rPr lang="en-US" sz="1600" spc="-3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Target is added to the scene. </a:t>
            </a:r>
            <a:endParaRPr lang="en-IN" sz="1600" dirty="0">
              <a:effectLst/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337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9AC-170C-0EC6-9F61-EF615E867D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1670" y="0"/>
            <a:ext cx="9932670" cy="66865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ANDRIOD STUDIO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Android Studio is the official integrated development environment (IDE)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for Google's Android operating</a:t>
            </a:r>
            <a:r>
              <a:rPr lang="en-US" sz="1600" spc="35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system,</a:t>
            </a:r>
            <a:r>
              <a:rPr lang="en-US" sz="1600" spc="35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built  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on JetBrains' IntelliJ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IDEA</a:t>
            </a:r>
            <a:r>
              <a:rPr lang="en-US" sz="1600" spc="-2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software</a:t>
            </a:r>
            <a:r>
              <a:rPr lang="en-US" sz="1600" spc="-2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and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designed specifically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for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Android development.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Android</a:t>
            </a:r>
            <a:r>
              <a:rPr lang="en-US" sz="1600" spc="60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Studio</a:t>
            </a:r>
            <a:r>
              <a:rPr lang="en-US" sz="1600" spc="59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supports  </a:t>
            </a:r>
            <a:r>
              <a:rPr lang="en-US" sz="1600" spc="2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all  </a:t>
            </a:r>
            <a:r>
              <a:rPr lang="en-US" sz="1600" spc="2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the  </a:t>
            </a:r>
            <a:r>
              <a:rPr lang="en-US" sz="1600" spc="25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same  </a:t>
            </a:r>
            <a:r>
              <a:rPr lang="en-US" sz="1600" spc="2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programming  </a:t>
            </a:r>
            <a:r>
              <a:rPr lang="en-US" sz="1600" spc="2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languages</a:t>
            </a:r>
            <a:r>
              <a:rPr lang="en-US" sz="1600" spc="-3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       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of IntelliJ (and CLion)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e.g. Java, C++,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and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more</a:t>
            </a:r>
            <a:r>
              <a:rPr lang="en-US" sz="1600" spc="35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with</a:t>
            </a:r>
            <a:r>
              <a:rPr lang="en-US" sz="1600" spc="35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extensions,</a:t>
            </a:r>
            <a:r>
              <a:rPr lang="en-US" sz="1600" spc="35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such </a:t>
            </a:r>
            <a:r>
              <a:rPr lang="en-US" sz="1600" spc="-33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as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Go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600" b="1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VUFORIA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Vuforia is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an augmented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reality software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development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kit (SDK)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for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mobile</a:t>
            </a:r>
            <a:r>
              <a:rPr lang="en-US" sz="1600" spc="-5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devices</a:t>
            </a:r>
            <a:r>
              <a:rPr lang="en-US" sz="1600" spc="-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that</a:t>
            </a:r>
            <a:r>
              <a:rPr lang="en-US" sz="1600" spc="-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enables</a:t>
            </a:r>
            <a:r>
              <a:rPr lang="en-US" sz="1600" spc="-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the</a:t>
            </a:r>
            <a:r>
              <a:rPr lang="en-US" sz="1600" spc="-5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creation</a:t>
            </a:r>
            <a:r>
              <a:rPr lang="en-US" sz="1600" spc="-5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of</a:t>
            </a:r>
            <a:r>
              <a:rPr lang="en-US" sz="1600" spc="-6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augmented</a:t>
            </a:r>
            <a:r>
              <a:rPr lang="en-US" sz="1600" spc="-5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reality</a:t>
            </a:r>
            <a:r>
              <a:rPr lang="en-US" sz="1600" spc="-4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applications.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To get started, Vuforia’s Developer Portal is set up, and an account is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created.</a:t>
            </a:r>
            <a:r>
              <a:rPr lang="en-US" sz="1600" spc="-8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Once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logged</a:t>
            </a:r>
            <a:r>
              <a:rPr lang="en-US" sz="1600" spc="-7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in,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1600" spc="-8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developer</a:t>
            </a:r>
            <a:r>
              <a:rPr lang="en-US" sz="1600" spc="-8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page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is</a:t>
            </a:r>
            <a:r>
              <a:rPr lang="en-US" sz="1600" spc="-6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available.</a:t>
            </a:r>
            <a:r>
              <a:rPr lang="en-US" sz="1600" spc="-8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license</a:t>
            </a:r>
            <a:r>
              <a:rPr lang="en-US" sz="1600" spc="-8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key</a:t>
            </a:r>
            <a:r>
              <a:rPr lang="en-US" sz="1600" spc="-6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works</a:t>
            </a:r>
            <a:r>
              <a:rPr lang="en-US" sz="1600" spc="-3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as an ID</a:t>
            </a:r>
            <a:r>
              <a:rPr lang="en-US" sz="1600" spc="-1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to create an</a:t>
            </a:r>
            <a:r>
              <a:rPr lang="en-US" sz="1600" spc="-2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application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in Unity using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Vuforia.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This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license</a:t>
            </a:r>
            <a:r>
              <a:rPr lang="en-US" sz="1600" spc="-9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key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is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created</a:t>
            </a:r>
            <a:r>
              <a:rPr lang="en-US" sz="1600" spc="-6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in</a:t>
            </a:r>
            <a:r>
              <a:rPr lang="en-US" sz="1600" spc="-8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the</a:t>
            </a:r>
            <a:r>
              <a:rPr lang="en-US" sz="1600" spc="-9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developer</a:t>
            </a:r>
            <a:r>
              <a:rPr lang="en-US" sz="1600" spc="-8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page</a:t>
            </a:r>
            <a:r>
              <a:rPr lang="en-US" sz="1600" spc="-8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with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the</a:t>
            </a:r>
            <a:r>
              <a:rPr lang="en-US" sz="1600" spc="-9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help</a:t>
            </a:r>
            <a:r>
              <a:rPr lang="en-US" sz="1600" spc="-7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of</a:t>
            </a:r>
            <a:r>
              <a:rPr lang="en-US" sz="1600" spc="-8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1600" spc="-7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“License</a:t>
            </a:r>
            <a:r>
              <a:rPr lang="en-US" sz="1600" spc="-34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Manager”. Next, the “Target Manager” is used to add Image Target in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Unity. This is done by adding an Image Target database and filling in the</a:t>
            </a:r>
            <a:r>
              <a:rPr lang="en-US" sz="1600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details.</a:t>
            </a:r>
            <a:endParaRPr lang="en-IN" sz="1600" dirty="0"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Images are added to the newly made database. Vuforia supports various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kinds of targets like a single flat image, cylindrical, cuboidal, 3D image,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etc. Lastly, this Image target database is downloaded for importing into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Unity.</a:t>
            </a:r>
            <a:r>
              <a:rPr lang="en-US" sz="16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6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16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done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6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</a:t>
            </a:r>
            <a:r>
              <a:rPr lang="en-US" sz="16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“Download</a:t>
            </a:r>
            <a:r>
              <a:rPr lang="en-US" sz="16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Dataset”.</a:t>
            </a:r>
            <a:endParaRPr lang="en-IN" sz="1600" dirty="0">
              <a:effectLst/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7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E05D-224E-B3ED-8A8F-6E80855019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48790" y="548640"/>
            <a:ext cx="10443210" cy="61607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</a:p>
          <a:p>
            <a:pPr marL="63500" indent="0">
              <a:lnSpc>
                <a:spcPct val="1500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16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en-US" sz="16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US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Marker</a:t>
            </a:r>
            <a:r>
              <a:rPr lang="en-US" sz="16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Recognizing</a:t>
            </a:r>
            <a:r>
              <a:rPr lang="en-US" sz="16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</a:t>
            </a:r>
            <a:r>
              <a:rPr lang="en-US" sz="16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Processing.</a:t>
            </a:r>
            <a:endParaRPr lang="en-IN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50"/>
              </a:spcBef>
              <a:buNone/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MARKER</a:t>
            </a:r>
            <a:r>
              <a:rPr lang="en-US" sz="16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RECOGNITION</a:t>
            </a:r>
          </a:p>
          <a:p>
            <a:pPr marL="0" indent="0">
              <a:lnSpc>
                <a:spcPct val="150000"/>
              </a:lnSpc>
              <a:spcBef>
                <a:spcPts val="50"/>
              </a:spcBef>
              <a:buNone/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Marker is an image (it could be anything) that can be uniquely identified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not be confused with other image as it will be the gateway through which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virtual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elements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brought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into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world.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programmed to recognize the marker in an arbitrary scene and give details of its</a:t>
            </a:r>
            <a:r>
              <a:rPr lang="en-US" sz="1600" spc="-3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locations</a:t>
            </a:r>
            <a:r>
              <a:rPr lang="en-US" sz="1600" spc="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1600" spc="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orientation.</a:t>
            </a:r>
            <a:r>
              <a:rPr lang="en-US" sz="1600" spc="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1600" spc="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</a:t>
            </a:r>
            <a:r>
              <a:rPr lang="en-US" sz="1600" spc="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600" spc="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marker,</a:t>
            </a:r>
            <a:r>
              <a:rPr lang="en-US" sz="1600" spc="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600" spc="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following</a:t>
            </a:r>
            <a:r>
              <a:rPr lang="en-US" sz="1600" spc="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steps</a:t>
            </a:r>
            <a:r>
              <a:rPr lang="en-US" sz="1600" spc="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followed:</a:t>
            </a:r>
            <a:endParaRPr lang="en-IN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Input</a:t>
            </a:r>
            <a:endParaRPr lang="en-IN" sz="1600" dirty="0">
              <a:effectLst/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Grayscale</a:t>
            </a:r>
            <a:r>
              <a:rPr lang="en-US" sz="1600" spc="-1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Conversion</a:t>
            </a:r>
            <a:endParaRPr lang="en-IN" sz="1600" dirty="0"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Thresholding</a:t>
            </a:r>
            <a:b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5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4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848D-126F-AB6E-6D68-02B5C6AA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31" y="228600"/>
            <a:ext cx="9778682" cy="71817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87DD6B-AC5C-716B-DDE6-95F674C51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508644"/>
              </p:ext>
            </p:extLst>
          </p:nvPr>
        </p:nvGraphicFramePr>
        <p:xfrm>
          <a:off x="1725931" y="946778"/>
          <a:ext cx="9778680" cy="56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3">
                  <a:extLst>
                    <a:ext uri="{9D8B030D-6E8A-4147-A177-3AD203B41FA5}">
                      <a16:colId xmlns:a16="http://schemas.microsoft.com/office/drawing/2014/main" val="205651503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9895518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648482175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640009692"/>
                    </a:ext>
                  </a:extLst>
                </a:gridCol>
                <a:gridCol w="2566347">
                  <a:extLst>
                    <a:ext uri="{9D8B030D-6E8A-4147-A177-3AD203B41FA5}">
                      <a16:colId xmlns:a16="http://schemas.microsoft.com/office/drawing/2014/main" val="3696237765"/>
                    </a:ext>
                  </a:extLst>
                </a:gridCol>
              </a:tblGrid>
              <a:tr h="574600">
                <a:tc>
                  <a:txBody>
                    <a:bodyPr/>
                    <a:lstStyle/>
                    <a:p>
                      <a:pPr marL="679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426085">
                        <a:lnSpc>
                          <a:spcPct val="156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1400" b="1" spc="-3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727710">
                        <a:lnSpc>
                          <a:spcPct val="113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en-US" sz="1400" b="1" spc="-3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7549540"/>
                  </a:ext>
                </a:extLst>
              </a:tr>
              <a:tr h="1090460">
                <a:tc>
                  <a:txBody>
                    <a:bodyPr/>
                    <a:lstStyle/>
                    <a:p>
                      <a:pPr marL="1365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1219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633095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	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Image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 marR="5969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90297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</a:t>
                      </a:r>
                      <a:r>
                        <a:rPr lang="en-US" sz="1400" spc="24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adds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Image </a:t>
                      </a:r>
                      <a:r>
                        <a:rPr lang="en-US" sz="1400" spc="-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Vuforia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Cloud.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5842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1128395" algn="l"/>
                          <a:tab pos="1335405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</a:t>
                      </a:r>
                      <a:r>
                        <a:rPr lang="en-US" sz="1400" spc="10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adds</a:t>
                      </a:r>
                      <a:r>
                        <a:rPr lang="en-US" sz="1400" spc="10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en-US" sz="1400" spc="16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spc="16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Rating</a:t>
                      </a:r>
                      <a:r>
                        <a:rPr lang="en-US" sz="1400" spc="17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above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three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”Successfully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added”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or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37795">
                        <a:lnSpc>
                          <a:spcPts val="1610"/>
                        </a:lnSpc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“Unsuccessful”.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56515" algn="just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Required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five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star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rating for uploading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US" sz="1400" spc="-1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image.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9393255"/>
                  </a:ext>
                </a:extLst>
              </a:tr>
              <a:tr h="1034332">
                <a:tc>
                  <a:txBody>
                    <a:bodyPr/>
                    <a:lstStyle/>
                    <a:p>
                      <a:pPr marL="1365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21285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60325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Open	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ARLib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Scan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 marR="59055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823595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400" spc="1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Open’s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400" spc="29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</a:t>
                      </a:r>
                      <a:r>
                        <a:rPr lang="en-US" sz="1400" spc="3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scan	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Image.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58420" algn="just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extracted and then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Detection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 “Successful” or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“Unsuccessful”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56515" algn="just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1312545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Scanned </a:t>
                      </a:r>
                      <a:r>
                        <a:rPr lang="en-US" sz="1400" spc="-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en-US" sz="1400" spc="-34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detected</a:t>
                      </a:r>
                      <a:r>
                        <a:rPr lang="en-US" sz="1400" spc="-9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successfully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n-US" sz="1400" spc="-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it’s</a:t>
                      </a: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vaild.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1430347"/>
                  </a:ext>
                </a:extLst>
              </a:tr>
              <a:tr h="1090460">
                <a:tc>
                  <a:txBody>
                    <a:bodyPr/>
                    <a:lstStyle/>
                    <a:p>
                      <a:pPr marL="136525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300355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Processing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 the</a:t>
                      </a: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 </a:t>
                      </a:r>
                      <a:r>
                        <a:rPr lang="en-US" sz="1400" spc="-1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Detected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Matching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proceeded.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121285" algn="just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1254125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 Properly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1400" spc="35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Books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will </a:t>
                      </a:r>
                      <a:r>
                        <a:rPr lang="en-US" sz="1400" spc="-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IN" sz="1100" spc="-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Augmented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“Successfully”</a:t>
                      </a:r>
                      <a:r>
                        <a:rPr lang="en-US" sz="1400" spc="23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it’s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“Unsuccessful”.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56515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1124585" algn="l"/>
                          <a:tab pos="131191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Image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Recognized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successfully or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Unsuccessful.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5448314"/>
                  </a:ext>
                </a:extLst>
              </a:tr>
              <a:tr h="1836640">
                <a:tc>
                  <a:txBody>
                    <a:bodyPr/>
                    <a:lstStyle/>
                    <a:p>
                      <a:pPr marL="1365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14668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en-US" sz="1400" spc="-7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Location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tabLst>
                          <a:tab pos="76200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 the</a:t>
                      </a: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Books are</a:t>
                      </a: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Listed	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books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	</a:t>
                      </a:r>
                      <a:r>
                        <a:rPr lang="en-US" sz="1400" spc="-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sz="1400" spc="-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viewed.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12065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74345" algn="l"/>
                          <a:tab pos="982980" algn="l"/>
                          <a:tab pos="1165225" algn="l"/>
                          <a:tab pos="1203325" algn="l"/>
                          <a:tab pos="1302385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spc="23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400" spc="2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n-US" sz="1400" spc="23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Title 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  clicked	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detail,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location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displayed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“Successfully”</a:t>
                      </a:r>
                      <a:r>
                        <a:rPr lang="en-US" sz="1400" spc="23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or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it’s</a:t>
                      </a: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“Unsuccessful”.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5588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824230" algn="l"/>
                          <a:tab pos="882650" algn="l"/>
                          <a:tab pos="1212850" algn="l"/>
                          <a:tab pos="1341755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n-US" sz="1400" spc="4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400" spc="4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n-US" sz="1400" spc="4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from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books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US" sz="1400" spc="-34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displays 	the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 if  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it’s  </a:t>
                      </a:r>
                      <a:r>
                        <a:rPr lang="en-US" sz="1400" spc="-33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successfully or it is</a:t>
                      </a: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Unsuccessful.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690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72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BE7A8-BEB9-276F-FE83-8C38BDB7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 SHOTS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22.jpeg">
            <a:extLst>
              <a:ext uri="{FF2B5EF4-FFF2-40B4-BE49-F238E27FC236}">
                <a16:creationId xmlns:a16="http://schemas.microsoft.com/office/drawing/2014/main" id="{41188ACF-DE2D-2336-CE34-7AB78A134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37560" y="1905000"/>
            <a:ext cx="5932573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6.jpeg">
            <a:extLst>
              <a:ext uri="{FF2B5EF4-FFF2-40B4-BE49-F238E27FC236}">
                <a16:creationId xmlns:a16="http://schemas.microsoft.com/office/drawing/2014/main" id="{DED4DEC6-C26A-0E41-5EAD-BDB3628D42C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034790" y="1154430"/>
            <a:ext cx="4217669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7.jpeg">
            <a:extLst>
              <a:ext uri="{FF2B5EF4-FFF2-40B4-BE49-F238E27FC236}">
                <a16:creationId xmlns:a16="http://schemas.microsoft.com/office/drawing/2014/main" id="{663B7BA7-FDAF-3A7F-1FC8-25A9FC84BD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2797" y="1017270"/>
            <a:ext cx="3923665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3A90-8F37-0C31-2711-79DDFEBAAF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71650" y="619125"/>
            <a:ext cx="8134350" cy="8556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DFB9-1DB6-1FF0-9823-99E00CD017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71650" y="1371600"/>
            <a:ext cx="10035540" cy="54864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Traditional earlier systems for book tracking in the library make use of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desktop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computing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systems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only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classification call numbers of the books rather than providing any more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guidance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users</a:t>
            </a:r>
            <a:r>
              <a:rPr lang="en-US" sz="49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49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services</a:t>
            </a:r>
            <a:r>
              <a:rPr lang="en-US" sz="49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spatial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awareness.</a:t>
            </a:r>
            <a:r>
              <a:rPr lang="en-US" sz="49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Owing</a:t>
            </a:r>
            <a:r>
              <a:rPr lang="en-US" sz="49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fact,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</a:t>
            </a:r>
            <a:r>
              <a:rPr lang="en-US" sz="4900" spc="-3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constraints become more apparent, students might be confused about the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location of the resources and their own location after querying in the library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 until he/she ask to the librarian staff to look up the shelf numbers or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doing manually by searching each shelf by his own, of course this is time-</a:t>
            </a:r>
            <a:r>
              <a:rPr lang="en-US" sz="4900" spc="-3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consuming. But the fact is that not every user will ask about how to use and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search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material;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en-US" sz="49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found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75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85</a:t>
            </a:r>
            <a:r>
              <a:rPr lang="en-US" sz="49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percent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students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en-US" sz="4900" spc="-3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research purposes described in terms of fear and confusion their initial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 to library research. Augmented reality is a relatively new field of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technology, only recent years it has become so popular on account of new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development</a:t>
            </a:r>
            <a:r>
              <a:rPr lang="en-US" sz="4900" spc="-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platforms.</a:t>
            </a:r>
            <a:r>
              <a:rPr lang="en-US" sz="49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Augmented</a:t>
            </a:r>
            <a:r>
              <a:rPr lang="en-US" sz="4900" spc="-8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Reality</a:t>
            </a:r>
            <a:r>
              <a:rPr lang="en-US" sz="49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(AR)</a:t>
            </a:r>
            <a:r>
              <a:rPr lang="en-US" sz="49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49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49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49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4900" spc="-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</a:t>
            </a:r>
            <a:r>
              <a:rPr lang="en-US" sz="49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promising</a:t>
            </a:r>
            <a:r>
              <a:rPr lang="en-US" sz="4900" spc="-3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contemporary</a:t>
            </a:r>
            <a:r>
              <a:rPr lang="en-US" sz="49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technologies</a:t>
            </a:r>
            <a:r>
              <a:rPr lang="en-US" sz="4900" spc="-6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49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</a:t>
            </a:r>
            <a:r>
              <a:rPr lang="en-US" sz="49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4900" spc="-8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potential</a:t>
            </a:r>
            <a:r>
              <a:rPr lang="en-US" sz="4900" spc="-6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49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utterly</a:t>
            </a:r>
            <a:r>
              <a:rPr lang="en-US" sz="4900" spc="-6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</a:t>
            </a:r>
            <a:r>
              <a:rPr lang="en-US" sz="4900" spc="-8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</a:t>
            </a:r>
            <a:r>
              <a:rPr lang="en-US" sz="4900" spc="-6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</a:t>
            </a:r>
            <a:r>
              <a:rPr lang="en-US" sz="4900" spc="-3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react with the real world, practically transforming reality to an enhanced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digital environment full of interesting and useful information. Augmented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reality</a:t>
            </a:r>
            <a:r>
              <a:rPr lang="en-US" sz="49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like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49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established</a:t>
            </a:r>
            <a:r>
              <a:rPr lang="en-US" sz="49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technologies</a:t>
            </a:r>
            <a:r>
              <a:rPr lang="en-US" sz="49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49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</a:t>
            </a:r>
            <a:r>
              <a:rPr lang="en-US" sz="49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</a:t>
            </a:r>
            <a:r>
              <a:rPr lang="en-US" sz="49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49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49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field</a:t>
            </a:r>
            <a:r>
              <a:rPr lang="en-US" sz="49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49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day-</a:t>
            </a:r>
            <a:r>
              <a:rPr lang="en-US" sz="4900" spc="-3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to-day life.</a:t>
            </a:r>
            <a:r>
              <a:rPr lang="en-US" sz="49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49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attraction</a:t>
            </a:r>
            <a:r>
              <a:rPr lang="en-US" sz="49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augmented reality</a:t>
            </a:r>
            <a:r>
              <a:rPr lang="en-US" sz="49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49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its</a:t>
            </a:r>
            <a:r>
              <a:rPr lang="en-US" sz="49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simplicity.</a:t>
            </a:r>
            <a:endParaRPr lang="en-IN" sz="4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5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8.jpeg">
            <a:extLst>
              <a:ext uri="{FF2B5EF4-FFF2-40B4-BE49-F238E27FC236}">
                <a16:creationId xmlns:a16="http://schemas.microsoft.com/office/drawing/2014/main" id="{2CF3270A-0943-60BA-4D04-7714F65C6D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4167" y="754380"/>
            <a:ext cx="3923665" cy="57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7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EAB-00F0-F811-4A99-5CB3650C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941" y="624110"/>
            <a:ext cx="9698672" cy="12808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58F2-5E3B-95BC-6F26-B24FFEB7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40" y="1611630"/>
            <a:ext cx="9698672" cy="4299592"/>
          </a:xfrm>
        </p:spPr>
        <p:txBody>
          <a:bodyPr>
            <a:normAutofit/>
          </a:bodyPr>
          <a:lstStyle/>
          <a:p>
            <a:pPr marL="63500" indent="0">
              <a:lnSpc>
                <a:spcPct val="150000"/>
              </a:lnSpc>
              <a:spcBef>
                <a:spcPts val="105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800" spc="1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1800" spc="16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 LIBRARY BASED APP USING UNITY 3D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is implemented where a user can hover a camera over a page</a:t>
            </a:r>
            <a:r>
              <a:rPr lang="en-US" sz="1800" spc="-3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obtain augmented information such as book details, or an explanation about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page. It is a system where no typing or searching is required for getting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information.</a:t>
            </a:r>
            <a:r>
              <a:rPr lang="en-US" sz="18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</a:t>
            </a:r>
            <a:r>
              <a:rPr lang="en-US" sz="18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8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</a:t>
            </a:r>
            <a:r>
              <a:rPr lang="en-US" sz="18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18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</a:t>
            </a:r>
            <a:r>
              <a:rPr lang="en-US" sz="18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deployed</a:t>
            </a:r>
            <a:r>
              <a:rPr lang="en-US" sz="18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en-US" sz="18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any</a:t>
            </a:r>
            <a:r>
              <a:rPr lang="en-US" sz="18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smartphone,</a:t>
            </a:r>
            <a:r>
              <a:rPr lang="en-US" sz="18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8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student </a:t>
            </a:r>
            <a:r>
              <a:rPr lang="en-US" sz="1800" spc="-3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it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 his/her convenience. Also, there is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need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any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extra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maintenance for this application thus making it an economical solution. The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interactivity aspect of this application like showing the overlaid information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allows</a:t>
            </a:r>
            <a:r>
              <a:rPr lang="en-US" sz="18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user</a:t>
            </a:r>
            <a:r>
              <a:rPr lang="en-US" sz="18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understand the concept</a:t>
            </a:r>
            <a:r>
              <a:rPr lang="en-US" sz="18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every</a:t>
            </a:r>
            <a:r>
              <a:rPr lang="en-US" sz="18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angle.</a:t>
            </a:r>
            <a:endParaRPr lang="en-IN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29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39A53-AC17-C2B4-054F-C72AAF37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791" y="274320"/>
            <a:ext cx="9755822" cy="78867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1DE13E-BD5C-A24E-5621-80024526F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330" y="960120"/>
            <a:ext cx="10504170" cy="5897880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A. Syberfeldt, O. Danielsson, and P. Gustavsson, ‘‘Augmented reality smart glasses in the smart factory: Product evaluation guidelines and review of available products,’’ IEEE Access, vol. 5, pp. 9118–9130, 2017. 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X. Qiao, P. Ren, S. Dustdar, and J. Chen, ‘‘A new era for Web AR with mobile edge computing,’’ IEEE Internet Comput., vol. 22, no. 4, pp. 46–55, Jul. 2018. 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M. Makar, V. Chandrasekhar, S. S. Tsai, D. Chen, and B. Girod, ‘‘Interframe coding of feature descriptors for mobile augmented reality,’’ IEEE Trans. Image Process., vol. 23, no. 8, pp. 3352–3367, Aug. 2014. 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[4] T. Engelke, M. Becker, H. Wuest, J. Keil, and A. Kuijper, ‘‘MobileAR browser—A generic architecture for rapid AR-multi-level development,’’ Expert Syst. Appl., vol. 40, no. 7, pp. 2704–2714, Jun. 2013. 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[5] D. Chatzopoulos, C. Bermejo, Z. Huang, and P. Hui, ‘‘Mobile augmented reality survey: From where we are to where we go,’’ IEEE Access, vol. 5, pp. 6917–6950, 2017. 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[6] 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Udaya Dampage, </a:t>
            </a:r>
            <a:r>
              <a:rPr lang="en-US" sz="37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D.A.Egodagamage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“Spatial Augmented Reality Based Customer Satisfaction Enhancement and Monitoring System”,IEEE Access, vol. </a:t>
            </a:r>
            <a:r>
              <a:rPr lang="en-US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9,</a:t>
            </a:r>
            <a:r>
              <a:rPr lang="en-US" sz="3700" kern="1200" dirty="0">
                <a:solidFill>
                  <a:srgbClr val="000000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pp. 97990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,2021.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[7]</a:t>
            </a:r>
            <a:r>
              <a:rPr lang="en-IN" sz="3700" kern="1200" dirty="0">
                <a:solidFill>
                  <a:srgbClr val="FFFFFF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Ali Arya, Robert J. Teather 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“Virtual reality and augmented reality in social learning spaces: a literature review” </a:t>
            </a: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Springer 2020.</a:t>
            </a:r>
          </a:p>
          <a:p>
            <a:pPr algn="just"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[8]</a:t>
            </a:r>
            <a:r>
              <a:rPr lang="en-US" sz="3700" kern="1200" dirty="0">
                <a:solidFill>
                  <a:srgbClr val="FFFFFF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Liang Li , Xiuquan Qiao , Pei Ren 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“Rendering Optimization for Mobile Web 3D Based on Animation Data Separation and On-Demand Loading</a:t>
            </a:r>
            <a:r>
              <a:rPr lang="en-US" sz="3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”,</a:t>
            </a:r>
            <a:r>
              <a:rPr lang="en-US" sz="3700" kern="1200" dirty="0">
                <a:solidFill>
                  <a:srgbClr val="000000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IEEE Access</a:t>
            </a: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vol. 8 ,pp. 88474,2020.</a:t>
            </a:r>
          </a:p>
          <a:p>
            <a:pPr algn="just"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[9]</a:t>
            </a:r>
            <a:r>
              <a:rPr lang="en-US" sz="37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Shabnam Shahreen Sifat and Ali Shihab Sabbir 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“3D model interaction”,</a:t>
            </a:r>
            <a:r>
              <a:rPr lang="en-US" sz="37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,2019.</a:t>
            </a:r>
          </a:p>
          <a:p>
            <a:pPr algn="just"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[10]</a:t>
            </a:r>
            <a:r>
              <a:rPr lang="en-US" sz="370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Zois Koukopoulos, Dimitrios Koukopoulos “Active Visitor: Augmenting Libraries into Social Spaces”, IEEE Xplore,2019.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[11] </a:t>
            </a:r>
            <a:r>
              <a:rPr lang="en-US" sz="3700" kern="1200" dirty="0">
                <a:solidFill>
                  <a:srgbClr val="FFFFFF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Yongjun Qiao , Xiaofang Xie , “Tao Sun </a:t>
            </a:r>
            <a:r>
              <a:rPr lang="en-IN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Mobile Intelligent Training System for ATM”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2018.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[12] Dimitris Chatzopoulos, Carlos Bermejo, Zhanpeng Huang, And Pan Hui 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“Mobile Augmented Reality Survey: From Where We Are to Where We Go”,</a:t>
            </a:r>
            <a:r>
              <a:rPr lang="en-US" sz="3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IEEE ACCESS , vol 5, pp.6917</a:t>
            </a:r>
            <a:r>
              <a:rPr lang="en-US" sz="3700" kern="1200" dirty="0">
                <a:solidFill>
                  <a:srgbClr val="FFFFFF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,2017.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[13] Albert A Cervera-Uribe ”The Augmented Library: An Approach for Improving Users Awareness in a Campus Library”, IEEE Computer Society, 2017.</a:t>
            </a:r>
            <a:endParaRPr lang="en-IN" sz="3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6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C12D-0173-A65E-54B4-5A182DE2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941" y="148590"/>
            <a:ext cx="9698672" cy="7981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625916-D317-4977-56F9-7C3497365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464004"/>
              </p:ext>
            </p:extLst>
          </p:nvPr>
        </p:nvGraphicFramePr>
        <p:xfrm>
          <a:off x="687387" y="834390"/>
          <a:ext cx="11102977" cy="571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99">
                  <a:extLst>
                    <a:ext uri="{9D8B030D-6E8A-4147-A177-3AD203B41FA5}">
                      <a16:colId xmlns:a16="http://schemas.microsoft.com/office/drawing/2014/main" val="3312498441"/>
                    </a:ext>
                  </a:extLst>
                </a:gridCol>
                <a:gridCol w="2706026">
                  <a:extLst>
                    <a:ext uri="{9D8B030D-6E8A-4147-A177-3AD203B41FA5}">
                      <a16:colId xmlns:a16="http://schemas.microsoft.com/office/drawing/2014/main" val="2732241027"/>
                    </a:ext>
                  </a:extLst>
                </a:gridCol>
                <a:gridCol w="2706026">
                  <a:extLst>
                    <a:ext uri="{9D8B030D-6E8A-4147-A177-3AD203B41FA5}">
                      <a16:colId xmlns:a16="http://schemas.microsoft.com/office/drawing/2014/main" val="1321610083"/>
                    </a:ext>
                  </a:extLst>
                </a:gridCol>
                <a:gridCol w="2706026">
                  <a:extLst>
                    <a:ext uri="{9D8B030D-6E8A-4147-A177-3AD203B41FA5}">
                      <a16:colId xmlns:a16="http://schemas.microsoft.com/office/drawing/2014/main" val="1792082464"/>
                    </a:ext>
                  </a:extLst>
                </a:gridCol>
              </a:tblGrid>
              <a:tr h="63701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FINDINGS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11502"/>
                  </a:ext>
                </a:extLst>
              </a:tr>
              <a:tr h="8050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 augmented reality based customer satisfaction enhancement and monitoring system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Udaya dampage ,D.A Egodagamage</a:t>
                      </a:r>
                    </a:p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(2021)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 augmented reality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SAR technology mostly uses 3D visualization,which attempts to show by projecting 3D information onto a 2D plane.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92166"/>
                  </a:ext>
                </a:extLst>
              </a:tr>
              <a:tr h="45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 reality and augmented reality in social learning spaces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 Arya , Robert J. Teather. (2020)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VR/AR educational platforms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the overview of the use of VR AND AR within a social education context.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0128"/>
                  </a:ext>
                </a:extLst>
              </a:tr>
              <a:tr h="6370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Rendering optimization for mobile web 3D based on animation data separation and on-demand loading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Liang Li , Xiuquan Qiao , Pei Ren.</a:t>
                      </a:r>
                    </a:p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(2020)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Animated data separation and on demand loading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method improves the quality of the user interaction experience by reducing the amount of data loaded initialy .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87837"/>
                  </a:ext>
                </a:extLst>
              </a:tr>
              <a:tr h="6370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 model interaction 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Shabnam shahreen sitaf and Ali Shihab sabbir (2019)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 model interaction 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Interaction mode , provides a more intuitive and efficient means of information.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03886"/>
                  </a:ext>
                </a:extLst>
              </a:tr>
              <a:tr h="6370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 visitor: augmenting libraries into social spaces 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Zois Koukopoulos , dimitrios koukopoulos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Augmenting libraraies into social spaces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services to library visitors aiming at the optimization of user experience during a library visit.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49706"/>
                  </a:ext>
                </a:extLst>
              </a:tr>
              <a:tr h="6370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mobile intelligent training system for ATM 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Yongjun Qiao , Xiaofang Xie , Tao Sun (2018)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intelligent training system 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interactive and virtual experience that the user can dispatch money from ATM without touching the keypad.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5823"/>
                  </a:ext>
                </a:extLst>
              </a:tr>
              <a:tr h="6370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augmented reality survey: from where we are to where we go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Dimitris Chatzopoulos , Carlos Bermejio , Zhanpeng Huang, and Pan Hui (2017)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augmented reality 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Combines real and virtual objects in a real environment, this is interactive in real time.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80530"/>
                  </a:ext>
                </a:extLst>
              </a:tr>
              <a:tr h="6370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augmented library :An approach for improving user awareness in a campus library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Albert A.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Cervera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-Uribe(2017)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Augmented library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an AR shelf searching system (ARSSS) which enables users to navigate and search for materials.</a:t>
                      </a:r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E9B7-BE64-8B0A-0EFA-5A0351A9F1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3060" y="619125"/>
            <a:ext cx="8282940" cy="9017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DE85-DD82-B20A-A6BF-F3A7046B87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23060" y="1520825"/>
            <a:ext cx="9304020" cy="53371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</a:t>
            </a:r>
            <a:r>
              <a:rPr lang="en-US" sz="16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libraries</a:t>
            </a:r>
            <a:r>
              <a:rPr lang="en-US" sz="16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16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passive</a:t>
            </a:r>
            <a:r>
              <a:rPr lang="en-US" sz="16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16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fixed</a:t>
            </a:r>
            <a:r>
              <a:rPr lang="en-US" sz="16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signs,</a:t>
            </a:r>
            <a:r>
              <a:rPr lang="en-US" sz="1600" spc="-6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such</a:t>
            </a:r>
            <a:r>
              <a:rPr lang="en-US" sz="16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6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floor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plans</a:t>
            </a:r>
            <a:r>
              <a:rPr lang="en-US" sz="16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1600" spc="-3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call numbers, in order to bring some guidance to the users. However, these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indications are not fully functional since they do not provide personal aid for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students that requires a specific material or service norm for newcomers that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might</a:t>
            </a:r>
            <a:r>
              <a:rPr lang="en-US" sz="16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</a:t>
            </a:r>
            <a:r>
              <a:rPr lang="en-US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confused</a:t>
            </a:r>
            <a:r>
              <a:rPr lang="en-US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about</a:t>
            </a:r>
            <a:r>
              <a:rPr lang="en-US" sz="16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their</a:t>
            </a:r>
            <a:r>
              <a:rPr lang="en-US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own</a:t>
            </a:r>
            <a:r>
              <a:rPr lang="en-US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location</a:t>
            </a:r>
            <a:r>
              <a:rPr lang="en-US" sz="16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6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looking</a:t>
            </a:r>
            <a:r>
              <a:rPr lang="en-US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resources</a:t>
            </a:r>
            <a:r>
              <a:rPr lang="en-US" sz="16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</a:t>
            </a:r>
            <a:r>
              <a:rPr lang="en-US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600" spc="-3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library. Although there exist a number of augmented reality applications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specially designed for the users of libraries, their number is limited. None of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 got ready for the market and some of them, even discontinued. This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might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due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16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</a:t>
            </a:r>
            <a:r>
              <a:rPr lang="en-US" sz="16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immature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technology,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financial</a:t>
            </a:r>
            <a:r>
              <a:rPr lang="en-US" sz="16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issues,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</a:t>
            </a:r>
            <a:r>
              <a:rPr lang="en-US" sz="16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acceptance</a:t>
            </a:r>
            <a:r>
              <a:rPr lang="en-US" sz="1600" spc="-3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among</a:t>
            </a:r>
            <a:r>
              <a:rPr lang="en-US" sz="1600" spc="-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users</a:t>
            </a:r>
            <a:r>
              <a:rPr lang="en-US" sz="16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r>
              <a:rPr lang="en-US" sz="16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6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</a:t>
            </a:r>
            <a:r>
              <a:rPr lang="en-US" sz="16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16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acceptance</a:t>
            </a:r>
            <a:r>
              <a:rPr lang="en-US" sz="16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among</a:t>
            </a:r>
            <a:r>
              <a:rPr lang="en-US" sz="16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librarians.</a:t>
            </a:r>
            <a:r>
              <a:rPr lang="en-US" sz="16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16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identify</a:t>
            </a:r>
            <a:r>
              <a:rPr lang="en-US" sz="1600" spc="-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6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potential</a:t>
            </a:r>
            <a:r>
              <a:rPr lang="en-US" sz="1600" spc="-3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augmented reality apps in libraries we will focus on the point of view of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libraries.</a:t>
            </a:r>
            <a:r>
              <a:rPr lang="en-US" sz="16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1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</a:t>
            </a:r>
            <a:r>
              <a:rPr lang="en-US" sz="16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</a:t>
            </a:r>
            <a:r>
              <a:rPr lang="en-US" sz="16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interactive</a:t>
            </a:r>
            <a:r>
              <a:rPr lang="en-US" sz="16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en-US" sz="1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</a:t>
            </a:r>
            <a:r>
              <a:rPr lang="en-US" sz="16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16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1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16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</a:t>
            </a:r>
            <a:r>
              <a:rPr lang="en-US" sz="16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 to </a:t>
            </a:r>
            <a:r>
              <a:rPr lang="en-US" sz="1600" spc="-3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 library more appealing. AR offers a strategic medium through which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librarians can attach additional digital information to real-world objects and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simply</a:t>
            </a:r>
            <a:r>
              <a:rPr lang="en-US" sz="16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let</a:t>
            </a:r>
            <a:r>
              <a:rPr lang="en-US" sz="16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users</a:t>
            </a:r>
            <a:r>
              <a:rPr lang="en-US" sz="16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interact</a:t>
            </a:r>
            <a:r>
              <a:rPr lang="en-US" sz="1600" spc="-8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16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  <a:r>
              <a:rPr lang="en-US" sz="1600" spc="-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6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</a:t>
            </a:r>
            <a:r>
              <a:rPr lang="en-US" sz="16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1600" spc="-8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reduce</a:t>
            </a:r>
            <a:r>
              <a:rPr lang="en-US" sz="16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6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complexity</a:t>
            </a:r>
            <a:r>
              <a:rPr lang="en-US" sz="1600" spc="-3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16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managing</a:t>
            </a:r>
            <a:r>
              <a:rPr lang="en-US" sz="1600" spc="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library.</a:t>
            </a:r>
            <a:endParaRPr lang="en-IN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89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9164-FC27-605B-E7B3-46E9A4A307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4490" y="619125"/>
            <a:ext cx="8271510" cy="969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23AB-44F0-8676-CBBF-307F1E3019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4490" y="1589088"/>
            <a:ext cx="8271510" cy="518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ENVIRONMENT:</a:t>
            </a:r>
          </a:p>
          <a:p>
            <a:pPr>
              <a:spcBef>
                <a:spcPts val="460"/>
              </a:spcBef>
              <a:buSzPts val="1400"/>
              <a:buFont typeface="Wingdings" panose="05000000000000000000" pitchFamily="2" charset="2"/>
              <a:buChar char="ü"/>
              <a:tabLst>
                <a:tab pos="863600" algn="l"/>
                <a:tab pos="864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Android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Mobile.</a:t>
            </a:r>
            <a:endParaRPr lang="en-I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Processor-Intel®Core™i3-6006U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2"/>
              </a:rPr>
              <a:t>CPU</a:t>
            </a:r>
            <a:r>
              <a:rPr lang="en-US" sz="1800" u="none" strike="noStrike" spc="-2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2"/>
              </a:rPr>
              <a:t> 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2"/>
              </a:rPr>
              <a:t>@2.00GHz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4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GB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RAM,</a:t>
            </a:r>
            <a:endParaRPr lang="en-I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NVIDIA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GeForce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MX330</a:t>
            </a:r>
            <a:endParaRPr lang="en-I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SOFTWARE ENVIRONMENT:</a:t>
            </a:r>
          </a:p>
          <a:p>
            <a:pPr lvl="0">
              <a:spcBef>
                <a:spcPts val="460"/>
              </a:spcBef>
              <a:buSzPts val="1400"/>
              <a:buFont typeface="Wingdings" panose="05000000000000000000" pitchFamily="2" charset="2"/>
              <a:buChar char="ü"/>
              <a:tabLst>
                <a:tab pos="863600" algn="l"/>
                <a:tab pos="864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Unity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3D</a:t>
            </a:r>
            <a:endParaRPr lang="en-I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Vuforia</a:t>
            </a:r>
            <a:endParaRPr lang="en-I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Android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Studio</a:t>
            </a:r>
            <a:endParaRPr lang="en-I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03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D3D6-9A15-789F-1DC9-01B97481A1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0250" y="619125"/>
            <a:ext cx="7905750" cy="935038"/>
          </a:xfrm>
        </p:spPr>
        <p:txBody>
          <a:bodyPr/>
          <a:lstStyle/>
          <a:p>
            <a:r>
              <a:rPr lang="en-US" dirty="0"/>
              <a:t>SYSTEM ARCHITECTURE:</a:t>
            </a:r>
            <a:endParaRPr lang="en-IN" dirty="0"/>
          </a:p>
        </p:txBody>
      </p:sp>
      <p:pic>
        <p:nvPicPr>
          <p:cNvPr id="4" name="image20.png">
            <a:extLst>
              <a:ext uri="{FF2B5EF4-FFF2-40B4-BE49-F238E27FC236}">
                <a16:creationId xmlns:a16="http://schemas.microsoft.com/office/drawing/2014/main" id="{B1043FD6-C670-9EF3-75BC-F5C5551896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476625" y="1554163"/>
            <a:ext cx="4953000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2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5250-D023-6E90-421D-D3BFD19F6A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4400" y="623888"/>
            <a:ext cx="10007600" cy="9080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99120001-6A0F-6827-CC91-32DE3F3BD6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396808" y="1531938"/>
            <a:ext cx="8297862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1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BF57-D9C7-6A45-0A9A-FCBD5109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DFD DIAGRAM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2E9A6E-03B5-3087-BF64-8FD2B5DF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" y="4887656"/>
            <a:ext cx="10693082" cy="1023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LEVEL 0                                                     LEVEL 1                                                LEVEL 2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E68D05-78B0-F69E-10CA-A4E7037EDC54}"/>
              </a:ext>
            </a:extLst>
          </p:cNvPr>
          <p:cNvGrpSpPr/>
          <p:nvPr/>
        </p:nvGrpSpPr>
        <p:grpSpPr>
          <a:xfrm>
            <a:off x="443803" y="1623060"/>
            <a:ext cx="3282377" cy="3017520"/>
            <a:chOff x="0" y="0"/>
            <a:chExt cx="4747260" cy="20421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EA1035-5249-3905-F97D-F2026877D97B}"/>
                </a:ext>
              </a:extLst>
            </p:cNvPr>
            <p:cNvSpPr/>
            <p:nvPr/>
          </p:nvSpPr>
          <p:spPr>
            <a:xfrm>
              <a:off x="0" y="0"/>
              <a:ext cx="1287780" cy="4114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BBA5C-358C-06A4-5C75-E868F996F7C7}"/>
                </a:ext>
              </a:extLst>
            </p:cNvPr>
            <p:cNvSpPr/>
            <p:nvPr/>
          </p:nvSpPr>
          <p:spPr>
            <a:xfrm>
              <a:off x="1653540" y="777240"/>
              <a:ext cx="1287780" cy="4114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start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DBDB88-C10D-93E8-1150-FC230324FB18}"/>
                </a:ext>
              </a:extLst>
            </p:cNvPr>
            <p:cNvSpPr/>
            <p:nvPr/>
          </p:nvSpPr>
          <p:spPr>
            <a:xfrm>
              <a:off x="3459480" y="1630680"/>
              <a:ext cx="1287780" cy="4114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 input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Curved Connector 4">
              <a:extLst>
                <a:ext uri="{FF2B5EF4-FFF2-40B4-BE49-F238E27FC236}">
                  <a16:creationId xmlns:a16="http://schemas.microsoft.com/office/drawing/2014/main" id="{E3B87F3B-5507-1376-B335-BA780F4536E3}"/>
                </a:ext>
              </a:extLst>
            </p:cNvPr>
            <p:cNvCxnSpPr/>
            <p:nvPr/>
          </p:nvCxnSpPr>
          <p:spPr>
            <a:xfrm>
              <a:off x="1279152" y="267010"/>
              <a:ext cx="889513" cy="51023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urved Connector 5">
              <a:extLst>
                <a:ext uri="{FF2B5EF4-FFF2-40B4-BE49-F238E27FC236}">
                  <a16:creationId xmlns:a16="http://schemas.microsoft.com/office/drawing/2014/main" id="{30E69301-1ED6-2EEB-43FA-87239D13DC4F}"/>
                </a:ext>
              </a:extLst>
            </p:cNvPr>
            <p:cNvCxnSpPr/>
            <p:nvPr/>
          </p:nvCxnSpPr>
          <p:spPr>
            <a:xfrm>
              <a:off x="2903220" y="1059180"/>
              <a:ext cx="1004344" cy="5786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480E3-70B0-382F-55B1-9D419AA3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34" y="1509187"/>
            <a:ext cx="3893822" cy="3211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0B787A-DCE5-6342-A046-1C08F704CB38}"/>
              </a:ext>
            </a:extLst>
          </p:cNvPr>
          <p:cNvGrpSpPr/>
          <p:nvPr/>
        </p:nvGrpSpPr>
        <p:grpSpPr>
          <a:xfrm>
            <a:off x="8221185" y="1509187"/>
            <a:ext cx="3893822" cy="3002280"/>
            <a:chOff x="0" y="0"/>
            <a:chExt cx="4747260" cy="20421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C2A9A6-882C-91F4-D2C6-12E870BB58BD}"/>
                </a:ext>
              </a:extLst>
            </p:cNvPr>
            <p:cNvSpPr/>
            <p:nvPr/>
          </p:nvSpPr>
          <p:spPr>
            <a:xfrm>
              <a:off x="0" y="0"/>
              <a:ext cx="1287780" cy="4114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Server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DAC5D7-FECB-D1F6-975B-EDED9BCE3BA6}"/>
                </a:ext>
              </a:extLst>
            </p:cNvPr>
            <p:cNvSpPr/>
            <p:nvPr/>
          </p:nvSpPr>
          <p:spPr>
            <a:xfrm>
              <a:off x="1653540" y="777240"/>
              <a:ext cx="1287780" cy="4114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Display all the data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45EE10-136F-A362-E5EE-6A395705B64C}"/>
                </a:ext>
              </a:extLst>
            </p:cNvPr>
            <p:cNvSpPr/>
            <p:nvPr/>
          </p:nvSpPr>
          <p:spPr>
            <a:xfrm>
              <a:off x="3459480" y="1630680"/>
              <a:ext cx="1287780" cy="4114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application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Curved Connector 23">
              <a:extLst>
                <a:ext uri="{FF2B5EF4-FFF2-40B4-BE49-F238E27FC236}">
                  <a16:creationId xmlns:a16="http://schemas.microsoft.com/office/drawing/2014/main" id="{C10DB759-E838-3ABB-4A88-764EF66C1274}"/>
                </a:ext>
              </a:extLst>
            </p:cNvPr>
            <p:cNvCxnSpPr/>
            <p:nvPr/>
          </p:nvCxnSpPr>
          <p:spPr>
            <a:xfrm>
              <a:off x="1279152" y="267010"/>
              <a:ext cx="889513" cy="51023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24">
              <a:extLst>
                <a:ext uri="{FF2B5EF4-FFF2-40B4-BE49-F238E27FC236}">
                  <a16:creationId xmlns:a16="http://schemas.microsoft.com/office/drawing/2014/main" id="{B03957B8-3073-BC53-7C90-6445CFA282AF}"/>
                </a:ext>
              </a:extLst>
            </p:cNvPr>
            <p:cNvCxnSpPr/>
            <p:nvPr/>
          </p:nvCxnSpPr>
          <p:spPr>
            <a:xfrm>
              <a:off x="2903220" y="1059180"/>
              <a:ext cx="1004344" cy="5786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54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230D-B735-015D-29A3-AAA3302BC9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65363" y="623888"/>
            <a:ext cx="9926637" cy="850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11.jpeg">
            <a:extLst>
              <a:ext uri="{FF2B5EF4-FFF2-40B4-BE49-F238E27FC236}">
                <a16:creationId xmlns:a16="http://schemas.microsoft.com/office/drawing/2014/main" id="{516ED0B2-3614-DB90-BA7A-29ACD828AF9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526030" y="1474788"/>
            <a:ext cx="5565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8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329B8F2BC2C2469BEA432C5AD09DAB" ma:contentTypeVersion="4" ma:contentTypeDescription="Create a new document." ma:contentTypeScope="" ma:versionID="6148a084871344c7aa540a008e9f81e6">
  <xsd:schema xmlns:xsd="http://www.w3.org/2001/XMLSchema" xmlns:xs="http://www.w3.org/2001/XMLSchema" xmlns:p="http://schemas.microsoft.com/office/2006/metadata/properties" xmlns:ns3="08382022-03c6-4857-bff9-1ddf1fab9316" targetNamespace="http://schemas.microsoft.com/office/2006/metadata/properties" ma:root="true" ma:fieldsID="2c4801592d9d024e2ea0cda1d5587dac" ns3:_="">
    <xsd:import namespace="08382022-03c6-4857-bff9-1ddf1fab93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82022-03c6-4857-bff9-1ddf1fab93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EDA6FE-B7E6-44CC-83B1-F6AB8311C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382022-03c6-4857-bff9-1ddf1fab9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66623-A875-4AAD-8C14-98B5C6B029E8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08382022-03c6-4857-bff9-1ddf1fab9316"/>
  </ds:schemaRefs>
</ds:datastoreItem>
</file>

<file path=customXml/itemProps3.xml><?xml version="1.0" encoding="utf-8"?>
<ds:datastoreItem xmlns:ds="http://schemas.openxmlformats.org/officeDocument/2006/customXml" ds:itemID="{7D688AAA-807D-40EC-9C80-6867246C91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2197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Times New Roman</vt:lpstr>
      <vt:lpstr>Wingdings</vt:lpstr>
      <vt:lpstr>Wingdings 3</vt:lpstr>
      <vt:lpstr>Wisp</vt:lpstr>
      <vt:lpstr>AR LIBRARY BASED APP USING UNITY 3D</vt:lpstr>
      <vt:lpstr>INTRODUCTION</vt:lpstr>
      <vt:lpstr>LITERATURE SURVEY</vt:lpstr>
      <vt:lpstr>PROBLEM STATEMENT</vt:lpstr>
      <vt:lpstr>DEVELOPMENT ENVIRONMENT</vt:lpstr>
      <vt:lpstr>SYSTEM ARCHITECTURE:</vt:lpstr>
      <vt:lpstr>ER DIAGRAM</vt:lpstr>
      <vt:lpstr>DFD DIAGRAM</vt:lpstr>
      <vt:lpstr>USE CASE DIAGRAM</vt:lpstr>
      <vt:lpstr>SEQUENCE DIAGRAM</vt:lpstr>
      <vt:lpstr>DEPLOYMENT DIAGRAM</vt:lpstr>
      <vt:lpstr>MODULE DESCRIPTION</vt:lpstr>
      <vt:lpstr>MODULE DESCRIPTION</vt:lpstr>
      <vt:lpstr>PowerPoint Presentation</vt:lpstr>
      <vt:lpstr>PowerPoint Presentation</vt:lpstr>
      <vt:lpstr>TESTING</vt:lpstr>
      <vt:lpstr>SCREEN SHOTS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LIBRARY BASED APP USING UNITY 3D</dc:title>
  <dc:creator>101 AARTHI  R</dc:creator>
  <cp:lastModifiedBy>101 AARTHI  R</cp:lastModifiedBy>
  <cp:revision>16</cp:revision>
  <dcterms:created xsi:type="dcterms:W3CDTF">2022-05-19T16:24:22Z</dcterms:created>
  <dcterms:modified xsi:type="dcterms:W3CDTF">2022-05-24T15:25:52Z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0x010100A6329B8F2BC2C2469BEA432C5AD09DAB</vt:lpwstr>
  </property>
</Properties>
</file>