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rohanrao/air-quality-data-in-indi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185214"/>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AIR QUALITY PREDICTION AND ANALYSIS</a:t>
            </a:r>
          </a:p>
          <a:p>
            <a:pPr algn="ctr"/>
            <a:endParaRPr lang="en-US" sz="3600" b="1" dirty="0">
              <a:solidFill>
                <a:schemeClr val="bg1"/>
              </a:solidFill>
              <a:latin typeface="Calibri" panose="020F0502020204030204" pitchFamily="34" charset="0"/>
              <a:cs typeface="Times New Roman" panose="02020603050405020304" pitchFamily="18" charset="0"/>
            </a:endParaRPr>
          </a:p>
          <a:p>
            <a:r>
              <a:rPr lang="en-US" sz="1400" b="1" dirty="0">
                <a:solidFill>
                  <a:schemeClr val="bg1"/>
                </a:solidFill>
                <a:latin typeface="Calibri" panose="020F0502020204030204" pitchFamily="34" charset="0"/>
                <a:cs typeface="Times New Roman" panose="02020603050405020304" pitchFamily="18" charset="0"/>
              </a:rPr>
              <a:t>      STUDENT NAME:</a:t>
            </a:r>
          </a:p>
          <a:p>
            <a:r>
              <a:rPr lang="en-US" sz="1400" b="1">
                <a:solidFill>
                  <a:schemeClr val="bg1"/>
                </a:solidFill>
                <a:latin typeface="Calibri" panose="020F0502020204030204" pitchFamily="34" charset="0"/>
                <a:cs typeface="Times New Roman" panose="02020603050405020304" pitchFamily="18" charset="0"/>
              </a:rPr>
              <a:t>      CHARUL</a:t>
            </a:r>
            <a:endParaRPr lang="en-US" sz="14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291240" cy="4401205"/>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pPr marL="342900" indent="-342900">
              <a:buFont typeface="Arial" panose="020B0604020202020204" pitchFamily="34" charset="0"/>
              <a:buChar char="•"/>
            </a:pPr>
            <a:r>
              <a:rPr lang="en-US" sz="2000" dirty="0"/>
              <a:t>Learn how to load and manage large, real-world datasets.</a:t>
            </a:r>
          </a:p>
          <a:p>
            <a:pPr marL="342900" indent="-342900">
              <a:buFont typeface="Arial" panose="020B0604020202020204" pitchFamily="34" charset="0"/>
              <a:buChar char="•"/>
            </a:pPr>
            <a:r>
              <a:rPr lang="en-US" sz="2000" dirty="0"/>
              <a:t>Handle missing data using interpolation and other techniques.</a:t>
            </a:r>
          </a:p>
          <a:p>
            <a:pPr marL="342900" indent="-342900">
              <a:buFont typeface="Arial" panose="020B0604020202020204" pitchFamily="34" charset="0"/>
              <a:buChar char="•"/>
            </a:pPr>
            <a:r>
              <a:rPr lang="en-US" sz="2000" dirty="0"/>
              <a:t>Parse and format time-series data for temporal analysis.</a:t>
            </a:r>
          </a:p>
          <a:p>
            <a:pPr marL="342900" indent="-342900">
              <a:buFont typeface="Arial" panose="020B0604020202020204" pitchFamily="34" charset="0"/>
              <a:buChar char="•"/>
            </a:pPr>
            <a:r>
              <a:rPr lang="en-US" sz="2000" dirty="0"/>
              <a:t>Gain insights into air quality trends using statistical summaries.</a:t>
            </a:r>
          </a:p>
          <a:p>
            <a:pPr marL="342900" indent="-342900">
              <a:buFont typeface="Arial" panose="020B0604020202020204" pitchFamily="34" charset="0"/>
              <a:buChar char="•"/>
            </a:pPr>
            <a:r>
              <a:rPr lang="en-US" sz="2000" dirty="0"/>
              <a:t>Enhance problem-solving and critical thinking by tackling data challenges.</a:t>
            </a:r>
          </a:p>
          <a:p>
            <a:pPr marL="342900" indent="-342900">
              <a:buFont typeface="Arial" panose="020B0604020202020204" pitchFamily="34" charset="0"/>
              <a:buChar char="•"/>
            </a:pPr>
            <a:r>
              <a:rPr lang="en-US" sz="2000" dirty="0"/>
              <a:t>Explore stationarity, autocorrelation, and seasonality analysis.</a:t>
            </a:r>
          </a:p>
          <a:p>
            <a:pPr marL="342900" indent="-342900">
              <a:buFont typeface="Arial" panose="020B0604020202020204" pitchFamily="34" charset="0"/>
              <a:buChar char="•"/>
            </a:pPr>
            <a:endParaRPr lang="en-IN" sz="2000" b="1" dirty="0">
              <a:solidFill>
                <a:srgbClr val="213163"/>
              </a:solidFill>
            </a:endParaRPr>
          </a:p>
          <a:p>
            <a:pPr marL="342900" indent="-342900">
              <a:buFont typeface="Arial" panose="020B0604020202020204" pitchFamily="34" charset="0"/>
              <a:buChar char="•"/>
            </a:pP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406133" cy="2554545"/>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pPr marL="342900" indent="-342900">
              <a:buFont typeface="Arial" panose="020B0604020202020204" pitchFamily="34" charset="0"/>
              <a:buChar char="•"/>
            </a:pPr>
            <a:endParaRPr lang="en-IN" sz="2000" b="1" dirty="0">
              <a:solidFill>
                <a:srgbClr val="213163"/>
              </a:solidFill>
            </a:endParaRPr>
          </a:p>
          <a:p>
            <a:pPr>
              <a:buFont typeface="Arial" panose="020B0604020202020204" pitchFamily="34" charset="0"/>
              <a:buChar char="•"/>
            </a:pPr>
            <a:r>
              <a:rPr lang="en-IN" sz="2000" b="1" dirty="0">
                <a:solidFill>
                  <a:srgbClr val="213163"/>
                </a:solidFill>
              </a:rPr>
              <a:t> </a:t>
            </a:r>
            <a:r>
              <a:rPr lang="en-US" sz="2000" b="1" dirty="0"/>
              <a:t>Kaggle API:</a:t>
            </a:r>
            <a:r>
              <a:rPr lang="en-US" sz="2000" dirty="0"/>
              <a:t> To download datasets directly from Kaggle.</a:t>
            </a:r>
          </a:p>
          <a:p>
            <a:pPr>
              <a:buFont typeface="Arial" panose="020B0604020202020204" pitchFamily="34" charset="0"/>
              <a:buChar char="•"/>
            </a:pPr>
            <a:r>
              <a:rPr lang="en-US" sz="2000" b="1" dirty="0"/>
              <a:t> Pandas:</a:t>
            </a:r>
            <a:r>
              <a:rPr lang="en-US" sz="2000" dirty="0"/>
              <a:t> For data wrangling, cleaning, and manipulation.</a:t>
            </a:r>
          </a:p>
          <a:p>
            <a:pPr>
              <a:buFont typeface="Arial" panose="020B0604020202020204" pitchFamily="34" charset="0"/>
              <a:buChar char="•"/>
            </a:pPr>
            <a:r>
              <a:rPr lang="en-US" sz="2000" b="1" dirty="0"/>
              <a:t> </a:t>
            </a:r>
            <a:r>
              <a:rPr lang="en-US" sz="2000" b="1" dirty="0" err="1"/>
              <a:t>Numpy</a:t>
            </a:r>
            <a:r>
              <a:rPr lang="en-US" sz="2000" b="1" dirty="0"/>
              <a:t>:</a:t>
            </a:r>
            <a:r>
              <a:rPr lang="en-US" sz="2000" dirty="0"/>
              <a:t> For numerical computations.</a:t>
            </a:r>
          </a:p>
          <a:p>
            <a:pPr>
              <a:buFont typeface="Arial" panose="020B0604020202020204" pitchFamily="34" charset="0"/>
              <a:buChar char="•"/>
            </a:pPr>
            <a:r>
              <a:rPr lang="en-US" sz="2000" dirty="0"/>
              <a:t> </a:t>
            </a:r>
            <a:r>
              <a:rPr lang="en-US" sz="2000" b="1" dirty="0"/>
              <a:t>Matplotlib: </a:t>
            </a:r>
            <a:r>
              <a:rPr lang="en-US" sz="2000" dirty="0"/>
              <a:t>For creating static, animated, and interactive plots.</a:t>
            </a:r>
            <a:endParaRPr lang="en-US" sz="2000" b="1" dirty="0"/>
          </a:p>
          <a:p>
            <a:pPr>
              <a:buFont typeface="Arial" panose="020B0604020202020204" pitchFamily="34" charset="0"/>
              <a:buChar char="•"/>
            </a:pPr>
            <a:r>
              <a:rPr lang="en-US" sz="2000" dirty="0"/>
              <a:t> </a:t>
            </a:r>
            <a:r>
              <a:rPr lang="en-US" sz="2000" b="1" dirty="0"/>
              <a:t>Seaborn:</a:t>
            </a:r>
            <a:r>
              <a:rPr lang="en-US" sz="2000" dirty="0"/>
              <a:t> For creating more aesthetically pleasing and informative statistical graphics.</a:t>
            </a:r>
            <a:endParaRPr lang="en-US" sz="2000" b="1" dirty="0"/>
          </a:p>
          <a:p>
            <a:pPr marL="342900" indent="-342900">
              <a:buFont typeface="Arial" panose="020B0604020202020204" pitchFamily="34" charset="0"/>
              <a:buChar char="•"/>
            </a:pPr>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11590852" cy="7581627"/>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r>
              <a:rPr lang="en-IN" sz="1800" b="1" dirty="0"/>
              <a:t>Data Preprocessing</a:t>
            </a:r>
          </a:p>
          <a:p>
            <a:pPr marL="285750" indent="-285750">
              <a:buFontTx/>
              <a:buChar char="-"/>
            </a:pPr>
            <a:r>
              <a:rPr lang="en-IN" sz="1600" dirty="0"/>
              <a:t>Load dataset (station_day.csv).  </a:t>
            </a:r>
          </a:p>
          <a:p>
            <a:pPr marL="285750" indent="-285750">
              <a:buFontTx/>
              <a:buChar char="-"/>
            </a:pPr>
            <a:r>
              <a:rPr lang="en-IN" sz="1600" dirty="0"/>
              <a:t>Check missing values &amp; duplicates.  </a:t>
            </a:r>
          </a:p>
          <a:p>
            <a:pPr marL="285750" indent="-285750">
              <a:buFontTx/>
              <a:buChar char="-"/>
            </a:pPr>
            <a:r>
              <a:rPr lang="en-IN" sz="1600" dirty="0"/>
              <a:t>Drop rows with missing values. </a:t>
            </a:r>
          </a:p>
          <a:p>
            <a:r>
              <a:rPr lang="en-IN" sz="1600" dirty="0"/>
              <a:t> </a:t>
            </a:r>
            <a:endParaRPr lang="en-IN" sz="1800" dirty="0"/>
          </a:p>
          <a:p>
            <a:r>
              <a:rPr lang="en-IN" sz="1800" b="1" dirty="0"/>
              <a:t>Feature Selection</a:t>
            </a:r>
            <a:r>
              <a:rPr lang="en-IN" sz="1800" dirty="0"/>
              <a:t> </a:t>
            </a:r>
          </a:p>
          <a:p>
            <a:pPr marL="285750" indent="-285750">
              <a:buFontTx/>
              <a:buChar char="-"/>
            </a:pPr>
            <a:r>
              <a:rPr lang="en-IN" sz="1600" dirty="0"/>
              <a:t>Inputs: PM2.5, PM10, NO, NO2, NOx, NH3, CO, SO2, O3, Benzene.  </a:t>
            </a:r>
          </a:p>
          <a:p>
            <a:pPr marL="285750" indent="-285750">
              <a:buFontTx/>
              <a:buChar char="-"/>
            </a:pPr>
            <a:r>
              <a:rPr lang="en-IN" sz="1600" dirty="0"/>
              <a:t>Target: AQI.  </a:t>
            </a:r>
          </a:p>
          <a:p>
            <a:endParaRPr lang="en-IN" sz="1600" dirty="0"/>
          </a:p>
          <a:p>
            <a:r>
              <a:rPr lang="en-IN" sz="1800" b="1" dirty="0"/>
              <a:t>Model Training</a:t>
            </a:r>
            <a:r>
              <a:rPr lang="en-IN" sz="1600" dirty="0"/>
              <a:t> </a:t>
            </a:r>
          </a:p>
          <a:p>
            <a:pPr marL="285750" indent="-285750">
              <a:buFontTx/>
              <a:buChar char="-"/>
            </a:pPr>
            <a:r>
              <a:rPr lang="en-IN" sz="1600" dirty="0"/>
              <a:t>Split data (80% train, 20% test).  </a:t>
            </a:r>
          </a:p>
          <a:p>
            <a:pPr marL="285750" indent="-285750">
              <a:buFontTx/>
              <a:buChar char="-"/>
            </a:pPr>
            <a:r>
              <a:rPr lang="en-IN" sz="1600" dirty="0"/>
              <a:t>Train *Linear Regression model.  </a:t>
            </a:r>
          </a:p>
          <a:p>
            <a:pPr marL="285750" indent="-285750">
              <a:buFontTx/>
              <a:buChar char="-"/>
            </a:pPr>
            <a:r>
              <a:rPr lang="en-IN" sz="1600" dirty="0"/>
              <a:t>Predict AQI values.  </a:t>
            </a:r>
          </a:p>
          <a:p>
            <a:endParaRPr lang="en-IN" sz="1600" dirty="0"/>
          </a:p>
          <a:p>
            <a:r>
              <a:rPr lang="en-IN" sz="1800" b="1" dirty="0"/>
              <a:t>Performance Evaluation</a:t>
            </a:r>
            <a:r>
              <a:rPr lang="en-IN" sz="1600" dirty="0"/>
              <a:t> </a:t>
            </a:r>
          </a:p>
          <a:p>
            <a:pPr marL="285750" indent="-285750">
              <a:buFontTx/>
              <a:buChar char="-"/>
            </a:pPr>
            <a:r>
              <a:rPr lang="en-IN" sz="1600" dirty="0"/>
              <a:t>Calculate 80-20 accuracy using absolute percentage error.  </a:t>
            </a:r>
          </a:p>
          <a:p>
            <a:pPr marL="285750" indent="-285750">
              <a:buFontTx/>
              <a:buChar char="-"/>
            </a:pPr>
            <a:r>
              <a:rPr lang="en-IN" sz="1600" dirty="0"/>
              <a:t>Plot actual vs predicted AQI with a 45° reference line.  </a:t>
            </a:r>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US" sz="1600" dirty="0"/>
          </a:p>
          <a:p>
            <a:endParaRPr lang="en-IN" dirty="0"/>
          </a:p>
          <a:p>
            <a:r>
              <a:rPr lang="en-US" sz="1800" b="1" dirty="0">
                <a:solidFill>
                  <a:srgbClr val="213163"/>
                </a:solidFill>
              </a:rPr>
              <a:t> </a:t>
            </a:r>
          </a:p>
          <a:p>
            <a:endParaRPr lang="en-US" sz="1800" b="1" dirty="0">
              <a:solidFill>
                <a:srgbClr val="213163"/>
              </a:solidFill>
            </a:endParaRPr>
          </a:p>
          <a:p>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641427" cy="5509200"/>
          </a:xfrm>
          <a:prstGeom prst="rect">
            <a:avLst/>
          </a:prstGeom>
          <a:noFill/>
        </p:spPr>
        <p:txBody>
          <a:bodyPr wrap="square">
            <a:spAutoFit/>
          </a:bodyPr>
          <a:lstStyle/>
          <a:p>
            <a:r>
              <a:rPr lang="en-US" sz="1600" b="1" dirty="0">
                <a:solidFill>
                  <a:srgbClr val="213163"/>
                </a:solidFill>
              </a:rPr>
              <a:t>Problem Statement:</a:t>
            </a:r>
          </a:p>
          <a:p>
            <a:endParaRPr lang="en-US" sz="1600" b="1" dirty="0">
              <a:solidFill>
                <a:srgbClr val="213163"/>
              </a:solidFill>
            </a:endParaRPr>
          </a:p>
          <a:p>
            <a:r>
              <a:rPr lang="en-US" sz="1600" b="1" dirty="0"/>
              <a:t>Problem:</a:t>
            </a:r>
            <a:br>
              <a:rPr lang="en-US" sz="1600" dirty="0"/>
            </a:br>
            <a:r>
              <a:rPr lang="en-US" sz="1600" dirty="0"/>
              <a:t>Given historical air quality data from multiple locations in India, there is a need to analyze pollution trends and develop predictive models for the Air Quality Index (AQI). The objective is to forecast future AQI levels and identify pollution hotspots and seasonal variations to support environmental management strategies.</a:t>
            </a:r>
          </a:p>
          <a:p>
            <a:r>
              <a:rPr lang="en-US" sz="1600" b="1" dirty="0"/>
              <a:t>Key Objectives:</a:t>
            </a:r>
            <a:endParaRPr lang="en-US" sz="1600" dirty="0"/>
          </a:p>
          <a:p>
            <a:pPr>
              <a:buFont typeface="+mj-lt"/>
              <a:buAutoNum type="arabicPeriod"/>
            </a:pPr>
            <a:r>
              <a:rPr lang="en-US" sz="1600" b="1" dirty="0"/>
              <a:t>Trend Analysis:</a:t>
            </a:r>
            <a:r>
              <a:rPr lang="en-US" sz="1600" dirty="0"/>
              <a:t> Analyze historical air pollution data to uncover trends and seasonal patterns.</a:t>
            </a:r>
          </a:p>
          <a:p>
            <a:pPr>
              <a:buFont typeface="+mj-lt"/>
              <a:buAutoNum type="arabicPeriod"/>
            </a:pPr>
            <a:r>
              <a:rPr lang="en-US" sz="1600" b="1" dirty="0"/>
              <a:t>Hotspot Identification:</a:t>
            </a:r>
            <a:r>
              <a:rPr lang="en-US" sz="1600" dirty="0"/>
              <a:t> Identify regions and times where pollution levels are consistently high.</a:t>
            </a:r>
          </a:p>
          <a:p>
            <a:pPr>
              <a:buFont typeface="+mj-lt"/>
              <a:buAutoNum type="arabicPeriod"/>
            </a:pPr>
            <a:r>
              <a:rPr lang="en-US" sz="1600" b="1" dirty="0"/>
              <a:t>Time-Series Forecasting:</a:t>
            </a:r>
            <a:r>
              <a:rPr lang="en-US" sz="1600" dirty="0"/>
              <a:t> Build predictive models to forecast AQI levels for the next 7 days.</a:t>
            </a:r>
          </a:p>
          <a:p>
            <a:pPr>
              <a:buFont typeface="+mj-lt"/>
              <a:buAutoNum type="arabicPeriod"/>
            </a:pPr>
            <a:r>
              <a:rPr lang="en-US" sz="1600" b="1" dirty="0"/>
              <a:t>Pollution Source Identification:</a:t>
            </a:r>
            <a:r>
              <a:rPr lang="en-US" sz="1600" dirty="0"/>
              <a:t> Analyze correlations between different pollutants to understand their sources and impacts.</a:t>
            </a:r>
          </a:p>
          <a:p>
            <a:pPr>
              <a:buFont typeface="+mj-lt"/>
              <a:buAutoNum type="arabicPeriod"/>
            </a:pPr>
            <a:r>
              <a:rPr lang="en-US" sz="1600" b="1" dirty="0"/>
              <a:t>Insights and Recommendations:</a:t>
            </a:r>
            <a:r>
              <a:rPr lang="en-US" sz="1600" dirty="0"/>
              <a:t> Provide actionable insights for policymakers to mitigate air pollution.</a:t>
            </a:r>
          </a:p>
          <a:p>
            <a:r>
              <a:rPr lang="en-US" sz="1600" b="1" dirty="0"/>
              <a:t>Challenges:</a:t>
            </a:r>
            <a:endParaRPr lang="en-US" sz="1600" dirty="0"/>
          </a:p>
          <a:p>
            <a:pPr>
              <a:buFont typeface="Arial" panose="020B0604020202020204" pitchFamily="34" charset="0"/>
              <a:buChar char="•"/>
            </a:pPr>
            <a:r>
              <a:rPr lang="en-US" sz="1600" dirty="0"/>
              <a:t>Handling missing and noisy data in environmental datasets.</a:t>
            </a:r>
          </a:p>
          <a:p>
            <a:pPr>
              <a:buFont typeface="Arial" panose="020B0604020202020204" pitchFamily="34" charset="0"/>
              <a:buChar char="•"/>
            </a:pPr>
            <a:r>
              <a:rPr lang="en-US" sz="1600" dirty="0"/>
              <a:t>Managing seasonal and regional variations in pollution levels.</a:t>
            </a:r>
          </a:p>
          <a:p>
            <a:pPr>
              <a:buFont typeface="Arial" panose="020B0604020202020204" pitchFamily="34" charset="0"/>
              <a:buChar char="•"/>
            </a:pPr>
            <a:r>
              <a:rPr lang="en-US" sz="1600" dirty="0"/>
              <a:t>Building accurate time-series models for AQI prediction.</a:t>
            </a:r>
          </a:p>
          <a:p>
            <a:pPr>
              <a:buFont typeface="Arial" panose="020B0604020202020204" pitchFamily="34" charset="0"/>
              <a:buChar char="•"/>
            </a:pPr>
            <a:r>
              <a:rPr lang="en-US" sz="1600" dirty="0"/>
              <a:t>Visualizing and interpreting insights effectively for stakeholders.</a:t>
            </a:r>
          </a:p>
          <a:p>
            <a:r>
              <a:rPr lang="en-US" sz="1600" b="1" dirty="0"/>
              <a:t>Success Criteria:</a:t>
            </a:r>
            <a:endParaRPr lang="en-US" sz="1600" dirty="0"/>
          </a:p>
          <a:p>
            <a:pPr>
              <a:buFont typeface="Arial" panose="020B0604020202020204" pitchFamily="34" charset="0"/>
              <a:buChar char="•"/>
            </a:pPr>
            <a:r>
              <a:rPr lang="en-US" sz="1600" dirty="0"/>
              <a:t>Achieve high accuracy in AQI predictions using appropriate forecasting models.</a:t>
            </a:r>
          </a:p>
          <a:p>
            <a:pPr>
              <a:buFont typeface="Arial" panose="020B0604020202020204" pitchFamily="34" charset="0"/>
              <a:buChar char="•"/>
            </a:pPr>
            <a:r>
              <a:rPr lang="en-US" sz="1600" dirty="0"/>
              <a:t>Identify and visualize pollution hotspots and trends over time.</a:t>
            </a:r>
          </a:p>
          <a:p>
            <a:pPr>
              <a:buFont typeface="Arial" panose="020B0604020202020204" pitchFamily="34" charset="0"/>
              <a:buChar char="•"/>
            </a:pPr>
            <a:r>
              <a:rPr lang="en-US" sz="1600" dirty="0"/>
              <a:t>Provide meaningful recommendations for pollution mitigation strategies.</a:t>
            </a:r>
          </a:p>
          <a:p>
            <a:r>
              <a:rPr lang="en-US" sz="1600" b="1" dirty="0">
                <a:solidFill>
                  <a:srgbClr val="213163"/>
                </a:solidFill>
              </a:rPr>
              <a:t>  </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4" name="Picture 3">
            <a:extLst>
              <a:ext uri="{FF2B5EF4-FFF2-40B4-BE49-F238E27FC236}">
                <a16:creationId xmlns:a16="http://schemas.microsoft.com/office/drawing/2014/main" id="{B93C822E-737A-A7A7-3D35-BEAE5BF56286}"/>
              </a:ext>
            </a:extLst>
          </p:cNvPr>
          <p:cNvPicPr>
            <a:picLocks noChangeAspect="1"/>
          </p:cNvPicPr>
          <p:nvPr/>
        </p:nvPicPr>
        <p:blipFill>
          <a:blip r:embed="rId2"/>
          <a:stretch>
            <a:fillRect/>
          </a:stretch>
        </p:blipFill>
        <p:spPr>
          <a:xfrm>
            <a:off x="105814" y="1454522"/>
            <a:ext cx="4667865" cy="4184775"/>
          </a:xfrm>
          <a:prstGeom prst="rect">
            <a:avLst/>
          </a:prstGeom>
        </p:spPr>
      </p:pic>
      <p:pic>
        <p:nvPicPr>
          <p:cNvPr id="6" name="Picture 5">
            <a:extLst>
              <a:ext uri="{FF2B5EF4-FFF2-40B4-BE49-F238E27FC236}">
                <a16:creationId xmlns:a16="http://schemas.microsoft.com/office/drawing/2014/main" id="{917DCC0D-CA87-9D28-C73F-1D53FB09B455}"/>
              </a:ext>
            </a:extLst>
          </p:cNvPr>
          <p:cNvPicPr>
            <a:picLocks noChangeAspect="1"/>
          </p:cNvPicPr>
          <p:nvPr/>
        </p:nvPicPr>
        <p:blipFill>
          <a:blip r:embed="rId3"/>
          <a:stretch>
            <a:fillRect/>
          </a:stretch>
        </p:blipFill>
        <p:spPr>
          <a:xfrm>
            <a:off x="4773680" y="1454522"/>
            <a:ext cx="5238068" cy="4168593"/>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24562-A9ED-1CF9-88FB-8A293DDDDAB4}"/>
              </a:ext>
            </a:extLst>
          </p:cNvPr>
          <p:cNvPicPr>
            <a:picLocks noChangeAspect="1"/>
          </p:cNvPicPr>
          <p:nvPr/>
        </p:nvPicPr>
        <p:blipFill>
          <a:blip r:embed="rId2"/>
          <a:stretch>
            <a:fillRect/>
          </a:stretch>
        </p:blipFill>
        <p:spPr>
          <a:xfrm>
            <a:off x="2140877" y="1264732"/>
            <a:ext cx="7910245" cy="4328535"/>
          </a:xfrm>
          <a:prstGeom prst="rect">
            <a:avLst/>
          </a:prstGeom>
        </p:spPr>
      </p:pic>
      <p:sp>
        <p:nvSpPr>
          <p:cNvPr id="4" name="TextBox 3">
            <a:extLst>
              <a:ext uri="{FF2B5EF4-FFF2-40B4-BE49-F238E27FC236}">
                <a16:creationId xmlns:a16="http://schemas.microsoft.com/office/drawing/2014/main" id="{F36FAED4-4E77-57EC-45F5-432F85CF3C46}"/>
              </a:ext>
            </a:extLst>
          </p:cNvPr>
          <p:cNvSpPr txBox="1"/>
          <p:nvPr/>
        </p:nvSpPr>
        <p:spPr>
          <a:xfrm>
            <a:off x="354564" y="849085"/>
            <a:ext cx="1313180" cy="656655"/>
          </a:xfrm>
          <a:prstGeom prst="rect">
            <a:avLst/>
          </a:prstGeom>
          <a:noFill/>
        </p:spPr>
        <p:txBody>
          <a:bodyPr wrap="none" rtlCol="0">
            <a:spAutoFit/>
          </a:bodyPr>
          <a:lstStyle/>
          <a:p>
            <a:r>
              <a:rPr lang="en-US" sz="1800" b="1" dirty="0">
                <a:solidFill>
                  <a:srgbClr val="213163"/>
                </a:solidFill>
              </a:rPr>
              <a:t>Solution:  </a:t>
            </a:r>
            <a:endParaRPr lang="en-IN" sz="1800" b="1" dirty="0">
              <a:solidFill>
                <a:srgbClr val="213163"/>
              </a:solidFill>
            </a:endParaRPr>
          </a:p>
          <a:p>
            <a:endParaRPr lang="en-IN" dirty="0"/>
          </a:p>
        </p:txBody>
      </p:sp>
    </p:spTree>
    <p:extLst>
      <p:ext uri="{BB962C8B-B14F-4D97-AF65-F5344CB8AC3E}">
        <p14:creationId xmlns:p14="http://schemas.microsoft.com/office/powerpoint/2010/main" val="1443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93C618D8-559C-F7BA-DC88-3F0184F72C09}"/>
              </a:ext>
            </a:extLst>
          </p:cNvPr>
          <p:cNvPicPr>
            <a:picLocks noChangeAspect="1"/>
          </p:cNvPicPr>
          <p:nvPr/>
        </p:nvPicPr>
        <p:blipFill>
          <a:blip r:embed="rId2"/>
          <a:stretch>
            <a:fillRect/>
          </a:stretch>
        </p:blipFill>
        <p:spPr>
          <a:xfrm>
            <a:off x="2786062" y="1472130"/>
            <a:ext cx="6619875" cy="52101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896733" cy="5632311"/>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p>
          <a:p>
            <a:endParaRPr lang="en-US" sz="1800" b="1" dirty="0">
              <a:solidFill>
                <a:srgbClr val="213163"/>
              </a:solidFill>
            </a:endParaRPr>
          </a:p>
          <a:p>
            <a:r>
              <a:rPr lang="en-US" sz="1800" dirty="0"/>
              <a:t>This project aimed to analyze and predict air quality trends in India using the historical air quality data provided by the </a:t>
            </a:r>
            <a:r>
              <a:rPr lang="en-US" sz="1800" b="1" dirty="0">
                <a:hlinkClick r:id="rId2"/>
              </a:rPr>
              <a:t>Air Quality Data in India</a:t>
            </a:r>
            <a:r>
              <a:rPr lang="en-US" sz="1800" dirty="0"/>
              <a:t> dataset. Through this analysis, we gained valuable insights into the state of air pollution across various Indian cities, identified key pollution hotspots, and developed predictive models to forecast future Air Quality Index (AQI) levels.</a:t>
            </a:r>
          </a:p>
          <a:p>
            <a:endParaRPr lang="en-US" sz="1600" dirty="0">
              <a:solidFill>
                <a:srgbClr val="213163"/>
              </a:solidFill>
            </a:endParaRPr>
          </a:p>
          <a:p>
            <a:r>
              <a:rPr lang="en-IN" sz="1800" b="1" dirty="0"/>
              <a:t>Key Findings:</a:t>
            </a:r>
            <a:endParaRPr lang="en-IN" sz="1800" dirty="0"/>
          </a:p>
          <a:p>
            <a:pPr marL="285750" indent="-285750">
              <a:buFont typeface="Arial" panose="020B0604020202020204" pitchFamily="34" charset="0"/>
              <a:buChar char="•"/>
            </a:pPr>
            <a:r>
              <a:rPr lang="en-IN" sz="1800" dirty="0">
                <a:solidFill>
                  <a:schemeClr val="tx1"/>
                </a:solidFill>
              </a:rPr>
              <a:t>Pollution Trends</a:t>
            </a:r>
          </a:p>
          <a:p>
            <a:pPr marL="285750" indent="-285750">
              <a:buFont typeface="Arial" panose="020B0604020202020204" pitchFamily="34" charset="0"/>
              <a:buChar char="•"/>
            </a:pPr>
            <a:r>
              <a:rPr lang="en-IN" sz="1800" dirty="0">
                <a:solidFill>
                  <a:schemeClr val="tx1"/>
                </a:solidFill>
              </a:rPr>
              <a:t>Seasonal Variations</a:t>
            </a:r>
          </a:p>
          <a:p>
            <a:pPr marL="285750" indent="-285750">
              <a:buFont typeface="Arial" panose="020B0604020202020204" pitchFamily="34" charset="0"/>
              <a:buChar char="•"/>
            </a:pPr>
            <a:r>
              <a:rPr lang="en-IN" sz="1800" dirty="0">
                <a:solidFill>
                  <a:schemeClr val="tx1"/>
                </a:solidFill>
              </a:rPr>
              <a:t>Prediction Accuracy</a:t>
            </a:r>
          </a:p>
          <a:p>
            <a:pPr marL="285750" indent="-285750">
              <a:buFont typeface="Arial" panose="020B0604020202020204" pitchFamily="34" charset="0"/>
              <a:buChar char="•"/>
            </a:pPr>
            <a:r>
              <a:rPr lang="en-IN" sz="1800" dirty="0">
                <a:solidFill>
                  <a:schemeClr val="tx1"/>
                </a:solidFill>
              </a:rPr>
              <a:t>Pollution Hotspots</a:t>
            </a:r>
          </a:p>
          <a:p>
            <a:endParaRPr lang="en-IN" sz="1800" dirty="0">
              <a:solidFill>
                <a:schemeClr val="tx1"/>
              </a:solidFill>
            </a:endParaRPr>
          </a:p>
          <a:p>
            <a:r>
              <a:rPr lang="en-US" sz="1800" dirty="0"/>
              <a:t>This project has successfully demonstrated the potential of data analytics and machine learning in understanding and addressing air pollution challenges in India. Through accurate predictions, identifying hotspots, and providing actionable insights, we can contribute to reducing the impact of air pollution and improving the quality of life for millions of people in the country.</a:t>
            </a:r>
          </a:p>
          <a:p>
            <a:endParaRPr lang="en-US" sz="1800" dirty="0">
              <a:solidFill>
                <a:schemeClr val="tx1"/>
              </a:solidFill>
            </a:endParaRPr>
          </a:p>
          <a:p>
            <a:r>
              <a:rPr lang="en-US" sz="1800" b="1" dirty="0" err="1">
                <a:solidFill>
                  <a:schemeClr val="tx1"/>
                </a:solidFill>
              </a:rPr>
              <a:t>Github</a:t>
            </a:r>
            <a:r>
              <a:rPr lang="en-US" sz="1800" b="1" dirty="0">
                <a:solidFill>
                  <a:schemeClr val="tx1"/>
                </a:solidFill>
              </a:rPr>
              <a:t> link:</a:t>
            </a:r>
          </a:p>
          <a:p>
            <a:r>
              <a:rPr lang="en-IN" sz="1800" dirty="0">
                <a:solidFill>
                  <a:schemeClr val="tx1"/>
                </a:solidFill>
              </a:rPr>
              <a:t>https://github.com/charul-333/Air-quality-index-predictor-using-linear-regression.git</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141</TotalTime>
  <Words>609</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charul pc</cp:lastModifiedBy>
  <cp:revision>12</cp:revision>
  <dcterms:created xsi:type="dcterms:W3CDTF">2024-12-31T09:40:01Z</dcterms:created>
  <dcterms:modified xsi:type="dcterms:W3CDTF">2025-01-31T03:47:19Z</dcterms:modified>
</cp:coreProperties>
</file>