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480" y="-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FB28-739C-40A0-A418-A8C97BF9D435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8527-0581-4CE3-A98C-7C45BB04A5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76662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FB28-739C-40A0-A418-A8C97BF9D435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8527-0581-4CE3-A98C-7C45BB04A5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72152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FB28-739C-40A0-A418-A8C97BF9D435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8527-0581-4CE3-A98C-7C45BB04A5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51602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FB28-739C-40A0-A418-A8C97BF9D435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8527-0581-4CE3-A98C-7C45BB04A5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513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FB28-739C-40A0-A418-A8C97BF9D435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8527-0581-4CE3-A98C-7C45BB04A5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601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FB28-739C-40A0-A418-A8C97BF9D435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8527-0581-4CE3-A98C-7C45BB04A5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9070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FB28-739C-40A0-A418-A8C97BF9D435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8527-0581-4CE3-A98C-7C45BB04A5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78251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FB28-739C-40A0-A418-A8C97BF9D435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8527-0581-4CE3-A98C-7C45BB04A5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3655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FB28-739C-40A0-A418-A8C97BF9D435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8527-0581-4CE3-A98C-7C45BB04A5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03653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FB28-739C-40A0-A418-A8C97BF9D435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8527-0581-4CE3-A98C-7C45BB04A5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84709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FB28-739C-40A0-A418-A8C97BF9D435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8527-0581-4CE3-A98C-7C45BB04A5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884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7FB28-739C-40A0-A418-A8C97BF9D435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08527-0581-4CE3-A98C-7C45BB04A5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953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108"/>
          <p:cNvSpPr>
            <a:spLocks noChangeArrowheads="1"/>
          </p:cNvSpPr>
          <p:nvPr/>
        </p:nvSpPr>
        <p:spPr bwMode="auto">
          <a:xfrm>
            <a:off x="4639914" y="1865287"/>
            <a:ext cx="2862263" cy="453526"/>
          </a:xfrm>
          <a:prstGeom prst="chevron">
            <a:avLst>
              <a:gd name="adj" fmla="val 34751"/>
            </a:avLst>
          </a:prstGeom>
          <a:solidFill>
            <a:schemeClr val="accent3"/>
          </a:solidFill>
          <a:ln w="3175" cap="rnd" algn="ctr">
            <a:noFill/>
            <a:miter lim="800000"/>
            <a:headEnd/>
            <a:tailEnd/>
          </a:ln>
        </p:spPr>
        <p:txBody>
          <a:bodyPr lIns="182880" anchor="ctr" anchorCtr="1"/>
          <a:lstStyle/>
          <a:p>
            <a:pPr algn="ctr" eaLnBrk="0" fontAlgn="auto" hangingPunct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FFFF"/>
                </a:solidFill>
                <a:cs typeface="+mn-cs"/>
              </a:rPr>
              <a:t>Solution</a:t>
            </a:r>
          </a:p>
        </p:txBody>
      </p:sp>
      <p:sp>
        <p:nvSpPr>
          <p:cNvPr id="7" name="AutoShape 109"/>
          <p:cNvSpPr>
            <a:spLocks noChangeArrowheads="1"/>
          </p:cNvSpPr>
          <p:nvPr/>
        </p:nvSpPr>
        <p:spPr bwMode="auto">
          <a:xfrm>
            <a:off x="890021" y="1865287"/>
            <a:ext cx="2920937" cy="453526"/>
          </a:xfrm>
          <a:prstGeom prst="homePlate">
            <a:avLst>
              <a:gd name="adj" fmla="val 34751"/>
            </a:avLst>
          </a:prstGeom>
          <a:solidFill>
            <a:schemeClr val="tx2"/>
          </a:solidFill>
          <a:ln w="3175" cap="rnd" algn="ctr">
            <a:noFill/>
            <a:miter lim="800000"/>
            <a:headEnd/>
            <a:tailEnd/>
          </a:ln>
        </p:spPr>
        <p:txBody>
          <a:bodyPr lIns="45720" anchor="ctr" anchorCtr="1"/>
          <a:lstStyle/>
          <a:p>
            <a:pPr algn="ctr" eaLnBrk="0" fontAlgn="auto" hangingPunct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FFFF"/>
                </a:solidFill>
                <a:cs typeface="+mn-cs"/>
              </a:rPr>
              <a:t>Issue</a:t>
            </a:r>
          </a:p>
        </p:txBody>
      </p:sp>
      <p:sp>
        <p:nvSpPr>
          <p:cNvPr id="8" name="Freeform 10"/>
          <p:cNvSpPr>
            <a:spLocks noEditPoints="1"/>
          </p:cNvSpPr>
          <p:nvPr/>
        </p:nvSpPr>
        <p:spPr bwMode="auto">
          <a:xfrm>
            <a:off x="950936" y="1887776"/>
            <a:ext cx="321610" cy="341375"/>
          </a:xfrm>
          <a:custGeom>
            <a:avLst/>
            <a:gdLst>
              <a:gd name="T0" fmla="*/ 866 w 2217"/>
              <a:gd name="T1" fmla="*/ 2154 h 2846"/>
              <a:gd name="T2" fmla="*/ 794 w 2217"/>
              <a:gd name="T3" fmla="*/ 2223 h 2846"/>
              <a:gd name="T4" fmla="*/ 694 w 2217"/>
              <a:gd name="T5" fmla="*/ 2187 h 2846"/>
              <a:gd name="T6" fmla="*/ 401 w 2217"/>
              <a:gd name="T7" fmla="*/ 2066 h 2846"/>
              <a:gd name="T8" fmla="*/ 329 w 2217"/>
              <a:gd name="T9" fmla="*/ 2135 h 2846"/>
              <a:gd name="T10" fmla="*/ 220 w 2217"/>
              <a:gd name="T11" fmla="*/ 2055 h 2846"/>
              <a:gd name="T12" fmla="*/ 56 w 2217"/>
              <a:gd name="T13" fmla="*/ 1957 h 2846"/>
              <a:gd name="T14" fmla="*/ 656 w 2217"/>
              <a:gd name="T15" fmla="*/ 2430 h 2846"/>
              <a:gd name="T16" fmla="*/ 1006 w 2217"/>
              <a:gd name="T17" fmla="*/ 2380 h 2846"/>
              <a:gd name="T18" fmla="*/ 865 w 2217"/>
              <a:gd name="T19" fmla="*/ 2509 h 2846"/>
              <a:gd name="T20" fmla="*/ 581 w 2217"/>
              <a:gd name="T21" fmla="*/ 2800 h 2846"/>
              <a:gd name="T22" fmla="*/ 894 w 2217"/>
              <a:gd name="T23" fmla="*/ 2512 h 2846"/>
              <a:gd name="T24" fmla="*/ 1801 w 2217"/>
              <a:gd name="T25" fmla="*/ 280 h 2846"/>
              <a:gd name="T26" fmla="*/ 1521 w 2217"/>
              <a:gd name="T27" fmla="*/ 560 h 2846"/>
              <a:gd name="T28" fmla="*/ 359 w 2217"/>
              <a:gd name="T29" fmla="*/ 2081 h 2846"/>
              <a:gd name="T30" fmla="*/ 378 w 2217"/>
              <a:gd name="T31" fmla="*/ 1980 h 2846"/>
              <a:gd name="T32" fmla="*/ 297 w 2217"/>
              <a:gd name="T33" fmla="*/ 1945 h 2846"/>
              <a:gd name="T34" fmla="*/ 262 w 2217"/>
              <a:gd name="T35" fmla="*/ 2040 h 2846"/>
              <a:gd name="T36" fmla="*/ 336 w 2217"/>
              <a:gd name="T37" fmla="*/ 2097 h 2846"/>
              <a:gd name="T38" fmla="*/ 1651 w 2217"/>
              <a:gd name="T39" fmla="*/ 858 h 2846"/>
              <a:gd name="T40" fmla="*/ 1041 w 2217"/>
              <a:gd name="T41" fmla="*/ 669 h 2846"/>
              <a:gd name="T42" fmla="*/ 630 w 2217"/>
              <a:gd name="T43" fmla="*/ 1094 h 2846"/>
              <a:gd name="T44" fmla="*/ 450 w 2217"/>
              <a:gd name="T45" fmla="*/ 1530 h 2846"/>
              <a:gd name="T46" fmla="*/ 235 w 2217"/>
              <a:gd name="T47" fmla="*/ 1624 h 2846"/>
              <a:gd name="T48" fmla="*/ 80 w 2217"/>
              <a:gd name="T49" fmla="*/ 1833 h 2846"/>
              <a:gd name="T50" fmla="*/ 235 w 2217"/>
              <a:gd name="T51" fmla="*/ 1975 h 2846"/>
              <a:gd name="T52" fmla="*/ 308 w 2217"/>
              <a:gd name="T53" fmla="*/ 1907 h 2846"/>
              <a:gd name="T54" fmla="*/ 416 w 2217"/>
              <a:gd name="T55" fmla="*/ 1987 h 2846"/>
              <a:gd name="T56" fmla="*/ 704 w 2217"/>
              <a:gd name="T57" fmla="*/ 2041 h 2846"/>
              <a:gd name="T58" fmla="*/ 835 w 2217"/>
              <a:gd name="T59" fmla="*/ 2007 h 2846"/>
              <a:gd name="T60" fmla="*/ 881 w 2217"/>
              <a:gd name="T61" fmla="*/ 2075 h 2846"/>
              <a:gd name="T62" fmla="*/ 944 w 2217"/>
              <a:gd name="T63" fmla="*/ 2109 h 2846"/>
              <a:gd name="T64" fmla="*/ 1074 w 2217"/>
              <a:gd name="T65" fmla="*/ 2021 h 2846"/>
              <a:gd name="T66" fmla="*/ 904 w 2217"/>
              <a:gd name="T67" fmla="*/ 1751 h 2846"/>
              <a:gd name="T68" fmla="*/ 839 w 2217"/>
              <a:gd name="T69" fmla="*/ 1604 h 2846"/>
              <a:gd name="T70" fmla="*/ 805 w 2217"/>
              <a:gd name="T71" fmla="*/ 1533 h 2846"/>
              <a:gd name="T72" fmla="*/ 938 w 2217"/>
              <a:gd name="T73" fmla="*/ 1490 h 2846"/>
              <a:gd name="T74" fmla="*/ 1110 w 2217"/>
              <a:gd name="T75" fmla="*/ 1796 h 2846"/>
              <a:gd name="T76" fmla="*/ 1041 w 2217"/>
              <a:gd name="T77" fmla="*/ 2398 h 2846"/>
              <a:gd name="T78" fmla="*/ 1171 w 2217"/>
              <a:gd name="T79" fmla="*/ 2185 h 2846"/>
              <a:gd name="T80" fmla="*/ 1797 w 2217"/>
              <a:gd name="T81" fmla="*/ 2816 h 2846"/>
              <a:gd name="T82" fmla="*/ 1509 w 2217"/>
              <a:gd name="T83" fmla="*/ 1198 h 2846"/>
              <a:gd name="T84" fmla="*/ 1661 w 2217"/>
              <a:gd name="T85" fmla="*/ 1439 h 2846"/>
              <a:gd name="T86" fmla="*/ 2167 w 2217"/>
              <a:gd name="T87" fmla="*/ 1547 h 2846"/>
              <a:gd name="T88" fmla="*/ 490 w 2217"/>
              <a:gd name="T89" fmla="*/ 1615 h 2846"/>
              <a:gd name="T90" fmla="*/ 544 w 2217"/>
              <a:gd name="T91" fmla="*/ 1600 h 2846"/>
              <a:gd name="T92" fmla="*/ 646 w 2217"/>
              <a:gd name="T93" fmla="*/ 1667 h 2846"/>
              <a:gd name="T94" fmla="*/ 767 w 2217"/>
              <a:gd name="T95" fmla="*/ 1646 h 2846"/>
              <a:gd name="T96" fmla="*/ 801 w 2217"/>
              <a:gd name="T97" fmla="*/ 2185 h 2846"/>
              <a:gd name="T98" fmla="*/ 824 w 2217"/>
              <a:gd name="T99" fmla="*/ 2169 h 2846"/>
              <a:gd name="T100" fmla="*/ 839 w 2217"/>
              <a:gd name="T101" fmla="*/ 2089 h 2846"/>
              <a:gd name="T102" fmla="*/ 765 w 2217"/>
              <a:gd name="T103" fmla="*/ 2033 h 2846"/>
              <a:gd name="T104" fmla="*/ 738 w 2217"/>
              <a:gd name="T105" fmla="*/ 2070 h 2846"/>
              <a:gd name="T106" fmla="*/ 739 w 2217"/>
              <a:gd name="T107" fmla="*/ 2173 h 2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217" h="2846">
                <a:moveTo>
                  <a:pt x="965" y="2170"/>
                </a:moveTo>
                <a:cubicBezTo>
                  <a:pt x="955" y="2170"/>
                  <a:pt x="944" y="2169"/>
                  <a:pt x="933" y="2167"/>
                </a:cubicBezTo>
                <a:cubicBezTo>
                  <a:pt x="866" y="2154"/>
                  <a:pt x="866" y="2154"/>
                  <a:pt x="866" y="2154"/>
                </a:cubicBezTo>
                <a:cubicBezTo>
                  <a:pt x="862" y="2176"/>
                  <a:pt x="862" y="2176"/>
                  <a:pt x="862" y="2176"/>
                </a:cubicBezTo>
                <a:cubicBezTo>
                  <a:pt x="857" y="2204"/>
                  <a:pt x="833" y="2224"/>
                  <a:pt x="805" y="2224"/>
                </a:cubicBezTo>
                <a:cubicBezTo>
                  <a:pt x="801" y="2224"/>
                  <a:pt x="797" y="2223"/>
                  <a:pt x="794" y="2223"/>
                </a:cubicBezTo>
                <a:cubicBezTo>
                  <a:pt x="788" y="2222"/>
                  <a:pt x="788" y="2222"/>
                  <a:pt x="788" y="2222"/>
                </a:cubicBezTo>
                <a:cubicBezTo>
                  <a:pt x="732" y="2211"/>
                  <a:pt x="732" y="2211"/>
                  <a:pt x="732" y="2211"/>
                </a:cubicBezTo>
                <a:cubicBezTo>
                  <a:pt x="716" y="2208"/>
                  <a:pt x="703" y="2199"/>
                  <a:pt x="694" y="2187"/>
                </a:cubicBezTo>
                <a:cubicBezTo>
                  <a:pt x="685" y="2174"/>
                  <a:pt x="682" y="2158"/>
                  <a:pt x="685" y="2143"/>
                </a:cubicBezTo>
                <a:cubicBezTo>
                  <a:pt x="689" y="2120"/>
                  <a:pt x="689" y="2120"/>
                  <a:pt x="689" y="2120"/>
                </a:cubicBezTo>
                <a:cubicBezTo>
                  <a:pt x="401" y="2066"/>
                  <a:pt x="401" y="2066"/>
                  <a:pt x="401" y="2066"/>
                </a:cubicBezTo>
                <a:cubicBezTo>
                  <a:pt x="397" y="2088"/>
                  <a:pt x="397" y="2088"/>
                  <a:pt x="397" y="2088"/>
                </a:cubicBezTo>
                <a:cubicBezTo>
                  <a:pt x="392" y="2116"/>
                  <a:pt x="368" y="2136"/>
                  <a:pt x="340" y="2136"/>
                </a:cubicBezTo>
                <a:cubicBezTo>
                  <a:pt x="336" y="2136"/>
                  <a:pt x="332" y="2136"/>
                  <a:pt x="329" y="2135"/>
                </a:cubicBezTo>
                <a:cubicBezTo>
                  <a:pt x="267" y="2123"/>
                  <a:pt x="267" y="2123"/>
                  <a:pt x="267" y="2123"/>
                </a:cubicBezTo>
                <a:cubicBezTo>
                  <a:pt x="251" y="2120"/>
                  <a:pt x="238" y="2112"/>
                  <a:pt x="229" y="2099"/>
                </a:cubicBezTo>
                <a:cubicBezTo>
                  <a:pt x="220" y="2086"/>
                  <a:pt x="217" y="2070"/>
                  <a:pt x="220" y="2055"/>
                </a:cubicBezTo>
                <a:cubicBezTo>
                  <a:pt x="224" y="2032"/>
                  <a:pt x="224" y="2032"/>
                  <a:pt x="224" y="2032"/>
                </a:cubicBezTo>
                <a:cubicBezTo>
                  <a:pt x="157" y="2020"/>
                  <a:pt x="157" y="2020"/>
                  <a:pt x="157" y="2020"/>
                </a:cubicBezTo>
                <a:cubicBezTo>
                  <a:pt x="115" y="2012"/>
                  <a:pt x="80" y="1989"/>
                  <a:pt x="56" y="1957"/>
                </a:cubicBezTo>
                <a:cubicBezTo>
                  <a:pt x="12" y="2192"/>
                  <a:pt x="12" y="2192"/>
                  <a:pt x="12" y="2192"/>
                </a:cubicBezTo>
                <a:cubicBezTo>
                  <a:pt x="0" y="2254"/>
                  <a:pt x="41" y="2314"/>
                  <a:pt x="103" y="2326"/>
                </a:cubicBezTo>
                <a:cubicBezTo>
                  <a:pt x="656" y="2430"/>
                  <a:pt x="656" y="2430"/>
                  <a:pt x="656" y="2430"/>
                </a:cubicBezTo>
                <a:cubicBezTo>
                  <a:pt x="872" y="2471"/>
                  <a:pt x="872" y="2471"/>
                  <a:pt x="872" y="2471"/>
                </a:cubicBezTo>
                <a:cubicBezTo>
                  <a:pt x="880" y="2473"/>
                  <a:pt x="887" y="2473"/>
                  <a:pt x="894" y="2473"/>
                </a:cubicBezTo>
                <a:cubicBezTo>
                  <a:pt x="948" y="2473"/>
                  <a:pt x="995" y="2435"/>
                  <a:pt x="1006" y="2380"/>
                </a:cubicBezTo>
                <a:cubicBezTo>
                  <a:pt x="1050" y="2146"/>
                  <a:pt x="1050" y="2146"/>
                  <a:pt x="1050" y="2146"/>
                </a:cubicBezTo>
                <a:cubicBezTo>
                  <a:pt x="1024" y="2161"/>
                  <a:pt x="995" y="2170"/>
                  <a:pt x="965" y="2170"/>
                </a:cubicBezTo>
                <a:close/>
                <a:moveTo>
                  <a:pt x="865" y="2509"/>
                </a:moveTo>
                <a:cubicBezTo>
                  <a:pt x="634" y="2466"/>
                  <a:pt x="634" y="2466"/>
                  <a:pt x="634" y="2466"/>
                </a:cubicBezTo>
                <a:cubicBezTo>
                  <a:pt x="543" y="2608"/>
                  <a:pt x="543" y="2608"/>
                  <a:pt x="543" y="2608"/>
                </a:cubicBezTo>
                <a:cubicBezTo>
                  <a:pt x="503" y="2671"/>
                  <a:pt x="519" y="2756"/>
                  <a:pt x="581" y="2800"/>
                </a:cubicBezTo>
                <a:cubicBezTo>
                  <a:pt x="646" y="2846"/>
                  <a:pt x="734" y="2831"/>
                  <a:pt x="780" y="2766"/>
                </a:cubicBezTo>
                <a:cubicBezTo>
                  <a:pt x="979" y="2485"/>
                  <a:pt x="979" y="2485"/>
                  <a:pt x="979" y="2485"/>
                </a:cubicBezTo>
                <a:cubicBezTo>
                  <a:pt x="955" y="2502"/>
                  <a:pt x="925" y="2512"/>
                  <a:pt x="894" y="2512"/>
                </a:cubicBezTo>
                <a:cubicBezTo>
                  <a:pt x="884" y="2512"/>
                  <a:pt x="875" y="2511"/>
                  <a:pt x="865" y="2509"/>
                </a:cubicBezTo>
                <a:close/>
                <a:moveTo>
                  <a:pt x="1521" y="560"/>
                </a:moveTo>
                <a:cubicBezTo>
                  <a:pt x="1675" y="560"/>
                  <a:pt x="1801" y="435"/>
                  <a:pt x="1801" y="280"/>
                </a:cubicBezTo>
                <a:cubicBezTo>
                  <a:pt x="1801" y="125"/>
                  <a:pt x="1675" y="0"/>
                  <a:pt x="1521" y="0"/>
                </a:cubicBezTo>
                <a:cubicBezTo>
                  <a:pt x="1366" y="0"/>
                  <a:pt x="1241" y="125"/>
                  <a:pt x="1241" y="280"/>
                </a:cubicBezTo>
                <a:cubicBezTo>
                  <a:pt x="1241" y="435"/>
                  <a:pt x="1366" y="560"/>
                  <a:pt x="1521" y="560"/>
                </a:cubicBezTo>
                <a:close/>
                <a:moveTo>
                  <a:pt x="336" y="2097"/>
                </a:moveTo>
                <a:cubicBezTo>
                  <a:pt x="337" y="2097"/>
                  <a:pt x="338" y="2097"/>
                  <a:pt x="340" y="2097"/>
                </a:cubicBezTo>
                <a:cubicBezTo>
                  <a:pt x="349" y="2097"/>
                  <a:pt x="357" y="2091"/>
                  <a:pt x="359" y="2081"/>
                </a:cubicBezTo>
                <a:cubicBezTo>
                  <a:pt x="363" y="2059"/>
                  <a:pt x="363" y="2059"/>
                  <a:pt x="363" y="2059"/>
                </a:cubicBezTo>
                <a:cubicBezTo>
                  <a:pt x="374" y="2001"/>
                  <a:pt x="374" y="2001"/>
                  <a:pt x="374" y="2001"/>
                </a:cubicBezTo>
                <a:cubicBezTo>
                  <a:pt x="378" y="1980"/>
                  <a:pt x="378" y="1980"/>
                  <a:pt x="378" y="1980"/>
                </a:cubicBezTo>
                <a:cubicBezTo>
                  <a:pt x="380" y="1969"/>
                  <a:pt x="373" y="1959"/>
                  <a:pt x="362" y="1957"/>
                </a:cubicBezTo>
                <a:cubicBezTo>
                  <a:pt x="300" y="1945"/>
                  <a:pt x="300" y="1945"/>
                  <a:pt x="300" y="1945"/>
                </a:cubicBezTo>
                <a:cubicBezTo>
                  <a:pt x="299" y="1945"/>
                  <a:pt x="298" y="1945"/>
                  <a:pt x="297" y="1945"/>
                </a:cubicBezTo>
                <a:cubicBezTo>
                  <a:pt x="287" y="1945"/>
                  <a:pt x="279" y="1951"/>
                  <a:pt x="277" y="1961"/>
                </a:cubicBezTo>
                <a:cubicBezTo>
                  <a:pt x="273" y="1982"/>
                  <a:pt x="273" y="1982"/>
                  <a:pt x="273" y="1982"/>
                </a:cubicBezTo>
                <a:cubicBezTo>
                  <a:pt x="262" y="2040"/>
                  <a:pt x="262" y="2040"/>
                  <a:pt x="262" y="2040"/>
                </a:cubicBezTo>
                <a:cubicBezTo>
                  <a:pt x="258" y="2062"/>
                  <a:pt x="258" y="2062"/>
                  <a:pt x="258" y="2062"/>
                </a:cubicBezTo>
                <a:cubicBezTo>
                  <a:pt x="256" y="2073"/>
                  <a:pt x="263" y="2083"/>
                  <a:pt x="274" y="2085"/>
                </a:cubicBezTo>
                <a:lnTo>
                  <a:pt x="336" y="2097"/>
                </a:lnTo>
                <a:close/>
                <a:moveTo>
                  <a:pt x="2167" y="1547"/>
                </a:moveTo>
                <a:cubicBezTo>
                  <a:pt x="1865" y="1253"/>
                  <a:pt x="1865" y="1253"/>
                  <a:pt x="1865" y="1253"/>
                </a:cubicBezTo>
                <a:cubicBezTo>
                  <a:pt x="1651" y="858"/>
                  <a:pt x="1651" y="858"/>
                  <a:pt x="1651" y="858"/>
                </a:cubicBezTo>
                <a:cubicBezTo>
                  <a:pt x="1603" y="773"/>
                  <a:pt x="1578" y="700"/>
                  <a:pt x="1443" y="649"/>
                </a:cubicBezTo>
                <a:cubicBezTo>
                  <a:pt x="1443" y="649"/>
                  <a:pt x="1376" y="627"/>
                  <a:pt x="1311" y="604"/>
                </a:cubicBezTo>
                <a:cubicBezTo>
                  <a:pt x="1246" y="582"/>
                  <a:pt x="1132" y="584"/>
                  <a:pt x="1041" y="669"/>
                </a:cubicBezTo>
                <a:cubicBezTo>
                  <a:pt x="949" y="755"/>
                  <a:pt x="672" y="1019"/>
                  <a:pt x="672" y="1019"/>
                </a:cubicBezTo>
                <a:cubicBezTo>
                  <a:pt x="666" y="1025"/>
                  <a:pt x="666" y="1025"/>
                  <a:pt x="666" y="1025"/>
                </a:cubicBezTo>
                <a:cubicBezTo>
                  <a:pt x="648" y="1043"/>
                  <a:pt x="634" y="1066"/>
                  <a:pt x="630" y="1094"/>
                </a:cubicBezTo>
                <a:cubicBezTo>
                  <a:pt x="564" y="1471"/>
                  <a:pt x="564" y="1471"/>
                  <a:pt x="564" y="1471"/>
                </a:cubicBezTo>
                <a:cubicBezTo>
                  <a:pt x="557" y="1510"/>
                  <a:pt x="557" y="1510"/>
                  <a:pt x="557" y="1510"/>
                </a:cubicBezTo>
                <a:cubicBezTo>
                  <a:pt x="521" y="1512"/>
                  <a:pt x="485" y="1519"/>
                  <a:pt x="450" y="1530"/>
                </a:cubicBezTo>
                <a:cubicBezTo>
                  <a:pt x="434" y="1535"/>
                  <a:pt x="419" y="1555"/>
                  <a:pt x="416" y="1572"/>
                </a:cubicBezTo>
                <a:cubicBezTo>
                  <a:pt x="400" y="1656"/>
                  <a:pt x="400" y="1656"/>
                  <a:pt x="400" y="1656"/>
                </a:cubicBezTo>
                <a:cubicBezTo>
                  <a:pt x="235" y="1624"/>
                  <a:pt x="235" y="1624"/>
                  <a:pt x="235" y="1624"/>
                </a:cubicBezTo>
                <a:cubicBezTo>
                  <a:pt x="228" y="1623"/>
                  <a:pt x="221" y="1622"/>
                  <a:pt x="214" y="1622"/>
                </a:cubicBezTo>
                <a:cubicBezTo>
                  <a:pt x="160" y="1622"/>
                  <a:pt x="112" y="1661"/>
                  <a:pt x="102" y="1715"/>
                </a:cubicBezTo>
                <a:cubicBezTo>
                  <a:pt x="80" y="1833"/>
                  <a:pt x="80" y="1833"/>
                  <a:pt x="80" y="1833"/>
                </a:cubicBezTo>
                <a:cubicBezTo>
                  <a:pt x="80" y="1834"/>
                  <a:pt x="80" y="1834"/>
                  <a:pt x="80" y="1834"/>
                </a:cubicBezTo>
                <a:cubicBezTo>
                  <a:pt x="69" y="1893"/>
                  <a:pt x="109" y="1951"/>
                  <a:pt x="168" y="1962"/>
                </a:cubicBezTo>
                <a:cubicBezTo>
                  <a:pt x="235" y="1975"/>
                  <a:pt x="235" y="1975"/>
                  <a:pt x="235" y="1975"/>
                </a:cubicBezTo>
                <a:cubicBezTo>
                  <a:pt x="239" y="1953"/>
                  <a:pt x="239" y="1953"/>
                  <a:pt x="239" y="1953"/>
                </a:cubicBezTo>
                <a:cubicBezTo>
                  <a:pt x="245" y="1926"/>
                  <a:pt x="269" y="1906"/>
                  <a:pt x="297" y="1906"/>
                </a:cubicBezTo>
                <a:cubicBezTo>
                  <a:pt x="300" y="1906"/>
                  <a:pt x="304" y="1906"/>
                  <a:pt x="308" y="1907"/>
                </a:cubicBezTo>
                <a:cubicBezTo>
                  <a:pt x="370" y="1919"/>
                  <a:pt x="370" y="1919"/>
                  <a:pt x="370" y="1919"/>
                </a:cubicBezTo>
                <a:cubicBezTo>
                  <a:pt x="385" y="1921"/>
                  <a:pt x="398" y="1930"/>
                  <a:pt x="407" y="1943"/>
                </a:cubicBezTo>
                <a:cubicBezTo>
                  <a:pt x="416" y="1956"/>
                  <a:pt x="419" y="1972"/>
                  <a:pt x="416" y="1987"/>
                </a:cubicBezTo>
                <a:cubicBezTo>
                  <a:pt x="412" y="2008"/>
                  <a:pt x="412" y="2008"/>
                  <a:pt x="412" y="2008"/>
                </a:cubicBezTo>
                <a:cubicBezTo>
                  <a:pt x="700" y="2063"/>
                  <a:pt x="700" y="2063"/>
                  <a:pt x="700" y="2063"/>
                </a:cubicBezTo>
                <a:cubicBezTo>
                  <a:pt x="704" y="2041"/>
                  <a:pt x="704" y="2041"/>
                  <a:pt x="704" y="2041"/>
                </a:cubicBezTo>
                <a:cubicBezTo>
                  <a:pt x="709" y="2014"/>
                  <a:pt x="734" y="1994"/>
                  <a:pt x="762" y="1994"/>
                </a:cubicBezTo>
                <a:cubicBezTo>
                  <a:pt x="765" y="1994"/>
                  <a:pt x="769" y="1994"/>
                  <a:pt x="773" y="1995"/>
                </a:cubicBezTo>
                <a:cubicBezTo>
                  <a:pt x="835" y="2007"/>
                  <a:pt x="835" y="2007"/>
                  <a:pt x="835" y="2007"/>
                </a:cubicBezTo>
                <a:cubicBezTo>
                  <a:pt x="849" y="2009"/>
                  <a:pt x="862" y="2018"/>
                  <a:pt x="870" y="2029"/>
                </a:cubicBezTo>
                <a:cubicBezTo>
                  <a:pt x="880" y="2042"/>
                  <a:pt x="884" y="2058"/>
                  <a:pt x="881" y="2075"/>
                </a:cubicBezTo>
                <a:cubicBezTo>
                  <a:pt x="881" y="2075"/>
                  <a:pt x="881" y="2075"/>
                  <a:pt x="881" y="2075"/>
                </a:cubicBezTo>
                <a:cubicBezTo>
                  <a:pt x="881" y="2076"/>
                  <a:pt x="881" y="2076"/>
                  <a:pt x="881" y="2076"/>
                </a:cubicBezTo>
                <a:cubicBezTo>
                  <a:pt x="877" y="2096"/>
                  <a:pt x="877" y="2096"/>
                  <a:pt x="877" y="2096"/>
                </a:cubicBezTo>
                <a:cubicBezTo>
                  <a:pt x="944" y="2109"/>
                  <a:pt x="944" y="2109"/>
                  <a:pt x="944" y="2109"/>
                </a:cubicBezTo>
                <a:cubicBezTo>
                  <a:pt x="973" y="2114"/>
                  <a:pt x="1002" y="2108"/>
                  <a:pt x="1027" y="2092"/>
                </a:cubicBezTo>
                <a:cubicBezTo>
                  <a:pt x="1051" y="2075"/>
                  <a:pt x="1067" y="2050"/>
                  <a:pt x="1073" y="2021"/>
                </a:cubicBezTo>
                <a:cubicBezTo>
                  <a:pt x="1074" y="2021"/>
                  <a:pt x="1074" y="2021"/>
                  <a:pt x="1074" y="2021"/>
                </a:cubicBezTo>
                <a:cubicBezTo>
                  <a:pt x="1096" y="1903"/>
                  <a:pt x="1096" y="1903"/>
                  <a:pt x="1096" y="1903"/>
                </a:cubicBezTo>
                <a:cubicBezTo>
                  <a:pt x="1108" y="1841"/>
                  <a:pt x="1067" y="1782"/>
                  <a:pt x="1005" y="1770"/>
                </a:cubicBezTo>
                <a:cubicBezTo>
                  <a:pt x="904" y="1751"/>
                  <a:pt x="904" y="1751"/>
                  <a:pt x="904" y="1751"/>
                </a:cubicBezTo>
                <a:cubicBezTo>
                  <a:pt x="840" y="1739"/>
                  <a:pt x="840" y="1739"/>
                  <a:pt x="840" y="1739"/>
                </a:cubicBezTo>
                <a:cubicBezTo>
                  <a:pt x="856" y="1655"/>
                  <a:pt x="856" y="1655"/>
                  <a:pt x="856" y="1655"/>
                </a:cubicBezTo>
                <a:cubicBezTo>
                  <a:pt x="859" y="1638"/>
                  <a:pt x="852" y="1614"/>
                  <a:pt x="839" y="1604"/>
                </a:cubicBezTo>
                <a:cubicBezTo>
                  <a:pt x="825" y="1592"/>
                  <a:pt x="811" y="1582"/>
                  <a:pt x="795" y="1573"/>
                </a:cubicBezTo>
                <a:cubicBezTo>
                  <a:pt x="800" y="1553"/>
                  <a:pt x="800" y="1553"/>
                  <a:pt x="800" y="1553"/>
                </a:cubicBezTo>
                <a:cubicBezTo>
                  <a:pt x="805" y="1533"/>
                  <a:pt x="805" y="1533"/>
                  <a:pt x="805" y="1533"/>
                </a:cubicBezTo>
                <a:cubicBezTo>
                  <a:pt x="888" y="1198"/>
                  <a:pt x="888" y="1198"/>
                  <a:pt x="888" y="1198"/>
                </a:cubicBezTo>
                <a:cubicBezTo>
                  <a:pt x="1013" y="1091"/>
                  <a:pt x="1013" y="1091"/>
                  <a:pt x="1013" y="1091"/>
                </a:cubicBezTo>
                <a:cubicBezTo>
                  <a:pt x="938" y="1490"/>
                  <a:pt x="938" y="1490"/>
                  <a:pt x="938" y="1490"/>
                </a:cubicBezTo>
                <a:cubicBezTo>
                  <a:pt x="909" y="1712"/>
                  <a:pt x="909" y="1712"/>
                  <a:pt x="909" y="1712"/>
                </a:cubicBezTo>
                <a:cubicBezTo>
                  <a:pt x="1012" y="1732"/>
                  <a:pt x="1012" y="1732"/>
                  <a:pt x="1012" y="1732"/>
                </a:cubicBezTo>
                <a:cubicBezTo>
                  <a:pt x="1052" y="1739"/>
                  <a:pt x="1087" y="1762"/>
                  <a:pt x="1110" y="1796"/>
                </a:cubicBezTo>
                <a:cubicBezTo>
                  <a:pt x="1133" y="1830"/>
                  <a:pt x="1142" y="1870"/>
                  <a:pt x="1134" y="1911"/>
                </a:cubicBezTo>
                <a:cubicBezTo>
                  <a:pt x="1044" y="2387"/>
                  <a:pt x="1044" y="2387"/>
                  <a:pt x="1044" y="2387"/>
                </a:cubicBezTo>
                <a:cubicBezTo>
                  <a:pt x="1043" y="2391"/>
                  <a:pt x="1042" y="2395"/>
                  <a:pt x="1041" y="2398"/>
                </a:cubicBezTo>
                <a:cubicBezTo>
                  <a:pt x="1146" y="2250"/>
                  <a:pt x="1146" y="2250"/>
                  <a:pt x="1146" y="2250"/>
                </a:cubicBezTo>
                <a:cubicBezTo>
                  <a:pt x="1157" y="2234"/>
                  <a:pt x="1166" y="2215"/>
                  <a:pt x="1169" y="2194"/>
                </a:cubicBezTo>
                <a:cubicBezTo>
                  <a:pt x="1171" y="2185"/>
                  <a:pt x="1171" y="2185"/>
                  <a:pt x="1171" y="2185"/>
                </a:cubicBezTo>
                <a:cubicBezTo>
                  <a:pt x="1235" y="1832"/>
                  <a:pt x="1235" y="1832"/>
                  <a:pt x="1235" y="1832"/>
                </a:cubicBezTo>
                <a:cubicBezTo>
                  <a:pt x="1617" y="2737"/>
                  <a:pt x="1617" y="2737"/>
                  <a:pt x="1617" y="2737"/>
                </a:cubicBezTo>
                <a:cubicBezTo>
                  <a:pt x="1647" y="2806"/>
                  <a:pt x="1725" y="2841"/>
                  <a:pt x="1797" y="2816"/>
                </a:cubicBezTo>
                <a:cubicBezTo>
                  <a:pt x="1871" y="2790"/>
                  <a:pt x="1909" y="2708"/>
                  <a:pt x="1883" y="2634"/>
                </a:cubicBezTo>
                <a:cubicBezTo>
                  <a:pt x="1448" y="1422"/>
                  <a:pt x="1448" y="1422"/>
                  <a:pt x="1448" y="1422"/>
                </a:cubicBezTo>
                <a:cubicBezTo>
                  <a:pt x="1509" y="1198"/>
                  <a:pt x="1509" y="1198"/>
                  <a:pt x="1509" y="1198"/>
                </a:cubicBezTo>
                <a:cubicBezTo>
                  <a:pt x="1634" y="1405"/>
                  <a:pt x="1634" y="1405"/>
                  <a:pt x="1634" y="1405"/>
                </a:cubicBezTo>
                <a:cubicBezTo>
                  <a:pt x="1638" y="1412"/>
                  <a:pt x="1638" y="1412"/>
                  <a:pt x="1638" y="1412"/>
                </a:cubicBezTo>
                <a:cubicBezTo>
                  <a:pt x="1644" y="1422"/>
                  <a:pt x="1652" y="1431"/>
                  <a:pt x="1661" y="1439"/>
                </a:cubicBezTo>
                <a:cubicBezTo>
                  <a:pt x="2003" y="1729"/>
                  <a:pt x="2003" y="1729"/>
                  <a:pt x="2003" y="1729"/>
                </a:cubicBezTo>
                <a:cubicBezTo>
                  <a:pt x="2051" y="1770"/>
                  <a:pt x="2124" y="1767"/>
                  <a:pt x="2170" y="1721"/>
                </a:cubicBezTo>
                <a:cubicBezTo>
                  <a:pt x="2217" y="1672"/>
                  <a:pt x="2216" y="1595"/>
                  <a:pt x="2167" y="1547"/>
                </a:cubicBezTo>
                <a:close/>
                <a:moveTo>
                  <a:pt x="761" y="1724"/>
                </a:moveTo>
                <a:cubicBezTo>
                  <a:pt x="479" y="1671"/>
                  <a:pt x="479" y="1671"/>
                  <a:pt x="479" y="1671"/>
                </a:cubicBezTo>
                <a:cubicBezTo>
                  <a:pt x="490" y="1615"/>
                  <a:pt x="490" y="1615"/>
                  <a:pt x="490" y="1615"/>
                </a:cubicBezTo>
                <a:cubicBezTo>
                  <a:pt x="491" y="1607"/>
                  <a:pt x="496" y="1601"/>
                  <a:pt x="502" y="1596"/>
                </a:cubicBezTo>
                <a:cubicBezTo>
                  <a:pt x="506" y="1594"/>
                  <a:pt x="510" y="1593"/>
                  <a:pt x="514" y="1593"/>
                </a:cubicBezTo>
                <a:cubicBezTo>
                  <a:pt x="524" y="1593"/>
                  <a:pt x="536" y="1597"/>
                  <a:pt x="544" y="1600"/>
                </a:cubicBezTo>
                <a:cubicBezTo>
                  <a:pt x="551" y="1602"/>
                  <a:pt x="560" y="1605"/>
                  <a:pt x="570" y="1608"/>
                </a:cubicBezTo>
                <a:cubicBezTo>
                  <a:pt x="575" y="1618"/>
                  <a:pt x="581" y="1626"/>
                  <a:pt x="589" y="1634"/>
                </a:cubicBezTo>
                <a:cubicBezTo>
                  <a:pt x="604" y="1649"/>
                  <a:pt x="623" y="1661"/>
                  <a:pt x="646" y="1667"/>
                </a:cubicBezTo>
                <a:cubicBezTo>
                  <a:pt x="677" y="1674"/>
                  <a:pt x="709" y="1669"/>
                  <a:pt x="735" y="1654"/>
                </a:cubicBezTo>
                <a:cubicBezTo>
                  <a:pt x="743" y="1650"/>
                  <a:pt x="750" y="1645"/>
                  <a:pt x="756" y="1639"/>
                </a:cubicBezTo>
                <a:cubicBezTo>
                  <a:pt x="761" y="1641"/>
                  <a:pt x="764" y="1643"/>
                  <a:pt x="767" y="1646"/>
                </a:cubicBezTo>
                <a:cubicBezTo>
                  <a:pt x="771" y="1653"/>
                  <a:pt x="773" y="1661"/>
                  <a:pt x="772" y="1669"/>
                </a:cubicBezTo>
                <a:lnTo>
                  <a:pt x="761" y="1724"/>
                </a:lnTo>
                <a:close/>
                <a:moveTo>
                  <a:pt x="801" y="2185"/>
                </a:moveTo>
                <a:cubicBezTo>
                  <a:pt x="802" y="2185"/>
                  <a:pt x="803" y="2185"/>
                  <a:pt x="805" y="2185"/>
                </a:cubicBezTo>
                <a:cubicBezTo>
                  <a:pt x="807" y="2185"/>
                  <a:pt x="810" y="2184"/>
                  <a:pt x="812" y="2183"/>
                </a:cubicBezTo>
                <a:cubicBezTo>
                  <a:pt x="818" y="2181"/>
                  <a:pt x="823" y="2176"/>
                  <a:pt x="824" y="2169"/>
                </a:cubicBezTo>
                <a:cubicBezTo>
                  <a:pt x="825" y="2163"/>
                  <a:pt x="825" y="2163"/>
                  <a:pt x="825" y="2163"/>
                </a:cubicBezTo>
                <a:cubicBezTo>
                  <a:pt x="828" y="2147"/>
                  <a:pt x="828" y="2147"/>
                  <a:pt x="828" y="2147"/>
                </a:cubicBezTo>
                <a:cubicBezTo>
                  <a:pt x="839" y="2089"/>
                  <a:pt x="839" y="2089"/>
                  <a:pt x="839" y="2089"/>
                </a:cubicBezTo>
                <a:cubicBezTo>
                  <a:pt x="843" y="2068"/>
                  <a:pt x="843" y="2068"/>
                  <a:pt x="843" y="2068"/>
                </a:cubicBezTo>
                <a:cubicBezTo>
                  <a:pt x="845" y="2057"/>
                  <a:pt x="838" y="2047"/>
                  <a:pt x="827" y="2045"/>
                </a:cubicBezTo>
                <a:cubicBezTo>
                  <a:pt x="765" y="2033"/>
                  <a:pt x="765" y="2033"/>
                  <a:pt x="765" y="2033"/>
                </a:cubicBezTo>
                <a:cubicBezTo>
                  <a:pt x="764" y="2033"/>
                  <a:pt x="763" y="2033"/>
                  <a:pt x="762" y="2033"/>
                </a:cubicBezTo>
                <a:cubicBezTo>
                  <a:pt x="752" y="2033"/>
                  <a:pt x="744" y="2039"/>
                  <a:pt x="742" y="2049"/>
                </a:cubicBezTo>
                <a:cubicBezTo>
                  <a:pt x="738" y="2070"/>
                  <a:pt x="738" y="2070"/>
                  <a:pt x="738" y="2070"/>
                </a:cubicBezTo>
                <a:cubicBezTo>
                  <a:pt x="727" y="2128"/>
                  <a:pt x="727" y="2128"/>
                  <a:pt x="727" y="2128"/>
                </a:cubicBezTo>
                <a:cubicBezTo>
                  <a:pt x="723" y="2150"/>
                  <a:pt x="723" y="2150"/>
                  <a:pt x="723" y="2150"/>
                </a:cubicBezTo>
                <a:cubicBezTo>
                  <a:pt x="721" y="2161"/>
                  <a:pt x="728" y="2171"/>
                  <a:pt x="739" y="2173"/>
                </a:cubicBezTo>
                <a:lnTo>
                  <a:pt x="801" y="218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002776"/>
              </a:solidFill>
              <a:cs typeface="Calibri" pitchFamily="34" charset="0"/>
            </a:endParaRPr>
          </a:p>
        </p:txBody>
      </p:sp>
      <p:sp>
        <p:nvSpPr>
          <p:cNvPr id="9" name="Freeform 20"/>
          <p:cNvSpPr>
            <a:spLocks noEditPoints="1"/>
          </p:cNvSpPr>
          <p:nvPr/>
        </p:nvSpPr>
        <p:spPr bwMode="auto">
          <a:xfrm>
            <a:off x="4980787" y="1880348"/>
            <a:ext cx="369181" cy="386352"/>
          </a:xfrm>
          <a:custGeom>
            <a:avLst/>
            <a:gdLst>
              <a:gd name="T0" fmla="*/ 458 w 458"/>
              <a:gd name="T1" fmla="*/ 276 h 541"/>
              <a:gd name="T2" fmla="*/ 259 w 458"/>
              <a:gd name="T3" fmla="*/ 263 h 541"/>
              <a:gd name="T4" fmla="*/ 176 w 458"/>
              <a:gd name="T5" fmla="*/ 115 h 541"/>
              <a:gd name="T6" fmla="*/ 86 w 458"/>
              <a:gd name="T7" fmla="*/ 102 h 541"/>
              <a:gd name="T8" fmla="*/ 14 w 458"/>
              <a:gd name="T9" fmla="*/ 138 h 541"/>
              <a:gd name="T10" fmla="*/ 11 w 458"/>
              <a:gd name="T11" fmla="*/ 250 h 541"/>
              <a:gd name="T12" fmla="*/ 44 w 458"/>
              <a:gd name="T13" fmla="*/ 265 h 541"/>
              <a:gd name="T14" fmla="*/ 69 w 458"/>
              <a:gd name="T15" fmla="*/ 538 h 541"/>
              <a:gd name="T16" fmla="*/ 102 w 458"/>
              <a:gd name="T17" fmla="*/ 353 h 541"/>
              <a:gd name="T18" fmla="*/ 102 w 458"/>
              <a:gd name="T19" fmla="*/ 510 h 541"/>
              <a:gd name="T20" fmla="*/ 152 w 458"/>
              <a:gd name="T21" fmla="*/ 517 h 541"/>
              <a:gd name="T22" fmla="*/ 173 w 458"/>
              <a:gd name="T23" fmla="*/ 375 h 541"/>
              <a:gd name="T24" fmla="*/ 132 w 458"/>
              <a:gd name="T25" fmla="*/ 269 h 541"/>
              <a:gd name="T26" fmla="*/ 219 w 458"/>
              <a:gd name="T27" fmla="*/ 276 h 541"/>
              <a:gd name="T28" fmla="*/ 189 w 458"/>
              <a:gd name="T29" fmla="*/ 317 h 541"/>
              <a:gd name="T30" fmla="*/ 290 w 458"/>
              <a:gd name="T31" fmla="*/ 506 h 541"/>
              <a:gd name="T32" fmla="*/ 240 w 458"/>
              <a:gd name="T33" fmla="*/ 538 h 541"/>
              <a:gd name="T34" fmla="*/ 407 w 458"/>
              <a:gd name="T35" fmla="*/ 506 h 541"/>
              <a:gd name="T36" fmla="*/ 358 w 458"/>
              <a:gd name="T37" fmla="*/ 317 h 541"/>
              <a:gd name="T38" fmla="*/ 52 w 458"/>
              <a:gd name="T39" fmla="*/ 234 h 541"/>
              <a:gd name="T40" fmla="*/ 81 w 458"/>
              <a:gd name="T41" fmla="*/ 161 h 541"/>
              <a:gd name="T42" fmla="*/ 185 w 458"/>
              <a:gd name="T43" fmla="*/ 100 h 541"/>
              <a:gd name="T44" fmla="*/ 185 w 458"/>
              <a:gd name="T45" fmla="*/ 0 h 541"/>
              <a:gd name="T46" fmla="*/ 185 w 458"/>
              <a:gd name="T47" fmla="*/ 100 h 541"/>
              <a:gd name="T48" fmla="*/ 363 w 458"/>
              <a:gd name="T49" fmla="*/ 162 h 541"/>
              <a:gd name="T50" fmla="*/ 287 w 458"/>
              <a:gd name="T51" fmla="*/ 172 h 541"/>
              <a:gd name="T52" fmla="*/ 331 w 458"/>
              <a:gd name="T53" fmla="*/ 152 h 541"/>
              <a:gd name="T54" fmla="*/ 416 w 458"/>
              <a:gd name="T55" fmla="*/ 132 h 541"/>
              <a:gd name="T56" fmla="*/ 426 w 458"/>
              <a:gd name="T57" fmla="*/ 109 h 541"/>
              <a:gd name="T58" fmla="*/ 404 w 458"/>
              <a:gd name="T59" fmla="*/ 121 h 541"/>
              <a:gd name="T60" fmla="*/ 332 w 458"/>
              <a:gd name="T61" fmla="*/ 227 h 541"/>
              <a:gd name="T62" fmla="*/ 313 w 458"/>
              <a:gd name="T63" fmla="*/ 246 h 541"/>
              <a:gd name="T64" fmla="*/ 293 w 458"/>
              <a:gd name="T65" fmla="*/ 268 h 541"/>
              <a:gd name="T66" fmla="*/ 422 w 458"/>
              <a:gd name="T67" fmla="*/ 266 h 541"/>
              <a:gd name="T68" fmla="*/ 383 w 458"/>
              <a:gd name="T69" fmla="*/ 246 h 541"/>
              <a:gd name="T70" fmla="*/ 450 w 458"/>
              <a:gd name="T71" fmla="*/ 227 h 541"/>
              <a:gd name="T72" fmla="*/ 458 w 458"/>
              <a:gd name="T73" fmla="*/ 84 h 541"/>
              <a:gd name="T74" fmla="*/ 265 w 458"/>
              <a:gd name="T75" fmla="*/ 75 h 541"/>
              <a:gd name="T76" fmla="*/ 257 w 458"/>
              <a:gd name="T77" fmla="*/ 219 h 541"/>
              <a:gd name="T78" fmla="*/ 275 w 458"/>
              <a:gd name="T79" fmla="*/ 93 h 541"/>
              <a:gd name="T80" fmla="*/ 440 w 458"/>
              <a:gd name="T81" fmla="*/ 207 h 541"/>
              <a:gd name="T82" fmla="*/ 275 w 458"/>
              <a:gd name="T83" fmla="*/ 93 h 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58" h="541">
                <a:moveTo>
                  <a:pt x="458" y="317"/>
                </a:moveTo>
                <a:cubicBezTo>
                  <a:pt x="458" y="276"/>
                  <a:pt x="458" y="276"/>
                  <a:pt x="458" y="276"/>
                </a:cubicBezTo>
                <a:cubicBezTo>
                  <a:pt x="261" y="276"/>
                  <a:pt x="261" y="276"/>
                  <a:pt x="261" y="276"/>
                </a:cubicBezTo>
                <a:cubicBezTo>
                  <a:pt x="262" y="272"/>
                  <a:pt x="262" y="267"/>
                  <a:pt x="259" y="263"/>
                </a:cubicBezTo>
                <a:cubicBezTo>
                  <a:pt x="201" y="142"/>
                  <a:pt x="201" y="142"/>
                  <a:pt x="201" y="142"/>
                </a:cubicBezTo>
                <a:cubicBezTo>
                  <a:pt x="196" y="129"/>
                  <a:pt x="186" y="120"/>
                  <a:pt x="176" y="115"/>
                </a:cubicBezTo>
                <a:cubicBezTo>
                  <a:pt x="135" y="99"/>
                  <a:pt x="135" y="99"/>
                  <a:pt x="135" y="99"/>
                </a:cubicBezTo>
                <a:cubicBezTo>
                  <a:pt x="114" y="90"/>
                  <a:pt x="100" y="95"/>
                  <a:pt x="86" y="102"/>
                </a:cubicBezTo>
                <a:cubicBezTo>
                  <a:pt x="15" y="137"/>
                  <a:pt x="15" y="137"/>
                  <a:pt x="15" y="137"/>
                </a:cubicBezTo>
                <a:cubicBezTo>
                  <a:pt x="14" y="138"/>
                  <a:pt x="14" y="138"/>
                  <a:pt x="14" y="138"/>
                </a:cubicBezTo>
                <a:cubicBezTo>
                  <a:pt x="6" y="142"/>
                  <a:pt x="0" y="151"/>
                  <a:pt x="1" y="161"/>
                </a:cubicBezTo>
                <a:cubicBezTo>
                  <a:pt x="11" y="250"/>
                  <a:pt x="11" y="250"/>
                  <a:pt x="11" y="250"/>
                </a:cubicBezTo>
                <a:cubicBezTo>
                  <a:pt x="12" y="261"/>
                  <a:pt x="21" y="269"/>
                  <a:pt x="32" y="269"/>
                </a:cubicBezTo>
                <a:cubicBezTo>
                  <a:pt x="37" y="269"/>
                  <a:pt x="40" y="267"/>
                  <a:pt x="44" y="265"/>
                </a:cubicBezTo>
                <a:cubicBezTo>
                  <a:pt x="45" y="514"/>
                  <a:pt x="45" y="514"/>
                  <a:pt x="45" y="514"/>
                </a:cubicBezTo>
                <a:cubicBezTo>
                  <a:pt x="45" y="527"/>
                  <a:pt x="56" y="538"/>
                  <a:pt x="69" y="538"/>
                </a:cubicBezTo>
                <a:cubicBezTo>
                  <a:pt x="83" y="539"/>
                  <a:pt x="95" y="528"/>
                  <a:pt x="95" y="514"/>
                </a:cubicBezTo>
                <a:cubicBezTo>
                  <a:pt x="102" y="353"/>
                  <a:pt x="102" y="353"/>
                  <a:pt x="102" y="353"/>
                </a:cubicBezTo>
                <a:cubicBezTo>
                  <a:pt x="117" y="388"/>
                  <a:pt x="117" y="388"/>
                  <a:pt x="117" y="388"/>
                </a:cubicBezTo>
                <a:cubicBezTo>
                  <a:pt x="102" y="510"/>
                  <a:pt x="102" y="510"/>
                  <a:pt x="102" y="510"/>
                </a:cubicBezTo>
                <a:cubicBezTo>
                  <a:pt x="100" y="523"/>
                  <a:pt x="109" y="536"/>
                  <a:pt x="123" y="538"/>
                </a:cubicBezTo>
                <a:cubicBezTo>
                  <a:pt x="136" y="541"/>
                  <a:pt x="149" y="531"/>
                  <a:pt x="152" y="517"/>
                </a:cubicBezTo>
                <a:cubicBezTo>
                  <a:pt x="174" y="388"/>
                  <a:pt x="174" y="388"/>
                  <a:pt x="174" y="388"/>
                </a:cubicBezTo>
                <a:cubicBezTo>
                  <a:pt x="175" y="384"/>
                  <a:pt x="175" y="379"/>
                  <a:pt x="173" y="375"/>
                </a:cubicBezTo>
                <a:cubicBezTo>
                  <a:pt x="172" y="373"/>
                  <a:pt x="172" y="373"/>
                  <a:pt x="172" y="373"/>
                </a:cubicBezTo>
                <a:cubicBezTo>
                  <a:pt x="132" y="269"/>
                  <a:pt x="132" y="269"/>
                  <a:pt x="132" y="269"/>
                </a:cubicBezTo>
                <a:cubicBezTo>
                  <a:pt x="173" y="197"/>
                  <a:pt x="173" y="197"/>
                  <a:pt x="173" y="197"/>
                </a:cubicBezTo>
                <a:cubicBezTo>
                  <a:pt x="219" y="276"/>
                  <a:pt x="219" y="276"/>
                  <a:pt x="219" y="276"/>
                </a:cubicBezTo>
                <a:cubicBezTo>
                  <a:pt x="189" y="276"/>
                  <a:pt x="189" y="276"/>
                  <a:pt x="189" y="276"/>
                </a:cubicBezTo>
                <a:cubicBezTo>
                  <a:pt x="189" y="317"/>
                  <a:pt x="189" y="317"/>
                  <a:pt x="189" y="317"/>
                </a:cubicBezTo>
                <a:cubicBezTo>
                  <a:pt x="290" y="317"/>
                  <a:pt x="290" y="317"/>
                  <a:pt x="290" y="317"/>
                </a:cubicBezTo>
                <a:cubicBezTo>
                  <a:pt x="290" y="506"/>
                  <a:pt x="290" y="506"/>
                  <a:pt x="290" y="506"/>
                </a:cubicBezTo>
                <a:cubicBezTo>
                  <a:pt x="240" y="506"/>
                  <a:pt x="240" y="506"/>
                  <a:pt x="240" y="506"/>
                </a:cubicBezTo>
                <a:cubicBezTo>
                  <a:pt x="240" y="538"/>
                  <a:pt x="240" y="538"/>
                  <a:pt x="240" y="538"/>
                </a:cubicBezTo>
                <a:cubicBezTo>
                  <a:pt x="407" y="538"/>
                  <a:pt x="407" y="538"/>
                  <a:pt x="407" y="538"/>
                </a:cubicBezTo>
                <a:cubicBezTo>
                  <a:pt x="407" y="506"/>
                  <a:pt x="407" y="506"/>
                  <a:pt x="407" y="506"/>
                </a:cubicBezTo>
                <a:cubicBezTo>
                  <a:pt x="358" y="506"/>
                  <a:pt x="358" y="506"/>
                  <a:pt x="358" y="506"/>
                </a:cubicBezTo>
                <a:cubicBezTo>
                  <a:pt x="358" y="317"/>
                  <a:pt x="358" y="317"/>
                  <a:pt x="358" y="317"/>
                </a:cubicBezTo>
                <a:lnTo>
                  <a:pt x="458" y="317"/>
                </a:lnTo>
                <a:close/>
                <a:moveTo>
                  <a:pt x="52" y="234"/>
                </a:moveTo>
                <a:cubicBezTo>
                  <a:pt x="51" y="175"/>
                  <a:pt x="51" y="175"/>
                  <a:pt x="51" y="175"/>
                </a:cubicBezTo>
                <a:cubicBezTo>
                  <a:pt x="81" y="161"/>
                  <a:pt x="81" y="161"/>
                  <a:pt x="81" y="161"/>
                </a:cubicBezTo>
                <a:lnTo>
                  <a:pt x="52" y="234"/>
                </a:lnTo>
                <a:close/>
                <a:moveTo>
                  <a:pt x="185" y="100"/>
                </a:moveTo>
                <a:cubicBezTo>
                  <a:pt x="212" y="100"/>
                  <a:pt x="234" y="78"/>
                  <a:pt x="234" y="50"/>
                </a:cubicBezTo>
                <a:cubicBezTo>
                  <a:pt x="234" y="23"/>
                  <a:pt x="212" y="0"/>
                  <a:pt x="185" y="0"/>
                </a:cubicBezTo>
                <a:cubicBezTo>
                  <a:pt x="157" y="0"/>
                  <a:pt x="135" y="23"/>
                  <a:pt x="135" y="50"/>
                </a:cubicBezTo>
                <a:cubicBezTo>
                  <a:pt x="135" y="78"/>
                  <a:pt x="157" y="100"/>
                  <a:pt x="185" y="100"/>
                </a:cubicBezTo>
                <a:close/>
                <a:moveTo>
                  <a:pt x="404" y="121"/>
                </a:moveTo>
                <a:cubicBezTo>
                  <a:pt x="363" y="162"/>
                  <a:pt x="363" y="162"/>
                  <a:pt x="363" y="162"/>
                </a:cubicBezTo>
                <a:cubicBezTo>
                  <a:pt x="331" y="129"/>
                  <a:pt x="331" y="129"/>
                  <a:pt x="331" y="129"/>
                </a:cubicBezTo>
                <a:cubicBezTo>
                  <a:pt x="287" y="172"/>
                  <a:pt x="287" y="172"/>
                  <a:pt x="287" y="172"/>
                </a:cubicBezTo>
                <a:cubicBezTo>
                  <a:pt x="287" y="195"/>
                  <a:pt x="287" y="195"/>
                  <a:pt x="287" y="195"/>
                </a:cubicBezTo>
                <a:cubicBezTo>
                  <a:pt x="331" y="152"/>
                  <a:pt x="331" y="152"/>
                  <a:pt x="331" y="152"/>
                </a:cubicBezTo>
                <a:cubicBezTo>
                  <a:pt x="363" y="184"/>
                  <a:pt x="363" y="184"/>
                  <a:pt x="363" y="184"/>
                </a:cubicBezTo>
                <a:cubicBezTo>
                  <a:pt x="416" y="132"/>
                  <a:pt x="416" y="132"/>
                  <a:pt x="416" y="132"/>
                </a:cubicBezTo>
                <a:cubicBezTo>
                  <a:pt x="426" y="142"/>
                  <a:pt x="426" y="142"/>
                  <a:pt x="426" y="142"/>
                </a:cubicBezTo>
                <a:cubicBezTo>
                  <a:pt x="426" y="109"/>
                  <a:pt x="426" y="109"/>
                  <a:pt x="426" y="109"/>
                </a:cubicBezTo>
                <a:cubicBezTo>
                  <a:pt x="392" y="109"/>
                  <a:pt x="392" y="109"/>
                  <a:pt x="392" y="109"/>
                </a:cubicBezTo>
                <a:lnTo>
                  <a:pt x="404" y="121"/>
                </a:lnTo>
                <a:close/>
                <a:moveTo>
                  <a:pt x="265" y="227"/>
                </a:moveTo>
                <a:cubicBezTo>
                  <a:pt x="332" y="227"/>
                  <a:pt x="332" y="227"/>
                  <a:pt x="332" y="227"/>
                </a:cubicBezTo>
                <a:cubicBezTo>
                  <a:pt x="332" y="246"/>
                  <a:pt x="332" y="246"/>
                  <a:pt x="332" y="246"/>
                </a:cubicBezTo>
                <a:cubicBezTo>
                  <a:pt x="313" y="246"/>
                  <a:pt x="313" y="246"/>
                  <a:pt x="313" y="246"/>
                </a:cubicBezTo>
                <a:cubicBezTo>
                  <a:pt x="302" y="246"/>
                  <a:pt x="293" y="255"/>
                  <a:pt x="293" y="266"/>
                </a:cubicBezTo>
                <a:cubicBezTo>
                  <a:pt x="293" y="268"/>
                  <a:pt x="293" y="268"/>
                  <a:pt x="293" y="268"/>
                </a:cubicBezTo>
                <a:cubicBezTo>
                  <a:pt x="422" y="268"/>
                  <a:pt x="422" y="268"/>
                  <a:pt x="422" y="268"/>
                </a:cubicBezTo>
                <a:cubicBezTo>
                  <a:pt x="422" y="266"/>
                  <a:pt x="422" y="266"/>
                  <a:pt x="422" y="266"/>
                </a:cubicBezTo>
                <a:cubicBezTo>
                  <a:pt x="422" y="255"/>
                  <a:pt x="413" y="246"/>
                  <a:pt x="402" y="246"/>
                </a:cubicBezTo>
                <a:cubicBezTo>
                  <a:pt x="383" y="246"/>
                  <a:pt x="383" y="246"/>
                  <a:pt x="383" y="246"/>
                </a:cubicBezTo>
                <a:cubicBezTo>
                  <a:pt x="383" y="227"/>
                  <a:pt x="383" y="227"/>
                  <a:pt x="383" y="227"/>
                </a:cubicBezTo>
                <a:cubicBezTo>
                  <a:pt x="450" y="227"/>
                  <a:pt x="450" y="227"/>
                  <a:pt x="450" y="227"/>
                </a:cubicBezTo>
                <a:cubicBezTo>
                  <a:pt x="454" y="227"/>
                  <a:pt x="458" y="223"/>
                  <a:pt x="458" y="219"/>
                </a:cubicBezTo>
                <a:cubicBezTo>
                  <a:pt x="458" y="84"/>
                  <a:pt x="458" y="84"/>
                  <a:pt x="458" y="84"/>
                </a:cubicBezTo>
                <a:cubicBezTo>
                  <a:pt x="458" y="79"/>
                  <a:pt x="454" y="75"/>
                  <a:pt x="450" y="75"/>
                </a:cubicBezTo>
                <a:cubicBezTo>
                  <a:pt x="265" y="75"/>
                  <a:pt x="265" y="75"/>
                  <a:pt x="265" y="75"/>
                </a:cubicBezTo>
                <a:cubicBezTo>
                  <a:pt x="261" y="75"/>
                  <a:pt x="257" y="79"/>
                  <a:pt x="257" y="84"/>
                </a:cubicBezTo>
                <a:cubicBezTo>
                  <a:pt x="257" y="219"/>
                  <a:pt x="257" y="219"/>
                  <a:pt x="257" y="219"/>
                </a:cubicBezTo>
                <a:cubicBezTo>
                  <a:pt x="257" y="223"/>
                  <a:pt x="261" y="227"/>
                  <a:pt x="265" y="227"/>
                </a:cubicBezTo>
                <a:close/>
                <a:moveTo>
                  <a:pt x="275" y="93"/>
                </a:moveTo>
                <a:cubicBezTo>
                  <a:pt x="440" y="93"/>
                  <a:pt x="440" y="93"/>
                  <a:pt x="440" y="93"/>
                </a:cubicBezTo>
                <a:cubicBezTo>
                  <a:pt x="440" y="207"/>
                  <a:pt x="440" y="207"/>
                  <a:pt x="440" y="207"/>
                </a:cubicBezTo>
                <a:cubicBezTo>
                  <a:pt x="275" y="207"/>
                  <a:pt x="275" y="207"/>
                  <a:pt x="275" y="207"/>
                </a:cubicBezTo>
                <a:lnTo>
                  <a:pt x="275" y="9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002776"/>
              </a:solidFill>
              <a:cs typeface="Calibri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gray">
          <a:xfrm>
            <a:off x="346663" y="2852024"/>
            <a:ext cx="2697480" cy="25001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19063" lvl="1" indent="-117475" fontAlgn="auto">
              <a:spcBef>
                <a:spcPts val="0"/>
              </a:spcBef>
              <a:spcAft>
                <a:spcPts val="0"/>
              </a:spcAft>
              <a:buClr>
                <a:srgbClr val="4066B2"/>
              </a:buClr>
              <a:buFont typeface="Arial" pitchFamily="34" charset="0"/>
              <a:buChar char="•"/>
              <a:defRPr/>
            </a:pPr>
            <a:endParaRPr lang="en-US" sz="1200" dirty="0">
              <a:solidFill>
                <a:srgbClr val="002776"/>
              </a:solidFill>
              <a:cs typeface="+mn-cs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gray">
          <a:xfrm>
            <a:off x="4639914" y="2341168"/>
            <a:ext cx="2924404" cy="3380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400045" lvl="1" indent="-171450">
              <a:lnSpc>
                <a:spcPts val="1300"/>
              </a:lnSpc>
              <a:spcBef>
                <a:spcPts val="480"/>
              </a:spcBef>
              <a:buClr>
                <a:srgbClr val="000000"/>
              </a:buClr>
              <a:buFont typeface="Wingdings" panose="05000000000000000000" pitchFamily="2" charset="2"/>
              <a:buChar char="q"/>
              <a:defRPr/>
            </a:pP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Data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from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sensors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installed on transport vehicle will be relayed to a Kafka queue using driver's mobile 4G network</a:t>
            </a:r>
            <a:endParaRPr lang="en-US" sz="1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00045" lvl="1" indent="-171450">
              <a:lnSpc>
                <a:spcPts val="1300"/>
              </a:lnSpc>
              <a:spcBef>
                <a:spcPts val="480"/>
              </a:spcBef>
              <a:buClr>
                <a:srgbClr val="000000"/>
              </a:buClr>
              <a:buFont typeface="Wingdings" panose="05000000000000000000" pitchFamily="2" charset="2"/>
              <a:buChar char="q"/>
              <a:defRPr/>
            </a:pP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Hadoop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can act as a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persistent storage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for the information and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MapReduce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/Spark can be used to crunch the information</a:t>
            </a:r>
            <a:endParaRPr lang="en-US" sz="1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00045" lvl="1" indent="-171450">
              <a:lnSpc>
                <a:spcPts val="1300"/>
              </a:lnSpc>
              <a:spcBef>
                <a:spcPts val="480"/>
              </a:spcBef>
              <a:buClr>
                <a:srgbClr val="000000"/>
              </a:buClr>
              <a:buFont typeface="Wingdings" panose="05000000000000000000" pitchFamily="2" charset="2"/>
              <a:buChar char="q"/>
              <a:defRPr/>
            </a:pP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Crunched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information can be loaded to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hbase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/Mongo db and it can act as the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source for dashboards</a:t>
            </a: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gray">
          <a:xfrm>
            <a:off x="890020" y="2341168"/>
            <a:ext cx="2920938" cy="310997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400045" lvl="1" indent="-171450">
              <a:lnSpc>
                <a:spcPts val="1300"/>
              </a:lnSpc>
              <a:spcBef>
                <a:spcPct val="40000"/>
              </a:spcBef>
              <a:buClr>
                <a:srgbClr val="000000"/>
              </a:buClr>
              <a:buFont typeface="Wingdings" panose="05000000000000000000" pitchFamily="2" charset="2"/>
              <a:buChar char="q"/>
              <a:defRPr/>
            </a:pP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Reducing day to day 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operations costs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, stopping leakage of most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valuable entity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of the business</a:t>
            </a:r>
            <a:endParaRPr lang="en-US" sz="12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400045" lvl="1" indent="-171450">
              <a:lnSpc>
                <a:spcPts val="1300"/>
              </a:lnSpc>
              <a:spcBef>
                <a:spcPct val="40000"/>
              </a:spcBef>
              <a:buClr>
                <a:srgbClr val="000000"/>
              </a:buClr>
              <a:buFont typeface="Wingdings" panose="05000000000000000000" pitchFamily="2" charset="2"/>
              <a:buChar char="q"/>
              <a:defRPr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Building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scalable and high performance architecture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to support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expansion</a:t>
            </a:r>
          </a:p>
          <a:p>
            <a:pPr marL="400045" lvl="1" indent="-171450">
              <a:lnSpc>
                <a:spcPts val="1300"/>
              </a:lnSpc>
              <a:spcBef>
                <a:spcPct val="40000"/>
              </a:spcBef>
              <a:buClr>
                <a:srgbClr val="000000"/>
              </a:buClr>
              <a:buFont typeface="Wingdings" panose="05000000000000000000" pitchFamily="2" charset="2"/>
              <a:buChar char="q"/>
              <a:defRPr/>
            </a:pP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Integrating information from 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third party vendor systems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into reporting platform</a:t>
            </a:r>
          </a:p>
          <a:p>
            <a:pPr marL="400045" lvl="1" indent="-171450">
              <a:lnSpc>
                <a:spcPts val="1300"/>
              </a:lnSpc>
              <a:spcBef>
                <a:spcPct val="40000"/>
              </a:spcBef>
              <a:buClr>
                <a:srgbClr val="000000"/>
              </a:buClr>
              <a:buFont typeface="Wingdings" panose="05000000000000000000" pitchFamily="2" charset="2"/>
              <a:buChar char="q"/>
              <a:defRPr/>
            </a:pP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Limited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budget due to startup environment restricted use of established technology options</a:t>
            </a:r>
          </a:p>
          <a:p>
            <a:pPr marL="179388" eaLnBrk="0" fontAlgn="auto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2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258708" y="809513"/>
            <a:ext cx="11367234" cy="706394"/>
          </a:xfrm>
          <a:prstGeom prst="rect">
            <a:avLst/>
          </a:prstGeom>
          <a:noFill/>
          <a:ln>
            <a:noFill/>
          </a:ln>
          <a:extLst/>
        </p:spPr>
        <p:txBody>
          <a:bodyPr lIns="91440" tIns="45720" rIns="0" bIns="45720"/>
          <a:lstStyle/>
          <a:p>
            <a:pPr defTabSz="914178" fontAlgn="t"/>
            <a:r>
              <a:rPr lang="en-US" sz="1200" i="1" dirty="0" smtClean="0">
                <a:solidFill>
                  <a:schemeClr val="accent1">
                    <a:lumMod val="75000"/>
                  </a:schemeClr>
                </a:solidFill>
              </a:rPr>
              <a:t>Sensors to measure fuel level can help identify various key metrics, for example, fuel level drop for every 100 miles can help identify the fuel efficiency of a truck. Also, any sudden changes in fuel level help can generate an alert for operations team to investigate the root cause</a:t>
            </a:r>
            <a:endParaRPr lang="en-US" sz="12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357382" y="424569"/>
            <a:ext cx="11381771" cy="299308"/>
          </a:xfrm>
          <a:prstGeom prst="rect">
            <a:avLst/>
          </a:prstGeom>
          <a:solidFill>
            <a:srgbClr val="002776"/>
          </a:solidFill>
          <a:ln w="3175" cap="rnd" algn="ctr">
            <a:noFill/>
            <a:miter lim="800000"/>
            <a:headEnd/>
            <a:tailEnd/>
          </a:ln>
          <a:extLst/>
        </p:spPr>
        <p:txBody>
          <a:bodyPr lIns="45720" anchor="ctr" anchorCtr="0"/>
          <a:lstStyle/>
          <a:p>
            <a:pPr eaLnBrk="0" fontAlgn="auto" hangingPunct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kern="0" dirty="0" smtClean="0">
                <a:solidFill>
                  <a:srgbClr val="FFFFFF"/>
                </a:solidFill>
              </a:rPr>
              <a:t>Business Problem</a:t>
            </a:r>
            <a:endParaRPr lang="en-US" sz="1400" b="1" kern="0" dirty="0">
              <a:solidFill>
                <a:srgbClr val="FFFFFF"/>
              </a:solidFill>
            </a:endParaRPr>
          </a:p>
        </p:txBody>
      </p:sp>
      <p:sp>
        <p:nvSpPr>
          <p:cNvPr id="24" name="AutoShape 107"/>
          <p:cNvSpPr>
            <a:spLocks noChangeArrowheads="1"/>
          </p:cNvSpPr>
          <p:nvPr/>
        </p:nvSpPr>
        <p:spPr bwMode="auto">
          <a:xfrm>
            <a:off x="8331133" y="1889125"/>
            <a:ext cx="2924238" cy="453526"/>
          </a:xfrm>
          <a:prstGeom prst="chevron">
            <a:avLst>
              <a:gd name="adj" fmla="val 34751"/>
            </a:avLst>
          </a:prstGeom>
          <a:solidFill>
            <a:schemeClr val="accent2"/>
          </a:solidFill>
          <a:ln w="3175" cap="rnd" algn="ctr">
            <a:noFill/>
            <a:miter lim="800000"/>
            <a:headEnd/>
            <a:tailEnd/>
          </a:ln>
        </p:spPr>
        <p:txBody>
          <a:bodyPr lIns="182880" anchor="ctr" anchorCtr="1"/>
          <a:lstStyle/>
          <a:p>
            <a:pPr algn="ctr" eaLnBrk="0" fontAlgn="auto" hangingPunct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FFFFFF"/>
                </a:solidFill>
                <a:cs typeface="+mn-cs"/>
              </a:rPr>
              <a:t>Impact</a:t>
            </a:r>
            <a:endParaRPr lang="en-US" sz="1400" b="1" dirty="0">
              <a:solidFill>
                <a:srgbClr val="FFFFFF"/>
              </a:solidFill>
              <a:cs typeface="+mn-cs"/>
            </a:endParaRPr>
          </a:p>
        </p:txBody>
      </p:sp>
      <p:sp>
        <p:nvSpPr>
          <p:cNvPr id="25" name="Freeform 15"/>
          <p:cNvSpPr>
            <a:spLocks noChangeAspect="1" noEditPoints="1"/>
          </p:cNvSpPr>
          <p:nvPr/>
        </p:nvSpPr>
        <p:spPr bwMode="auto">
          <a:xfrm>
            <a:off x="8726009" y="1911480"/>
            <a:ext cx="347759" cy="431171"/>
          </a:xfrm>
          <a:custGeom>
            <a:avLst/>
            <a:gdLst>
              <a:gd name="T0" fmla="*/ 304 w 428"/>
              <a:gd name="T1" fmla="*/ 36 h 529"/>
              <a:gd name="T2" fmla="*/ 221 w 428"/>
              <a:gd name="T3" fmla="*/ 61 h 529"/>
              <a:gd name="T4" fmla="*/ 181 w 428"/>
              <a:gd name="T5" fmla="*/ 324 h 529"/>
              <a:gd name="T6" fmla="*/ 193 w 428"/>
              <a:gd name="T7" fmla="*/ 305 h 529"/>
              <a:gd name="T8" fmla="*/ 271 w 428"/>
              <a:gd name="T9" fmla="*/ 318 h 529"/>
              <a:gd name="T10" fmla="*/ 324 w 428"/>
              <a:gd name="T11" fmla="*/ 287 h 529"/>
              <a:gd name="T12" fmla="*/ 307 w 428"/>
              <a:gd name="T13" fmla="*/ 271 h 529"/>
              <a:gd name="T14" fmla="*/ 271 w 428"/>
              <a:gd name="T15" fmla="*/ 165 h 529"/>
              <a:gd name="T16" fmla="*/ 311 w 428"/>
              <a:gd name="T17" fmla="*/ 178 h 529"/>
              <a:gd name="T18" fmla="*/ 397 w 428"/>
              <a:gd name="T19" fmla="*/ 124 h 529"/>
              <a:gd name="T20" fmla="*/ 372 w 428"/>
              <a:gd name="T21" fmla="*/ 90 h 529"/>
              <a:gd name="T22" fmla="*/ 268 w 428"/>
              <a:gd name="T23" fmla="*/ 109 h 529"/>
              <a:gd name="T24" fmla="*/ 245 w 428"/>
              <a:gd name="T25" fmla="*/ 156 h 529"/>
              <a:gd name="T26" fmla="*/ 243 w 428"/>
              <a:gd name="T27" fmla="*/ 156 h 529"/>
              <a:gd name="T28" fmla="*/ 254 w 428"/>
              <a:gd name="T29" fmla="*/ 113 h 529"/>
              <a:gd name="T30" fmla="*/ 240 w 428"/>
              <a:gd name="T31" fmla="*/ 101 h 529"/>
              <a:gd name="T32" fmla="*/ 232 w 428"/>
              <a:gd name="T33" fmla="*/ 109 h 529"/>
              <a:gd name="T34" fmla="*/ 227 w 428"/>
              <a:gd name="T35" fmla="*/ 144 h 529"/>
              <a:gd name="T36" fmla="*/ 222 w 428"/>
              <a:gd name="T37" fmla="*/ 137 h 529"/>
              <a:gd name="T38" fmla="*/ 203 w 428"/>
              <a:gd name="T39" fmla="*/ 92 h 529"/>
              <a:gd name="T40" fmla="*/ 122 w 428"/>
              <a:gd name="T41" fmla="*/ 85 h 529"/>
              <a:gd name="T42" fmla="*/ 55 w 428"/>
              <a:gd name="T43" fmla="*/ 129 h 529"/>
              <a:gd name="T44" fmla="*/ 78 w 428"/>
              <a:gd name="T45" fmla="*/ 163 h 529"/>
              <a:gd name="T46" fmla="*/ 171 w 428"/>
              <a:gd name="T47" fmla="*/ 140 h 529"/>
              <a:gd name="T48" fmla="*/ 128 w 428"/>
              <a:gd name="T49" fmla="*/ 300 h 529"/>
              <a:gd name="T50" fmla="*/ 115 w 428"/>
              <a:gd name="T51" fmla="*/ 324 h 529"/>
              <a:gd name="T52" fmla="*/ 83 w 428"/>
              <a:gd name="T53" fmla="*/ 314 h 529"/>
              <a:gd name="T54" fmla="*/ 35 w 428"/>
              <a:gd name="T55" fmla="*/ 298 h 529"/>
              <a:gd name="T56" fmla="*/ 18 w 428"/>
              <a:gd name="T57" fmla="*/ 344 h 529"/>
              <a:gd name="T58" fmla="*/ 83 w 428"/>
              <a:gd name="T59" fmla="*/ 370 h 529"/>
              <a:gd name="T60" fmla="*/ 120 w 428"/>
              <a:gd name="T61" fmla="*/ 384 h 529"/>
              <a:gd name="T62" fmla="*/ 121 w 428"/>
              <a:gd name="T63" fmla="*/ 385 h 529"/>
              <a:gd name="T64" fmla="*/ 126 w 428"/>
              <a:gd name="T65" fmla="*/ 386 h 529"/>
              <a:gd name="T66" fmla="*/ 130 w 428"/>
              <a:gd name="T67" fmla="*/ 386 h 529"/>
              <a:gd name="T68" fmla="*/ 135 w 428"/>
              <a:gd name="T69" fmla="*/ 386 h 529"/>
              <a:gd name="T70" fmla="*/ 139 w 428"/>
              <a:gd name="T71" fmla="*/ 385 h 529"/>
              <a:gd name="T72" fmla="*/ 143 w 428"/>
              <a:gd name="T73" fmla="*/ 383 h 529"/>
              <a:gd name="T74" fmla="*/ 147 w 428"/>
              <a:gd name="T75" fmla="*/ 380 h 529"/>
              <a:gd name="T76" fmla="*/ 149 w 428"/>
              <a:gd name="T77" fmla="*/ 378 h 529"/>
              <a:gd name="T78" fmla="*/ 153 w 428"/>
              <a:gd name="T79" fmla="*/ 373 h 529"/>
              <a:gd name="T80" fmla="*/ 154 w 428"/>
              <a:gd name="T81" fmla="*/ 372 h 529"/>
              <a:gd name="T82" fmla="*/ 160 w 428"/>
              <a:gd name="T83" fmla="*/ 361 h 529"/>
              <a:gd name="T84" fmla="*/ 181 w 428"/>
              <a:gd name="T85" fmla="*/ 324 h 529"/>
              <a:gd name="T86" fmla="*/ 166 w 428"/>
              <a:gd name="T87" fmla="*/ 375 h 529"/>
              <a:gd name="T88" fmla="*/ 175 w 428"/>
              <a:gd name="T89" fmla="*/ 529 h 529"/>
              <a:gd name="T90" fmla="*/ 194 w 428"/>
              <a:gd name="T91" fmla="*/ 375 h 529"/>
              <a:gd name="T92" fmla="*/ 393 w 428"/>
              <a:gd name="T93" fmla="*/ 529 h 529"/>
              <a:gd name="T94" fmla="*/ 412 w 428"/>
              <a:gd name="T95" fmla="*/ 375 h 529"/>
              <a:gd name="T96" fmla="*/ 428 w 428"/>
              <a:gd name="T97" fmla="*/ 330 h 529"/>
              <a:gd name="T98" fmla="*/ 361 w 428"/>
              <a:gd name="T99" fmla="*/ 387 h 529"/>
              <a:gd name="T100" fmla="*/ 316 w 428"/>
              <a:gd name="T101" fmla="*/ 407 h 529"/>
              <a:gd name="T102" fmla="*/ 362 w 428"/>
              <a:gd name="T103" fmla="*/ 388 h 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28" h="529">
                <a:moveTo>
                  <a:pt x="276" y="90"/>
                </a:moveTo>
                <a:cubicBezTo>
                  <a:pt x="298" y="83"/>
                  <a:pt x="311" y="59"/>
                  <a:pt x="304" y="36"/>
                </a:cubicBezTo>
                <a:cubicBezTo>
                  <a:pt x="297" y="13"/>
                  <a:pt x="273" y="0"/>
                  <a:pt x="250" y="7"/>
                </a:cubicBezTo>
                <a:cubicBezTo>
                  <a:pt x="227" y="14"/>
                  <a:pt x="214" y="38"/>
                  <a:pt x="221" y="61"/>
                </a:cubicBezTo>
                <a:cubicBezTo>
                  <a:pt x="229" y="84"/>
                  <a:pt x="253" y="97"/>
                  <a:pt x="276" y="90"/>
                </a:cubicBezTo>
                <a:close/>
                <a:moveTo>
                  <a:pt x="181" y="324"/>
                </a:moveTo>
                <a:cubicBezTo>
                  <a:pt x="185" y="318"/>
                  <a:pt x="185" y="318"/>
                  <a:pt x="185" y="318"/>
                </a:cubicBezTo>
                <a:cubicBezTo>
                  <a:pt x="193" y="305"/>
                  <a:pt x="193" y="305"/>
                  <a:pt x="193" y="305"/>
                </a:cubicBezTo>
                <a:cubicBezTo>
                  <a:pt x="197" y="298"/>
                  <a:pt x="197" y="298"/>
                  <a:pt x="197" y="298"/>
                </a:cubicBezTo>
                <a:cubicBezTo>
                  <a:pt x="271" y="318"/>
                  <a:pt x="271" y="318"/>
                  <a:pt x="271" y="318"/>
                </a:cubicBezTo>
                <a:cubicBezTo>
                  <a:pt x="336" y="318"/>
                  <a:pt x="336" y="318"/>
                  <a:pt x="336" y="318"/>
                </a:cubicBezTo>
                <a:cubicBezTo>
                  <a:pt x="324" y="287"/>
                  <a:pt x="324" y="287"/>
                  <a:pt x="324" y="287"/>
                </a:cubicBezTo>
                <a:cubicBezTo>
                  <a:pt x="322" y="280"/>
                  <a:pt x="316" y="274"/>
                  <a:pt x="308" y="272"/>
                </a:cubicBezTo>
                <a:cubicBezTo>
                  <a:pt x="307" y="271"/>
                  <a:pt x="307" y="271"/>
                  <a:pt x="307" y="271"/>
                </a:cubicBezTo>
                <a:cubicBezTo>
                  <a:pt x="243" y="250"/>
                  <a:pt x="243" y="250"/>
                  <a:pt x="243" y="250"/>
                </a:cubicBezTo>
                <a:cubicBezTo>
                  <a:pt x="271" y="165"/>
                  <a:pt x="271" y="165"/>
                  <a:pt x="271" y="165"/>
                </a:cubicBezTo>
                <a:cubicBezTo>
                  <a:pt x="309" y="177"/>
                  <a:pt x="309" y="177"/>
                  <a:pt x="309" y="177"/>
                </a:cubicBezTo>
                <a:cubicBezTo>
                  <a:pt x="311" y="178"/>
                  <a:pt x="311" y="178"/>
                  <a:pt x="311" y="178"/>
                </a:cubicBezTo>
                <a:cubicBezTo>
                  <a:pt x="317" y="180"/>
                  <a:pt x="325" y="179"/>
                  <a:pt x="331" y="175"/>
                </a:cubicBezTo>
                <a:cubicBezTo>
                  <a:pt x="397" y="124"/>
                  <a:pt x="397" y="124"/>
                  <a:pt x="397" y="124"/>
                </a:cubicBezTo>
                <a:cubicBezTo>
                  <a:pt x="405" y="118"/>
                  <a:pt x="408" y="105"/>
                  <a:pt x="402" y="96"/>
                </a:cubicBezTo>
                <a:cubicBezTo>
                  <a:pt x="395" y="86"/>
                  <a:pt x="382" y="84"/>
                  <a:pt x="372" y="90"/>
                </a:cubicBezTo>
                <a:cubicBezTo>
                  <a:pt x="315" y="128"/>
                  <a:pt x="315" y="128"/>
                  <a:pt x="315" y="128"/>
                </a:cubicBezTo>
                <a:cubicBezTo>
                  <a:pt x="268" y="109"/>
                  <a:pt x="268" y="109"/>
                  <a:pt x="268" y="109"/>
                </a:cubicBezTo>
                <a:cubicBezTo>
                  <a:pt x="263" y="119"/>
                  <a:pt x="263" y="119"/>
                  <a:pt x="263" y="119"/>
                </a:cubicBezTo>
                <a:cubicBezTo>
                  <a:pt x="245" y="156"/>
                  <a:pt x="245" y="156"/>
                  <a:pt x="245" y="156"/>
                </a:cubicBezTo>
                <a:cubicBezTo>
                  <a:pt x="243" y="162"/>
                  <a:pt x="243" y="162"/>
                  <a:pt x="243" y="162"/>
                </a:cubicBezTo>
                <a:cubicBezTo>
                  <a:pt x="243" y="156"/>
                  <a:pt x="243" y="156"/>
                  <a:pt x="243" y="156"/>
                </a:cubicBezTo>
                <a:cubicBezTo>
                  <a:pt x="245" y="120"/>
                  <a:pt x="245" y="120"/>
                  <a:pt x="245" y="120"/>
                </a:cubicBezTo>
                <a:cubicBezTo>
                  <a:pt x="254" y="113"/>
                  <a:pt x="254" y="113"/>
                  <a:pt x="254" y="113"/>
                </a:cubicBezTo>
                <a:cubicBezTo>
                  <a:pt x="250" y="104"/>
                  <a:pt x="250" y="104"/>
                  <a:pt x="250" y="104"/>
                </a:cubicBezTo>
                <a:cubicBezTo>
                  <a:pt x="240" y="101"/>
                  <a:pt x="240" y="101"/>
                  <a:pt x="240" y="101"/>
                </a:cubicBezTo>
                <a:cubicBezTo>
                  <a:pt x="232" y="108"/>
                  <a:pt x="232" y="108"/>
                  <a:pt x="232" y="108"/>
                </a:cubicBezTo>
                <a:cubicBezTo>
                  <a:pt x="232" y="109"/>
                  <a:pt x="232" y="109"/>
                  <a:pt x="232" y="109"/>
                </a:cubicBezTo>
                <a:cubicBezTo>
                  <a:pt x="236" y="118"/>
                  <a:pt x="236" y="118"/>
                  <a:pt x="236" y="118"/>
                </a:cubicBezTo>
                <a:cubicBezTo>
                  <a:pt x="227" y="144"/>
                  <a:pt x="227" y="144"/>
                  <a:pt x="227" y="144"/>
                </a:cubicBezTo>
                <a:cubicBezTo>
                  <a:pt x="222" y="158"/>
                  <a:pt x="222" y="158"/>
                  <a:pt x="222" y="158"/>
                </a:cubicBezTo>
                <a:cubicBezTo>
                  <a:pt x="222" y="137"/>
                  <a:pt x="222" y="137"/>
                  <a:pt x="222" y="137"/>
                </a:cubicBezTo>
                <a:cubicBezTo>
                  <a:pt x="220" y="97"/>
                  <a:pt x="220" y="97"/>
                  <a:pt x="220" y="97"/>
                </a:cubicBezTo>
                <a:cubicBezTo>
                  <a:pt x="220" y="97"/>
                  <a:pt x="213" y="93"/>
                  <a:pt x="203" y="92"/>
                </a:cubicBezTo>
                <a:cubicBezTo>
                  <a:pt x="192" y="91"/>
                  <a:pt x="124" y="85"/>
                  <a:pt x="124" y="85"/>
                </a:cubicBezTo>
                <a:cubicBezTo>
                  <a:pt x="122" y="85"/>
                  <a:pt x="122" y="85"/>
                  <a:pt x="122" y="85"/>
                </a:cubicBezTo>
                <a:cubicBezTo>
                  <a:pt x="117" y="85"/>
                  <a:pt x="112" y="86"/>
                  <a:pt x="108" y="89"/>
                </a:cubicBezTo>
                <a:cubicBezTo>
                  <a:pt x="55" y="129"/>
                  <a:pt x="55" y="129"/>
                  <a:pt x="55" y="129"/>
                </a:cubicBezTo>
                <a:cubicBezTo>
                  <a:pt x="46" y="135"/>
                  <a:pt x="43" y="147"/>
                  <a:pt x="49" y="157"/>
                </a:cubicBezTo>
                <a:cubicBezTo>
                  <a:pt x="56" y="167"/>
                  <a:pt x="69" y="170"/>
                  <a:pt x="78" y="163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71" y="140"/>
                  <a:pt x="171" y="140"/>
                  <a:pt x="171" y="140"/>
                </a:cubicBezTo>
                <a:cubicBezTo>
                  <a:pt x="150" y="257"/>
                  <a:pt x="150" y="257"/>
                  <a:pt x="150" y="257"/>
                </a:cubicBezTo>
                <a:cubicBezTo>
                  <a:pt x="128" y="300"/>
                  <a:pt x="128" y="300"/>
                  <a:pt x="128" y="300"/>
                </a:cubicBezTo>
                <a:cubicBezTo>
                  <a:pt x="128" y="300"/>
                  <a:pt x="128" y="300"/>
                  <a:pt x="128" y="300"/>
                </a:cubicBezTo>
                <a:cubicBezTo>
                  <a:pt x="115" y="324"/>
                  <a:pt x="115" y="324"/>
                  <a:pt x="115" y="324"/>
                </a:cubicBezTo>
                <a:cubicBezTo>
                  <a:pt x="115" y="324"/>
                  <a:pt x="115" y="324"/>
                  <a:pt x="115" y="324"/>
                </a:cubicBezTo>
                <a:cubicBezTo>
                  <a:pt x="83" y="314"/>
                  <a:pt x="83" y="314"/>
                  <a:pt x="83" y="314"/>
                </a:cubicBezTo>
                <a:cubicBezTo>
                  <a:pt x="83" y="314"/>
                  <a:pt x="83" y="314"/>
                  <a:pt x="83" y="314"/>
                </a:cubicBezTo>
                <a:cubicBezTo>
                  <a:pt x="35" y="298"/>
                  <a:pt x="35" y="298"/>
                  <a:pt x="35" y="298"/>
                </a:cubicBezTo>
                <a:cubicBezTo>
                  <a:pt x="23" y="294"/>
                  <a:pt x="9" y="301"/>
                  <a:pt x="4" y="313"/>
                </a:cubicBezTo>
                <a:cubicBezTo>
                  <a:pt x="0" y="325"/>
                  <a:pt x="6" y="340"/>
                  <a:pt x="18" y="344"/>
                </a:cubicBezTo>
                <a:cubicBezTo>
                  <a:pt x="83" y="370"/>
                  <a:pt x="83" y="370"/>
                  <a:pt x="83" y="370"/>
                </a:cubicBezTo>
                <a:cubicBezTo>
                  <a:pt x="83" y="370"/>
                  <a:pt x="83" y="370"/>
                  <a:pt x="83" y="370"/>
                </a:cubicBezTo>
                <a:cubicBezTo>
                  <a:pt x="119" y="384"/>
                  <a:pt x="119" y="384"/>
                  <a:pt x="119" y="384"/>
                </a:cubicBezTo>
                <a:cubicBezTo>
                  <a:pt x="120" y="384"/>
                  <a:pt x="120" y="384"/>
                  <a:pt x="120" y="384"/>
                </a:cubicBezTo>
                <a:cubicBezTo>
                  <a:pt x="120" y="384"/>
                  <a:pt x="120" y="384"/>
                  <a:pt x="120" y="384"/>
                </a:cubicBezTo>
                <a:cubicBezTo>
                  <a:pt x="120" y="385"/>
                  <a:pt x="120" y="385"/>
                  <a:pt x="121" y="385"/>
                </a:cubicBezTo>
                <a:cubicBezTo>
                  <a:pt x="122" y="385"/>
                  <a:pt x="123" y="386"/>
                  <a:pt x="125" y="386"/>
                </a:cubicBezTo>
                <a:cubicBezTo>
                  <a:pt x="125" y="386"/>
                  <a:pt x="125" y="386"/>
                  <a:pt x="126" y="386"/>
                </a:cubicBezTo>
                <a:cubicBezTo>
                  <a:pt x="127" y="386"/>
                  <a:pt x="128" y="386"/>
                  <a:pt x="130" y="386"/>
                </a:cubicBezTo>
                <a:cubicBezTo>
                  <a:pt x="130" y="386"/>
                  <a:pt x="130" y="386"/>
                  <a:pt x="130" y="386"/>
                </a:cubicBezTo>
                <a:cubicBezTo>
                  <a:pt x="131" y="386"/>
                  <a:pt x="132" y="386"/>
                  <a:pt x="133" y="386"/>
                </a:cubicBezTo>
                <a:cubicBezTo>
                  <a:pt x="134" y="386"/>
                  <a:pt x="134" y="386"/>
                  <a:pt x="135" y="386"/>
                </a:cubicBezTo>
                <a:cubicBezTo>
                  <a:pt x="136" y="386"/>
                  <a:pt x="137" y="385"/>
                  <a:pt x="137" y="385"/>
                </a:cubicBezTo>
                <a:cubicBezTo>
                  <a:pt x="138" y="385"/>
                  <a:pt x="139" y="385"/>
                  <a:pt x="139" y="385"/>
                </a:cubicBezTo>
                <a:cubicBezTo>
                  <a:pt x="140" y="384"/>
                  <a:pt x="141" y="384"/>
                  <a:pt x="142" y="383"/>
                </a:cubicBezTo>
                <a:cubicBezTo>
                  <a:pt x="142" y="383"/>
                  <a:pt x="143" y="383"/>
                  <a:pt x="143" y="383"/>
                </a:cubicBezTo>
                <a:cubicBezTo>
                  <a:pt x="144" y="382"/>
                  <a:pt x="145" y="381"/>
                  <a:pt x="146" y="381"/>
                </a:cubicBezTo>
                <a:cubicBezTo>
                  <a:pt x="147" y="380"/>
                  <a:pt x="147" y="380"/>
                  <a:pt x="147" y="380"/>
                </a:cubicBezTo>
                <a:cubicBezTo>
                  <a:pt x="148" y="379"/>
                  <a:pt x="148" y="379"/>
                  <a:pt x="148" y="379"/>
                </a:cubicBezTo>
                <a:cubicBezTo>
                  <a:pt x="149" y="379"/>
                  <a:pt x="149" y="378"/>
                  <a:pt x="149" y="378"/>
                </a:cubicBezTo>
                <a:cubicBezTo>
                  <a:pt x="150" y="377"/>
                  <a:pt x="150" y="377"/>
                  <a:pt x="150" y="376"/>
                </a:cubicBezTo>
                <a:cubicBezTo>
                  <a:pt x="151" y="375"/>
                  <a:pt x="152" y="374"/>
                  <a:pt x="153" y="373"/>
                </a:cubicBezTo>
                <a:cubicBezTo>
                  <a:pt x="153" y="373"/>
                  <a:pt x="153" y="373"/>
                  <a:pt x="153" y="373"/>
                </a:cubicBezTo>
                <a:cubicBezTo>
                  <a:pt x="154" y="372"/>
                  <a:pt x="154" y="372"/>
                  <a:pt x="154" y="372"/>
                </a:cubicBezTo>
                <a:cubicBezTo>
                  <a:pt x="154" y="371"/>
                  <a:pt x="154" y="371"/>
                  <a:pt x="154" y="371"/>
                </a:cubicBezTo>
                <a:cubicBezTo>
                  <a:pt x="160" y="361"/>
                  <a:pt x="160" y="361"/>
                  <a:pt x="160" y="361"/>
                </a:cubicBezTo>
                <a:cubicBezTo>
                  <a:pt x="178" y="330"/>
                  <a:pt x="178" y="330"/>
                  <a:pt x="178" y="330"/>
                </a:cubicBezTo>
                <a:lnTo>
                  <a:pt x="181" y="324"/>
                </a:lnTo>
                <a:close/>
                <a:moveTo>
                  <a:pt x="192" y="330"/>
                </a:moveTo>
                <a:cubicBezTo>
                  <a:pt x="166" y="375"/>
                  <a:pt x="166" y="375"/>
                  <a:pt x="166" y="375"/>
                </a:cubicBezTo>
                <a:cubicBezTo>
                  <a:pt x="175" y="375"/>
                  <a:pt x="175" y="375"/>
                  <a:pt x="175" y="375"/>
                </a:cubicBezTo>
                <a:cubicBezTo>
                  <a:pt x="175" y="529"/>
                  <a:pt x="175" y="529"/>
                  <a:pt x="175" y="529"/>
                </a:cubicBezTo>
                <a:cubicBezTo>
                  <a:pt x="194" y="529"/>
                  <a:pt x="194" y="529"/>
                  <a:pt x="194" y="529"/>
                </a:cubicBezTo>
                <a:cubicBezTo>
                  <a:pt x="194" y="375"/>
                  <a:pt x="194" y="375"/>
                  <a:pt x="194" y="375"/>
                </a:cubicBezTo>
                <a:cubicBezTo>
                  <a:pt x="393" y="375"/>
                  <a:pt x="393" y="375"/>
                  <a:pt x="393" y="375"/>
                </a:cubicBezTo>
                <a:cubicBezTo>
                  <a:pt x="393" y="529"/>
                  <a:pt x="393" y="529"/>
                  <a:pt x="393" y="529"/>
                </a:cubicBezTo>
                <a:cubicBezTo>
                  <a:pt x="412" y="529"/>
                  <a:pt x="412" y="529"/>
                  <a:pt x="412" y="529"/>
                </a:cubicBezTo>
                <a:cubicBezTo>
                  <a:pt x="412" y="375"/>
                  <a:pt x="412" y="375"/>
                  <a:pt x="412" y="375"/>
                </a:cubicBezTo>
                <a:cubicBezTo>
                  <a:pt x="428" y="375"/>
                  <a:pt x="428" y="375"/>
                  <a:pt x="428" y="375"/>
                </a:cubicBezTo>
                <a:cubicBezTo>
                  <a:pt x="428" y="330"/>
                  <a:pt x="428" y="330"/>
                  <a:pt x="428" y="330"/>
                </a:cubicBezTo>
                <a:lnTo>
                  <a:pt x="192" y="330"/>
                </a:lnTo>
                <a:close/>
                <a:moveTo>
                  <a:pt x="361" y="387"/>
                </a:moveTo>
                <a:cubicBezTo>
                  <a:pt x="308" y="387"/>
                  <a:pt x="308" y="387"/>
                  <a:pt x="308" y="387"/>
                </a:cubicBezTo>
                <a:cubicBezTo>
                  <a:pt x="316" y="407"/>
                  <a:pt x="316" y="407"/>
                  <a:pt x="316" y="407"/>
                </a:cubicBezTo>
                <a:cubicBezTo>
                  <a:pt x="322" y="418"/>
                  <a:pt x="335" y="424"/>
                  <a:pt x="347" y="420"/>
                </a:cubicBezTo>
                <a:cubicBezTo>
                  <a:pt x="360" y="415"/>
                  <a:pt x="367" y="401"/>
                  <a:pt x="362" y="388"/>
                </a:cubicBezTo>
                <a:lnTo>
                  <a:pt x="361" y="3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</a:pPr>
            <a:endParaRPr lang="en-US" sz="1200" b="1" dirty="0">
              <a:solidFill>
                <a:srgbClr val="002776"/>
              </a:solidFill>
              <a:cs typeface="Arial" pitchFamily="34" charset="0"/>
            </a:endParaRP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gray">
          <a:xfrm>
            <a:off x="8331133" y="2365006"/>
            <a:ext cx="2697480" cy="36874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400045" lvl="1" indent="-171450">
              <a:lnSpc>
                <a:spcPts val="1300"/>
              </a:lnSpc>
              <a:spcBef>
                <a:spcPct val="40000"/>
              </a:spcBef>
              <a:buClr>
                <a:srgbClr val="000000"/>
              </a:buClr>
              <a:buSzPct val="80000"/>
              <a:buFont typeface="Wingdings" panose="05000000000000000000" pitchFamily="2" charset="2"/>
              <a:buChar char="q"/>
              <a:defRPr/>
            </a:pP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Return on Investment (ROI)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target of 1-1.5 years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  <a:p>
            <a:pPr marL="400045" lvl="1" indent="-171450">
              <a:lnSpc>
                <a:spcPts val="1300"/>
              </a:lnSpc>
              <a:spcBef>
                <a:spcPct val="40000"/>
              </a:spcBef>
              <a:buClr>
                <a:srgbClr val="000000"/>
              </a:buClr>
              <a:buSzPct val="80000"/>
              <a:buFont typeface="Wingdings" panose="05000000000000000000" pitchFamily="2" charset="2"/>
              <a:buChar char="q"/>
              <a:defRPr/>
            </a:pP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Reusing open source APIs will result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in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estimated 30% reduction in design and development 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effort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  <a:p>
            <a:pPr marL="400045" lvl="1" indent="-171450">
              <a:lnSpc>
                <a:spcPts val="1300"/>
              </a:lnSpc>
              <a:spcBef>
                <a:spcPct val="40000"/>
              </a:spcBef>
              <a:buClr>
                <a:srgbClr val="000000"/>
              </a:buClr>
              <a:buSzPct val="80000"/>
              <a:buFont typeface="Wingdings" panose="05000000000000000000" pitchFamily="2" charset="2"/>
              <a:buChar char="q"/>
              <a:defRPr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Leveraging cloud and open source technologies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will result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estimated 60% saving in hardware and license costs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over 3 year period</a:t>
            </a:r>
          </a:p>
          <a:p>
            <a:pPr marL="400045" lvl="1" indent="-171450">
              <a:lnSpc>
                <a:spcPts val="1300"/>
              </a:lnSpc>
              <a:spcBef>
                <a:spcPct val="40000"/>
              </a:spcBef>
              <a:buClr>
                <a:srgbClr val="000000"/>
              </a:buClr>
              <a:buSzPct val="80000"/>
              <a:buFont typeface="Wingdings" panose="05000000000000000000" pitchFamily="2" charset="2"/>
              <a:buChar char="q"/>
              <a:defRPr/>
            </a:pP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Results will help in 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reducing operation cost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  <a:p>
            <a:pPr marL="400045" lvl="1" indent="-171450">
              <a:lnSpc>
                <a:spcPts val="1300"/>
              </a:lnSpc>
              <a:spcBef>
                <a:spcPct val="40000"/>
              </a:spcBef>
              <a:buClr>
                <a:srgbClr val="000000"/>
              </a:buClr>
              <a:buSzPct val="80000"/>
              <a:buFont typeface="Wingdings" panose="05000000000000000000" pitchFamily="2" charset="2"/>
              <a:buChar char="q"/>
              <a:defRPr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Enabled self-service reporting to support 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reports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for strategic and tactical decision making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by business users</a:t>
            </a:r>
          </a:p>
        </p:txBody>
      </p:sp>
    </p:spTree>
    <p:extLst>
      <p:ext uri="{BB962C8B-B14F-4D97-AF65-F5344CB8AC3E}">
        <p14:creationId xmlns:p14="http://schemas.microsoft.com/office/powerpoint/2010/main" xmlns="" val="352440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229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Deloitte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Malhotra, Siddharth</dc:creator>
  <cp:lastModifiedBy>ADITYA SI</cp:lastModifiedBy>
  <cp:revision>8</cp:revision>
  <dcterms:created xsi:type="dcterms:W3CDTF">2018-03-28T14:01:57Z</dcterms:created>
  <dcterms:modified xsi:type="dcterms:W3CDTF">2018-04-02T00:54:48Z</dcterms:modified>
</cp:coreProperties>
</file>