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7.png" ContentType="image/png"/>
  <Override PartName="/ppt/media/image16.png" ContentType="image/png"/>
  <Override PartName="/ppt/media/image15.png" ContentType="image/png"/>
  <Override PartName="/ppt/media/image14.png" ContentType="image/png"/>
  <Override PartName="/ppt/media/image19.png" ContentType="image/png"/>
  <Override PartName="/ppt/media/image12.jpeg" ContentType="image/jpeg"/>
  <Override PartName="/ppt/media/image18.jpeg" ContentType="image/jpeg"/>
  <Override PartName="/ppt/media/image11.png" ContentType="image/png"/>
  <Override PartName="/ppt/media/image4.png" ContentType="image/png"/>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3.jpeg" ContentType="image/jpe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160" y="1203480"/>
            <a:ext cx="3738600" cy="2982960"/>
          </a:xfrm>
          <a:prstGeom prst="rect">
            <a:avLst/>
          </a:prstGeom>
          <a:ln>
            <a:noFill/>
          </a:ln>
        </p:spPr>
      </p:pic>
      <p:pic>
        <p:nvPicPr>
          <p:cNvPr id="39"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2702160" y="1203480"/>
            <a:ext cx="3738600" cy="2982960"/>
          </a:xfrm>
          <a:prstGeom prst="rect">
            <a:avLst/>
          </a:prstGeom>
          <a:ln>
            <a:noFill/>
          </a:ln>
        </p:spPr>
      </p:pic>
      <p:pic>
        <p:nvPicPr>
          <p:cNvPr id="76"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13" name="" descr=""/>
          <p:cNvPicPr/>
          <p:nvPr/>
        </p:nvPicPr>
        <p:blipFill>
          <a:blip r:embed="rId2"/>
          <a:stretch/>
        </p:blipFill>
        <p:spPr>
          <a:xfrm>
            <a:off x="2702160" y="1203480"/>
            <a:ext cx="3738600" cy="2982960"/>
          </a:xfrm>
          <a:prstGeom prst="rect">
            <a:avLst/>
          </a:prstGeom>
          <a:ln>
            <a:noFill/>
          </a:ln>
        </p:spPr>
      </p:pic>
      <p:pic>
        <p:nvPicPr>
          <p:cNvPr id="114"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8"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52" name="" descr=""/>
          <p:cNvPicPr/>
          <p:nvPr/>
        </p:nvPicPr>
        <p:blipFill>
          <a:blip r:embed="rId2"/>
          <a:stretch/>
        </p:blipFill>
        <p:spPr>
          <a:xfrm>
            <a:off x="2702160" y="1203480"/>
            <a:ext cx="3738600" cy="2982960"/>
          </a:xfrm>
          <a:prstGeom prst="rect">
            <a:avLst/>
          </a:prstGeom>
          <a:ln>
            <a:noFill/>
          </a:ln>
        </p:spPr>
      </p:pic>
      <p:pic>
        <p:nvPicPr>
          <p:cNvPr id="153" name="" descr=""/>
          <p:cNvPicPr/>
          <p:nvPr/>
        </p:nvPicPr>
        <p:blipFill>
          <a:blip r:embed="rId3"/>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1"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3"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4"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0"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4"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8"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0"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1"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5"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6"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9"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90" name="" descr=""/>
          <p:cNvPicPr/>
          <p:nvPr/>
        </p:nvPicPr>
        <p:blipFill>
          <a:blip r:embed="rId2"/>
          <a:stretch/>
        </p:blipFill>
        <p:spPr>
          <a:xfrm>
            <a:off x="2702160" y="1203480"/>
            <a:ext cx="3738600" cy="2982960"/>
          </a:xfrm>
          <a:prstGeom prst="rect">
            <a:avLst/>
          </a:prstGeom>
          <a:ln>
            <a:noFill/>
          </a:ln>
        </p:spPr>
      </p:pic>
      <p:pic>
        <p:nvPicPr>
          <p:cNvPr id="191" name="" descr=""/>
          <p:cNvPicPr/>
          <p:nvPr/>
        </p:nvPicPr>
        <p:blipFill>
          <a:blip r:embed="rId3"/>
          <a:stretch/>
        </p:blipFill>
        <p:spPr>
          <a:xfrm>
            <a:off x="2702160" y="1203480"/>
            <a:ext cx="3738600" cy="29829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2960" y="712080"/>
            <a:ext cx="6243840" cy="38350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3BC65027-E179-4493-BEFE-889DAC08FEC9}"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a:t>
            </a:r>
            <a:r>
              <a:rPr b="0" lang="en-IN" sz="1400" spc="-1" strike="noStrike">
                <a:solidFill>
                  <a:srgbClr val="000000"/>
                </a:solidFill>
                <a:uFill>
                  <a:solidFill>
                    <a:srgbClr val="ffffff"/>
                  </a:solidFill>
                </a:uFill>
                <a:latin typeface="Arial"/>
              </a:rPr>
              <a:t>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a:t>
            </a:r>
            <a:r>
              <a:rPr b="0" lang="en-IN" sz="2000" spc="-1" strike="noStrike">
                <a:solidFill>
                  <a:srgbClr val="000000"/>
                </a:solidFill>
                <a:uFill>
                  <a:solidFill>
                    <a:srgbClr val="ffffff"/>
                  </a:solidFill>
                </a:uFill>
                <a:latin typeface="Arial"/>
              </a:rPr>
              <a:t>Outline </a:t>
            </a:r>
            <a:r>
              <a:rPr b="0" lang="en-IN" sz="2000" spc="-1" strike="noStrike">
                <a:solidFill>
                  <a:srgbClr val="000000"/>
                </a:solidFill>
                <a:uFill>
                  <a:solidFill>
                    <a:srgbClr val="ffffff"/>
                  </a:solidFill>
                </a:uFill>
                <a:latin typeface="Arial"/>
              </a:rPr>
              <a:t>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a:t>
            </a:r>
            <a:r>
              <a:rPr b="0" lang="en-IN" sz="2000" spc="-1" strike="noStrike">
                <a:solidFill>
                  <a:srgbClr val="000000"/>
                </a:solidFill>
                <a:uFill>
                  <a:solidFill>
                    <a:srgbClr val="ffffff"/>
                  </a:solidFill>
                </a:uFill>
                <a:latin typeface="Arial"/>
              </a:rPr>
              <a:t>Outlin</a:t>
            </a:r>
            <a:r>
              <a:rPr b="0" lang="en-IN" sz="2000" spc="-1" strike="noStrike">
                <a:solidFill>
                  <a:srgbClr val="000000"/>
                </a:solidFill>
                <a:uFill>
                  <a:solidFill>
                    <a:srgbClr val="ffffff"/>
                  </a:solidFill>
                </a:uFill>
                <a:latin typeface="Arial"/>
              </a:rPr>
              <a:t>e </a:t>
            </a:r>
            <a:r>
              <a:rPr b="0" lang="en-IN" sz="2000" spc="-1" strike="noStrike">
                <a:solidFill>
                  <a:srgbClr val="000000"/>
                </a:solidFill>
                <a:uFill>
                  <a:solidFill>
                    <a:srgbClr val="ffffff"/>
                  </a:solidFill>
                </a:uFill>
                <a:latin typeface="Arial"/>
              </a:rPr>
              <a:t>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a:t>
            </a:r>
            <a:r>
              <a:rPr b="0" lang="en-IN" sz="2000" spc="-1" strike="noStrike">
                <a:solidFill>
                  <a:srgbClr val="000000"/>
                </a:solidFill>
                <a:uFill>
                  <a:solidFill>
                    <a:srgbClr val="ffffff"/>
                  </a:solidFill>
                </a:uFill>
                <a:latin typeface="Arial"/>
              </a:rPr>
              <a:t>ve</a:t>
            </a:r>
            <a:r>
              <a:rPr b="0" lang="en-IN" sz="2000" spc="-1" strike="noStrike">
                <a:solidFill>
                  <a:srgbClr val="000000"/>
                </a:solidFill>
                <a:uFill>
                  <a:solidFill>
                    <a:srgbClr val="ffffff"/>
                  </a:solidFill>
                </a:uFill>
                <a:latin typeface="Arial"/>
              </a:rPr>
              <a:t>nt</a:t>
            </a:r>
            <a:r>
              <a:rPr b="0" lang="en-IN" sz="2000" spc="-1" strike="noStrike">
                <a:solidFill>
                  <a:srgbClr val="000000"/>
                </a:solidFill>
                <a:uFill>
                  <a:solidFill>
                    <a:srgbClr val="ffffff"/>
                  </a:solidFill>
                </a:uFill>
                <a:latin typeface="Arial"/>
              </a:rPr>
              <a:t>h </a:t>
            </a:r>
            <a:r>
              <a:rPr b="0" lang="en-IN" sz="2000" spc="-1" strike="noStrike">
                <a:solidFill>
                  <a:srgbClr val="000000"/>
                </a:solidFill>
                <a:uFill>
                  <a:solidFill>
                    <a:srgbClr val="ffffff"/>
                  </a:solidFill>
                </a:uFill>
                <a:latin typeface="Arial"/>
              </a:rPr>
              <a:t>Ou</a:t>
            </a:r>
            <a:r>
              <a:rPr b="0" lang="en-IN" sz="2000" spc="-1" strike="noStrike">
                <a:solidFill>
                  <a:srgbClr val="000000"/>
                </a:solidFill>
                <a:uFill>
                  <a:solidFill>
                    <a:srgbClr val="ffffff"/>
                  </a:solidFill>
                </a:uFill>
                <a:latin typeface="Arial"/>
              </a:rPr>
              <a:t>tlin</a:t>
            </a:r>
            <a:r>
              <a:rPr b="0" lang="en-IN" sz="2000" spc="-1" strike="noStrike">
                <a:solidFill>
                  <a:srgbClr val="000000"/>
                </a:solidFill>
                <a:uFill>
                  <a:solidFill>
                    <a:srgbClr val="ffffff"/>
                  </a:solidFill>
                </a:uFill>
                <a:latin typeface="Arial"/>
              </a:rPr>
              <a:t>e </a:t>
            </a:r>
            <a:r>
              <a:rPr b="0" lang="en-IN" sz="2000" spc="-1" strike="noStrike">
                <a:solidFill>
                  <a:srgbClr val="000000"/>
                </a:solidFill>
                <a:uFill>
                  <a:solidFill>
                    <a:srgbClr val="ffffff"/>
                  </a:solidFill>
                </a:uFill>
                <a:latin typeface="Arial"/>
              </a:rPr>
              <a:t>Le</a:t>
            </a:r>
            <a:r>
              <a:rPr b="0" lang="en-IN" sz="2000" spc="-1" strike="noStrike">
                <a:solidFill>
                  <a:srgbClr val="000000"/>
                </a:solidFill>
                <a:uFill>
                  <a:solidFill>
                    <a:srgbClr val="ffffff"/>
                  </a:solidFill>
                </a:uFill>
                <a:latin typeface="Arial"/>
              </a:rPr>
              <a:t>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F5666720-4598-44BF-9313-22155E89E952}" type="slidenum">
              <a:rPr b="0" lang="en-IN" sz="1000" spc="-1" strike="noStrike">
                <a:solidFill>
                  <a:srgbClr val="000000"/>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
        <p:nvSpPr>
          <p:cNvPr id="41" name="PlaceHolder 2"/>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uFill>
                  <a:solidFill>
                    <a:srgbClr val="ffffff"/>
                  </a:solidFill>
                </a:uFill>
                <a:latin typeface="Arial"/>
              </a:rPr>
              <a:t>Click to edit the title text format</a:t>
            </a:r>
            <a:endParaRPr b="0" lang="en-IN" sz="14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57575"/>
        </a:solidFill>
      </p:bgPr>
    </p:bg>
    <p:spTree>
      <p:nvGrpSpPr>
        <p:cNvPr id="1" name=""/>
        <p:cNvGrpSpPr/>
        <p:nvPr/>
      </p:nvGrpSpPr>
      <p:grpSpPr>
        <a:xfrm>
          <a:off x="0" y="0"/>
          <a:ext cx="0" cy="0"/>
          <a:chOff x="0" y="0"/>
          <a:chExt cx="0" cy="0"/>
        </a:xfrm>
      </p:grpSpPr>
      <p:sp>
        <p:nvSpPr>
          <p:cNvPr id="77" name="CustomShape 1"/>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78" name="PlaceHolder 2"/>
          <p:cNvSpPr>
            <a:spLocks noGrp="1"/>
          </p:cNvSpPr>
          <p:nvPr>
            <p:ph type="title"/>
          </p:nvPr>
        </p:nvSpPr>
        <p:spPr>
          <a:xfrm>
            <a:off x="282960" y="712080"/>
            <a:ext cx="6243840" cy="3835080"/>
          </a:xfrm>
          <a:prstGeom prst="rect">
            <a:avLst/>
          </a:prstGeom>
        </p:spPr>
        <p:txBody>
          <a:bodyPr tIns="91440" bIns="91440" anchor="ctr"/>
          <a:p>
            <a:endParaRPr b="0" lang="en-IN" sz="1400" spc="-1" strike="noStrike">
              <a:solidFill>
                <a:srgbClr val="000000"/>
              </a:solidFill>
              <a:uFill>
                <a:solidFill>
                  <a:srgbClr val="ffffff"/>
                </a:solidFill>
              </a:uFill>
              <a:latin typeface="Arial"/>
            </a:endParaRPr>
          </a:p>
        </p:txBody>
      </p:sp>
      <p:sp>
        <p:nvSpPr>
          <p:cNvPr id="79" name="PlaceHolder 3"/>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B676470F-9C59-4329-8CEA-70B6924B21CD}"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
        <p:nvSpPr>
          <p:cNvPr id="80"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116"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17" name="PlaceHolder 3"/>
          <p:cNvSpPr>
            <a:spLocks noGrp="1"/>
          </p:cNvSpPr>
          <p:nvPr>
            <p:ph type="title"/>
          </p:nvPr>
        </p:nvSpPr>
        <p:spPr>
          <a:xfrm>
            <a:off x="265680" y="1397520"/>
            <a:ext cx="4044960" cy="131796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118" name="PlaceHolder 4"/>
          <p:cNvSpPr>
            <a:spLocks noGrp="1"/>
          </p:cNvSpPr>
          <p:nvPr>
            <p:ph type="body"/>
          </p:nvPr>
        </p:nvSpPr>
        <p:spPr>
          <a:xfrm>
            <a:off x="4939560" y="724320"/>
            <a:ext cx="3836520" cy="3694680"/>
          </a:xfrm>
          <a:prstGeom prst="rect">
            <a:avLst/>
          </a:prstGeom>
        </p:spPr>
        <p:txBody>
          <a:bodyPr tIns="91440" bIns="91440" anchor="ctr"/>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119" name="PlaceHolder 5"/>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369C9CA4-19E3-4992-A039-A3D6F86F491B}" type="slidenum">
              <a:rPr b="0" lang="en-IN" sz="1000" spc="-1" strike="noStrike">
                <a:solidFill>
                  <a:srgbClr val="ffffff"/>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dk2"/>
            </a:solidFill>
            <a:round/>
          </a:ln>
        </p:spPr>
        <p:style>
          <a:lnRef idx="0"/>
          <a:fillRef idx="0"/>
          <a:effectRef idx="0"/>
          <a:fontRef idx="minor"/>
        </p:style>
      </p:sp>
      <p:sp>
        <p:nvSpPr>
          <p:cNvPr id="155" name="PlaceHolder 2"/>
          <p:cNvSpPr>
            <a:spLocks noGrp="1"/>
          </p:cNvSpPr>
          <p:nvPr>
            <p:ph type="title"/>
          </p:nvPr>
        </p:nvSpPr>
        <p:spPr>
          <a:xfrm>
            <a:off x="319680" y="936720"/>
            <a:ext cx="2807640" cy="75528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319680" y="1846800"/>
            <a:ext cx="2807640" cy="2805840"/>
          </a:xfrm>
          <a:prstGeom prst="rect">
            <a:avLst/>
          </a:prstGeom>
        </p:spPr>
        <p:txBody>
          <a:bodyPr tIns="91440" bIns="91440"/>
          <a:p>
            <a:pPr marL="432000" indent="-324000">
              <a:buClr>
                <a:srgbClr val="000000"/>
              </a:buClr>
              <a:buSzPct val="45000"/>
              <a:buFont typeface="Wingdings" charset="2"/>
              <a:buChar char=""/>
            </a:pPr>
            <a:r>
              <a:rPr b="0" lang="en-IN" sz="1200" spc="-1" strike="noStrike">
                <a:solidFill>
                  <a:srgbClr val="000000"/>
                </a:solidFill>
                <a:uFill>
                  <a:solidFill>
                    <a:srgbClr val="ffffff"/>
                  </a:solidFill>
                </a:uFill>
                <a:latin typeface="Arial"/>
              </a:rPr>
              <a:t>Click to edit the outline text format</a:t>
            </a:r>
            <a:endParaRPr b="0" lang="en-IN"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200" spc="-1" strike="noStrike">
                <a:solidFill>
                  <a:srgbClr val="000000"/>
                </a:solidFill>
                <a:uFill>
                  <a:solidFill>
                    <a:srgbClr val="ffffff"/>
                  </a:solidFill>
                </a:uFill>
                <a:latin typeface="Arial"/>
              </a:rPr>
              <a:t>Second Outline Level</a:t>
            </a:r>
            <a:endParaRPr b="0" lang="en-IN" sz="1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200" spc="-1" strike="noStrike">
                <a:solidFill>
                  <a:srgbClr val="000000"/>
                </a:solidFill>
                <a:uFill>
                  <a:solidFill>
                    <a:srgbClr val="ffffff"/>
                  </a:solidFill>
                </a:uFill>
                <a:latin typeface="Arial"/>
              </a:rPr>
              <a:t>Third Outline Level</a:t>
            </a:r>
            <a:endParaRPr b="0" lang="en-IN" sz="1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200" spc="-1" strike="noStrike">
                <a:solidFill>
                  <a:srgbClr val="000000"/>
                </a:solidFill>
                <a:uFill>
                  <a:solidFill>
                    <a:srgbClr val="ffffff"/>
                  </a:solidFill>
                </a:uFill>
                <a:latin typeface="Arial"/>
              </a:rPr>
              <a:t>Fourth Outline Level</a:t>
            </a:r>
            <a:endParaRPr b="0" lang="en-IN" sz="1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200" spc="-1" strike="noStrike">
                <a:solidFill>
                  <a:srgbClr val="000000"/>
                </a:solidFill>
                <a:uFill>
                  <a:solidFill>
                    <a:srgbClr val="ffffff"/>
                  </a:solidFill>
                </a:uFill>
                <a:latin typeface="Arial"/>
              </a:rPr>
              <a:t>Fifth Outline Level</a:t>
            </a:r>
            <a:endParaRPr b="0" lang="en-IN" sz="1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200" spc="-1" strike="noStrike">
                <a:solidFill>
                  <a:srgbClr val="000000"/>
                </a:solidFill>
                <a:uFill>
                  <a:solidFill>
                    <a:srgbClr val="ffffff"/>
                  </a:solidFill>
                </a:uFill>
                <a:latin typeface="Arial"/>
              </a:rPr>
              <a:t>Sixth Outline Level</a:t>
            </a:r>
            <a:endParaRPr b="0" lang="en-IN" sz="12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200" spc="-1" strike="noStrike">
                <a:solidFill>
                  <a:srgbClr val="000000"/>
                </a:solidFill>
                <a:uFill>
                  <a:solidFill>
                    <a:srgbClr val="ffffff"/>
                  </a:solidFill>
                </a:uFill>
                <a:latin typeface="Arial"/>
              </a:rPr>
              <a:t>Seventh Outline Level</a:t>
            </a:r>
            <a:endParaRPr b="0" lang="en-IN" sz="1200" spc="-1" strike="noStrike">
              <a:solidFill>
                <a:srgbClr val="000000"/>
              </a:solidFill>
              <a:uFill>
                <a:solidFill>
                  <a:srgbClr val="ffffff"/>
                </a:solidFill>
              </a:uFill>
              <a:latin typeface="Arial"/>
            </a:endParaRPr>
          </a:p>
        </p:txBody>
      </p:sp>
      <p:sp>
        <p:nvSpPr>
          <p:cNvPr id="157" name="PlaceHolder 4"/>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02E94E1C-596B-49A8-ACB5-6F4B91D70031}" type="slidenum">
              <a:rPr b="0" lang="en-IN" sz="1000" spc="-1" strike="noStrike">
                <a:solidFill>
                  <a:srgbClr val="000000"/>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2371680" y="630360"/>
            <a:ext cx="6331320" cy="1541520"/>
          </a:xfrm>
          <a:prstGeom prst="rect">
            <a:avLst/>
          </a:prstGeom>
          <a:noFill/>
          <a:ln>
            <a:noFill/>
          </a:ln>
        </p:spPr>
        <p:txBody>
          <a:bodyPr tIns="91440" bIns="91440"/>
          <a:p>
            <a:pPr>
              <a:lnSpc>
                <a:spcPct val="100000"/>
              </a:lnSpc>
            </a:pPr>
            <a:r>
              <a:rPr b="1" lang="en-IN" sz="4800" spc="-1" strike="noStrike">
                <a:solidFill>
                  <a:srgbClr val="ffffff"/>
                </a:solidFill>
                <a:uFill>
                  <a:solidFill>
                    <a:srgbClr val="ffffff"/>
                  </a:solidFill>
                </a:uFill>
                <a:latin typeface="Raleway"/>
                <a:ea typeface="Raleway"/>
              </a:rPr>
              <a:t>Round 2- Phase 3</a:t>
            </a:r>
            <a:r>
              <a:rPr b="1" lang="en-IN" sz="4800" spc="-1" strike="noStrike">
                <a:solidFill>
                  <a:srgbClr val="ffffff"/>
                </a:solidFill>
                <a:uFill>
                  <a:solidFill>
                    <a:srgbClr val="ffffff"/>
                  </a:solidFill>
                </a:uFill>
                <a:latin typeface="Raleway"/>
                <a:ea typeface="Raleway"/>
              </a:rPr>
              <a:t>
</a:t>
            </a:r>
            <a:r>
              <a:rPr b="1" lang="en-IN" sz="4800" spc="-1" strike="noStrike">
                <a:solidFill>
                  <a:srgbClr val="ffffff"/>
                </a:solidFill>
                <a:uFill>
                  <a:solidFill>
                    <a:srgbClr val="ffffff"/>
                  </a:solidFill>
                </a:uFill>
                <a:latin typeface="Raleway"/>
                <a:ea typeface="Raleway"/>
              </a:rPr>
              <a:t>Solution Design and Architecture </a:t>
            </a:r>
            <a:endParaRPr b="0" lang="en-IN" sz="1400" spc="-1" strike="noStrike">
              <a:solidFill>
                <a:srgbClr val="000000"/>
              </a:solidFill>
              <a:uFill>
                <a:solidFill>
                  <a:srgbClr val="ffffff"/>
                </a:solidFill>
              </a:uFill>
              <a:latin typeface="Arial"/>
            </a:endParaRPr>
          </a:p>
        </p:txBody>
      </p:sp>
      <p:sp>
        <p:nvSpPr>
          <p:cNvPr id="193" name="TextShape 2"/>
          <p:cNvSpPr txBox="1"/>
          <p:nvPr/>
        </p:nvSpPr>
        <p:spPr>
          <a:xfrm>
            <a:off x="2390400" y="3238560"/>
            <a:ext cx="6331320" cy="1241280"/>
          </a:xfrm>
          <a:prstGeom prst="rect">
            <a:avLst/>
          </a:prstGeom>
          <a:noFill/>
          <a:ln>
            <a:noFill/>
          </a:ln>
        </p:spPr>
        <p:txBody>
          <a:bodyPr tIns="91440" bIns="91440" anchor="b"/>
          <a:p>
            <a:pPr>
              <a:lnSpc>
                <a:spcPct val="100000"/>
              </a:lnSpc>
            </a:pPr>
            <a:r>
              <a:rPr b="0" lang="en-IN" sz="2400" spc="-1" strike="noStrike">
                <a:solidFill>
                  <a:srgbClr val="ffffff"/>
                </a:solidFill>
                <a:uFill>
                  <a:solidFill>
                    <a:srgbClr val="ffffff"/>
                  </a:solidFill>
                </a:uFill>
                <a:latin typeface="Lato"/>
                <a:ea typeface="Lato"/>
              </a:rPr>
              <a:t>Team UIET_BigOh_3 :</a:t>
            </a:r>
            <a:endParaRPr b="0" lang="en-IN" sz="3200" spc="-1" strike="noStrike">
              <a:solidFill>
                <a:srgbClr val="000000"/>
              </a:solidFill>
              <a:uFill>
                <a:solidFill>
                  <a:srgbClr val="ffffff"/>
                </a:solidFill>
              </a:uFill>
              <a:latin typeface="Arial"/>
            </a:endParaRPr>
          </a:p>
          <a:p>
            <a:pPr>
              <a:lnSpc>
                <a:spcPct val="100000"/>
              </a:lnSpc>
            </a:pP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Shape 131" descr=""/>
          <p:cNvPicPr/>
          <p:nvPr/>
        </p:nvPicPr>
        <p:blipFill>
          <a:blip r:embed="rId1"/>
          <a:srcRect l="4413" t="0" r="4404" b="0"/>
          <a:stretch/>
        </p:blipFill>
        <p:spPr>
          <a:xfrm>
            <a:off x="0" y="0"/>
            <a:ext cx="9143640" cy="5143320"/>
          </a:xfrm>
          <a:prstGeom prst="rect">
            <a:avLst/>
          </a:prstGeom>
          <a:ln>
            <a:noFill/>
          </a:ln>
        </p:spPr>
      </p:pic>
      <p:sp>
        <p:nvSpPr>
          <p:cNvPr id="216" name="TextShape 1"/>
          <p:cNvSpPr txBox="1"/>
          <p:nvPr/>
        </p:nvSpPr>
        <p:spPr>
          <a:xfrm>
            <a:off x="282960" y="712080"/>
            <a:ext cx="6243840" cy="3835080"/>
          </a:xfrm>
          <a:prstGeom prst="rect">
            <a:avLst/>
          </a:prstGeom>
          <a:noFill/>
          <a:ln>
            <a:noFill/>
          </a:ln>
        </p:spPr>
        <p:txBody>
          <a:bodyPr tIns="91440" bIns="91440"/>
          <a:p>
            <a:pPr>
              <a:lnSpc>
                <a:spcPct val="100000"/>
              </a:lnSpc>
            </a:pPr>
            <a:r>
              <a:rPr b="1" lang="en-IN" sz="4800" spc="-1" strike="noStrike">
                <a:solidFill>
                  <a:srgbClr val="ffffff"/>
                </a:solidFill>
                <a:uFill>
                  <a:solidFill>
                    <a:srgbClr val="ffffff"/>
                  </a:solidFill>
                </a:uFill>
                <a:latin typeface="Raleway"/>
                <a:ea typeface="Raleway"/>
              </a:rPr>
              <a:t>5. Final Result</a:t>
            </a:r>
            <a:r>
              <a:rPr b="1" lang="en-IN" sz="4800" spc="-1" strike="noStrike">
                <a:solidFill>
                  <a:srgbClr val="ffffff"/>
                </a:solidFill>
                <a:uFill>
                  <a:solidFill>
                    <a:srgbClr val="ffffff"/>
                  </a:solidFill>
                </a:uFill>
                <a:latin typeface="Raleway"/>
                <a:ea typeface="Raleway"/>
              </a:rPr>
              <a:t>
</a:t>
            </a:r>
            <a:r>
              <a:rPr b="1" lang="en-IN" sz="4800" spc="-1" strike="noStrike">
                <a:solidFill>
                  <a:srgbClr val="ffffff"/>
                </a:solidFill>
                <a:uFill>
                  <a:solidFill>
                    <a:srgbClr val="ffffff"/>
                  </a:solidFill>
                </a:uFill>
                <a:latin typeface="Raleway"/>
                <a:ea typeface="Raleway"/>
              </a:rPr>
              <a:t>
</a:t>
            </a:r>
            <a:r>
              <a:rPr b="1" lang="en-IN" sz="2400" spc="-1" strike="noStrike">
                <a:solidFill>
                  <a:srgbClr val="ffffff"/>
                </a:solidFill>
                <a:uFill>
                  <a:solidFill>
                    <a:srgbClr val="ffffff"/>
                  </a:solidFill>
                </a:uFill>
                <a:latin typeface="Raleway"/>
                <a:ea typeface="Raleway"/>
              </a:rPr>
              <a:t>The final result is stored in the form of a text file and the displayed at the user GUI (Android App/ Web App) as an output.</a:t>
            </a:r>
            <a:endParaRPr b="0" lang="en-IN"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Shape 137" descr=""/>
          <p:cNvPicPr/>
          <p:nvPr/>
        </p:nvPicPr>
        <p:blipFill>
          <a:blip r:embed="rId1"/>
          <a:stretch/>
        </p:blipFill>
        <p:spPr>
          <a:xfrm>
            <a:off x="91440" y="1153440"/>
            <a:ext cx="8961120" cy="3751200"/>
          </a:xfrm>
          <a:prstGeom prst="rect">
            <a:avLst/>
          </a:prstGeom>
          <a:ln>
            <a:noFill/>
          </a:ln>
        </p:spPr>
      </p:pic>
      <p:sp>
        <p:nvSpPr>
          <p:cNvPr id="218" name="CustomShape 1"/>
          <p:cNvSpPr/>
          <p:nvPr/>
        </p:nvSpPr>
        <p:spPr>
          <a:xfrm>
            <a:off x="304920" y="371160"/>
            <a:ext cx="8444160" cy="596160"/>
          </a:xfrm>
          <a:prstGeom prst="rect">
            <a:avLst/>
          </a:prstGeom>
          <a:noFill/>
          <a:ln>
            <a:noFill/>
          </a:ln>
        </p:spPr>
        <p:style>
          <a:lnRef idx="0"/>
          <a:fillRef idx="0"/>
          <a:effectRef idx="0"/>
          <a:fontRef idx="minor"/>
        </p:style>
        <p:txBody>
          <a:bodyPr tIns="91440" bIns="91440"/>
          <a:p>
            <a:pPr algn="ctr">
              <a:lnSpc>
                <a:spcPct val="100000"/>
              </a:lnSpc>
            </a:pPr>
            <a:r>
              <a:rPr b="1" lang="en-IN" sz="2400" spc="-1" strike="noStrike">
                <a:solidFill>
                  <a:srgbClr val="ff9900"/>
                </a:solidFill>
                <a:uFill>
                  <a:solidFill>
                    <a:srgbClr val="ffffff"/>
                  </a:solidFill>
                </a:uFill>
                <a:latin typeface="Arial"/>
                <a:ea typeface="Arial"/>
              </a:rPr>
              <a:t>USE CASE DIAGRAM</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450080" y="654120"/>
            <a:ext cx="6243840" cy="3835080"/>
          </a:xfrm>
          <a:prstGeom prst="rect">
            <a:avLst/>
          </a:prstGeom>
          <a:noFill/>
          <a:ln>
            <a:noFill/>
          </a:ln>
        </p:spPr>
        <p:txBody>
          <a:bodyPr tIns="91440" bIns="91440" anchor="ctr"/>
          <a:p>
            <a:pPr>
              <a:lnSpc>
                <a:spcPct val="100000"/>
              </a:lnSpc>
            </a:pPr>
            <a:r>
              <a:rPr b="1" lang="en-IN" sz="4800" spc="-1" strike="noStrike">
                <a:solidFill>
                  <a:srgbClr val="ff0000"/>
                </a:solidFill>
                <a:uFill>
                  <a:solidFill>
                    <a:srgbClr val="ffffff"/>
                  </a:solidFill>
                </a:uFill>
                <a:latin typeface="Raleway"/>
                <a:ea typeface="Raleway"/>
              </a:rPr>
              <a:t>THANK YOU!</a:t>
            </a:r>
            <a:endParaRPr b="0" lang="en-IN"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35680" y="712080"/>
            <a:ext cx="5454720" cy="767520"/>
          </a:xfrm>
          <a:prstGeom prst="rect">
            <a:avLst/>
          </a:prstGeom>
          <a:noFill/>
          <a:ln>
            <a:noFill/>
          </a:ln>
        </p:spPr>
        <p:txBody>
          <a:bodyPr tIns="91440" bIns="91440"/>
          <a:p>
            <a:pPr>
              <a:lnSpc>
                <a:spcPct val="100000"/>
              </a:lnSpc>
            </a:pPr>
            <a:r>
              <a:rPr b="1" lang="en-IN" sz="3600" spc="-1" strike="noStrike">
                <a:solidFill>
                  <a:srgbClr val="f46524"/>
                </a:solidFill>
                <a:uFill>
                  <a:solidFill>
                    <a:srgbClr val="ffffff"/>
                  </a:solidFill>
                </a:uFill>
                <a:latin typeface="Raleway"/>
                <a:ea typeface="Raleway"/>
              </a:rPr>
              <a:t>Detailed Business Case:</a:t>
            </a:r>
            <a:endParaRPr b="0" lang="en-IN" sz="1400" spc="-1" strike="noStrike">
              <a:solidFill>
                <a:srgbClr val="000000"/>
              </a:solidFill>
              <a:uFill>
                <a:solidFill>
                  <a:srgbClr val="ffffff"/>
                </a:solidFill>
              </a:uFill>
              <a:latin typeface="Arial"/>
            </a:endParaRPr>
          </a:p>
        </p:txBody>
      </p:sp>
      <p:sp>
        <p:nvSpPr>
          <p:cNvPr id="195" name="TextShape 2"/>
          <p:cNvSpPr txBox="1"/>
          <p:nvPr/>
        </p:nvSpPr>
        <p:spPr>
          <a:xfrm>
            <a:off x="491040" y="1872000"/>
            <a:ext cx="5196960" cy="3067200"/>
          </a:xfrm>
          <a:prstGeom prst="rect">
            <a:avLst/>
          </a:prstGeom>
          <a:noFill/>
          <a:ln>
            <a:noFill/>
          </a:ln>
        </p:spPr>
        <p:txBody>
          <a:bodyPr tIns="91440" bIns="91440"/>
          <a:p>
            <a:pPr>
              <a:lnSpc>
                <a:spcPct val="115000"/>
              </a:lnSpc>
            </a:pPr>
            <a:r>
              <a:rPr b="0" lang="en-IN" sz="1800" spc="-1" strike="noStrike">
                <a:solidFill>
                  <a:srgbClr val="000000"/>
                </a:solidFill>
                <a:uFill>
                  <a:solidFill>
                    <a:srgbClr val="ffffff"/>
                  </a:solidFill>
                </a:uFill>
                <a:latin typeface="Lato"/>
                <a:ea typeface="Lato"/>
              </a:rPr>
              <a:t>There are multiple sources of trending topics and articles each stating a different scenario or perspective</a:t>
            </a:r>
            <a:r>
              <a:rPr b="0" lang="en-IN" sz="1800" spc="-1" strike="noStrike">
                <a:solidFill>
                  <a:srgbClr val="000000"/>
                </a:solidFill>
                <a:uFill>
                  <a:solidFill>
                    <a:srgbClr val="ffffff"/>
                  </a:solidFill>
                </a:uFill>
                <a:latin typeface="Lato"/>
                <a:ea typeface="Lato"/>
              </a:rPr>
              <a:t>
</a:t>
            </a:r>
            <a:r>
              <a:rPr b="0" lang="en-IN" sz="1800" spc="-1" strike="noStrike">
                <a:solidFill>
                  <a:srgbClr val="000000"/>
                </a:solidFill>
                <a:uFill>
                  <a:solidFill>
                    <a:srgbClr val="ffffff"/>
                  </a:solidFill>
                </a:uFill>
                <a:latin typeface="Lato"/>
                <a:ea typeface="Lato"/>
              </a:rPr>
              <a:t>on social media, blogs, online newspapers etc. The readers are not sure of the closest situation due to</a:t>
            </a:r>
            <a:r>
              <a:rPr b="0" lang="en-IN" sz="1800" spc="-1" strike="noStrike">
                <a:solidFill>
                  <a:srgbClr val="000000"/>
                </a:solidFill>
                <a:uFill>
                  <a:solidFill>
                    <a:srgbClr val="ffffff"/>
                  </a:solidFill>
                </a:uFill>
                <a:latin typeface="Lato"/>
                <a:ea typeface="Lato"/>
              </a:rPr>
              <a:t>
</a:t>
            </a:r>
            <a:r>
              <a:rPr b="0" lang="en-IN" sz="1800" spc="-1" strike="noStrike">
                <a:solidFill>
                  <a:srgbClr val="000000"/>
                </a:solidFill>
                <a:uFill>
                  <a:solidFill>
                    <a:srgbClr val="ffffff"/>
                  </a:solidFill>
                </a:uFill>
                <a:latin typeface="Lato"/>
                <a:ea typeface="Lato"/>
              </a:rPr>
              <a:t>these multiple view points, reviews and portrayal and are often mislead from the actual information or scenario.</a:t>
            </a:r>
            <a:endParaRPr b="0" lang="en-IN" sz="1400" spc="-1" strike="noStrike">
              <a:solidFill>
                <a:srgbClr val="000000"/>
              </a:solidFill>
              <a:uFill>
                <a:solidFill>
                  <a:srgbClr val="ffffff"/>
                </a:solidFill>
              </a:uFill>
              <a:latin typeface="Arial"/>
            </a:endParaRPr>
          </a:p>
        </p:txBody>
      </p:sp>
      <p:pic>
        <p:nvPicPr>
          <p:cNvPr id="196" name="Shape 80" descr=""/>
          <p:cNvPicPr/>
          <p:nvPr/>
        </p:nvPicPr>
        <p:blipFill>
          <a:blip r:embed="rId1"/>
          <a:stretch/>
        </p:blipFill>
        <p:spPr>
          <a:xfrm>
            <a:off x="7343640" y="2804400"/>
            <a:ext cx="1571760" cy="20509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90080" y="1474200"/>
            <a:ext cx="4966560" cy="2324160"/>
          </a:xfrm>
          <a:prstGeom prst="rect">
            <a:avLst/>
          </a:prstGeom>
          <a:noFill/>
          <a:ln>
            <a:noFill/>
          </a:ln>
        </p:spPr>
        <p:txBody>
          <a:bodyPr tIns="91440" bIns="91440"/>
          <a:p>
            <a:pPr>
              <a:lnSpc>
                <a:spcPct val="100000"/>
              </a:lnSpc>
            </a:pPr>
            <a:r>
              <a:rPr b="1" lang="en-IN" sz="4800" spc="-1" strike="noStrike">
                <a:solidFill>
                  <a:srgbClr val="ffffff"/>
                </a:solidFill>
                <a:uFill>
                  <a:solidFill>
                    <a:srgbClr val="ffffff"/>
                  </a:solidFill>
                </a:uFill>
                <a:latin typeface="Raleway"/>
                <a:ea typeface="Raleway"/>
              </a:rPr>
              <a:t>Solution Design </a:t>
            </a:r>
            <a:r>
              <a:rPr b="1" lang="en-IN" sz="4800" spc="-1" strike="noStrike">
                <a:solidFill>
                  <a:srgbClr val="ffffff"/>
                </a:solidFill>
                <a:uFill>
                  <a:solidFill>
                    <a:srgbClr val="ffffff"/>
                  </a:solidFill>
                </a:uFill>
                <a:latin typeface="Raleway"/>
                <a:ea typeface="Raleway"/>
              </a:rPr>
              <a:t>
</a:t>
            </a:r>
            <a:r>
              <a:rPr b="1" lang="en-IN" sz="4800" spc="-1" strike="noStrike">
                <a:solidFill>
                  <a:srgbClr val="ffffff"/>
                </a:solidFill>
                <a:uFill>
                  <a:solidFill>
                    <a:srgbClr val="ffffff"/>
                  </a:solidFill>
                </a:uFill>
                <a:latin typeface="Raleway"/>
                <a:ea typeface="Raleway"/>
              </a:rPr>
              <a:t>and </a:t>
            </a:r>
            <a:r>
              <a:rPr b="1" lang="en-IN" sz="4800" spc="-1" strike="noStrike">
                <a:solidFill>
                  <a:srgbClr val="ffffff"/>
                </a:solidFill>
                <a:uFill>
                  <a:solidFill>
                    <a:srgbClr val="ffffff"/>
                  </a:solidFill>
                </a:uFill>
                <a:latin typeface="Raleway"/>
                <a:ea typeface="Raleway"/>
              </a:rPr>
              <a:t>
</a:t>
            </a:r>
            <a:r>
              <a:rPr b="1" lang="en-IN" sz="4800" spc="-1" strike="noStrike">
                <a:solidFill>
                  <a:srgbClr val="fb8c00"/>
                </a:solidFill>
                <a:uFill>
                  <a:solidFill>
                    <a:srgbClr val="ffffff"/>
                  </a:solidFill>
                </a:uFill>
                <a:latin typeface="Raleway"/>
                <a:ea typeface="Raleway"/>
              </a:rPr>
              <a:t>Architecture</a:t>
            </a:r>
            <a:endParaRPr b="0" lang="en-IN" sz="1400" spc="-1" strike="noStrike">
              <a:solidFill>
                <a:srgbClr val="000000"/>
              </a:solidFill>
              <a:uFill>
                <a:solidFill>
                  <a:srgbClr val="ffffff"/>
                </a:solidFill>
              </a:uFill>
              <a:latin typeface="Arial"/>
            </a:endParaRPr>
          </a:p>
        </p:txBody>
      </p:sp>
      <p:pic>
        <p:nvPicPr>
          <p:cNvPr id="198" name="Shape 86" descr=""/>
          <p:cNvPicPr/>
          <p:nvPr/>
        </p:nvPicPr>
        <p:blipFill>
          <a:blip r:embed="rId1"/>
          <a:stretch/>
        </p:blipFill>
        <p:spPr>
          <a:xfrm>
            <a:off x="5472720" y="1639080"/>
            <a:ext cx="3489840" cy="2257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9" name="Shape 91" descr=""/>
          <p:cNvPicPr/>
          <p:nvPr/>
        </p:nvPicPr>
        <p:blipFill>
          <a:blip r:embed="rId1"/>
          <a:srcRect l="0" t="0" r="0" b="15072"/>
          <a:stretch/>
        </p:blipFill>
        <p:spPr>
          <a:xfrm>
            <a:off x="0" y="0"/>
            <a:ext cx="9143640" cy="5142960"/>
          </a:xfrm>
          <a:prstGeom prst="rect">
            <a:avLst/>
          </a:prstGeom>
          <a:ln>
            <a:noFill/>
          </a:ln>
        </p:spPr>
      </p:pic>
      <p:sp>
        <p:nvSpPr>
          <p:cNvPr id="200" name="CustomShape 1"/>
          <p:cNvSpPr/>
          <p:nvPr/>
        </p:nvSpPr>
        <p:spPr>
          <a:xfrm>
            <a:off x="282960" y="298080"/>
            <a:ext cx="4547520" cy="4547520"/>
          </a:xfrm>
          <a:prstGeom prst="rect">
            <a:avLst/>
          </a:prstGeom>
          <a:solidFill>
            <a:srgbClr val="000000">
              <a:alpha val="77000"/>
            </a:srgbClr>
          </a:solidFill>
          <a:ln>
            <a:noFill/>
          </a:ln>
        </p:spPr>
        <p:style>
          <a:lnRef idx="0"/>
          <a:fillRef idx="0"/>
          <a:effectRef idx="0"/>
          <a:fontRef idx="minor"/>
        </p:style>
      </p:sp>
      <p:sp>
        <p:nvSpPr>
          <p:cNvPr id="201" name="TextShape 2"/>
          <p:cNvSpPr txBox="1"/>
          <p:nvPr/>
        </p:nvSpPr>
        <p:spPr>
          <a:xfrm>
            <a:off x="481320" y="529560"/>
            <a:ext cx="4150800" cy="4083840"/>
          </a:xfrm>
          <a:prstGeom prst="rect">
            <a:avLst/>
          </a:prstGeom>
          <a:noFill/>
          <a:ln>
            <a:noFill/>
          </a:ln>
        </p:spPr>
        <p:txBody>
          <a:bodyPr tIns="91440" bIns="91440" anchor="ctr"/>
          <a:p>
            <a:pPr marL="457200" indent="-406080">
              <a:lnSpc>
                <a:spcPct val="100000"/>
              </a:lnSpc>
              <a:buClr>
                <a:srgbClr val="fb8c00"/>
              </a:buClr>
              <a:buFont typeface="Lato"/>
              <a:buAutoNum type="arabicPeriod"/>
            </a:pPr>
            <a:r>
              <a:rPr b="1" lang="en-IN" sz="2800" spc="-1" strike="noStrike">
                <a:solidFill>
                  <a:srgbClr val="fb8c00"/>
                </a:solidFill>
                <a:uFill>
                  <a:solidFill>
                    <a:srgbClr val="ffffff"/>
                  </a:solidFill>
                </a:uFill>
                <a:latin typeface="Lato"/>
                <a:ea typeface="Lato"/>
              </a:rPr>
              <a:t>User Interaction</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Lato"/>
                <a:ea typeface="Lato"/>
              </a:rPr>
              <a:t>The user interacts with the product through a GUI (Android/Web application). This can be either through Speech Recognition or through text.</a:t>
            </a: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pic>
        <p:nvPicPr>
          <p:cNvPr id="202" name="Shape 98" descr=""/>
          <p:cNvPicPr/>
          <p:nvPr/>
        </p:nvPicPr>
        <p:blipFill>
          <a:blip r:embed="rId1"/>
          <a:stretch/>
        </p:blipFill>
        <p:spPr>
          <a:xfrm>
            <a:off x="2444760" y="162720"/>
            <a:ext cx="4254120" cy="4817520"/>
          </a:xfrm>
          <a:prstGeom prst="rect">
            <a:avLst/>
          </a:prstGeom>
          <a:ln>
            <a:noFill/>
          </a:ln>
        </p:spPr>
      </p:pic>
      <p:pic>
        <p:nvPicPr>
          <p:cNvPr id="203" name="Shape 99" descr=""/>
          <p:cNvPicPr/>
          <p:nvPr/>
        </p:nvPicPr>
        <p:blipFill>
          <a:blip r:embed="rId2"/>
          <a:srcRect l="9242" t="5927" r="2118" b="10007"/>
          <a:stretch/>
        </p:blipFill>
        <p:spPr>
          <a:xfrm rot="154800">
            <a:off x="3535920" y="147240"/>
            <a:ext cx="2071800" cy="735840"/>
          </a:xfrm>
          <a:prstGeom prst="rect">
            <a:avLst/>
          </a:prstGeom>
          <a:ln>
            <a:noFill/>
          </a:ln>
        </p:spPr>
      </p:pic>
      <p:sp>
        <p:nvSpPr>
          <p:cNvPr id="204" name="CustomShape 1"/>
          <p:cNvSpPr/>
          <p:nvPr/>
        </p:nvSpPr>
        <p:spPr>
          <a:xfrm>
            <a:off x="2855520" y="687240"/>
            <a:ext cx="3432600" cy="762120"/>
          </a:xfrm>
          <a:prstGeom prst="rect">
            <a:avLst/>
          </a:prstGeom>
          <a:noFill/>
          <a:ln>
            <a:noFill/>
          </a:ln>
        </p:spPr>
        <p:style>
          <a:lnRef idx="0"/>
          <a:fillRef idx="0"/>
          <a:effectRef idx="0"/>
          <a:fontRef idx="minor"/>
        </p:style>
        <p:txBody>
          <a:bodyPr tIns="91440" bIns="91440" anchor="b"/>
          <a:p>
            <a:pPr>
              <a:lnSpc>
                <a:spcPct val="100000"/>
              </a:lnSpc>
            </a:pPr>
            <a:r>
              <a:rPr b="1" lang="en-IN" sz="3000" spc="-1" strike="noStrike">
                <a:solidFill>
                  <a:srgbClr val="757575"/>
                </a:solidFill>
                <a:uFill>
                  <a:solidFill>
                    <a:srgbClr val="ffffff"/>
                  </a:solidFill>
                </a:uFill>
                <a:latin typeface="Raleway"/>
                <a:ea typeface="Raleway"/>
              </a:rPr>
              <a:t>2. Extract Data</a:t>
            </a:r>
            <a:endParaRPr b="0" lang="en-IN" sz="1800" spc="-1" strike="noStrike">
              <a:solidFill>
                <a:srgbClr val="000000"/>
              </a:solidFill>
              <a:uFill>
                <a:solidFill>
                  <a:srgbClr val="ffffff"/>
                </a:solidFill>
              </a:uFill>
              <a:latin typeface="Arial"/>
            </a:endParaRPr>
          </a:p>
        </p:txBody>
      </p:sp>
      <p:sp>
        <p:nvSpPr>
          <p:cNvPr id="205" name="TextShape 2"/>
          <p:cNvSpPr txBox="1"/>
          <p:nvPr/>
        </p:nvSpPr>
        <p:spPr>
          <a:xfrm>
            <a:off x="2855520" y="1377360"/>
            <a:ext cx="3432600" cy="3327480"/>
          </a:xfrm>
          <a:prstGeom prst="rect">
            <a:avLst/>
          </a:prstGeom>
          <a:noFill/>
          <a:ln>
            <a:noFill/>
          </a:ln>
        </p:spPr>
        <p:txBody>
          <a:bodyPr tIns="91440" bIns="91440"/>
          <a:p>
            <a:pPr>
              <a:lnSpc>
                <a:spcPct val="100000"/>
              </a:lnSpc>
            </a:pPr>
            <a:r>
              <a:rPr b="1" lang="en-IN" sz="1200" spc="-1" strike="noStrike">
                <a:solidFill>
                  <a:srgbClr val="000000"/>
                </a:solidFill>
                <a:uFill>
                  <a:solidFill>
                    <a:srgbClr val="ffffff"/>
                  </a:solidFill>
                </a:uFill>
                <a:latin typeface="Raleway"/>
                <a:ea typeface="Raleway"/>
              </a:rPr>
              <a:t>The data is extracted from 2 sources:</a:t>
            </a:r>
            <a:endParaRPr b="0" lang="en-IN" sz="1400" spc="-1" strike="noStrike">
              <a:solidFill>
                <a:srgbClr val="000000"/>
              </a:solidFill>
              <a:uFill>
                <a:solidFill>
                  <a:srgbClr val="ffffff"/>
                </a:solidFill>
              </a:uFill>
              <a:latin typeface="Arial"/>
            </a:endParaRPr>
          </a:p>
          <a:p>
            <a:pPr marL="457200" indent="-317160">
              <a:lnSpc>
                <a:spcPct val="100000"/>
              </a:lnSpc>
              <a:buClr>
                <a:srgbClr val="f46524"/>
              </a:buClr>
              <a:buFont typeface="Raleway"/>
              <a:buChar char="➔"/>
            </a:pPr>
            <a:r>
              <a:rPr b="1" lang="en-IN" sz="1400" spc="-1" strike="noStrike">
                <a:solidFill>
                  <a:srgbClr val="f46524"/>
                </a:solidFill>
                <a:uFill>
                  <a:solidFill>
                    <a:srgbClr val="ffffff"/>
                  </a:solidFill>
                </a:uFill>
                <a:latin typeface="Raleway"/>
                <a:ea typeface="Raleway"/>
              </a:rPr>
              <a:t>Social Medias</a:t>
            </a:r>
            <a:r>
              <a:rPr b="0" lang="en-IN" sz="1400" spc="-1" strike="noStrike">
                <a:solidFill>
                  <a:srgbClr val="000000"/>
                </a:solidFill>
                <a:uFill>
                  <a:solidFill>
                    <a:srgbClr val="ffffff"/>
                  </a:solidFill>
                </a:uFill>
                <a:latin typeface="Raleway"/>
                <a:ea typeface="Raleway"/>
              </a:rPr>
              <a:t>
</a:t>
            </a:r>
            <a:r>
              <a:rPr b="0" lang="en-IN" sz="1200" spc="-1" strike="noStrike">
                <a:solidFill>
                  <a:srgbClr val="000000"/>
                </a:solidFill>
                <a:uFill>
                  <a:solidFill>
                    <a:srgbClr val="ffffff"/>
                  </a:solidFill>
                </a:uFill>
                <a:latin typeface="Raleway"/>
                <a:ea typeface="Raleway"/>
              </a:rPr>
              <a:t>The live streaming data is extracted using Apache Flume in the form of small chunks of data.</a:t>
            </a:r>
            <a:endParaRPr b="0" lang="en-IN" sz="1400" spc="-1" strike="noStrike">
              <a:solidFill>
                <a:srgbClr val="000000"/>
              </a:solidFill>
              <a:uFill>
                <a:solidFill>
                  <a:srgbClr val="ffffff"/>
                </a:solidFill>
              </a:uFill>
              <a:latin typeface="Arial"/>
            </a:endParaRPr>
          </a:p>
          <a:p>
            <a:pPr marL="457200" indent="-317160">
              <a:lnSpc>
                <a:spcPct val="100000"/>
              </a:lnSpc>
              <a:buClr>
                <a:srgbClr val="f46524"/>
              </a:buClr>
              <a:buFont typeface="Raleway"/>
              <a:buChar char="➔"/>
            </a:pPr>
            <a:r>
              <a:rPr b="1" lang="en-IN" sz="1400" spc="-1" strike="noStrike">
                <a:solidFill>
                  <a:srgbClr val="f46524"/>
                </a:solidFill>
                <a:uFill>
                  <a:solidFill>
                    <a:srgbClr val="ffffff"/>
                  </a:solidFill>
                </a:uFill>
                <a:latin typeface="Raleway"/>
                <a:ea typeface="Raleway"/>
              </a:rPr>
              <a:t>Online Newspaper sites</a:t>
            </a:r>
            <a:r>
              <a:rPr b="0" lang="en-IN" sz="1400" spc="-1" strike="noStrike">
                <a:solidFill>
                  <a:srgbClr val="000000"/>
                </a:solidFill>
                <a:uFill>
                  <a:solidFill>
                    <a:srgbClr val="ffffff"/>
                  </a:solidFill>
                </a:uFill>
                <a:latin typeface="Raleway"/>
                <a:ea typeface="Raleway"/>
              </a:rPr>
              <a:t>
</a:t>
            </a:r>
            <a:r>
              <a:rPr b="0" lang="en-IN" sz="1200" spc="-1" strike="noStrike">
                <a:solidFill>
                  <a:srgbClr val="000000"/>
                </a:solidFill>
                <a:uFill>
                  <a:solidFill>
                    <a:srgbClr val="ffffff"/>
                  </a:solidFill>
                </a:uFill>
                <a:latin typeface="Raleway"/>
                <a:ea typeface="Raleway"/>
              </a:rPr>
              <a:t>Data from these sites are extracted through web scraping using python libraries like BeautifulSoup, urllib, etc.</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Raleway"/>
                <a:ea typeface="Raleway"/>
              </a:rPr>
              <a:t>
</a:t>
            </a:r>
            <a:r>
              <a:rPr b="0" lang="en-IN" sz="1200" spc="-1" strike="noStrike">
                <a:solidFill>
                  <a:srgbClr val="000000"/>
                </a:solidFill>
                <a:uFill>
                  <a:solidFill>
                    <a:srgbClr val="ffffff"/>
                  </a:solidFill>
                </a:uFill>
                <a:latin typeface="Raleway"/>
                <a:ea typeface="Raleway"/>
              </a:rPr>
              <a:t>The final extracted data from both the sources is stored in Hadoop Distributed File System.</a:t>
            </a: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Shape 106" descr=""/>
          <p:cNvPicPr/>
          <p:nvPr/>
        </p:nvPicPr>
        <p:blipFill>
          <a:blip r:embed="rId1"/>
          <a:stretch/>
        </p:blipFill>
        <p:spPr>
          <a:xfrm>
            <a:off x="278280" y="1365480"/>
            <a:ext cx="8586720" cy="3296520"/>
          </a:xfrm>
          <a:prstGeom prst="rect">
            <a:avLst/>
          </a:prstGeom>
          <a:ln>
            <a:noFill/>
          </a:ln>
        </p:spPr>
      </p:pic>
      <p:sp>
        <p:nvSpPr>
          <p:cNvPr id="207" name="CustomShape 1"/>
          <p:cNvSpPr/>
          <p:nvPr/>
        </p:nvSpPr>
        <p:spPr>
          <a:xfrm>
            <a:off x="331560" y="556920"/>
            <a:ext cx="8444160" cy="596160"/>
          </a:xfrm>
          <a:prstGeom prst="rect">
            <a:avLst/>
          </a:prstGeom>
          <a:noFill/>
          <a:ln>
            <a:noFill/>
          </a:ln>
        </p:spPr>
        <p:style>
          <a:lnRef idx="0"/>
          <a:fillRef idx="0"/>
          <a:effectRef idx="0"/>
          <a:fontRef idx="minor"/>
        </p:style>
        <p:txBody>
          <a:bodyPr tIns="91440" bIns="91440"/>
          <a:p>
            <a:pPr algn="ctr">
              <a:lnSpc>
                <a:spcPct val="100000"/>
              </a:lnSpc>
            </a:pPr>
            <a:r>
              <a:rPr b="0" lang="en-IN" sz="3000" spc="-1" strike="noStrike">
                <a:solidFill>
                  <a:srgbClr val="ff9900"/>
                </a:solidFill>
                <a:uFill>
                  <a:solidFill>
                    <a:srgbClr val="ffffff"/>
                  </a:solidFill>
                </a:uFill>
                <a:latin typeface="Arial"/>
                <a:ea typeface="Arial"/>
              </a:rPr>
              <a:t>Storage of Live Streaming Data</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Shape 112" descr=""/>
          <p:cNvPicPr/>
          <p:nvPr/>
        </p:nvPicPr>
        <p:blipFill>
          <a:blip r:embed="rId1"/>
          <a:stretch/>
        </p:blipFill>
        <p:spPr>
          <a:xfrm>
            <a:off x="671400" y="1462680"/>
            <a:ext cx="7801200" cy="3402720"/>
          </a:xfrm>
          <a:prstGeom prst="rect">
            <a:avLst/>
          </a:prstGeom>
          <a:ln>
            <a:noFill/>
          </a:ln>
        </p:spPr>
      </p:pic>
      <p:sp>
        <p:nvSpPr>
          <p:cNvPr id="209" name="CustomShape 1"/>
          <p:cNvSpPr/>
          <p:nvPr/>
        </p:nvSpPr>
        <p:spPr>
          <a:xfrm>
            <a:off x="648000" y="490320"/>
            <a:ext cx="7847280" cy="728640"/>
          </a:xfrm>
          <a:prstGeom prst="rect">
            <a:avLst/>
          </a:prstGeom>
          <a:noFill/>
          <a:ln>
            <a:noFill/>
          </a:ln>
        </p:spPr>
        <p:style>
          <a:lnRef idx="0"/>
          <a:fillRef idx="0"/>
          <a:effectRef idx="0"/>
          <a:fontRef idx="minor"/>
        </p:style>
        <p:txBody>
          <a:bodyPr tIns="91440" bIns="91440"/>
          <a:p>
            <a:pPr algn="ctr">
              <a:lnSpc>
                <a:spcPct val="100000"/>
              </a:lnSpc>
            </a:pPr>
            <a:r>
              <a:rPr b="0" lang="en-IN" sz="3000" spc="-1" strike="noStrike">
                <a:solidFill>
                  <a:srgbClr val="ff9900"/>
                </a:solidFill>
                <a:uFill>
                  <a:solidFill>
                    <a:srgbClr val="ffffff"/>
                  </a:solidFill>
                </a:uFill>
                <a:latin typeface="Arial"/>
                <a:ea typeface="Arial"/>
              </a:rPr>
              <a:t>Web Scraping</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65680" y="308520"/>
            <a:ext cx="4044960" cy="1317960"/>
          </a:xfrm>
          <a:prstGeom prst="rect">
            <a:avLst/>
          </a:prstGeom>
          <a:noFill/>
          <a:ln>
            <a:noFill/>
          </a:ln>
        </p:spPr>
        <p:txBody>
          <a:bodyPr tIns="91440" bIns="91440" anchor="ctr"/>
          <a:p>
            <a:pPr>
              <a:lnSpc>
                <a:spcPct val="100000"/>
              </a:lnSpc>
            </a:pPr>
            <a:r>
              <a:rPr b="1" lang="en-IN" sz="3000" spc="-1" strike="noStrike">
                <a:solidFill>
                  <a:srgbClr val="000000"/>
                </a:solidFill>
                <a:uFill>
                  <a:solidFill>
                    <a:srgbClr val="ffffff"/>
                  </a:solidFill>
                </a:uFill>
                <a:latin typeface="Raleway"/>
                <a:ea typeface="Raleway"/>
              </a:rPr>
              <a:t>3. DATA STORAGE</a:t>
            </a:r>
            <a:endParaRPr b="0" lang="en-IN" sz="1400" spc="-1" strike="noStrike">
              <a:solidFill>
                <a:srgbClr val="000000"/>
              </a:solidFill>
              <a:uFill>
                <a:solidFill>
                  <a:srgbClr val="ffffff"/>
                </a:solidFill>
              </a:uFill>
              <a:latin typeface="Arial"/>
            </a:endParaRPr>
          </a:p>
        </p:txBody>
      </p:sp>
      <p:pic>
        <p:nvPicPr>
          <p:cNvPr id="211" name="Shape 119" descr=""/>
          <p:cNvPicPr/>
          <p:nvPr/>
        </p:nvPicPr>
        <p:blipFill>
          <a:blip r:embed="rId1"/>
          <a:stretch/>
        </p:blipFill>
        <p:spPr>
          <a:xfrm>
            <a:off x="3978360" y="1302120"/>
            <a:ext cx="5165280" cy="2714400"/>
          </a:xfrm>
          <a:prstGeom prst="rect">
            <a:avLst/>
          </a:prstGeom>
          <a:ln>
            <a:noFill/>
          </a:ln>
        </p:spPr>
      </p:pic>
      <p:sp>
        <p:nvSpPr>
          <p:cNvPr id="212" name="CustomShape 2"/>
          <p:cNvSpPr/>
          <p:nvPr/>
        </p:nvSpPr>
        <p:spPr>
          <a:xfrm>
            <a:off x="516960" y="1617120"/>
            <a:ext cx="3300480" cy="2810160"/>
          </a:xfrm>
          <a:prstGeom prst="rect">
            <a:avLst/>
          </a:prstGeom>
          <a:noFill/>
          <a:ln>
            <a:noFill/>
          </a:ln>
        </p:spPr>
        <p:style>
          <a:lnRef idx="0"/>
          <a:fillRef idx="0"/>
          <a:effectRef idx="0"/>
          <a:fontRef idx="minor"/>
        </p:style>
        <p:txBody>
          <a:bodyPr tIns="91440" bIns="91440"/>
          <a:p>
            <a:pPr>
              <a:lnSpc>
                <a:spcPct val="100000"/>
              </a:lnSpc>
            </a:pPr>
            <a:r>
              <a:rPr b="0" lang="en-IN" sz="2400" spc="-1" strike="noStrike">
                <a:solidFill>
                  <a:srgbClr val="000000"/>
                </a:solidFill>
                <a:uFill>
                  <a:solidFill>
                    <a:srgbClr val="ffffff"/>
                  </a:solidFill>
                </a:uFill>
                <a:latin typeface="Arial"/>
                <a:ea typeface="Arial"/>
              </a:rPr>
              <a:t>Data is stored in Hadoop DFS which is an open-source file system that runs on commodity hardware.</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Arial"/>
                <a:ea typeface="Arial"/>
              </a:rPr>
              <a:t>It is suitable for applications that have large datasets.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TextShape 1"/>
          <p:cNvSpPr txBox="1"/>
          <p:nvPr/>
        </p:nvSpPr>
        <p:spPr>
          <a:xfrm>
            <a:off x="5488200" y="980280"/>
            <a:ext cx="3563640" cy="3182400"/>
          </a:xfrm>
          <a:prstGeom prst="rect">
            <a:avLst/>
          </a:prstGeom>
          <a:noFill/>
          <a:ln>
            <a:noFill/>
          </a:ln>
        </p:spPr>
        <p:txBody>
          <a:bodyPr tIns="91440" bIns="91440" anchor="ctr"/>
          <a:p>
            <a:pPr>
              <a:lnSpc>
                <a:spcPct val="100000"/>
              </a:lnSpc>
            </a:pPr>
            <a:r>
              <a:rPr b="1" lang="en-IN" sz="3000" spc="-1" strike="noStrike">
                <a:solidFill>
                  <a:srgbClr val="f46524"/>
                </a:solidFill>
                <a:uFill>
                  <a:solidFill>
                    <a:srgbClr val="ffffff"/>
                  </a:solidFill>
                </a:uFill>
                <a:latin typeface="Lato"/>
                <a:ea typeface="Lato"/>
              </a:rPr>
              <a:t>4. Processing</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Lato"/>
                <a:ea typeface="Lato"/>
              </a:rPr>
              <a:t>The data is then processed using mapper and reducer code in python. The code involves extracting text data from json files stored through live streaming and the performing summarization on the entire collected data. </a:t>
            </a:r>
            <a:endParaRPr b="0" lang="en-IN" sz="1400" spc="-1" strike="noStrike">
              <a:solidFill>
                <a:srgbClr val="000000"/>
              </a:solidFill>
              <a:uFill>
                <a:solidFill>
                  <a:srgbClr val="ffffff"/>
                </a:solidFill>
              </a:uFill>
              <a:latin typeface="Arial"/>
            </a:endParaRPr>
          </a:p>
        </p:txBody>
      </p:sp>
      <p:pic>
        <p:nvPicPr>
          <p:cNvPr id="214" name="Shape 126" descr=""/>
          <p:cNvPicPr/>
          <p:nvPr/>
        </p:nvPicPr>
        <p:blipFill>
          <a:blip r:embed="rId1"/>
          <a:stretch/>
        </p:blipFill>
        <p:spPr>
          <a:xfrm>
            <a:off x="139320" y="178920"/>
            <a:ext cx="5202720" cy="4785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2018-04-09T20:14:36Z</dcterms:modified>
  <cp:revision>1</cp:revision>
  <dc:subject/>
  <dc:title/>
</cp:coreProperties>
</file>