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43"/>
  </p:notesMasterIdLst>
  <p:sldIdLst>
    <p:sldId id="258" r:id="rId5"/>
    <p:sldId id="259" r:id="rId6"/>
    <p:sldId id="265" r:id="rId7"/>
    <p:sldId id="311" r:id="rId8"/>
    <p:sldId id="310" r:id="rId9"/>
    <p:sldId id="312" r:id="rId10"/>
    <p:sldId id="266" r:id="rId11"/>
    <p:sldId id="288" r:id="rId12"/>
    <p:sldId id="290" r:id="rId13"/>
    <p:sldId id="291" r:id="rId14"/>
    <p:sldId id="260" r:id="rId15"/>
    <p:sldId id="270" r:id="rId16"/>
    <p:sldId id="261" r:id="rId17"/>
    <p:sldId id="263" r:id="rId18"/>
    <p:sldId id="264" r:id="rId19"/>
    <p:sldId id="300" r:id="rId20"/>
    <p:sldId id="271" r:id="rId21"/>
    <p:sldId id="308" r:id="rId22"/>
    <p:sldId id="267" r:id="rId23"/>
    <p:sldId id="309" r:id="rId24"/>
    <p:sldId id="287" r:id="rId25"/>
    <p:sldId id="268" r:id="rId26"/>
    <p:sldId id="272" r:id="rId27"/>
    <p:sldId id="269" r:id="rId28"/>
    <p:sldId id="273" r:id="rId29"/>
    <p:sldId id="277" r:id="rId30"/>
    <p:sldId id="299" r:id="rId31"/>
    <p:sldId id="279" r:id="rId32"/>
    <p:sldId id="278" r:id="rId33"/>
    <p:sldId id="313" r:id="rId34"/>
    <p:sldId id="314" r:id="rId35"/>
    <p:sldId id="315" r:id="rId36"/>
    <p:sldId id="316" r:id="rId37"/>
    <p:sldId id="280" r:id="rId38"/>
    <p:sldId id="281" r:id="rId39"/>
    <p:sldId id="282" r:id="rId40"/>
    <p:sldId id="283" r:id="rId41"/>
    <p:sldId id="292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15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35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12A1-4CCE-4865-A45A-B856B2AF1AF8}" type="datetimeFigureOut">
              <a:rPr lang="en-US" smtClean="0"/>
              <a:pPr/>
              <a:t>10/4/2015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94F3-FC76-40C0-BCF7-7DEFB77965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0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The young people's energy, enthusiasm and enterprise are India's greatest strength. Unleashing those attributes is government's biggest mission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194F3-FC76-40C0-BCF7-7DEFB779657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73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194F3-FC76-40C0-BCF7-7DEFB779657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51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A194F3-FC76-40C0-BCF7-7DEFB7796579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6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420938"/>
            <a:ext cx="1890713" cy="283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420938"/>
            <a:ext cx="5524500" cy="283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F093-83AA-48BE-A324-9B2948372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0FB33-DC58-4B18-B05B-B3E9BEE646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D20BA-2FA5-4FA8-A074-E7338BE783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E91C0-F6FD-43B8-B3A9-81440CBE42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6B768-ACE0-4B3E-A8AA-084431F49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24858-C785-41DC-92FF-8493D9755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45CE5-B183-4F82-9FF0-CA6B0BD861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3D66-AB3B-4498-8A87-C315D04E5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D1C0A4-FA1D-4ECD-972A-B798388F38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62CE0-FB63-4F12-8016-DDC63DB928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4150" y="76200"/>
            <a:ext cx="2152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76200"/>
            <a:ext cx="6305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665A4-FB9A-413D-B468-31AD42A08F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20938"/>
            <a:ext cx="3706813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2420938"/>
            <a:ext cx="3708400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420938"/>
            <a:ext cx="1890713" cy="2836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420938"/>
            <a:ext cx="5524500" cy="2836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05C84-6032-4D7B-A20A-6F04DBA8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49662-5C23-4C73-A043-E72E6A9762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9B842-8003-4583-BA32-971F4C537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F205-D298-4444-A003-108DB128D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48C2-5D83-48EA-B4D6-2D86990EFB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7CFC3-30E9-44F7-B59F-A5BF98243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420938"/>
            <a:ext cx="3706813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2420938"/>
            <a:ext cx="3708400" cy="1330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8F4B3-42DA-481E-9ECD-6B72849BD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3B79E-5584-41C6-A762-BD05FBF6C6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208C1-F85D-40AB-99ED-B0AF362B07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D116D-5B90-4B45-9B8B-25381F3CC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8A315-5654-42E2-A757-13240D517C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190500" y="1828800"/>
            <a:ext cx="8763000" cy="35052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830638" y="4422775"/>
            <a:ext cx="4651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By (Presenter Name)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(Jan 2009)</a:t>
            </a:r>
          </a:p>
        </p:txBody>
      </p:sp>
      <p:sp>
        <p:nvSpPr>
          <p:cNvPr id="28698" name="Rectangle 26"/>
          <p:cNvSpPr>
            <a:spLocks noChangeArrowheads="1"/>
          </p:cNvSpPr>
          <p:nvPr/>
        </p:nvSpPr>
        <p:spPr bwMode="auto">
          <a:xfrm flipV="1">
            <a:off x="190500" y="5334000"/>
            <a:ext cx="8763000" cy="76200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96" name="Rectangle 24"/>
          <p:cNvSpPr>
            <a:spLocks noChangeArrowheads="1"/>
          </p:cNvSpPr>
          <p:nvPr/>
        </p:nvSpPr>
        <p:spPr bwMode="auto">
          <a:xfrm>
            <a:off x="190500" y="1828800"/>
            <a:ext cx="8763000" cy="2449513"/>
          </a:xfrm>
          <a:prstGeom prst="rect">
            <a:avLst/>
          </a:prstGeom>
          <a:solidFill>
            <a:srgbClr val="1F3F5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20938"/>
            <a:ext cx="75676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Presentation Title</a:t>
            </a:r>
          </a:p>
        </p:txBody>
      </p:sp>
      <p:pic>
        <p:nvPicPr>
          <p:cNvPr id="1031" name="Picture 32" descr="InfoCepts_notag_RGB_New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18250" y="6096000"/>
            <a:ext cx="2063750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rgbClr val="CCECFF"/>
          </a:solidFill>
          <a:latin typeface="Arial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buChar char="•"/>
        <a:defRPr sz="36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6" name="Rectangle 8"/>
          <p:cNvSpPr>
            <a:spLocks noChangeArrowheads="1"/>
          </p:cNvSpPr>
          <p:nvPr/>
        </p:nvSpPr>
        <p:spPr bwMode="auto">
          <a:xfrm>
            <a:off x="0" y="0"/>
            <a:ext cx="7391400" cy="609600"/>
          </a:xfrm>
          <a:prstGeom prst="rect">
            <a:avLst/>
          </a:prstGeom>
          <a:solidFill>
            <a:srgbClr val="1F3F5F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0937" name="Rectangle 9"/>
          <p:cNvSpPr>
            <a:spLocks noChangeArrowheads="1"/>
          </p:cNvSpPr>
          <p:nvPr/>
        </p:nvSpPr>
        <p:spPr bwMode="auto">
          <a:xfrm flipV="1">
            <a:off x="0" y="609600"/>
            <a:ext cx="9144000" cy="26988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80939" name="Rectangle 11"/>
          <p:cNvSpPr>
            <a:spLocks noChangeArrowheads="1"/>
          </p:cNvSpPr>
          <p:nvPr/>
        </p:nvSpPr>
        <p:spPr bwMode="auto">
          <a:xfrm>
            <a:off x="7391400" y="0"/>
            <a:ext cx="1752600" cy="6096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0951" name="Rectangle 23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2055" name="Picture 24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095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288" y="6672263"/>
            <a:ext cx="60960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88DC347-C496-487D-8752-46C1872CF7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7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65A4"/>
        </a:buClr>
        <a:buSzPct val="90000"/>
        <a:buFont typeface="Wingdings" pitchFamily="2" charset="2"/>
        <a:buChar char="§"/>
        <a:defRPr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9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3333"/>
        </a:buClr>
        <a:buSzPct val="80000"/>
        <a:buFont typeface="Wingdings" pitchFamily="2" charset="2"/>
        <a:buChar char="Ø"/>
        <a:defRPr sz="15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6" name="Rectangle 14"/>
          <p:cNvSpPr>
            <a:spLocks noChangeArrowheads="1"/>
          </p:cNvSpPr>
          <p:nvPr/>
        </p:nvSpPr>
        <p:spPr bwMode="auto">
          <a:xfrm>
            <a:off x="190500" y="1828800"/>
            <a:ext cx="8763000" cy="3505200"/>
          </a:xfrm>
          <a:prstGeom prst="rect">
            <a:avLst/>
          </a:prstGeom>
          <a:solidFill>
            <a:schemeClr val="bg2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8" name="Rectangle 16"/>
          <p:cNvSpPr>
            <a:spLocks noChangeArrowheads="1"/>
          </p:cNvSpPr>
          <p:nvPr/>
        </p:nvSpPr>
        <p:spPr bwMode="auto">
          <a:xfrm flipV="1">
            <a:off x="190500" y="5334000"/>
            <a:ext cx="8763000" cy="76200"/>
          </a:xfrm>
          <a:prstGeom prst="rect">
            <a:avLst/>
          </a:prstGeom>
          <a:solidFill>
            <a:srgbClr val="C0C0C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3489" name="Rectangle 17"/>
          <p:cNvSpPr>
            <a:spLocks noChangeArrowheads="1"/>
          </p:cNvSpPr>
          <p:nvPr/>
        </p:nvSpPr>
        <p:spPr bwMode="auto">
          <a:xfrm>
            <a:off x="190500" y="1828800"/>
            <a:ext cx="8763000" cy="2449513"/>
          </a:xfrm>
          <a:prstGeom prst="rect">
            <a:avLst/>
          </a:prstGeom>
          <a:solidFill>
            <a:srgbClr val="4D4D4D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3830638" y="4422775"/>
            <a:ext cx="4651375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Lesson (No.)</a:t>
            </a:r>
          </a:p>
        </p:txBody>
      </p:sp>
      <p:sp>
        <p:nvSpPr>
          <p:cNvPr id="3078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420938"/>
            <a:ext cx="7567613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New Topic Title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80" name="Picture 27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xStyles>
    <p:titleStyle>
      <a:lvl1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2pPr>
      <a:lvl3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3pPr>
      <a:lvl4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4pPr>
      <a:lvl5pPr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>
          <a:solidFill>
            <a:schemeClr val="bg1"/>
          </a:solidFill>
          <a:latin typeface="Arial" charset="0"/>
        </a:defRPr>
      </a:lvl9pPr>
    </p:titleStyle>
    <p:bodyStyle>
      <a:lvl1pPr marL="342900" indent="-342900" algn="r" rtl="0" eaLnBrk="1" fontAlgn="base" hangingPunct="1">
        <a:spcBef>
          <a:spcPct val="20000"/>
        </a:spcBef>
        <a:spcAft>
          <a:spcPct val="0"/>
        </a:spcAft>
        <a:buChar char="•"/>
        <a:defRPr sz="3600" b="1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5" name="Rectangle 27"/>
          <p:cNvSpPr>
            <a:spLocks noChangeArrowheads="1"/>
          </p:cNvSpPr>
          <p:nvPr/>
        </p:nvSpPr>
        <p:spPr bwMode="auto">
          <a:xfrm flipV="1">
            <a:off x="0" y="6640513"/>
            <a:ext cx="6032500" cy="63500"/>
          </a:xfrm>
          <a:prstGeom prst="rect">
            <a:avLst/>
          </a:prstGeom>
          <a:solidFill>
            <a:srgbClr val="0065A4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099" name="Picture 28" descr="InfoCepts_Education_logo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72200" y="6537325"/>
            <a:ext cx="2790825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7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4288" y="6672263"/>
            <a:ext cx="609601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F91CFDD-1CC2-41D7-ACBC-E9F71EC80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fade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400">
          <a:solidFill>
            <a:srgbClr val="1C1C1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400">
          <a:solidFill>
            <a:srgbClr val="333333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planningcommission.gov.in/" TargetMode="External"/><Relationship Id="rId2" Type="http://schemas.openxmlformats.org/officeDocument/2006/relationships/hyperlink" Target="https://data.gov.in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oogle.co.in/" TargetMode="External"/><Relationship Id="rId5" Type="http://schemas.openxmlformats.org/officeDocument/2006/relationships/hyperlink" Target="http://www.microstrategy.com/" TargetMode="External"/><Relationship Id="rId4" Type="http://schemas.openxmlformats.org/officeDocument/2006/relationships/hyperlink" Target="http://www.ibef.org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32240" y="4293096"/>
            <a:ext cx="2088232" cy="1008111"/>
          </a:xfrm>
        </p:spPr>
        <p:txBody>
          <a:bodyPr/>
          <a:lstStyle/>
          <a:p>
            <a:pPr algn="l"/>
            <a:r>
              <a:rPr lang="en-IN" dirty="0" smtClean="0">
                <a:solidFill>
                  <a:schemeClr val="accent3"/>
                </a:solidFill>
              </a:rPr>
              <a:t>By:</a:t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Charulata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err="1" smtClean="0">
                <a:solidFill>
                  <a:schemeClr val="accent3"/>
                </a:solidFill>
              </a:rPr>
              <a:t>Lodha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Neha</a:t>
            </a:r>
            <a:r>
              <a:rPr lang="en-IN" dirty="0" smtClean="0">
                <a:solidFill>
                  <a:schemeClr val="accent3"/>
                </a:solidFill>
              </a:rPr>
              <a:t> Agrawal</a:t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err="1" smtClean="0">
                <a:solidFill>
                  <a:schemeClr val="accent3"/>
                </a:solidFill>
              </a:rPr>
              <a:t>Prajakta</a:t>
            </a:r>
            <a:r>
              <a:rPr lang="en-IN" dirty="0" smtClean="0">
                <a:solidFill>
                  <a:schemeClr val="accent3"/>
                </a:solidFill>
              </a:rPr>
              <a:t> </a:t>
            </a:r>
            <a:r>
              <a:rPr lang="en-IN" dirty="0" err="1" smtClean="0">
                <a:solidFill>
                  <a:schemeClr val="accent3"/>
                </a:solidFill>
              </a:rPr>
              <a:t>Yerpude</a:t>
            </a:r>
            <a:r>
              <a:rPr lang="en-IN" dirty="0" smtClean="0">
                <a:solidFill>
                  <a:schemeClr val="accent3"/>
                </a:solidFill>
              </a:rPr>
              <a:t/>
            </a:r>
            <a:br>
              <a:rPr lang="en-IN" dirty="0" smtClean="0">
                <a:solidFill>
                  <a:schemeClr val="accent3"/>
                </a:solidFill>
              </a:rPr>
            </a:br>
            <a:r>
              <a:rPr lang="en-IN" dirty="0" smtClean="0">
                <a:solidFill>
                  <a:schemeClr val="accent3"/>
                </a:solidFill>
              </a:rPr>
              <a:t>Raj </a:t>
            </a:r>
            <a:r>
              <a:rPr lang="en-IN" dirty="0" err="1" smtClean="0">
                <a:solidFill>
                  <a:schemeClr val="accent3"/>
                </a:solidFill>
              </a:rPr>
              <a:t>Patni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IN" dirty="0" smtClean="0"/>
              <a:t>Socio-Economic Analysis Dashboard</a:t>
            </a:r>
            <a:endParaRPr lang="en-IN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 PROJECT TRAINING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SQL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Data warehouse concepts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err="1" smtClean="0"/>
              <a:t>Microstrategy</a:t>
            </a:r>
            <a:endParaRPr lang="en-US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PHASES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75212" y="1142984"/>
            <a:ext cx="1868788" cy="179621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latin typeface="Arial" charset="0"/>
              </a:rPr>
              <a:t>DEPLOYMENT</a:t>
            </a:r>
            <a:endParaRPr kumimoji="0" lang="en-IN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286380" y="3429000"/>
            <a:ext cx="1785950" cy="1714512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286116" y="1000108"/>
            <a:ext cx="2071702" cy="192882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DEVELOPMENT</a:t>
            </a:r>
            <a:endParaRPr kumimoji="0" lang="en-IN" sz="13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714480" y="3500438"/>
            <a:ext cx="1928826" cy="1785950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42844" y="928670"/>
            <a:ext cx="1962456" cy="1852828"/>
          </a:xfrm>
          <a:prstGeom prst="ellips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  <a:r>
              <a:rPr kumimoji="0" lang="en-US" sz="13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ANALYSIS</a:t>
            </a:r>
            <a:endParaRPr kumimoji="0" lang="en-IN" sz="13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2961536">
            <a:off x="1323250" y="2975727"/>
            <a:ext cx="996884" cy="474134"/>
          </a:xfrm>
          <a:prstGeom prst="rightArrow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2961536">
            <a:off x="4884003" y="2880198"/>
            <a:ext cx="1015401" cy="474134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8813589">
            <a:off x="2860641" y="2852402"/>
            <a:ext cx="996884" cy="474134"/>
          </a:xfrm>
          <a:prstGeom prst="right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8813589">
            <a:off x="6677063" y="2924410"/>
            <a:ext cx="996884" cy="474134"/>
          </a:xfrm>
          <a:prstGeom prst="rightArrow">
            <a:avLst/>
          </a:prstGeom>
          <a:solidFill>
            <a:schemeClr val="accent5">
              <a:lumMod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&amp; ANALYSIS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572396" y="2857496"/>
            <a:ext cx="124807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86512" y="2857496"/>
            <a:ext cx="116580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932040" y="2857496"/>
            <a:ext cx="122413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635896" y="2857496"/>
            <a:ext cx="115041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14282" y="1428736"/>
            <a:ext cx="3286116" cy="3071834"/>
          </a:xfrm>
          <a:prstGeom prst="ellipse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ANALYSIS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AND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	Three Major Areas of Socio-Economic Analysis are :</a:t>
            </a:r>
          </a:p>
          <a:p>
            <a:pPr>
              <a:buNone/>
            </a:pPr>
            <a:endParaRPr lang="en-IN" sz="2000" dirty="0" smtClean="0"/>
          </a:p>
          <a:p>
            <a:r>
              <a:rPr lang="en-IN" sz="2000" dirty="0" smtClean="0"/>
              <a:t>Crime</a:t>
            </a:r>
          </a:p>
          <a:p>
            <a:endParaRPr lang="en-IN" sz="2000" dirty="0" smtClean="0"/>
          </a:p>
          <a:p>
            <a:r>
              <a:rPr lang="en-IN" sz="2000" dirty="0" smtClean="0"/>
              <a:t>Education</a:t>
            </a:r>
          </a:p>
          <a:p>
            <a:endParaRPr lang="en-IN" sz="2000" dirty="0" smtClean="0"/>
          </a:p>
          <a:p>
            <a:r>
              <a:rPr lang="en-IN" sz="2000" dirty="0" smtClean="0"/>
              <a:t>Different sectors which contribute to the economy</a:t>
            </a:r>
          </a:p>
          <a:p>
            <a:pPr marL="0" indent="0">
              <a:buNone/>
            </a:pPr>
            <a:r>
              <a:rPr lang="en-IN" sz="2000" dirty="0" smtClean="0"/>
              <a:t>    (Agriculture, Mining, Manufacturing)</a:t>
            </a:r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 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CRIME ASSESSMENT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Analysis on total number of criminals based on-</a:t>
            </a:r>
          </a:p>
          <a:p>
            <a:pPr>
              <a:buNone/>
            </a:pPr>
            <a:endParaRPr lang="en-IN" sz="2000" dirty="0" smtClean="0"/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 smtClean="0"/>
              <a:t>Gender (Male and Female)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 smtClean="0"/>
              <a:t>Age Group (18-30, 30-50, 50 and above)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 smtClean="0"/>
              <a:t>Crime Type (Kidnapping, Theft, Rape, Murder)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EDUCATION </a:t>
            </a:r>
            <a:r>
              <a:rPr lang="en-IN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/>
              <a:t>Analysis on number of Institutes</a:t>
            </a:r>
            <a:r>
              <a:rPr lang="en-IN" sz="2000" dirty="0"/>
              <a:t> </a:t>
            </a:r>
            <a:r>
              <a:rPr lang="en-IN" sz="2000" dirty="0" smtClean="0"/>
              <a:t>based on levels. </a:t>
            </a:r>
          </a:p>
          <a:p>
            <a:pPr marL="0" indent="0">
              <a:buNone/>
            </a:pPr>
            <a:r>
              <a:rPr lang="en-IN" sz="2000" dirty="0" smtClean="0"/>
              <a:t>    (Primary, Secondary, Undergraduate, Postgraduate)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Analysis on total number of enrolments of students.</a:t>
            </a:r>
          </a:p>
          <a:p>
            <a:pPr marL="0" indent="0">
              <a:buNone/>
            </a:pPr>
            <a:r>
              <a:rPr lang="en-IN" sz="2000" dirty="0" smtClean="0"/>
              <a:t>    (</a:t>
            </a:r>
            <a:r>
              <a:rPr lang="en-IN" sz="2000" dirty="0"/>
              <a:t>Primary, Secondary, Undergraduate, Postgraduate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Analysis on expenditure on education for each state.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GROSS DOMESTIC PRODUCT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02696"/>
          </a:xfrm>
        </p:spPr>
        <p:txBody>
          <a:bodyPr/>
          <a:lstStyle/>
          <a:p>
            <a:pPr algn="just"/>
            <a:r>
              <a:rPr lang="en-IN" sz="2000" dirty="0" smtClean="0"/>
              <a:t>Analysis on Sectorial Indices - Power, Land, Telecom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Analysis on Labour Rates for each sector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pPr algn="just"/>
            <a:r>
              <a:rPr lang="en-IN" sz="2000" dirty="0" smtClean="0"/>
              <a:t>Analysis on add-ons for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1800" dirty="0" smtClean="0"/>
              <a:t>Agriculture </a:t>
            </a:r>
            <a:r>
              <a:rPr lang="en-IN" sz="2000" dirty="0" smtClean="0"/>
              <a:t>(Value production output</a:t>
            </a:r>
            <a:r>
              <a:rPr lang="en-IN" sz="2000" dirty="0"/>
              <a:t> </a:t>
            </a:r>
            <a:r>
              <a:rPr lang="en-IN" sz="2000" dirty="0" smtClean="0"/>
              <a:t>for different crops)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 smtClean="0"/>
              <a:t>Mining (Total number of mines for different minerals)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/>
              <a:t>Manufacturing(Total number for pharmaceutical and petrochemical)</a:t>
            </a:r>
          </a:p>
          <a:p>
            <a:pPr marL="457200" lvl="1" indent="0" algn="just">
              <a:buNone/>
            </a:pPr>
            <a:endParaRPr lang="en-IN" sz="2000" dirty="0" smtClean="0"/>
          </a:p>
          <a:p>
            <a:pPr marL="0" indent="0">
              <a:buNone/>
            </a:pPr>
            <a:endParaRPr lang="en-IN" sz="2000" dirty="0" smtClean="0"/>
          </a:p>
          <a:p>
            <a:pPr lvl="1"/>
            <a:r>
              <a:rPr lang="en-IN" sz="400" dirty="0" smtClean="0"/>
              <a:t>,</a:t>
            </a:r>
          </a:p>
          <a:p>
            <a:pPr lvl="1"/>
            <a:r>
              <a:rPr lang="en-IN" sz="400" dirty="0" smtClean="0"/>
              <a:t>   </a:t>
            </a:r>
          </a:p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15206" y="2571744"/>
            <a:ext cx="114300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57884" y="2571744"/>
            <a:ext cx="116238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429124" y="2571744"/>
            <a:ext cx="122299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500306"/>
            <a:ext cx="1214446" cy="1071570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b="1" dirty="0">
              <a:solidFill>
                <a:schemeClr val="tx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571604" y="1357298"/>
            <a:ext cx="2786082" cy="2643206"/>
          </a:xfrm>
          <a:prstGeom prst="ellipse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836712"/>
            <a:ext cx="7560840" cy="5573551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0728"/>
            <a:ext cx="7920880" cy="5455515"/>
          </a:xfr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07288" cy="5030688"/>
          </a:xfrm>
        </p:spPr>
        <p:txBody>
          <a:bodyPr/>
          <a:lstStyle/>
          <a:p>
            <a:pPr eaLnBrk="1" hangingPunct="1"/>
            <a:r>
              <a:rPr lang="en-US" sz="2000" dirty="0" smtClean="0"/>
              <a:t>Introduction</a:t>
            </a:r>
          </a:p>
          <a:p>
            <a:pPr eaLnBrk="1" hangingPunct="1"/>
            <a:r>
              <a:rPr lang="en-US" sz="2000" dirty="0" smtClean="0"/>
              <a:t>Project Overview</a:t>
            </a:r>
          </a:p>
          <a:p>
            <a:pPr eaLnBrk="1" hangingPunct="1"/>
            <a:r>
              <a:rPr lang="en-US" sz="2000" dirty="0" smtClean="0"/>
              <a:t>Pre-Project Training</a:t>
            </a:r>
          </a:p>
          <a:p>
            <a:pPr eaLnBrk="1" hangingPunct="1"/>
            <a:r>
              <a:rPr lang="en-US" sz="2000" dirty="0" smtClean="0"/>
              <a:t>Project  Phases</a:t>
            </a:r>
          </a:p>
          <a:p>
            <a:pPr eaLnBrk="1" hangingPunct="1"/>
            <a:r>
              <a:rPr lang="en-US" sz="2000" dirty="0" smtClean="0"/>
              <a:t>Planning &amp; Analysis Phase</a:t>
            </a:r>
          </a:p>
          <a:p>
            <a:pPr eaLnBrk="1" hangingPunct="1"/>
            <a:r>
              <a:rPr lang="en-US" sz="2000" dirty="0" smtClean="0"/>
              <a:t>Design Phase</a:t>
            </a:r>
          </a:p>
          <a:p>
            <a:pPr eaLnBrk="1" hangingPunct="1"/>
            <a:r>
              <a:rPr lang="en-US" sz="2000" dirty="0" smtClean="0"/>
              <a:t>Development Phase</a:t>
            </a:r>
          </a:p>
          <a:p>
            <a:pPr eaLnBrk="1" hangingPunct="1"/>
            <a:r>
              <a:rPr lang="en-US" sz="2000" dirty="0" smtClean="0"/>
              <a:t>Testing</a:t>
            </a:r>
          </a:p>
          <a:p>
            <a:pPr eaLnBrk="1" hangingPunct="1"/>
            <a:r>
              <a:rPr lang="en-US" sz="2000" dirty="0" smtClean="0"/>
              <a:t>Deliverables</a:t>
            </a:r>
          </a:p>
          <a:p>
            <a:pPr eaLnBrk="1" hangingPunct="1"/>
            <a:r>
              <a:rPr lang="en-US" sz="2000" dirty="0" smtClean="0"/>
              <a:t>Challenges </a:t>
            </a:r>
          </a:p>
          <a:p>
            <a:pPr eaLnBrk="1" hangingPunct="1"/>
            <a:r>
              <a:rPr lang="en-US" sz="2000" dirty="0" smtClean="0"/>
              <a:t>Lessons</a:t>
            </a:r>
          </a:p>
          <a:p>
            <a:pPr eaLnBrk="1" hangingPunct="1"/>
            <a:r>
              <a:rPr lang="en-US" sz="2000" dirty="0" smtClean="0"/>
              <a:t>References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MOCKUPS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714137"/>
            <a:ext cx="6329677" cy="474725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505828"/>
            <a:ext cx="3384376" cy="1938678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58" y="836712"/>
            <a:ext cx="7761589" cy="55824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16632"/>
            <a:ext cx="59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sz="20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MOCKUPS</a:t>
            </a:r>
            <a:endParaRPr lang="en-US" sz="20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DESIGN PHASE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08F4B3-42DA-481E-9ECD-6B72849BDC84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90872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333333"/>
                </a:solidFill>
              </a:rPr>
              <a:t>Logical and Physical Data Model</a:t>
            </a: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647478"/>
              </p:ext>
            </p:extLst>
          </p:nvPr>
        </p:nvGraphicFramePr>
        <p:xfrm>
          <a:off x="491819" y="1700808"/>
          <a:ext cx="1703917" cy="14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819" y="1700808"/>
                        <a:ext cx="1703917" cy="1437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3528" y="3393843"/>
            <a:ext cx="84969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Sheet 1 contains </a:t>
            </a:r>
            <a:r>
              <a:rPr lang="en-US" dirty="0"/>
              <a:t>P</a:t>
            </a:r>
            <a:r>
              <a:rPr lang="en-US" dirty="0" smtClean="0"/>
              <a:t>DM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Sheet 2</a:t>
            </a:r>
            <a:r>
              <a:rPr lang="en-US" dirty="0" smtClean="0"/>
              <a:t> </a:t>
            </a:r>
            <a:r>
              <a:rPr lang="en-US" dirty="0"/>
              <a:t>contains LDM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215206" y="2571744"/>
            <a:ext cx="114300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857884" y="2571744"/>
            <a:ext cx="1000132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schemeClr val="bg1"/>
                </a:solidFill>
                <a:latin typeface="Arial" charset="0"/>
              </a:rPr>
              <a:t>TEST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14282" y="2571744"/>
            <a:ext cx="114297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</a:t>
            </a:r>
            <a:r>
              <a:rPr kumimoji="0" lang="en-US" sz="9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&amp; ANALYSIS</a:t>
            </a: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571604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DESIGN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2928926" y="1428736"/>
            <a:ext cx="2786082" cy="2643206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DEVELOPMENT</a:t>
            </a:r>
            <a:endParaRPr kumimoji="0" lang="en-IN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Extraction</a:t>
            </a:r>
          </a:p>
          <a:p>
            <a:pPr>
              <a:buNone/>
            </a:pPr>
            <a:r>
              <a:rPr lang="en-US" sz="2000" dirty="0" smtClean="0"/>
              <a:t>		Data from Excel Sheets and CSV files</a:t>
            </a:r>
          </a:p>
          <a:p>
            <a:endParaRPr lang="en-US" sz="2000" dirty="0" smtClean="0"/>
          </a:p>
          <a:p>
            <a:r>
              <a:rPr lang="en-US" sz="2000" dirty="0" smtClean="0"/>
              <a:t>Transformation</a:t>
            </a:r>
          </a:p>
          <a:p>
            <a:pPr>
              <a:buNone/>
            </a:pPr>
            <a:r>
              <a:rPr lang="en-US" sz="2000" dirty="0" smtClean="0"/>
              <a:t>		Date</a:t>
            </a:r>
          </a:p>
          <a:p>
            <a:pPr>
              <a:buNone/>
            </a:pPr>
            <a:r>
              <a:rPr lang="en-US" sz="2000" dirty="0" smtClean="0"/>
              <a:t>		Data type conversions</a:t>
            </a:r>
          </a:p>
          <a:p>
            <a:pPr>
              <a:buNone/>
            </a:pPr>
            <a:r>
              <a:rPr lang="en-US" sz="2000" dirty="0" smtClean="0"/>
              <a:t>		Substring</a:t>
            </a:r>
          </a:p>
          <a:p>
            <a:endParaRPr lang="en-US" sz="2000" dirty="0" smtClean="0"/>
          </a:p>
          <a:p>
            <a:r>
              <a:rPr lang="en-US" sz="2000" dirty="0" smtClean="0"/>
              <a:t>Project loading in data warehouse by using SQL scripts.</a:t>
            </a:r>
          </a:p>
          <a:p>
            <a:endParaRPr lang="en-IN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CE45CE5-B183-4F82-9FF0-CA6B0BD8612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ETL SCRIPTS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9144000" cy="51409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737489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Script files attached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33852"/>
              </p:ext>
            </p:extLst>
          </p:nvPr>
        </p:nvGraphicFramePr>
        <p:xfrm>
          <a:off x="2915816" y="575403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Packager Shell Object" showAsIcon="1" r:id="rId4" imgW="914400" imgH="771480" progId="Package">
                  <p:embed/>
                </p:oleObj>
              </mc:Choice>
              <mc:Fallback>
                <p:oleObj name="Packager Shell Object" showAsIcon="1" r:id="rId4" imgW="914400" imgH="771480" progId="Package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754037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200770"/>
              </p:ext>
            </p:extLst>
          </p:nvPr>
        </p:nvGraphicFramePr>
        <p:xfrm>
          <a:off x="4067944" y="573325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Packager Shell Object" showAsIcon="1" r:id="rId6" imgW="914400" imgH="771480" progId="Package">
                  <p:embed/>
                </p:oleObj>
              </mc:Choice>
              <mc:Fallback>
                <p:oleObj name="Packager Shell Object" showAsIcon="1" r:id="rId6" imgW="914400" imgH="771480" progId="Package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5733256"/>
                        <a:ext cx="9144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7429520" y="2571744"/>
            <a:ext cx="114300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schemeClr val="bg1"/>
                </a:solidFill>
                <a:latin typeface="Arial" charset="0"/>
              </a:rPr>
              <a:t>DEPLOY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714480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1100" b="1" dirty="0" smtClean="0">
                <a:solidFill>
                  <a:schemeClr val="bg1"/>
                </a:solidFill>
                <a:latin typeface="Arial" charset="0"/>
              </a:rPr>
              <a:t>DESIGN</a:t>
            </a:r>
            <a:endParaRPr kumimoji="0" lang="en-IN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00364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571744"/>
            <a:ext cx="121444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4286248" y="1571612"/>
            <a:ext cx="2786082" cy="264320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TESTING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</a:rPr>
              <a:t>Duplicate value check in lookup table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Count check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r>
              <a:rPr lang="en-IN" sz="2000" dirty="0" smtClean="0">
                <a:solidFill>
                  <a:schemeClr val="tx1"/>
                </a:solidFill>
              </a:rPr>
              <a:t>Verification of data</a:t>
            </a:r>
          </a:p>
          <a:p>
            <a:pPr marL="0" indent="0">
              <a:buNone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PHASE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 bwMode="auto">
          <a:xfrm>
            <a:off x="4572000" y="2571744"/>
            <a:ext cx="1143008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TEST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714480" y="2571744"/>
            <a:ext cx="1071570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 smtClean="0">
                <a:solidFill>
                  <a:schemeClr val="bg1"/>
                </a:solidFill>
                <a:latin typeface="Arial" charset="0"/>
              </a:rPr>
              <a:t>DESIGN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3000364" y="2571744"/>
            <a:ext cx="121159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DEVELOP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14282" y="2571744"/>
            <a:ext cx="1214446" cy="928694"/>
          </a:xfrm>
          <a:prstGeom prst="ellipse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PLANNING &amp; ANALYSIS</a:t>
            </a:r>
            <a:endParaRPr kumimoji="0" lang="en-IN" sz="9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6143636" y="1643050"/>
            <a:ext cx="2786082" cy="264320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200" b="1" dirty="0" smtClean="0">
              <a:solidFill>
                <a:schemeClr val="bg1"/>
              </a:solidFill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bg1"/>
                </a:solidFill>
                <a:latin typeface="Arial" charset="0"/>
              </a:rPr>
              <a:t>DEPLOYMENT</a:t>
            </a:r>
            <a:endParaRPr kumimoji="0" lang="en-IN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DELIVERABLES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FIRST DELIVERABLE</a:t>
            </a:r>
            <a:r>
              <a:rPr lang="en-US" sz="2400" dirty="0" smtClean="0"/>
              <a:t>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 smtClean="0"/>
              <a:t>	Logical Data Model and	Physical  Data Model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SECOND DELIVERABLE: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 smtClean="0"/>
              <a:t> 	ETL scripts  in SQL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THIRD DELIVERABLE: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 smtClean="0"/>
              <a:t> 	 Reports for dashboard</a:t>
            </a:r>
          </a:p>
          <a:p>
            <a:pPr marL="457200" lvl="1" indent="0"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FOURTH DELIVERABLE: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 smtClean="0"/>
              <a:t>  	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19256" cy="495868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/>
              <a:t>Conducting a </a:t>
            </a:r>
            <a:r>
              <a:rPr lang="en-US" sz="2000" dirty="0" smtClean="0"/>
              <a:t>social and economic </a:t>
            </a:r>
            <a:r>
              <a:rPr lang="en-US" sz="2000" dirty="0"/>
              <a:t>impact assessment is important for several reasons. In general, it is used to alert the </a:t>
            </a:r>
            <a:r>
              <a:rPr lang="en-US" sz="2000" dirty="0" smtClean="0"/>
              <a:t>community of </a:t>
            </a:r>
            <a:r>
              <a:rPr lang="en-US" sz="2000" dirty="0"/>
              <a:t>the impact and magnitude of the proposed development on the community’s social and economic </a:t>
            </a:r>
            <a:r>
              <a:rPr lang="en-US" sz="2000" dirty="0" smtClean="0"/>
              <a:t>well-being. </a:t>
            </a:r>
          </a:p>
          <a:p>
            <a:pPr marL="0" indent="0" algn="just">
              <a:buNone/>
            </a:pPr>
            <a:r>
              <a:rPr lang="en-US" sz="2000" dirty="0" smtClean="0"/>
              <a:t>The factors taken in consideration are :</a:t>
            </a:r>
          </a:p>
          <a:p>
            <a:pPr marL="0" indent="0" algn="just">
              <a:buNone/>
            </a:pPr>
            <a:endParaRPr lang="en-IN" sz="2000" dirty="0" smtClean="0"/>
          </a:p>
          <a:p>
            <a:r>
              <a:rPr lang="en-IN" sz="2000" dirty="0" smtClean="0"/>
              <a:t>Crime 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IN" sz="2000" dirty="0" smtClean="0"/>
              <a:t>Education</a:t>
            </a:r>
          </a:p>
          <a:p>
            <a:pPr marL="0" indent="0">
              <a:buNone/>
            </a:pPr>
            <a:endParaRPr lang="en-IN" sz="2000" dirty="0" smtClean="0"/>
          </a:p>
          <a:p>
            <a:r>
              <a:rPr lang="en-US" sz="2000" dirty="0" smtClean="0"/>
              <a:t>Sectorial Analysis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These are compared over a span of 5 years for all states in India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06950" cy="554461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625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56166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00230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6166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31055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583264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087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Installation problem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Data volume problem</a:t>
            </a:r>
          </a:p>
          <a:p>
            <a:endParaRPr lang="en-IN" sz="2400" dirty="0"/>
          </a:p>
          <a:p>
            <a:r>
              <a:rPr lang="en-IN" sz="2400" dirty="0" smtClean="0"/>
              <a:t>Data Extraction from </a:t>
            </a:r>
            <a:r>
              <a:rPr lang="en-IN" sz="2400" dirty="0" err="1" smtClean="0"/>
              <a:t>Pdf</a:t>
            </a:r>
            <a:r>
              <a:rPr lang="en-IN" sz="2400" dirty="0" smtClean="0"/>
              <a:t> files</a:t>
            </a:r>
          </a:p>
          <a:p>
            <a:pPr marL="0" indent="0">
              <a:buNone/>
            </a:pPr>
            <a:endParaRPr lang="en-IN" sz="2400" dirty="0" smtClean="0"/>
          </a:p>
          <a:p>
            <a:r>
              <a:rPr lang="en-IN" sz="2400" dirty="0" smtClean="0"/>
              <a:t>File type conversion problem</a:t>
            </a:r>
          </a:p>
          <a:p>
            <a:endParaRPr lang="en-IN" sz="2400" dirty="0" smtClean="0"/>
          </a:p>
          <a:p>
            <a:pPr>
              <a:buNone/>
            </a:pP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LESSONS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142984"/>
            <a:ext cx="8229600" cy="4525963"/>
          </a:xfrm>
        </p:spPr>
        <p:txBody>
          <a:bodyPr/>
          <a:lstStyle/>
          <a:p>
            <a:r>
              <a:rPr lang="en-US" sz="2400" dirty="0" smtClean="0"/>
              <a:t>Technical lessons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Practical lessons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Management lessons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OUR MENTORS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 err="1"/>
              <a:t>Mr.</a:t>
            </a:r>
            <a:r>
              <a:rPr lang="en-IN" sz="2000" dirty="0"/>
              <a:t> Vaibhav Fating(Chief Mentor</a:t>
            </a:r>
            <a:r>
              <a:rPr lang="en-IN" sz="20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IN" sz="2000" dirty="0" err="1"/>
              <a:t>Mr.</a:t>
            </a:r>
            <a:r>
              <a:rPr lang="en-IN" sz="2000" dirty="0"/>
              <a:t> Naveedur Rehman(DB</a:t>
            </a:r>
            <a:r>
              <a:rPr lang="en-IN" sz="2000" dirty="0" smtClean="0"/>
              <a:t>)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Mr.</a:t>
            </a:r>
            <a:r>
              <a:rPr lang="en-IN" sz="2000" dirty="0" smtClean="0"/>
              <a:t> Syed Husain(DB)</a:t>
            </a:r>
          </a:p>
          <a:p>
            <a:pPr>
              <a:lnSpc>
                <a:spcPct val="150000"/>
              </a:lnSpc>
            </a:pPr>
            <a:r>
              <a:rPr lang="en-IN" sz="2000" dirty="0" err="1"/>
              <a:t>Mr.</a:t>
            </a:r>
            <a:r>
              <a:rPr lang="en-IN" sz="2000" dirty="0"/>
              <a:t> Gaurav Dholwani (MSTR)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Miss. Arpita Agrawal(MSTR)</a:t>
            </a:r>
          </a:p>
          <a:p>
            <a:pPr>
              <a:lnSpc>
                <a:spcPct val="150000"/>
              </a:lnSpc>
            </a:pPr>
            <a:r>
              <a:rPr lang="en-IN" sz="2000" dirty="0" err="1" smtClean="0"/>
              <a:t>Mr.</a:t>
            </a:r>
            <a:r>
              <a:rPr lang="en-IN" sz="2000" dirty="0" smtClean="0"/>
              <a:t> Yash Gharpure(MSTR)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7162800" cy="457200"/>
          </a:xfrm>
        </p:spPr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https://data.gov.in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>
                <a:hlinkClick r:id="rId3"/>
              </a:rPr>
              <a:t>http://planningcommission.gov.in</a:t>
            </a:r>
            <a:r>
              <a:rPr lang="en-US" sz="2000" dirty="0" smtClean="0">
                <a:hlinkClick r:id="rId3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>
                <a:hlinkClick r:id="rId4"/>
              </a:rPr>
              <a:t>http://www.ibef.org</a:t>
            </a:r>
            <a:r>
              <a:rPr lang="en-US" sz="2000" dirty="0" smtClean="0">
                <a:hlinkClick r:id="rId4"/>
              </a:rPr>
              <a:t>/</a:t>
            </a:r>
            <a:endParaRPr lang="en-US" sz="2000" dirty="0"/>
          </a:p>
          <a:p>
            <a:endParaRPr lang="en-IN" sz="2000" dirty="0" smtClean="0"/>
          </a:p>
          <a:p>
            <a:r>
              <a:rPr lang="en-US" sz="2000" dirty="0" smtClean="0">
                <a:hlinkClick r:id="rId5"/>
              </a:rPr>
              <a:t>www.microstrategy.com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>
                <a:hlinkClick r:id="rId6"/>
              </a:rPr>
              <a:t>https://www.google.co.in</a:t>
            </a:r>
            <a:r>
              <a:rPr lang="en-US" sz="2000" dirty="0" smtClean="0">
                <a:hlinkClick r:id="rId6"/>
              </a:rPr>
              <a:t>/</a:t>
            </a:r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3042" y="2571744"/>
            <a:ext cx="521497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you…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CRIME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07288" cy="5318720"/>
          </a:xfrm>
        </p:spPr>
        <p:txBody>
          <a:bodyPr/>
          <a:lstStyle/>
          <a:p>
            <a:pPr algn="just"/>
            <a:r>
              <a:rPr lang="en-US" sz="2000" dirty="0" smtClean="0"/>
              <a:t>Systematic </a:t>
            </a:r>
            <a:r>
              <a:rPr lang="en-US" sz="2000" dirty="0"/>
              <a:t>analysis for identifying and analyzing patterns and trends in </a:t>
            </a:r>
            <a:r>
              <a:rPr lang="en-US" sz="2000" dirty="0" smtClean="0"/>
              <a:t>crime.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Information on patterns can help law enforcement agencies deploy resources in a more effective </a:t>
            </a:r>
            <a:r>
              <a:rPr lang="en-US" sz="2000" dirty="0" smtClean="0"/>
              <a:t>manner</a:t>
            </a:r>
            <a:r>
              <a:rPr lang="en-US" sz="2000" dirty="0"/>
              <a:t>.</a:t>
            </a:r>
            <a:endParaRPr lang="en-US" sz="2000" dirty="0" smtClean="0"/>
          </a:p>
          <a:p>
            <a:pPr marL="0" indent="0"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  <a:p>
            <a:pPr algn="just"/>
            <a:r>
              <a:rPr lang="en-US" sz="2000" dirty="0" smtClean="0"/>
              <a:t>It </a:t>
            </a:r>
            <a:r>
              <a:rPr lang="en-US" sz="2000" dirty="0"/>
              <a:t>also plays a role in devising solutions to crime problems, and formulating crime prevention </a:t>
            </a:r>
            <a:r>
              <a:rPr lang="en-US" sz="2000" dirty="0" smtClean="0"/>
              <a:t>strategies.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algn="just"/>
            <a:r>
              <a:rPr lang="en-US" sz="2000" dirty="0" smtClean="0"/>
              <a:t>The Major Crimes taken in account are –</a:t>
            </a:r>
          </a:p>
          <a:p>
            <a:pPr lvl="2" algn="just">
              <a:buClr>
                <a:schemeClr val="accent2"/>
              </a:buClr>
            </a:pPr>
            <a:r>
              <a:rPr lang="en-US" sz="1800" dirty="0" smtClean="0"/>
              <a:t>Murder</a:t>
            </a:r>
          </a:p>
          <a:p>
            <a:pPr lvl="2" algn="just">
              <a:buClr>
                <a:schemeClr val="accent2"/>
              </a:buClr>
            </a:pPr>
            <a:r>
              <a:rPr lang="en-US" sz="1800" dirty="0"/>
              <a:t>Kidnapping</a:t>
            </a:r>
          </a:p>
          <a:p>
            <a:pPr lvl="2" algn="just">
              <a:buClr>
                <a:schemeClr val="accent2"/>
              </a:buClr>
            </a:pPr>
            <a:r>
              <a:rPr lang="en-US" sz="1800" dirty="0" smtClean="0"/>
              <a:t>Rape</a:t>
            </a:r>
          </a:p>
          <a:p>
            <a:pPr lvl="2" algn="just">
              <a:buClr>
                <a:schemeClr val="accent2"/>
              </a:buClr>
            </a:pPr>
            <a:r>
              <a:rPr lang="en-US" sz="1800" dirty="0"/>
              <a:t>Theft</a:t>
            </a:r>
          </a:p>
          <a:p>
            <a:pPr marL="914400" lvl="2" indent="0">
              <a:buNone/>
            </a:pPr>
            <a:endParaRPr lang="en-US" sz="1800" dirty="0"/>
          </a:p>
          <a:p>
            <a:pPr lvl="2"/>
            <a:endParaRPr lang="en-US" sz="18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732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02696"/>
          </a:xfrm>
        </p:spPr>
        <p:txBody>
          <a:bodyPr/>
          <a:lstStyle/>
          <a:p>
            <a:pPr algn="just"/>
            <a:r>
              <a:rPr lang="en-US" sz="2000" dirty="0"/>
              <a:t>Just as a face is the mirror to the heart of a person, level of education reflects the status of a nation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Education provides required knowledge, technique, skill and information and enables people to know their rights and duties towards their family</a:t>
            </a:r>
            <a:r>
              <a:rPr lang="en-US" sz="2000" dirty="0" smtClean="0"/>
              <a:t>, society and motherland </a:t>
            </a:r>
            <a:r>
              <a:rPr lang="en-US" sz="2000" dirty="0"/>
              <a:t>at </a:t>
            </a:r>
            <a:r>
              <a:rPr lang="en-US" sz="2000" dirty="0" smtClean="0"/>
              <a:t>large.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Analysis about educational sector in India will help to discover the trends in No. of Institutes, No. of Enrollment and Expenditure over the span of years 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53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SECTORIAL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472608"/>
          </a:xfrm>
        </p:spPr>
        <p:txBody>
          <a:bodyPr/>
          <a:lstStyle/>
          <a:p>
            <a:pPr algn="just"/>
            <a:r>
              <a:rPr lang="en-US" sz="2000" dirty="0" smtClean="0"/>
              <a:t>Sectorial analysis helps to  </a:t>
            </a:r>
            <a:r>
              <a:rPr lang="en-US" sz="2000" dirty="0"/>
              <a:t>measure of the size of an economy</a:t>
            </a:r>
          </a:p>
          <a:p>
            <a:pPr algn="just"/>
            <a:r>
              <a:rPr lang="en-US" sz="2000" i="1" dirty="0" smtClean="0"/>
              <a:t>Make </a:t>
            </a:r>
            <a:r>
              <a:rPr lang="en-US" sz="2000" i="1" dirty="0"/>
              <a:t>In </a:t>
            </a:r>
            <a:r>
              <a:rPr lang="en-US" sz="2000" i="1" dirty="0" smtClean="0"/>
              <a:t>India</a:t>
            </a:r>
            <a:r>
              <a:rPr lang="en-US" sz="2000" dirty="0"/>
              <a:t> is a new national program designed to transform India into a global manufacturing </a:t>
            </a:r>
            <a:r>
              <a:rPr lang="en-US" sz="2000" dirty="0" smtClean="0"/>
              <a:t>hub.</a:t>
            </a:r>
          </a:p>
          <a:p>
            <a:pPr algn="just"/>
            <a:r>
              <a:rPr lang="en-US" sz="2000" dirty="0"/>
              <a:t>L</a:t>
            </a:r>
            <a:r>
              <a:rPr lang="en-US" sz="2000" dirty="0" smtClean="0"/>
              <a:t>ocal </a:t>
            </a:r>
            <a:r>
              <a:rPr lang="en-US" sz="2000" dirty="0"/>
              <a:t>and </a:t>
            </a:r>
            <a:r>
              <a:rPr lang="en-US" sz="2000" dirty="0" smtClean="0"/>
              <a:t>foreign industries to </a:t>
            </a:r>
            <a:r>
              <a:rPr lang="en-US" sz="2000" dirty="0"/>
              <a:t>invest in India and make the country a e</a:t>
            </a:r>
            <a:r>
              <a:rPr lang="en-US" sz="2000" dirty="0" smtClean="0"/>
              <a:t>conomic powerhouse.</a:t>
            </a:r>
          </a:p>
          <a:p>
            <a:pPr algn="just"/>
            <a:r>
              <a:rPr lang="en-US" sz="2000" dirty="0"/>
              <a:t>A young nation with 800 million people under age 35, is brimming with optimism and confidence</a:t>
            </a:r>
            <a:r>
              <a:rPr lang="en-US" sz="2000" dirty="0" smtClean="0"/>
              <a:t>.</a:t>
            </a:r>
            <a:endParaRPr lang="en-US" sz="2000" dirty="0"/>
          </a:p>
          <a:p>
            <a:pPr algn="just"/>
            <a:r>
              <a:rPr lang="en-US" sz="2000" dirty="0" smtClean="0"/>
              <a:t>The Dashboard will help to analyze the best scenario to set up industries from various sectors which include :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 Agriculture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Manufacturing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Mining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Industrial</a:t>
            </a:r>
          </a:p>
          <a:p>
            <a:pPr marL="457200" lvl="1" indent="0">
              <a:buNone/>
            </a:pPr>
            <a:endParaRPr lang="en-US" sz="14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17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SOCIO-ECONOMIC ANALYSIS?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3" y="714358"/>
            <a:ext cx="5437270" cy="258520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3447281"/>
            <a:ext cx="4149424" cy="30683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630314"/>
            <a:ext cx="3312368" cy="27901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989" y="3573017"/>
            <a:ext cx="4408721" cy="2942614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764704"/>
            <a:ext cx="8568952" cy="561662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End-to-End Business Intelligence Project on Social and Economic data.</a:t>
            </a:r>
          </a:p>
          <a:p>
            <a:r>
              <a:rPr lang="en-US" sz="2000" dirty="0" smtClean="0"/>
              <a:t>Data Identification </a:t>
            </a:r>
          </a:p>
          <a:p>
            <a:pPr marL="0" indent="0">
              <a:buNone/>
            </a:pPr>
            <a:r>
              <a:rPr lang="en-US" sz="2000" dirty="0" smtClean="0"/>
              <a:t>     3 Areas of Importance – Crime, Education &amp; GSDP  (Industries) </a:t>
            </a:r>
          </a:p>
          <a:p>
            <a:endParaRPr lang="en-US" sz="2000" dirty="0" smtClean="0"/>
          </a:p>
          <a:p>
            <a:r>
              <a:rPr lang="en-US" sz="2000" dirty="0" smtClean="0"/>
              <a:t>Extract  Transformation  and  Loading  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Reporting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It </a:t>
            </a:r>
            <a:r>
              <a:rPr lang="en-US" sz="2000" dirty="0"/>
              <a:t>leads to proper analysis of  </a:t>
            </a:r>
            <a:r>
              <a:rPr lang="en-US" sz="2000" dirty="0" smtClean="0"/>
              <a:t>Socio-Economic  </a:t>
            </a:r>
            <a:r>
              <a:rPr lang="en-US" sz="2000" dirty="0"/>
              <a:t>on different aspects like</a:t>
            </a:r>
            <a:r>
              <a:rPr lang="en-US" sz="2000" dirty="0" smtClean="0"/>
              <a:t>:</a:t>
            </a:r>
            <a:endParaRPr lang="en-US" sz="1600" dirty="0"/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Crime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Education data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Analysis of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 Economic data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2000" dirty="0" smtClean="0"/>
              <a:t>Dashboard</a:t>
            </a:r>
            <a:r>
              <a:rPr lang="en-US" sz="2000" dirty="0"/>
              <a:t>.</a:t>
            </a:r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435280" cy="5174704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Aim:  Business Intelligence Dashboard.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Raw Data from Excel sheets ,CSV and PDF files.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Metrics required are: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Different types of crimes and cases.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Count of educational institutes, Enrollment at various levels and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Expenditure </a:t>
            </a: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on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education.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Power, Land, Telecom and </a:t>
            </a:r>
            <a:r>
              <a:rPr lang="en-US" sz="2000" dirty="0" err="1" smtClean="0">
                <a:solidFill>
                  <a:srgbClr val="333333"/>
                </a:solidFill>
                <a:ea typeface="+mn-ea"/>
                <a:cs typeface="+mn-cs"/>
              </a:rPr>
              <a:t>Labour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Add-ons </a:t>
            </a:r>
            <a:r>
              <a:rPr lang="en-US" sz="2000" dirty="0">
                <a:solidFill>
                  <a:srgbClr val="333333"/>
                </a:solidFill>
                <a:ea typeface="+mn-ea"/>
                <a:cs typeface="+mn-cs"/>
              </a:rPr>
              <a:t>for different </a:t>
            </a:r>
            <a:r>
              <a:rPr lang="en-US" sz="2000" dirty="0" smtClean="0">
                <a:solidFill>
                  <a:srgbClr val="333333"/>
                </a:solidFill>
                <a:ea typeface="+mn-ea"/>
                <a:cs typeface="+mn-cs"/>
              </a:rPr>
              <a:t>sectors.</a:t>
            </a:r>
            <a:endParaRPr lang="en-US" sz="2000" dirty="0">
              <a:solidFill>
                <a:srgbClr val="333333"/>
              </a:solidFill>
              <a:ea typeface="+mn-ea"/>
              <a:cs typeface="+mn-cs"/>
            </a:endParaRPr>
          </a:p>
          <a:p>
            <a:r>
              <a:rPr lang="en-IN" sz="2000" dirty="0" smtClean="0"/>
              <a:t>Dimensions used are :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ea typeface="+mn-ea"/>
                <a:cs typeface="+mn-cs"/>
              </a:rPr>
              <a:t>Location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IN" sz="2000" dirty="0">
                <a:solidFill>
                  <a:srgbClr val="333333"/>
                </a:solidFill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C0FB33-DC58-4B18-B05B-B3E9BEE6469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foCepts">
  <a:themeElements>
    <a:clrScheme name="InfoCepts-Education-Presentaion-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foCepts-Education-Presentaion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nfoCepts-Education-Presentaion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foCepts-Education-Presentaion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foCepts-Education-Presentaion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Title Master Page">
  <a:themeElements>
    <a:clrScheme name="1_Title Master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Title Master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Title Master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itle Master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itle Master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age">
  <a:themeElements>
    <a:clrScheme name="Blank pa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a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a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a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a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InfoCepts</Template>
  <TotalTime>1559</TotalTime>
  <Words>766</Words>
  <Application>Microsoft Office PowerPoint</Application>
  <PresentationFormat>On-screen Show (4:3)</PresentationFormat>
  <Paragraphs>320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Wingdings</vt:lpstr>
      <vt:lpstr>InfoCepts</vt:lpstr>
      <vt:lpstr>1_Custom Design</vt:lpstr>
      <vt:lpstr>1_Title Master Page</vt:lpstr>
      <vt:lpstr>Blank page</vt:lpstr>
      <vt:lpstr>Microsoft Excel Worksheet</vt:lpstr>
      <vt:lpstr>Packager Shell Object</vt:lpstr>
      <vt:lpstr>By: Charulata Lodha Neha Agrawal Prajakta Yerpude Raj Patni</vt:lpstr>
      <vt:lpstr>AGENDA</vt:lpstr>
      <vt:lpstr>INTRODUCTION</vt:lpstr>
      <vt:lpstr>CRIME ANALYSIS</vt:lpstr>
      <vt:lpstr>Education</vt:lpstr>
      <vt:lpstr>SECTORIAL ANALYSIS</vt:lpstr>
      <vt:lpstr>WHY SOCIO-ECONOMIC ANALYSIS?</vt:lpstr>
      <vt:lpstr>PROJECT OVERVIEW</vt:lpstr>
      <vt:lpstr>BUSINESS REQUIREMENT</vt:lpstr>
      <vt:lpstr>PRE PROJECT TRAINING</vt:lpstr>
      <vt:lpstr>PROJECT PHASES</vt:lpstr>
      <vt:lpstr>PLANNING &amp; ANALYSIS PHASE</vt:lpstr>
      <vt:lpstr>PLANNING AND ANALYSIS</vt:lpstr>
      <vt:lpstr>CRIME ASSESSMENT</vt:lpstr>
      <vt:lpstr>EDUCATION ASSESSMENT</vt:lpstr>
      <vt:lpstr>GROSS DOMESTIC PRODUCT</vt:lpstr>
      <vt:lpstr>DESIGN PHASE</vt:lpstr>
      <vt:lpstr>MOCKUPS</vt:lpstr>
      <vt:lpstr>MOCKUPS</vt:lpstr>
      <vt:lpstr>MOCKUPS</vt:lpstr>
      <vt:lpstr>PowerPoint Presentation</vt:lpstr>
      <vt:lpstr>DESIGN PHASE</vt:lpstr>
      <vt:lpstr>DEVELOPMENT PHASE</vt:lpstr>
      <vt:lpstr>ETL</vt:lpstr>
      <vt:lpstr>ETL SCRIPTS</vt:lpstr>
      <vt:lpstr>TESTING PHASE</vt:lpstr>
      <vt:lpstr>TESTING</vt:lpstr>
      <vt:lpstr>DEPLOYMENT PHASE</vt:lpstr>
      <vt:lpstr>DELIVERABLES</vt:lpstr>
      <vt:lpstr>SCREENSHOTS </vt:lpstr>
      <vt:lpstr>SCREENSHOTS</vt:lpstr>
      <vt:lpstr>SCREENSHOTS</vt:lpstr>
      <vt:lpstr>SCREENSHOTS</vt:lpstr>
      <vt:lpstr>CHALLENGES</vt:lpstr>
      <vt:lpstr>LESSONS</vt:lpstr>
      <vt:lpstr>OUR MENTORS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prajakta yerpude</cp:lastModifiedBy>
  <cp:revision>195</cp:revision>
  <dcterms:created xsi:type="dcterms:W3CDTF">2014-08-27T10:23:44Z</dcterms:created>
  <dcterms:modified xsi:type="dcterms:W3CDTF">2015-10-04T14:54:13Z</dcterms:modified>
</cp:coreProperties>
</file>