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0"/>
  </p:notesMasterIdLst>
  <p:sldIdLst>
    <p:sldId id="258" r:id="rId5"/>
    <p:sldId id="259" r:id="rId6"/>
    <p:sldId id="265" r:id="rId7"/>
    <p:sldId id="311" r:id="rId8"/>
    <p:sldId id="310" r:id="rId9"/>
    <p:sldId id="312" r:id="rId10"/>
    <p:sldId id="266" r:id="rId11"/>
    <p:sldId id="288" r:id="rId12"/>
    <p:sldId id="290" r:id="rId13"/>
    <p:sldId id="291" r:id="rId14"/>
    <p:sldId id="260" r:id="rId15"/>
    <p:sldId id="270" r:id="rId16"/>
    <p:sldId id="261" r:id="rId17"/>
    <p:sldId id="263" r:id="rId18"/>
    <p:sldId id="264" r:id="rId19"/>
    <p:sldId id="300" r:id="rId20"/>
    <p:sldId id="271" r:id="rId21"/>
    <p:sldId id="308" r:id="rId22"/>
    <p:sldId id="267" r:id="rId23"/>
    <p:sldId id="309" r:id="rId24"/>
    <p:sldId id="287" r:id="rId25"/>
    <p:sldId id="268" r:id="rId26"/>
    <p:sldId id="272" r:id="rId27"/>
    <p:sldId id="269" r:id="rId28"/>
    <p:sldId id="273" r:id="rId29"/>
    <p:sldId id="277" r:id="rId30"/>
    <p:sldId id="299" r:id="rId31"/>
    <p:sldId id="279" r:id="rId32"/>
    <p:sldId id="278" r:id="rId33"/>
    <p:sldId id="280" r:id="rId34"/>
    <p:sldId id="281" r:id="rId35"/>
    <p:sldId id="282" r:id="rId36"/>
    <p:sldId id="283" r:id="rId37"/>
    <p:sldId id="292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>
        <p:scale>
          <a:sx n="77" d="100"/>
          <a:sy n="77" d="100"/>
        </p:scale>
        <p:origin x="-154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12A1-4CCE-4865-A45A-B856B2AF1AF8}" type="datetimeFigureOut">
              <a:rPr lang="en-US" smtClean="0"/>
              <a:pPr/>
              <a:t>9/29/2015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94F3-FC76-40C0-BCF7-7DEFB77965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30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young people's energy, enthusiasm and enterprise are India's greatest strength. Unleashing those attributes is government's biggest 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194F3-FC76-40C0-BCF7-7DEFB779657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667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194F3-FC76-40C0-BCF7-7DEFB779657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420938"/>
            <a:ext cx="1890713" cy="283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420938"/>
            <a:ext cx="5524500" cy="283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F093-83AA-48BE-A324-9B2948372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FB33-DC58-4B18-B05B-B3E9BEE64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20BA-2FA5-4FA8-A074-E7338BE78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E91C0-F6FD-43B8-B3A9-81440CBE4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6B768-ACE0-4B3E-A8AA-084431F4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24858-C785-41DC-92FF-8493D9755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5CE5-B183-4F82-9FF0-CA6B0BD86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3D66-AB3B-4498-8A87-C315D04E5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C0A4-FA1D-4ECD-972A-B798388F3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62CE0-FB63-4F12-8016-DDC63DB92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65A4-FB9A-413D-B468-31AD42A0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20938"/>
            <a:ext cx="3706813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2420938"/>
            <a:ext cx="3708400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420938"/>
            <a:ext cx="1890713" cy="283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420938"/>
            <a:ext cx="5524500" cy="283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05C84-6032-4D7B-A20A-6F04DBA8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9662-5C23-4C73-A043-E72E6A976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9B842-8003-4583-BA32-971F4C537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F205-D298-4444-A003-108DB128D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48C2-5D83-48EA-B4D6-2D86990EF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7CFC3-30E9-44F7-B59F-A5BF98243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20938"/>
            <a:ext cx="3706813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2420938"/>
            <a:ext cx="3708400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8F4B3-42DA-481E-9ECD-6B72849B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B79E-5584-41C6-A762-BD05FBF6C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08C1-F85D-40AB-99ED-B0AF362B0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D116D-5B90-4B45-9B8B-25381F3CC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8A315-5654-42E2-A757-13240D51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0500" y="1828800"/>
            <a:ext cx="8763000" cy="35052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830638" y="4422775"/>
            <a:ext cx="4651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By (Presenter Name)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(Jan 2009)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 flipV="1">
            <a:off x="190500" y="5334000"/>
            <a:ext cx="8763000" cy="76200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90500" y="1828800"/>
            <a:ext cx="8763000" cy="2449513"/>
          </a:xfrm>
          <a:prstGeom prst="rect">
            <a:avLst/>
          </a:prstGeom>
          <a:solidFill>
            <a:srgbClr val="1F3F5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20938"/>
            <a:ext cx="75676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pic>
        <p:nvPicPr>
          <p:cNvPr id="1031" name="Picture 32" descr="InfoCepts_notag_RGB_New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18250" y="6096000"/>
            <a:ext cx="20637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buChar char="•"/>
        <a:defRPr sz="36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0" y="0"/>
            <a:ext cx="7391400" cy="609600"/>
          </a:xfrm>
          <a:prstGeom prst="rect">
            <a:avLst/>
          </a:prstGeom>
          <a:solidFill>
            <a:srgbClr val="1F3F5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 flipV="1">
            <a:off x="0" y="609600"/>
            <a:ext cx="9144000" cy="26988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7391400" y="0"/>
            <a:ext cx="1752600" cy="6096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0951" name="Rectangle 23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24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09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288" y="6672263"/>
            <a:ext cx="60960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88DC347-C496-487D-8752-46C1872CF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A4"/>
        </a:buClr>
        <a:buSzPct val="90000"/>
        <a:buFont typeface="Wingdings" pitchFamily="2" charset="2"/>
        <a:buChar char="§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80000"/>
        <a:buFont typeface="Wingdings" pitchFamily="2" charset="2"/>
        <a:buChar char="Ø"/>
        <a:defRPr sz="15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190500" y="1828800"/>
            <a:ext cx="8763000" cy="3505200"/>
          </a:xfrm>
          <a:prstGeom prst="rect">
            <a:avLst/>
          </a:prstGeom>
          <a:solidFill>
            <a:schemeClr val="bg2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8" name="Rectangle 16"/>
          <p:cNvSpPr>
            <a:spLocks noChangeArrowheads="1"/>
          </p:cNvSpPr>
          <p:nvPr/>
        </p:nvSpPr>
        <p:spPr bwMode="auto">
          <a:xfrm flipV="1">
            <a:off x="190500" y="5334000"/>
            <a:ext cx="8763000" cy="76200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190500" y="1828800"/>
            <a:ext cx="8763000" cy="2449513"/>
          </a:xfrm>
          <a:prstGeom prst="rect">
            <a:avLst/>
          </a:prstGeom>
          <a:solidFill>
            <a:srgbClr val="4D4D4D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830638" y="4422775"/>
            <a:ext cx="4651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Lesson (No.)</a:t>
            </a:r>
          </a:p>
        </p:txBody>
      </p:sp>
      <p:sp>
        <p:nvSpPr>
          <p:cNvPr id="307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20938"/>
            <a:ext cx="75676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New Topic Title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27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buChar char="•"/>
        <a:defRPr sz="36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5" name="Rectangle 27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099" name="Picture 28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288" y="6672263"/>
            <a:ext cx="60960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91CFDD-1CC2-41D7-ACBC-E9F71EC80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4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ecrashinfo.com/cause.htm" TargetMode="External"/><Relationship Id="rId2" Type="http://schemas.openxmlformats.org/officeDocument/2006/relationships/hyperlink" Target="http://www.rita.dot.gov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microstrategy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2240" y="4293096"/>
            <a:ext cx="2088232" cy="1008111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accent3"/>
                </a:solidFill>
              </a:rPr>
              <a:t>By:</a:t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Charulata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err="1" smtClean="0">
                <a:solidFill>
                  <a:schemeClr val="accent3"/>
                </a:solidFill>
              </a:rPr>
              <a:t>Lodha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Neha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err="1" smtClean="0">
                <a:solidFill>
                  <a:schemeClr val="accent3"/>
                </a:solidFill>
              </a:rPr>
              <a:t>Agrawal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Prajakta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err="1" smtClean="0">
                <a:solidFill>
                  <a:schemeClr val="accent3"/>
                </a:solidFill>
              </a:rPr>
              <a:t>Yerpude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smtClean="0">
                <a:solidFill>
                  <a:schemeClr val="accent3"/>
                </a:solidFill>
              </a:rPr>
              <a:t>Raj </a:t>
            </a:r>
            <a:r>
              <a:rPr lang="en-IN" dirty="0" err="1" smtClean="0">
                <a:solidFill>
                  <a:schemeClr val="accent3"/>
                </a:solidFill>
              </a:rPr>
              <a:t>Patni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Socio-Economic Analysis Dashboard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PROJECT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Data warehouse concepts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Microstrategy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75212" y="1142984"/>
            <a:ext cx="1868788" cy="1796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DEPLOYMENT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6380" y="3429000"/>
            <a:ext cx="1785950" cy="17145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86116" y="1000108"/>
            <a:ext cx="2071702" cy="19288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DEVELOPMENT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714480" y="3500438"/>
            <a:ext cx="1928826" cy="1785950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2844" y="928670"/>
            <a:ext cx="1962456" cy="1852828"/>
          </a:xfrm>
          <a:prstGeom prst="ellips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ANALYSIS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961536">
            <a:off x="1323250" y="2975727"/>
            <a:ext cx="996884" cy="474134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961536">
            <a:off x="4884003" y="2880198"/>
            <a:ext cx="1015401" cy="4741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8813589">
            <a:off x="2860641" y="2852402"/>
            <a:ext cx="996884" cy="474134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8813589">
            <a:off x="6677063" y="2924410"/>
            <a:ext cx="996884" cy="474134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ANALYSIS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572396" y="2857496"/>
            <a:ext cx="114300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86512" y="2857496"/>
            <a:ext cx="1000132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32040" y="2857496"/>
            <a:ext cx="1224136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35896" y="2857496"/>
            <a:ext cx="115041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4282" y="1428736"/>
            <a:ext cx="3286116" cy="3071834"/>
          </a:xfrm>
          <a:prstGeom prst="ellips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ANALYSIS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Three Major Areas of Socio-Economic Analysis are :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Crime</a:t>
            </a:r>
          </a:p>
          <a:p>
            <a:endParaRPr lang="en-IN" sz="2000" dirty="0" smtClean="0"/>
          </a:p>
          <a:p>
            <a:r>
              <a:rPr lang="en-IN" sz="2000" dirty="0" smtClean="0"/>
              <a:t>Education</a:t>
            </a:r>
          </a:p>
          <a:p>
            <a:endParaRPr lang="en-IN" sz="2000" dirty="0" smtClean="0"/>
          </a:p>
          <a:p>
            <a:r>
              <a:rPr lang="en-IN" sz="2000" dirty="0" smtClean="0"/>
              <a:t>Gross Domestic Product (GDP)</a:t>
            </a:r>
          </a:p>
          <a:p>
            <a:endParaRPr lang="en-IN" sz="2000" dirty="0" smtClean="0"/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CRIME ASSESSMENT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Analysis on total number of criminals based on-</a:t>
            </a:r>
          </a:p>
          <a:p>
            <a:pPr>
              <a:buNone/>
            </a:pPr>
            <a:endParaRPr lang="en-IN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Gender (Male and Female)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Age Group (18-30, 30-50, 50 and above)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Crime Type (Kidnapping, Theft, Rape, Murder)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EDUCATION </a:t>
            </a:r>
            <a:r>
              <a:rPr lang="en-IN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Analysis on number of Institutes</a:t>
            </a:r>
            <a:r>
              <a:rPr lang="en-IN" sz="2000" dirty="0"/>
              <a:t> </a:t>
            </a:r>
            <a:r>
              <a:rPr lang="en-IN" sz="2000" dirty="0" smtClean="0"/>
              <a:t>based on levels. </a:t>
            </a:r>
          </a:p>
          <a:p>
            <a:pPr marL="0" indent="0">
              <a:buNone/>
            </a:pPr>
            <a:r>
              <a:rPr lang="en-IN" sz="2000" dirty="0" smtClean="0"/>
              <a:t>    (Primary, Secondary, Undergraduate, Postgraduate)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Analysis on total number of enrolments of students.</a:t>
            </a:r>
          </a:p>
          <a:p>
            <a:pPr marL="0" indent="0">
              <a:buNone/>
            </a:pPr>
            <a:r>
              <a:rPr lang="en-IN" sz="2000" dirty="0" smtClean="0"/>
              <a:t>    (</a:t>
            </a:r>
            <a:r>
              <a:rPr lang="en-IN" sz="2000" dirty="0"/>
              <a:t>Primary, Secondary, Undergraduate, Postgraduate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Analysis on expenditure on education for each state.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GROSS DOMESTIC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02696"/>
          </a:xfrm>
        </p:spPr>
        <p:txBody>
          <a:bodyPr/>
          <a:lstStyle/>
          <a:p>
            <a:pPr algn="just"/>
            <a:r>
              <a:rPr lang="en-IN" sz="2000" dirty="0" smtClean="0"/>
              <a:t>Analysis on Sectorial Indices - Power, Land, Telecom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Analysis on Labour Rates for each sector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Analysis on add-ons for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1800" dirty="0" smtClean="0"/>
              <a:t> Agriculture </a:t>
            </a:r>
            <a:r>
              <a:rPr lang="en-IN" sz="2000" dirty="0" smtClean="0"/>
              <a:t>(Value production output</a:t>
            </a:r>
            <a:r>
              <a:rPr lang="en-IN" sz="2000" dirty="0"/>
              <a:t> </a:t>
            </a:r>
            <a:r>
              <a:rPr lang="en-IN" sz="2000" dirty="0" smtClean="0"/>
              <a:t>for different crops)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 smtClean="0"/>
              <a:t>Mining (Total number of mines for different minerals)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/>
              <a:t>Manufacturing (Value production output </a:t>
            </a:r>
            <a:r>
              <a:rPr lang="en-IN" sz="2000" dirty="0" smtClean="0"/>
              <a:t>for textiles and electronics)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dirty="0" smtClean="0"/>
              <a:t>Industries (Total number for pharmaceutical and petrochemical)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lvl="1"/>
            <a:r>
              <a:rPr lang="en-IN" sz="400" dirty="0" smtClean="0"/>
              <a:t>,</a:t>
            </a:r>
          </a:p>
          <a:p>
            <a:pPr lvl="1"/>
            <a:r>
              <a:rPr lang="en-IN" sz="400" dirty="0" smtClean="0"/>
              <a:t>   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15206" y="2571744"/>
            <a:ext cx="114300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57884" y="2571744"/>
            <a:ext cx="109038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29124" y="2571744"/>
            <a:ext cx="122299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500306"/>
            <a:ext cx="1214446" cy="1071570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71604" y="1357298"/>
            <a:ext cx="2786082" cy="264320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652591"/>
            <a:ext cx="7560840" cy="5573551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980728"/>
            <a:ext cx="7920880" cy="545551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07288" cy="503068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Introduction</a:t>
            </a:r>
          </a:p>
          <a:p>
            <a:pPr eaLnBrk="1" hangingPunct="1"/>
            <a:r>
              <a:rPr lang="en-US" sz="2000" dirty="0" smtClean="0"/>
              <a:t>Project Overview</a:t>
            </a:r>
          </a:p>
          <a:p>
            <a:pPr eaLnBrk="1" hangingPunct="1"/>
            <a:r>
              <a:rPr lang="en-US" sz="2000" dirty="0" smtClean="0"/>
              <a:t>Pre-Project Training</a:t>
            </a:r>
          </a:p>
          <a:p>
            <a:pPr eaLnBrk="1" hangingPunct="1"/>
            <a:r>
              <a:rPr lang="en-US" sz="2000" dirty="0" smtClean="0"/>
              <a:t>Project  Phases</a:t>
            </a:r>
          </a:p>
          <a:p>
            <a:pPr eaLnBrk="1" hangingPunct="1"/>
            <a:r>
              <a:rPr lang="en-US" sz="2000" dirty="0" smtClean="0"/>
              <a:t>Planning &amp; Analysis Phase</a:t>
            </a:r>
          </a:p>
          <a:p>
            <a:pPr eaLnBrk="1" hangingPunct="1"/>
            <a:r>
              <a:rPr lang="en-US" sz="2000" dirty="0" smtClean="0"/>
              <a:t>Design Phase</a:t>
            </a:r>
          </a:p>
          <a:p>
            <a:pPr eaLnBrk="1" hangingPunct="1"/>
            <a:r>
              <a:rPr lang="en-US" sz="2000" dirty="0" smtClean="0"/>
              <a:t>Development Phase</a:t>
            </a:r>
          </a:p>
          <a:p>
            <a:pPr eaLnBrk="1" hangingPunct="1"/>
            <a:r>
              <a:rPr lang="en-US" sz="2000" dirty="0" smtClean="0"/>
              <a:t>Testing</a:t>
            </a:r>
          </a:p>
          <a:p>
            <a:pPr eaLnBrk="1" hangingPunct="1"/>
            <a:r>
              <a:rPr lang="en-US" sz="2000" dirty="0" smtClean="0"/>
              <a:t>Deliverables</a:t>
            </a:r>
          </a:p>
          <a:p>
            <a:pPr eaLnBrk="1" hangingPunct="1"/>
            <a:r>
              <a:rPr lang="en-US" sz="2000" dirty="0" smtClean="0"/>
              <a:t>Challenges </a:t>
            </a:r>
          </a:p>
          <a:p>
            <a:pPr eaLnBrk="1" hangingPunct="1"/>
            <a:r>
              <a:rPr lang="en-US" sz="2000" dirty="0" smtClean="0"/>
              <a:t>Lessons</a:t>
            </a:r>
          </a:p>
          <a:p>
            <a:pPr eaLnBrk="1" hangingPunct="1"/>
            <a:r>
              <a:rPr lang="en-US" sz="2000" dirty="0" smtClean="0"/>
              <a:t>References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714137"/>
            <a:ext cx="6329677" cy="47472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4505828"/>
            <a:ext cx="3384376" cy="19386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858" y="836712"/>
            <a:ext cx="7761589" cy="5582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88640"/>
            <a:ext cx="59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MOCKUPS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PHASE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8F4B3-42DA-481E-9ECD-6B72849BDC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90872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Logical and Physical Data Model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822627"/>
              </p:ext>
            </p:extLst>
          </p:nvPr>
        </p:nvGraphicFramePr>
        <p:xfrm>
          <a:off x="491819" y="1700808"/>
          <a:ext cx="1703917" cy="1437680"/>
        </p:xfrm>
        <a:graphic>
          <a:graphicData uri="http://schemas.openxmlformats.org/presentationml/2006/ole">
            <p:oleObj spid="_x0000_s2059" name="Worksheet" showAsIcon="1" r:id="rId3" imgW="914400" imgH="771480" progId="Excel.Sheet.12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393843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Sheet 2 contains LDM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Sheet </a:t>
            </a:r>
            <a:r>
              <a:rPr lang="en-US" dirty="0" smtClean="0"/>
              <a:t>1 </a:t>
            </a:r>
            <a:r>
              <a:rPr lang="en-US" dirty="0"/>
              <a:t>contains LDM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15206" y="2571744"/>
            <a:ext cx="114300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57884" y="2571744"/>
            <a:ext cx="1000132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4282" y="2571744"/>
            <a:ext cx="114297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ANALYSIS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71604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28926" y="1428736"/>
            <a:ext cx="2786082" cy="2643206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DEVELOPMENT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Extraction</a:t>
            </a:r>
          </a:p>
          <a:p>
            <a:pPr>
              <a:buNone/>
            </a:pPr>
            <a:r>
              <a:rPr lang="en-US" sz="2000" dirty="0" smtClean="0"/>
              <a:t>		Data from Excel Sheets and CSV files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Transformation</a:t>
            </a:r>
          </a:p>
          <a:p>
            <a:pPr>
              <a:buNone/>
            </a:pPr>
            <a:r>
              <a:rPr lang="en-US" sz="2000" dirty="0" smtClean="0"/>
              <a:t>		Date</a:t>
            </a:r>
          </a:p>
          <a:p>
            <a:pPr>
              <a:buNone/>
            </a:pPr>
            <a:r>
              <a:rPr lang="en-US" sz="2000" dirty="0" smtClean="0"/>
              <a:t>		Data type conversions</a:t>
            </a:r>
          </a:p>
          <a:p>
            <a:pPr>
              <a:buNone/>
            </a:pPr>
            <a:r>
              <a:rPr lang="en-US" sz="2000" dirty="0" smtClean="0"/>
              <a:t>		Substring</a:t>
            </a:r>
          </a:p>
          <a:p>
            <a:endParaRPr lang="en-US" sz="2000" dirty="0" smtClean="0"/>
          </a:p>
          <a:p>
            <a:r>
              <a:rPr lang="en-US" sz="2000" dirty="0" smtClean="0"/>
              <a:t>Project loading in data warehouse by using SQL scripts.</a:t>
            </a: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CE45CE5-B183-4F82-9FF0-CA6B0BD8612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ETL SCRIPTS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7489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files attached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4733852"/>
              </p:ext>
            </p:extLst>
          </p:nvPr>
        </p:nvGraphicFramePr>
        <p:xfrm>
          <a:off x="2915816" y="5754037"/>
          <a:ext cx="914400" cy="771525"/>
        </p:xfrm>
        <a:graphic>
          <a:graphicData uri="http://schemas.openxmlformats.org/presentationml/2006/ole">
            <p:oleObj spid="_x0000_s3082" name="Packager Shell Object" showAsIcon="1" r:id="rId4" imgW="914400" imgH="771480" progId="Package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4200770"/>
              </p:ext>
            </p:extLst>
          </p:nvPr>
        </p:nvGraphicFramePr>
        <p:xfrm>
          <a:off x="4067944" y="5733256"/>
          <a:ext cx="914400" cy="771525"/>
        </p:xfrm>
        <a:graphic>
          <a:graphicData uri="http://schemas.openxmlformats.org/presentationml/2006/ole">
            <p:oleObj spid="_x0000_s3083" name="Packager Shell Object" showAsIcon="1" r:id="rId5" imgW="914400" imgH="771480" progId="Package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429520" y="2643182"/>
            <a:ext cx="114300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714480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100" b="1" dirty="0" smtClean="0">
                <a:solidFill>
                  <a:schemeClr val="bg1"/>
                </a:solidFill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00364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428868"/>
            <a:ext cx="1214446" cy="1071570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86248" y="1571612"/>
            <a:ext cx="2786082" cy="264320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</a:rPr>
              <a:t>Duplicate value check in lookup table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NULL value check in lookup tables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Count check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4572000" y="2571744"/>
            <a:ext cx="1143008" cy="1000132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714480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100" b="1" dirty="0" smtClean="0">
                <a:solidFill>
                  <a:schemeClr val="bg1"/>
                </a:solidFill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00364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428868"/>
            <a:ext cx="1214446" cy="1071570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43636" y="1643050"/>
            <a:ext cx="2786082" cy="26432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</a:rPr>
              <a:t>DEPLOYMENT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DELIVERABLES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FIRST DELIVERABLE</a:t>
            </a:r>
            <a:r>
              <a:rPr lang="en-US" sz="2400" dirty="0" smtClean="0"/>
              <a:t>:</a:t>
            </a:r>
          </a:p>
          <a:p>
            <a:pPr lvl="1">
              <a:buNone/>
            </a:pPr>
            <a:r>
              <a:rPr lang="en-US" sz="2000" dirty="0" smtClean="0"/>
              <a:t>	Logical Data Model</a:t>
            </a:r>
          </a:p>
          <a:p>
            <a:pPr lvl="1">
              <a:buNone/>
            </a:pPr>
            <a:r>
              <a:rPr lang="en-US" sz="2000" dirty="0" smtClean="0"/>
              <a:t>	Physical  Data Model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SECOND DELIVERABLE:</a:t>
            </a:r>
          </a:p>
          <a:p>
            <a:pPr lvl="1">
              <a:buNone/>
            </a:pPr>
            <a:r>
              <a:rPr lang="en-US" sz="2000" dirty="0" smtClean="0"/>
              <a:t> 	ETL scripts  in SQL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THIRD DELIVERABLE:</a:t>
            </a:r>
          </a:p>
          <a:p>
            <a:pPr lvl="1">
              <a:buNone/>
            </a:pPr>
            <a:r>
              <a:rPr lang="en-US" sz="2000" dirty="0" smtClean="0"/>
              <a:t> 	 Reports for dashboard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FOURTH DELIVERABLE:</a:t>
            </a:r>
          </a:p>
          <a:p>
            <a:pPr lvl="1">
              <a:buNone/>
            </a:pPr>
            <a:r>
              <a:rPr lang="en-US" sz="2000" dirty="0" smtClean="0"/>
              <a:t>  	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19256" cy="4958680"/>
          </a:xfrm>
        </p:spPr>
        <p:txBody>
          <a:bodyPr/>
          <a:lstStyle/>
          <a:p>
            <a:r>
              <a:rPr lang="en-US" sz="2000" dirty="0"/>
              <a:t>Conducting a </a:t>
            </a:r>
            <a:r>
              <a:rPr lang="en-US" sz="2000" dirty="0" smtClean="0"/>
              <a:t>social and economic </a:t>
            </a:r>
            <a:r>
              <a:rPr lang="en-US" sz="2000" dirty="0"/>
              <a:t>impact assessment is important for several reasons. In general, it is used to alert the </a:t>
            </a:r>
            <a:r>
              <a:rPr lang="en-US" sz="2000" dirty="0" smtClean="0"/>
              <a:t>community of </a:t>
            </a:r>
            <a:r>
              <a:rPr lang="en-US" sz="2000" dirty="0"/>
              <a:t>the impact and magnitude of the proposed development on the community’s social and economic well-being</a:t>
            </a:r>
            <a:r>
              <a:rPr lang="en-US" sz="2000" dirty="0" smtClean="0"/>
              <a:t>.</a:t>
            </a:r>
            <a:endParaRPr lang="en-IN" sz="2000" dirty="0" smtClean="0"/>
          </a:p>
          <a:p>
            <a:r>
              <a:rPr lang="en-IN" sz="2000" dirty="0" smtClean="0"/>
              <a:t>Crime 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Education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 smtClean="0"/>
              <a:t>Gross Domestic Product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These are compared over a span of 5 years for all states in India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Installation problem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Data volume problem</a:t>
            </a:r>
          </a:p>
          <a:p>
            <a:endParaRPr lang="en-IN" sz="2400" dirty="0" smtClean="0"/>
          </a:p>
          <a:p>
            <a:r>
              <a:rPr lang="en-IN" sz="2400" dirty="0" smtClean="0"/>
              <a:t>File type conversion problem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en-US" sz="2400" dirty="0" smtClean="0"/>
              <a:t>Technical lessons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Practical lessons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Management lessons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MENTORS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Mr.</a:t>
            </a:r>
            <a:r>
              <a:rPr lang="en-IN" sz="2000" dirty="0" smtClean="0"/>
              <a:t> </a:t>
            </a:r>
            <a:r>
              <a:rPr lang="en-IN" sz="2000" dirty="0" err="1" smtClean="0"/>
              <a:t>Syed</a:t>
            </a:r>
            <a:r>
              <a:rPr lang="en-IN" sz="2000" dirty="0" smtClean="0"/>
              <a:t> </a:t>
            </a:r>
            <a:r>
              <a:rPr lang="en-IN" sz="2000" dirty="0" smtClean="0"/>
              <a:t>Husain(DB)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Miss. </a:t>
            </a:r>
            <a:r>
              <a:rPr lang="en-IN" sz="2000" dirty="0" err="1" smtClean="0"/>
              <a:t>Arpita</a:t>
            </a:r>
            <a:r>
              <a:rPr lang="en-IN" sz="2000" dirty="0" smtClean="0"/>
              <a:t> </a:t>
            </a:r>
            <a:r>
              <a:rPr lang="en-IN" sz="2000" dirty="0" err="1" smtClean="0"/>
              <a:t>Agrawal</a:t>
            </a:r>
            <a:r>
              <a:rPr lang="en-IN" sz="2000" dirty="0" smtClean="0"/>
              <a:t>(MSTR)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Mr. </a:t>
            </a:r>
            <a:r>
              <a:rPr lang="en-IN" sz="2000" b="1" dirty="0" err="1" smtClean="0"/>
              <a:t>Vaibhav</a:t>
            </a:r>
            <a:r>
              <a:rPr lang="en-IN" sz="2000" b="1" dirty="0" smtClean="0"/>
              <a:t> Fating</a:t>
            </a:r>
            <a:r>
              <a:rPr lang="en-IN" sz="2000" dirty="0" smtClean="0"/>
              <a:t>(Chief </a:t>
            </a:r>
            <a:r>
              <a:rPr lang="en-IN" sz="2000" dirty="0" smtClean="0"/>
              <a:t>Mentor</a:t>
            </a:r>
            <a:r>
              <a:rPr lang="en-IN" sz="2000" dirty="0" smtClean="0"/>
              <a:t>)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Mr</a:t>
            </a:r>
            <a:r>
              <a:rPr lang="en-IN" sz="2000" dirty="0" smtClean="0"/>
              <a:t>.</a:t>
            </a:r>
            <a:r>
              <a:rPr lang="en-IN" sz="2000" dirty="0" smtClean="0"/>
              <a:t> </a:t>
            </a:r>
            <a:r>
              <a:rPr lang="en-IN" sz="2000" dirty="0" err="1" smtClean="0"/>
              <a:t>Gaurav</a:t>
            </a:r>
            <a:r>
              <a:rPr lang="en-IN" sz="2000" dirty="0" smtClean="0"/>
              <a:t> </a:t>
            </a:r>
            <a:r>
              <a:rPr lang="en-IN" sz="2000" dirty="0" err="1" smtClean="0"/>
              <a:t>Dholwani</a:t>
            </a:r>
            <a:r>
              <a:rPr lang="en-IN" sz="2000" dirty="0" smtClean="0"/>
              <a:t> (</a:t>
            </a:r>
            <a:r>
              <a:rPr lang="en-IN" sz="2000" dirty="0" smtClean="0"/>
              <a:t>MSTR</a:t>
            </a:r>
            <a:r>
              <a:rPr lang="en-I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Mr. </a:t>
            </a:r>
            <a:r>
              <a:rPr lang="en-IN" sz="2000" dirty="0" err="1" smtClean="0"/>
              <a:t>Yash</a:t>
            </a:r>
            <a:r>
              <a:rPr lang="en-IN" sz="2000" dirty="0" smtClean="0"/>
              <a:t> </a:t>
            </a:r>
            <a:r>
              <a:rPr lang="en-IN" sz="2000" dirty="0" err="1" smtClean="0"/>
              <a:t>Gharpure</a:t>
            </a:r>
            <a:r>
              <a:rPr lang="en-IN" sz="2000" dirty="0" smtClean="0"/>
              <a:t>(MSTR)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Mr. </a:t>
            </a:r>
            <a:r>
              <a:rPr lang="en-IN" sz="2000" dirty="0" err="1" smtClean="0"/>
              <a:t>Naveedur</a:t>
            </a:r>
            <a:r>
              <a:rPr lang="en-IN" sz="2000" dirty="0" smtClean="0"/>
              <a:t> </a:t>
            </a:r>
            <a:r>
              <a:rPr lang="en-IN" sz="2000" dirty="0" err="1" smtClean="0"/>
              <a:t>Rehman</a:t>
            </a:r>
            <a:r>
              <a:rPr lang="en-IN" sz="2000" dirty="0" smtClean="0"/>
              <a:t>(DB)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162800" cy="4572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Training material provided by </a:t>
            </a:r>
            <a:r>
              <a:rPr lang="en-US" sz="2000" dirty="0" err="1" smtClean="0"/>
              <a:t>InfoCepts</a:t>
            </a:r>
            <a:r>
              <a:rPr lang="en-US" sz="2000" dirty="0" smtClean="0"/>
              <a:t>.</a:t>
            </a:r>
          </a:p>
          <a:p>
            <a:endParaRPr lang="en-IN" sz="2000" dirty="0" smtClean="0">
              <a:hlinkClick r:id="rId2"/>
            </a:endParaRPr>
          </a:p>
          <a:p>
            <a:r>
              <a:rPr lang="en-IN" sz="2000" dirty="0" smtClean="0">
                <a:hlinkClick r:id="rId2"/>
              </a:rPr>
              <a:t>http://www.rita.dot.gov/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>
                <a:hlinkClick r:id="rId3"/>
              </a:rPr>
              <a:t>http://www.planecrashinfo.com/cause.htm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US" sz="2000" dirty="0" smtClean="0">
                <a:hlinkClick r:id="rId4"/>
              </a:rPr>
              <a:t>www.microstrategy.com</a:t>
            </a:r>
            <a:endParaRPr lang="en-US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3042" y="2571744"/>
            <a:ext cx="52149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you…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46991535"/>
              </p:ext>
            </p:extLst>
          </p:nvPr>
        </p:nvGraphicFramePr>
        <p:xfrm>
          <a:off x="323528" y="908720"/>
          <a:ext cx="914400" cy="771525"/>
        </p:xfrm>
        <a:graphic>
          <a:graphicData uri="http://schemas.openxmlformats.org/presentationml/2006/ole">
            <p:oleObj spid="_x0000_s1033" name="Worksheet" showAsIcon="1" r:id="rId3" imgW="914400" imgH="771480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67142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07288" cy="5318720"/>
          </a:xfrm>
        </p:spPr>
        <p:txBody>
          <a:bodyPr/>
          <a:lstStyle/>
          <a:p>
            <a:pPr algn="just"/>
            <a:r>
              <a:rPr lang="en-US" sz="2000" dirty="0" smtClean="0"/>
              <a:t>Systematic </a:t>
            </a:r>
            <a:r>
              <a:rPr lang="en-US" sz="2000" dirty="0"/>
              <a:t>analysis for identifying and analyzing patterns and trends in crime </a:t>
            </a:r>
            <a:r>
              <a:rPr lang="en-US" sz="2000" dirty="0" smtClean="0"/>
              <a:t>and disorder.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Information on patterns can help law enforcement agencies deploy resources in a more effective </a:t>
            </a:r>
            <a:r>
              <a:rPr lang="en-US" sz="2000" dirty="0" smtClean="0"/>
              <a:t>manner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also plays a role in devising solutions to crime problems, and formulating crime prevention </a:t>
            </a:r>
            <a:r>
              <a:rPr lang="en-US" sz="2000" dirty="0" smtClean="0"/>
              <a:t>strategies.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The Major Crimes taken in account are –</a:t>
            </a:r>
          </a:p>
          <a:p>
            <a:pPr lvl="2" algn="just"/>
            <a:r>
              <a:rPr lang="en-US" sz="1800" dirty="0" smtClean="0"/>
              <a:t>Murder</a:t>
            </a:r>
          </a:p>
          <a:p>
            <a:pPr lvl="2" algn="just"/>
            <a:r>
              <a:rPr lang="en-US" sz="1800" dirty="0"/>
              <a:t>Kidnapping</a:t>
            </a:r>
          </a:p>
          <a:p>
            <a:pPr lvl="2" algn="just"/>
            <a:r>
              <a:rPr lang="en-US" sz="1800" dirty="0" smtClean="0"/>
              <a:t>Rape</a:t>
            </a:r>
          </a:p>
          <a:p>
            <a:pPr lvl="2" algn="just"/>
            <a:r>
              <a:rPr lang="en-US" sz="1800" dirty="0"/>
              <a:t>Theft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27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02696"/>
          </a:xfrm>
        </p:spPr>
        <p:txBody>
          <a:bodyPr/>
          <a:lstStyle/>
          <a:p>
            <a:pPr algn="just"/>
            <a:r>
              <a:rPr lang="en-US" sz="2000" dirty="0"/>
              <a:t>Just as a face is the mirror to the heart of a person, level of education reflects the status of a nation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Education provides required knowledge, technique, skill and information and enables people to know their rights and duties towards their family, their society and towards their motherland at </a:t>
            </a:r>
            <a:r>
              <a:rPr lang="en-US" sz="2000" dirty="0" smtClean="0"/>
              <a:t>large.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Analysis about educational sector in India will help to discover the trends in No. of Institutes, No. of Enrollment and Expenditure over the span of years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253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GROSS DOMESTIC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472608"/>
          </a:xfrm>
        </p:spPr>
        <p:txBody>
          <a:bodyPr/>
          <a:lstStyle/>
          <a:p>
            <a:pPr algn="just"/>
            <a:r>
              <a:rPr lang="en-US" sz="2000" dirty="0"/>
              <a:t>Gross Domestic Product (GDP) is a measure of the size of an economy</a:t>
            </a:r>
          </a:p>
          <a:p>
            <a:pPr algn="just"/>
            <a:r>
              <a:rPr lang="en-US" sz="2000" dirty="0"/>
              <a:t>Make In India is a new national program designed to transform India into a global manufacturing </a:t>
            </a:r>
            <a:r>
              <a:rPr lang="en-US" sz="2000" dirty="0" smtClean="0"/>
              <a:t>hub.</a:t>
            </a:r>
          </a:p>
          <a:p>
            <a:pPr algn="just"/>
            <a:r>
              <a:rPr lang="en-US" sz="2000" dirty="0"/>
              <a:t>L</a:t>
            </a:r>
            <a:r>
              <a:rPr lang="en-US" sz="2000" dirty="0" smtClean="0"/>
              <a:t>ocal </a:t>
            </a:r>
            <a:r>
              <a:rPr lang="en-US" sz="2000" dirty="0"/>
              <a:t>and </a:t>
            </a:r>
            <a:r>
              <a:rPr lang="en-US" sz="2000" dirty="0" smtClean="0"/>
              <a:t>foreign industries to </a:t>
            </a:r>
            <a:r>
              <a:rPr lang="en-US" sz="2000" dirty="0"/>
              <a:t>invest in India and make the country a e</a:t>
            </a:r>
            <a:r>
              <a:rPr lang="en-US" sz="2000" dirty="0" smtClean="0"/>
              <a:t>conomic powerhouse.</a:t>
            </a:r>
          </a:p>
          <a:p>
            <a:pPr algn="just"/>
            <a:r>
              <a:rPr lang="en-US" sz="2000" dirty="0"/>
              <a:t>A young nation with 800 million people under age 35, is brimming with optimism and confidence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The Dashboard will help to analyze the best scenario to set up industries from various sectors which include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 Agriculture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Manufacturing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Mining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Industrial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11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SOCIO-ECONOMIC ANALYSIS?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3" y="714358"/>
            <a:ext cx="5437270" cy="25852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3" y="3447281"/>
            <a:ext cx="4149424" cy="306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630314"/>
            <a:ext cx="3312368" cy="2790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68989" y="3573017"/>
            <a:ext cx="4408721" cy="294261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61662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End-to-End Business Intelligence Project on Social and Economic data.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Data Identification </a:t>
            </a:r>
          </a:p>
          <a:p>
            <a:pPr marL="0" indent="0">
              <a:buNone/>
            </a:pPr>
            <a:r>
              <a:rPr lang="en-US" sz="2000" dirty="0" smtClean="0"/>
              <a:t>     3 Areas of Importance – Crime, Education &amp; GSDP  (Industries) </a:t>
            </a:r>
          </a:p>
          <a:p>
            <a:endParaRPr lang="en-US" sz="2000" dirty="0" smtClean="0"/>
          </a:p>
          <a:p>
            <a:r>
              <a:rPr lang="en-US" sz="2000" dirty="0" smtClean="0"/>
              <a:t>Extract  Transformation  and  Loading 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Reporting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It </a:t>
            </a:r>
            <a:r>
              <a:rPr lang="en-US" sz="2000" dirty="0"/>
              <a:t>leads to proper analysis of  </a:t>
            </a:r>
            <a:r>
              <a:rPr lang="en-US" sz="2000" dirty="0" smtClean="0"/>
              <a:t>Socio-Economic  </a:t>
            </a:r>
            <a:r>
              <a:rPr lang="en-US" sz="2000" dirty="0"/>
              <a:t>on different aspects like:</a:t>
            </a:r>
          </a:p>
          <a:p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Crime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Education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 data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smtClean="0"/>
              <a:t>Dashboard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7470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Aim:  Business Intelligence Dashboard.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Raw Data from Excel sheets and CSV files.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Metrics required are: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Different types of crimes and cases.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Count of educational institutes, Enrollment at various levels and expenditure on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education.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Power, Land, Telecom and </a:t>
            </a:r>
            <a:r>
              <a:rPr lang="en-US" sz="2000" dirty="0" err="1" smtClean="0">
                <a:solidFill>
                  <a:srgbClr val="333333"/>
                </a:solidFill>
                <a:ea typeface="+mn-ea"/>
                <a:cs typeface="+mn-cs"/>
              </a:rPr>
              <a:t>Labour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Add-ons </a:t>
            </a: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for different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sectors.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r>
              <a:rPr lang="en-IN" sz="2000" dirty="0" smtClean="0"/>
              <a:t>Dimensions used are :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ea typeface="+mn-ea"/>
                <a:cs typeface="+mn-cs"/>
              </a:rPr>
              <a:t>Location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Cepts">
  <a:themeElements>
    <a:clrScheme name="InfoCepts-Education-Presentaion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foCepts-Education-Presentaion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foCepts-Education-Presentaio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Master Page">
  <a:themeElements>
    <a:clrScheme name="1_Title Master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Master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Master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age">
  <a:themeElements>
    <a:clrScheme name="Blank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InfoCepts</Template>
  <TotalTime>1380</TotalTime>
  <Words>698</Words>
  <Application>Microsoft Office PowerPoint</Application>
  <PresentationFormat>On-screen Show (4:3)</PresentationFormat>
  <Paragraphs>310</Paragraphs>
  <Slides>35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InfoCepts</vt:lpstr>
      <vt:lpstr>1_Custom Design</vt:lpstr>
      <vt:lpstr>1_Title Master Page</vt:lpstr>
      <vt:lpstr>Blank page</vt:lpstr>
      <vt:lpstr>Microsoft Office Excel Worksheet</vt:lpstr>
      <vt:lpstr>Packager Shell Object</vt:lpstr>
      <vt:lpstr>Worksheet</vt:lpstr>
      <vt:lpstr>By: Charulata Lodha Neha Agrawal Prajakta Yerpude Raj Patni</vt:lpstr>
      <vt:lpstr>AGENDA</vt:lpstr>
      <vt:lpstr>INTRODUCTION</vt:lpstr>
      <vt:lpstr>CRIME ANALYSIS</vt:lpstr>
      <vt:lpstr>Education</vt:lpstr>
      <vt:lpstr>GROSS DOMESTIC PRODUCT</vt:lpstr>
      <vt:lpstr>WHY SOCIO-ECONOMIC ANALYSIS?</vt:lpstr>
      <vt:lpstr>PROJECT OVERVIEW</vt:lpstr>
      <vt:lpstr>BUSINESS REQUIREMENT</vt:lpstr>
      <vt:lpstr>PRE PROJECT TRAINING</vt:lpstr>
      <vt:lpstr>PROJECT PHASES</vt:lpstr>
      <vt:lpstr>PLANNING &amp; ANALYSIS PHASE</vt:lpstr>
      <vt:lpstr>PLANNING AND ANALYSIS</vt:lpstr>
      <vt:lpstr>CRIME ASSESSMENT</vt:lpstr>
      <vt:lpstr>EDUCATION ASSESSMENT</vt:lpstr>
      <vt:lpstr>GROSS DOMESTIC PRODUCT</vt:lpstr>
      <vt:lpstr>DESIGN PHASE</vt:lpstr>
      <vt:lpstr>MOCKUPS</vt:lpstr>
      <vt:lpstr>MOCKUPS</vt:lpstr>
      <vt:lpstr>MOCKUPS</vt:lpstr>
      <vt:lpstr>Slide 21</vt:lpstr>
      <vt:lpstr>DESIGN PHASE</vt:lpstr>
      <vt:lpstr>DEVELOPMENT PHASE</vt:lpstr>
      <vt:lpstr>ETL</vt:lpstr>
      <vt:lpstr>ETL SCRIPTS</vt:lpstr>
      <vt:lpstr>TESTING PHASE</vt:lpstr>
      <vt:lpstr>TESTING</vt:lpstr>
      <vt:lpstr>DEPLOYMENT PHASE</vt:lpstr>
      <vt:lpstr>DELIVERABLES</vt:lpstr>
      <vt:lpstr>CHALLENGES</vt:lpstr>
      <vt:lpstr>LESSONS</vt:lpstr>
      <vt:lpstr>OUR MENTORS</vt:lpstr>
      <vt:lpstr>REFERENCES</vt:lpstr>
      <vt:lpstr>Slide 34</vt:lpstr>
      <vt:lpstr>Slide 35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DELL</cp:lastModifiedBy>
  <cp:revision>179</cp:revision>
  <dcterms:created xsi:type="dcterms:W3CDTF">2014-08-27T10:23:44Z</dcterms:created>
  <dcterms:modified xsi:type="dcterms:W3CDTF">2015-09-29T17:01:48Z</dcterms:modified>
</cp:coreProperties>
</file>