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641"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403EE7-8D18-4799-B405-8E1321A07A12}" type="datetimeFigureOut">
              <a:rPr lang="en-US" smtClean="0"/>
              <a:pPr/>
              <a:t>8/21/2024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2F7AFA4-247F-4ABB-B12C-62022326766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403EE7-8D18-4799-B405-8E1321A07A12}"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AFA4-247F-4ABB-B12C-6202232676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2F7AFA4-247F-4ABB-B12C-62022326766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403EE7-8D18-4799-B405-8E1321A07A12}"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403EE7-8D18-4799-B405-8E1321A07A12}"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2F7AFA4-247F-4ABB-B12C-62022326766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A403EE7-8D18-4799-B405-8E1321A07A12}" type="datetimeFigureOut">
              <a:rPr lang="en-US" smtClean="0"/>
              <a:pPr/>
              <a:t>8/21/2024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2F7AFA4-247F-4ABB-B12C-62022326766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A403EE7-8D18-4799-B405-8E1321A07A12}"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7AFA4-247F-4ABB-B12C-62022326766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403EE7-8D18-4799-B405-8E1321A07A12}" type="datetimeFigureOut">
              <a:rPr lang="en-US" smtClean="0"/>
              <a:pPr/>
              <a:t>8/21/2024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2F7AFA4-247F-4ABB-B12C-62022326766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403EE7-8D18-4799-B405-8E1321A07A12}"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2F7AFA4-247F-4ABB-B12C-6202232676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A403EE7-8D18-4799-B405-8E1321A07A12}"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2F7AFA4-247F-4ABB-B12C-6202232676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2F7AFA4-247F-4ABB-B12C-62022326766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A403EE7-8D18-4799-B405-8E1321A07A12}" type="datetimeFigureOut">
              <a:rPr lang="en-US" smtClean="0"/>
              <a:pPr/>
              <a:t>8/21/2024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2F7AFA4-247F-4ABB-B12C-62022326766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A403EE7-8D18-4799-B405-8E1321A07A12}" type="datetimeFigureOut">
              <a:rPr lang="en-US" smtClean="0"/>
              <a:pPr/>
              <a:t>8/21/2024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A403EE7-8D18-4799-B405-8E1321A07A12}" type="datetimeFigureOut">
              <a:rPr lang="en-US" smtClean="0"/>
              <a:pPr/>
              <a:t>8/21/2024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2F7AFA4-247F-4ABB-B12C-62022326766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gradient-descent-in-linear-regres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Regression</a:t>
            </a:r>
            <a:endParaRPr lang="en-US" dirty="0"/>
          </a:p>
        </p:txBody>
      </p:sp>
      <p:sp>
        <p:nvSpPr>
          <p:cNvPr id="2" name="Title 1"/>
          <p:cNvSpPr>
            <a:spLocks noGrp="1"/>
          </p:cNvSpPr>
          <p:nvPr>
            <p:ph type="ctrTitle"/>
          </p:nvPr>
        </p:nvSpPr>
        <p:spPr/>
        <p:txBody>
          <a:bodyPr/>
          <a:lstStyle/>
          <a:p>
            <a:r>
              <a:rPr lang="en-IN" dirty="0" smtClean="0"/>
              <a:t>Boosting Algorithm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XG Boosting</a:t>
            </a:r>
            <a:endParaRPr lang="en-US" dirty="0"/>
          </a:p>
        </p:txBody>
      </p:sp>
      <p:sp>
        <p:nvSpPr>
          <p:cNvPr id="3" name="Content Placeholder 2"/>
          <p:cNvSpPr>
            <a:spLocks noGrp="1"/>
          </p:cNvSpPr>
          <p:nvPr>
            <p:ph sz="quarter" idx="1"/>
          </p:nvPr>
        </p:nvSpPr>
        <p:spPr/>
        <p:txBody>
          <a:bodyPr/>
          <a:lstStyle/>
          <a:p>
            <a:pPr>
              <a:buNone/>
            </a:pPr>
            <a:r>
              <a:rPr lang="en-GB" dirty="0" smtClean="0"/>
              <a:t>    </a:t>
            </a:r>
            <a:r>
              <a:rPr lang="en-GB" dirty="0" err="1" smtClean="0"/>
              <a:t>XGBoost</a:t>
            </a:r>
            <a:r>
              <a:rPr lang="en-GB" dirty="0" smtClean="0"/>
              <a:t> </a:t>
            </a:r>
            <a:r>
              <a:rPr lang="en-GB" dirty="0"/>
              <a:t>is a powerful approach for building supervised regression models. The validity of this statement can be inferred by knowing about its (</a:t>
            </a:r>
            <a:r>
              <a:rPr lang="en-GB" dirty="0" err="1"/>
              <a:t>XGBoost</a:t>
            </a:r>
            <a:r>
              <a:rPr lang="en-GB" dirty="0"/>
              <a:t>) objective function and base learners. The objective function contains loss function and a regularization term. It tells about the difference between actual values and predicted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XG Boosting</a:t>
            </a:r>
            <a:endParaRPr lang="en-US" dirty="0"/>
          </a:p>
        </p:txBody>
      </p:sp>
      <p:pic>
        <p:nvPicPr>
          <p:cNvPr id="4" name="Content Placeholder 3" descr="feart-09-761990-g005.jpg"/>
          <p:cNvPicPr>
            <a:picLocks noGrp="1" noChangeAspect="1"/>
          </p:cNvPicPr>
          <p:nvPr>
            <p:ph sz="quarter" idx="1"/>
          </p:nvPr>
        </p:nvPicPr>
        <p:blipFill>
          <a:blip r:embed="rId2"/>
          <a:stretch>
            <a:fillRect/>
          </a:stretch>
        </p:blipFill>
        <p:spPr>
          <a:xfrm>
            <a:off x="1678694" y="1527175"/>
            <a:ext cx="5750099" cy="4572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US" dirty="0"/>
          </a:p>
        </p:txBody>
      </p:sp>
      <p:sp>
        <p:nvSpPr>
          <p:cNvPr id="3" name="Content Placeholder 2"/>
          <p:cNvSpPr>
            <a:spLocks noGrp="1"/>
          </p:cNvSpPr>
          <p:nvPr>
            <p:ph sz="quarter" idx="1"/>
          </p:nvPr>
        </p:nvSpPr>
        <p:spPr/>
        <p:txBody>
          <a:bodyPr/>
          <a:lstStyle/>
          <a:p>
            <a:pPr>
              <a:buNone/>
            </a:pPr>
            <a:r>
              <a:rPr lang="en-GB" dirty="0" smtClean="0"/>
              <a:t>    </a:t>
            </a:r>
            <a:r>
              <a:rPr lang="en-GB" dirty="0" err="1" smtClean="0"/>
              <a:t>XGBoost</a:t>
            </a:r>
            <a:r>
              <a:rPr lang="en-GB" dirty="0" smtClean="0"/>
              <a:t> </a:t>
            </a:r>
            <a:r>
              <a:rPr lang="en-GB" dirty="0"/>
              <a:t>builds a predictive model by combining the predictions of multiple individual models, often decision trees, in an iterative manner. The algorithm works by sequentially adding weak learners to the ensemble, with each new learner focusing on correcting the errors made by the existing ones.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 Boosting</a:t>
            </a:r>
            <a:endParaRPr lang="en-US" dirty="0"/>
          </a:p>
        </p:txBody>
      </p:sp>
      <p:sp>
        <p:nvSpPr>
          <p:cNvPr id="3" name="Content Placeholder 2"/>
          <p:cNvSpPr>
            <a:spLocks noGrp="1"/>
          </p:cNvSpPr>
          <p:nvPr>
            <p:ph sz="quarter" idx="1"/>
          </p:nvPr>
        </p:nvSpPr>
        <p:spPr/>
        <p:txBody>
          <a:bodyPr>
            <a:normAutofit/>
          </a:bodyPr>
          <a:lstStyle/>
          <a:p>
            <a:r>
              <a:rPr lang="en-GB" b="1" dirty="0"/>
              <a:t>Advantages:</a:t>
            </a:r>
            <a:r>
              <a:rPr lang="en-GB" dirty="0"/>
              <a:t> Effective with large data sets. Tree algorithms such as </a:t>
            </a:r>
            <a:r>
              <a:rPr lang="en-GB" dirty="0" err="1"/>
              <a:t>XGBoost</a:t>
            </a:r>
            <a:r>
              <a:rPr lang="en-GB" dirty="0"/>
              <a:t> and Random Forest do not need normalized features and work well if the data is nonlinear, non-monotonic, or with segregated clusters.</a:t>
            </a:r>
          </a:p>
          <a:p>
            <a:r>
              <a:rPr lang="en-GB" b="1" dirty="0"/>
              <a:t>Disadvantages:</a:t>
            </a:r>
            <a:r>
              <a:rPr lang="en-GB" dirty="0"/>
              <a:t> Tree algorithms such as </a:t>
            </a:r>
            <a:r>
              <a:rPr lang="en-GB" dirty="0" err="1"/>
              <a:t>XGBoost</a:t>
            </a:r>
            <a:r>
              <a:rPr lang="en-GB" dirty="0"/>
              <a:t> and Random Forest can over-fit the data, especially if the trees are too deep with noisy data.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XG Boosting</a:t>
            </a:r>
            <a:endParaRPr lang="en-US" dirty="0"/>
          </a:p>
        </p:txBody>
      </p:sp>
      <p:sp>
        <p:nvSpPr>
          <p:cNvPr id="3" name="Content Placeholder 2"/>
          <p:cNvSpPr>
            <a:spLocks noGrp="1"/>
          </p:cNvSpPr>
          <p:nvPr>
            <p:ph sz="quarter" idx="1"/>
          </p:nvPr>
        </p:nvSpPr>
        <p:spPr>
          <a:xfrm>
            <a:off x="428596" y="2143116"/>
            <a:ext cx="8229600" cy="2982915"/>
          </a:xfrm>
        </p:spPr>
        <p:txBody>
          <a:bodyPr>
            <a:noAutofit/>
          </a:bodyPr>
          <a:lstStyle/>
          <a:p>
            <a:r>
              <a:rPr lang="en-GB" sz="2000" b="1" dirty="0" smtClean="0"/>
              <a:t>High Accuracy: </a:t>
            </a:r>
            <a:r>
              <a:rPr lang="en-GB" sz="2000" dirty="0" err="1" smtClean="0"/>
              <a:t>XGBoost's</a:t>
            </a:r>
            <a:r>
              <a:rPr lang="en-GB" sz="2000" dirty="0" smtClean="0"/>
              <a:t> gradient boosting framework improves model accuracy by minimizing the residual errors of prior models, making it powerful for complex regression problems.</a:t>
            </a:r>
          </a:p>
          <a:p>
            <a:r>
              <a:rPr lang="en-GB" sz="2000" b="1" dirty="0" smtClean="0"/>
              <a:t>Handling Missing Data: </a:t>
            </a:r>
            <a:r>
              <a:rPr lang="en-GB" sz="2000" dirty="0" smtClean="0"/>
              <a:t>It can handle missing data internally, making it robust in real-world applications where missing values are common.</a:t>
            </a:r>
          </a:p>
          <a:p>
            <a:r>
              <a:rPr lang="en-GB" sz="2000" b="1" dirty="0" smtClean="0"/>
              <a:t>Speed and Efficiency: </a:t>
            </a:r>
            <a:r>
              <a:rPr lang="en-GB" sz="2000" dirty="0" err="1" smtClean="0"/>
              <a:t>XGBoost</a:t>
            </a:r>
            <a:r>
              <a:rPr lang="en-GB" sz="2000" dirty="0" smtClean="0"/>
              <a:t> is optimized for speed, handling large datasets efficiently due to its parallel processing capabilities.</a:t>
            </a:r>
          </a:p>
          <a:p>
            <a:r>
              <a:rPr lang="en-GB" sz="2000" b="1" dirty="0" smtClean="0"/>
              <a:t>Feature Importance: </a:t>
            </a:r>
            <a:r>
              <a:rPr lang="en-GB" sz="2000" dirty="0" smtClean="0"/>
              <a:t>It provides insights into feature importance, helping in understanding which variables most influence the prediction.</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LG Boosting</a:t>
            </a:r>
            <a:endParaRPr lang="en-US" dirty="0"/>
          </a:p>
        </p:txBody>
      </p:sp>
      <p:sp>
        <p:nvSpPr>
          <p:cNvPr id="3" name="Content Placeholder 2"/>
          <p:cNvSpPr>
            <a:spLocks noGrp="1"/>
          </p:cNvSpPr>
          <p:nvPr>
            <p:ph sz="quarter" idx="1"/>
          </p:nvPr>
        </p:nvSpPr>
        <p:spPr/>
        <p:txBody>
          <a:bodyPr/>
          <a:lstStyle/>
          <a:p>
            <a:pPr>
              <a:buNone/>
            </a:pPr>
            <a:r>
              <a:rPr lang="en-GB" dirty="0" smtClean="0"/>
              <a:t>    </a:t>
            </a:r>
            <a:r>
              <a:rPr lang="en-GB" dirty="0" err="1" smtClean="0"/>
              <a:t>LightGBM</a:t>
            </a:r>
            <a:r>
              <a:rPr lang="en-GB" dirty="0" smtClean="0"/>
              <a:t> </a:t>
            </a:r>
            <a:r>
              <a:rPr lang="en-GB" dirty="0"/>
              <a:t>is an ensemble learning framework, specifically a gradient boosting method, which constructs a strong learner by sequentially adding weak learners in a</a:t>
            </a:r>
            <a:r>
              <a:rPr lang="en-GB" u="sng" dirty="0">
                <a:hlinkClick r:id="rId2"/>
              </a:rPr>
              <a:t> </a:t>
            </a:r>
            <a:r>
              <a:rPr lang="en-GB" u="sng" dirty="0" smtClean="0">
                <a:hlinkClick r:id="rId2"/>
              </a:rPr>
              <a:t>gradient </a:t>
            </a:r>
            <a:r>
              <a:rPr lang="en-GB" u="sng" dirty="0">
                <a:hlinkClick r:id="rId2"/>
              </a:rPr>
              <a:t>descent</a:t>
            </a:r>
            <a:r>
              <a:rPr lang="en-GB" dirty="0"/>
              <a:t> manner. It optimizes memory usage and training time with techniques like Gradient-based One-Side Sampling (GOSS).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LG Boosting</a:t>
            </a:r>
            <a:endParaRPr lang="en-US" dirty="0"/>
          </a:p>
        </p:txBody>
      </p:sp>
      <p:pic>
        <p:nvPicPr>
          <p:cNvPr id="4" name="Content Placeholder 3" descr="Screenshot-from-2019-03-27-23-09-47-1.png"/>
          <p:cNvPicPr>
            <a:picLocks noGrp="1" noChangeAspect="1"/>
          </p:cNvPicPr>
          <p:nvPr>
            <p:ph sz="quarter" idx="1"/>
          </p:nvPr>
        </p:nvPicPr>
        <p:blipFill>
          <a:blip r:embed="rId2"/>
          <a:stretch>
            <a:fillRect/>
          </a:stretch>
        </p:blipFill>
        <p:spPr>
          <a:xfrm>
            <a:off x="442119" y="1873250"/>
            <a:ext cx="8223250" cy="387985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US" dirty="0"/>
          </a:p>
        </p:txBody>
      </p:sp>
      <p:sp>
        <p:nvSpPr>
          <p:cNvPr id="3" name="Content Placeholder 2"/>
          <p:cNvSpPr>
            <a:spLocks noGrp="1"/>
          </p:cNvSpPr>
          <p:nvPr>
            <p:ph sz="quarter" idx="1"/>
          </p:nvPr>
        </p:nvSpPr>
        <p:spPr>
          <a:xfrm>
            <a:off x="500034" y="2071678"/>
            <a:ext cx="8229600" cy="3125791"/>
          </a:xfrm>
        </p:spPr>
        <p:txBody>
          <a:bodyPr/>
          <a:lstStyle/>
          <a:p>
            <a:pPr>
              <a:buNone/>
            </a:pPr>
            <a:r>
              <a:rPr lang="en-GB" dirty="0" smtClean="0"/>
              <a:t>    A </a:t>
            </a:r>
            <a:r>
              <a:rPr lang="en-GB" dirty="0"/>
              <a:t>histogram of the distribution is used by </a:t>
            </a:r>
            <a:r>
              <a:rPr lang="en-GB" dirty="0" err="1"/>
              <a:t>LightGBM</a:t>
            </a:r>
            <a:r>
              <a:rPr lang="en-GB" dirty="0"/>
              <a:t> to bucket data into bins. Instead of using every data point, the bins are used to iterate, calculate the gain, and divide the data.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LG Boosting</a:t>
            </a:r>
            <a:endParaRPr lang="en-US" dirty="0"/>
          </a:p>
        </p:txBody>
      </p:sp>
      <p:sp>
        <p:nvSpPr>
          <p:cNvPr id="3" name="Content Placeholder 2"/>
          <p:cNvSpPr>
            <a:spLocks noGrp="1"/>
          </p:cNvSpPr>
          <p:nvPr>
            <p:ph sz="quarter" idx="1"/>
          </p:nvPr>
        </p:nvSpPr>
        <p:spPr/>
        <p:txBody>
          <a:bodyPr/>
          <a:lstStyle/>
          <a:p>
            <a:pPr fontAlgn="base"/>
            <a:r>
              <a:rPr lang="en-GB" b="1" dirty="0"/>
              <a:t>Lower memory usage:</a:t>
            </a:r>
            <a:r>
              <a:rPr lang="en-GB" dirty="0"/>
              <a:t> Replaces continuous values to discrete bins which results in lower memory usage.</a:t>
            </a:r>
          </a:p>
          <a:p>
            <a:pPr fontAlgn="base"/>
            <a:r>
              <a:rPr lang="en-GB" b="1" dirty="0"/>
              <a:t>Better accuracy than any other boosting algorithm:</a:t>
            </a:r>
            <a:r>
              <a:rPr lang="en-GB" dirty="0"/>
              <a:t> It produces much more complex trees by following leaf wise split approach rather than a level-wise approach which is the main factor in achieving higher accuracy.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LG Boosting</a:t>
            </a:r>
            <a:endParaRPr lang="en-US" dirty="0"/>
          </a:p>
        </p:txBody>
      </p:sp>
      <p:sp>
        <p:nvSpPr>
          <p:cNvPr id="3" name="Content Placeholder 2"/>
          <p:cNvSpPr>
            <a:spLocks noGrp="1"/>
          </p:cNvSpPr>
          <p:nvPr>
            <p:ph sz="quarter" idx="1"/>
          </p:nvPr>
        </p:nvSpPr>
        <p:spPr/>
        <p:txBody>
          <a:bodyPr/>
          <a:lstStyle/>
          <a:p>
            <a:pPr fontAlgn="base"/>
            <a:r>
              <a:rPr lang="en-GB" b="1" dirty="0" err="1"/>
              <a:t>Overfitting</a:t>
            </a:r>
            <a:r>
              <a:rPr lang="en-GB" b="1" dirty="0"/>
              <a:t>:</a:t>
            </a:r>
            <a:r>
              <a:rPr lang="en-GB" dirty="0"/>
              <a:t> Light GBM split the tree leaf-wise which can lead to </a:t>
            </a:r>
            <a:r>
              <a:rPr lang="en-GB" dirty="0" err="1"/>
              <a:t>overfitting</a:t>
            </a:r>
            <a:r>
              <a:rPr lang="en-GB" dirty="0"/>
              <a:t> as it produces much complex trees.</a:t>
            </a:r>
          </a:p>
          <a:p>
            <a:pPr fontAlgn="base"/>
            <a:r>
              <a:rPr lang="en-GB" b="1" dirty="0"/>
              <a:t>Compatibility with Datasets:</a:t>
            </a:r>
            <a:r>
              <a:rPr lang="en-GB" dirty="0"/>
              <a:t> Light GBM is sensitive to </a:t>
            </a:r>
            <a:r>
              <a:rPr lang="en-GB" dirty="0" err="1"/>
              <a:t>overfitting</a:t>
            </a:r>
            <a:r>
              <a:rPr lang="en-GB" dirty="0"/>
              <a:t> and thus can easily </a:t>
            </a:r>
            <a:r>
              <a:rPr lang="en-GB" dirty="0" err="1"/>
              <a:t>overfit</a:t>
            </a:r>
            <a:r>
              <a:rPr lang="en-GB" dirty="0"/>
              <a:t> small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Boosting Algorithm?</a:t>
            </a:r>
            <a:endParaRPr lang="en-US" dirty="0"/>
          </a:p>
        </p:txBody>
      </p:sp>
      <p:sp>
        <p:nvSpPr>
          <p:cNvPr id="3" name="Content Placeholder 2"/>
          <p:cNvSpPr>
            <a:spLocks noGrp="1"/>
          </p:cNvSpPr>
          <p:nvPr>
            <p:ph sz="quarter" idx="1"/>
          </p:nvPr>
        </p:nvSpPr>
        <p:spPr>
          <a:xfrm>
            <a:off x="428596" y="2571744"/>
            <a:ext cx="8229600" cy="3454393"/>
          </a:xfrm>
        </p:spPr>
        <p:txBody>
          <a:bodyPr/>
          <a:lstStyle/>
          <a:p>
            <a:pPr>
              <a:buNone/>
            </a:pPr>
            <a:r>
              <a:rPr lang="en-GB" b="1" dirty="0" smtClean="0"/>
              <a:t>    Boosting</a:t>
            </a:r>
            <a:r>
              <a:rPr lang="en-GB" dirty="0"/>
              <a:t> is an ensemble </a:t>
            </a:r>
            <a:r>
              <a:rPr lang="en-GB" dirty="0" err="1"/>
              <a:t>modeling</a:t>
            </a:r>
            <a:r>
              <a:rPr lang="en-GB" dirty="0"/>
              <a:t> technique that attempts to build a strong classifier from the number of weak classifiers. It is done by building a model by using weak models in series.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LG Boosting</a:t>
            </a:r>
            <a:endParaRPr lang="en-US" dirty="0"/>
          </a:p>
        </p:txBody>
      </p:sp>
      <p:sp>
        <p:nvSpPr>
          <p:cNvPr id="3" name="Content Placeholder 2"/>
          <p:cNvSpPr>
            <a:spLocks noGrp="1"/>
          </p:cNvSpPr>
          <p:nvPr>
            <p:ph sz="quarter" idx="1"/>
          </p:nvPr>
        </p:nvSpPr>
        <p:spPr/>
        <p:txBody>
          <a:bodyPr>
            <a:normAutofit/>
          </a:bodyPr>
          <a:lstStyle/>
          <a:p>
            <a:r>
              <a:rPr lang="en-GB" b="1" dirty="0" smtClean="0"/>
              <a:t>Financial </a:t>
            </a:r>
            <a:r>
              <a:rPr lang="en-GB" b="1" dirty="0" err="1" smtClean="0"/>
              <a:t>Modeling</a:t>
            </a:r>
            <a:r>
              <a:rPr lang="en-GB" b="1" dirty="0" smtClean="0"/>
              <a:t>: </a:t>
            </a:r>
            <a:r>
              <a:rPr lang="en-GB" dirty="0" smtClean="0"/>
              <a:t>Predicting stock prices or credit scoring.</a:t>
            </a:r>
          </a:p>
          <a:p>
            <a:r>
              <a:rPr lang="en-GB" b="1" dirty="0" smtClean="0"/>
              <a:t>Real Estate: </a:t>
            </a:r>
            <a:r>
              <a:rPr lang="en-GB" dirty="0" smtClean="0"/>
              <a:t>Estimating property prices based on various factors.</a:t>
            </a:r>
          </a:p>
          <a:p>
            <a:r>
              <a:rPr lang="en-GB" b="1" dirty="0" smtClean="0"/>
              <a:t>Healthcare: </a:t>
            </a:r>
            <a:r>
              <a:rPr lang="en-GB" dirty="0" smtClean="0"/>
              <a:t>Predicting patient outcomes or healthcare costs.</a:t>
            </a:r>
          </a:p>
          <a:p>
            <a:r>
              <a:rPr lang="en-GB" b="1" dirty="0" smtClean="0"/>
              <a:t>Energy: </a:t>
            </a:r>
            <a:r>
              <a:rPr lang="en-GB" dirty="0" smtClean="0"/>
              <a:t>Forecasting energy consumption.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dirty="0" smtClean="0"/>
              <a:t>Types of Boosting Algorithm</a:t>
            </a:r>
            <a:r>
              <a:rPr lang="en-IN" dirty="0" smtClean="0"/>
              <a:t>:</a:t>
            </a:r>
            <a:endParaRPr lang="en-US" dirty="0"/>
          </a:p>
        </p:txBody>
      </p:sp>
      <p:sp>
        <p:nvSpPr>
          <p:cNvPr id="3" name="Content Placeholder 2"/>
          <p:cNvSpPr>
            <a:spLocks noGrp="1"/>
          </p:cNvSpPr>
          <p:nvPr>
            <p:ph sz="quarter" idx="1"/>
          </p:nvPr>
        </p:nvSpPr>
        <p:spPr>
          <a:xfrm>
            <a:off x="1785918" y="2571744"/>
            <a:ext cx="6900882" cy="3554419"/>
          </a:xfrm>
        </p:spPr>
        <p:txBody>
          <a:bodyPr>
            <a:normAutofit/>
          </a:bodyPr>
          <a:lstStyle/>
          <a:p>
            <a:r>
              <a:rPr lang="en-US" sz="4800" dirty="0" err="1" smtClean="0"/>
              <a:t>Ada</a:t>
            </a:r>
            <a:r>
              <a:rPr lang="en-US" sz="4800" dirty="0" smtClean="0"/>
              <a:t> Boost</a:t>
            </a:r>
          </a:p>
          <a:p>
            <a:r>
              <a:rPr lang="en-US" sz="4800" dirty="0"/>
              <a:t>E</a:t>
            </a:r>
            <a:r>
              <a:rPr lang="en-US" sz="4800" dirty="0" smtClean="0"/>
              <a:t>xtreme Gradient Boost</a:t>
            </a:r>
          </a:p>
          <a:p>
            <a:r>
              <a:rPr lang="en-US" sz="4800" dirty="0"/>
              <a:t> </a:t>
            </a:r>
            <a:r>
              <a:rPr lang="en-US" sz="4800" dirty="0" smtClean="0"/>
              <a:t>Light GBM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Ada</a:t>
            </a:r>
            <a:r>
              <a:rPr lang="en-IN" dirty="0" smtClean="0"/>
              <a:t> Boost</a:t>
            </a:r>
            <a:endParaRPr lang="en-US" dirty="0"/>
          </a:p>
        </p:txBody>
      </p:sp>
      <p:sp>
        <p:nvSpPr>
          <p:cNvPr id="3" name="Content Placeholder 2"/>
          <p:cNvSpPr>
            <a:spLocks noGrp="1"/>
          </p:cNvSpPr>
          <p:nvPr>
            <p:ph sz="quarter" idx="1"/>
          </p:nvPr>
        </p:nvSpPr>
        <p:spPr/>
        <p:txBody>
          <a:bodyPr/>
          <a:lstStyle/>
          <a:p>
            <a:pPr>
              <a:buNone/>
            </a:pPr>
            <a:r>
              <a:rPr lang="en-GB" dirty="0" smtClean="0"/>
              <a:t>    </a:t>
            </a:r>
            <a:r>
              <a:rPr lang="en-GB" dirty="0" err="1" smtClean="0"/>
              <a:t>AdaBoost</a:t>
            </a:r>
            <a:r>
              <a:rPr lang="en-GB" dirty="0" smtClean="0"/>
              <a:t> </a:t>
            </a:r>
            <a:r>
              <a:rPr lang="en-GB" dirty="0"/>
              <a:t>algorithm falls under ensemble boosting </a:t>
            </a:r>
            <a:r>
              <a:rPr lang="en-GB" dirty="0" smtClean="0"/>
              <a:t>techniques.</a:t>
            </a:r>
          </a:p>
          <a:p>
            <a:pPr fontAlgn="base"/>
            <a:r>
              <a:rPr lang="en-GB" dirty="0"/>
              <a:t>Multiple weak learners are allowed to learn on training data</a:t>
            </a:r>
          </a:p>
          <a:p>
            <a:pPr fontAlgn="base"/>
            <a:r>
              <a:rPr lang="en-GB" dirty="0"/>
              <a:t>Combining these models to generate a meta-model, this meta-model aims to resolve the errors as predicted by the individual weak learners.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Ada</a:t>
            </a:r>
            <a:r>
              <a:rPr lang="en-IN" dirty="0" smtClean="0"/>
              <a:t> Boost</a:t>
            </a:r>
            <a:endParaRPr lang="en-US" dirty="0"/>
          </a:p>
        </p:txBody>
      </p:sp>
      <p:pic>
        <p:nvPicPr>
          <p:cNvPr id="4" name="Content Placeholder 3" descr="1_DwvwMlOcT1T9hZwIJvMfng.png"/>
          <p:cNvPicPr>
            <a:picLocks noGrp="1" noChangeAspect="1"/>
          </p:cNvPicPr>
          <p:nvPr>
            <p:ph sz="quarter" idx="1"/>
          </p:nvPr>
        </p:nvPicPr>
        <p:blipFill>
          <a:blip r:embed="rId2"/>
          <a:stretch>
            <a:fillRect/>
          </a:stretch>
        </p:blipFill>
        <p:spPr>
          <a:xfrm>
            <a:off x="301625" y="2117330"/>
            <a:ext cx="8504238" cy="339169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US" dirty="0"/>
          </a:p>
        </p:txBody>
      </p:sp>
      <p:sp>
        <p:nvSpPr>
          <p:cNvPr id="3" name="Content Placeholder 2"/>
          <p:cNvSpPr>
            <a:spLocks noGrp="1"/>
          </p:cNvSpPr>
          <p:nvPr>
            <p:ph sz="quarter" idx="1"/>
          </p:nvPr>
        </p:nvSpPr>
        <p:spPr>
          <a:xfrm>
            <a:off x="457200" y="1928802"/>
            <a:ext cx="8229600" cy="4197361"/>
          </a:xfrm>
        </p:spPr>
        <p:txBody>
          <a:bodyPr/>
          <a:lstStyle/>
          <a:p>
            <a:pPr>
              <a:buNone/>
            </a:pPr>
            <a:r>
              <a:rPr lang="en-GB" dirty="0" smtClean="0"/>
              <a:t>   The </a:t>
            </a:r>
            <a:r>
              <a:rPr lang="en-GB" dirty="0"/>
              <a:t>principle behind </a:t>
            </a:r>
            <a:r>
              <a:rPr lang="en-GB" dirty="0" err="1"/>
              <a:t>ada</a:t>
            </a:r>
            <a:r>
              <a:rPr lang="en-GB" dirty="0"/>
              <a:t> boosting algorithms is that we first build a model on the training dataset and then build a second model to rectify the errors present in the first model. This procedure is continued until and unless the errors are minimized and the dataset is predicted correctly.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t>
            </a:r>
            <a:r>
              <a:rPr lang="en-US" dirty="0" err="1" smtClean="0"/>
              <a:t>AdaBoost</a:t>
            </a:r>
            <a:endParaRPr lang="en-US" dirty="0"/>
          </a:p>
        </p:txBody>
      </p:sp>
      <p:sp>
        <p:nvSpPr>
          <p:cNvPr id="3" name="Content Placeholder 2"/>
          <p:cNvSpPr>
            <a:spLocks noGrp="1"/>
          </p:cNvSpPr>
          <p:nvPr>
            <p:ph sz="quarter" idx="1"/>
          </p:nvPr>
        </p:nvSpPr>
        <p:spPr/>
        <p:txBody>
          <a:bodyPr>
            <a:normAutofit/>
          </a:bodyPr>
          <a:lstStyle/>
          <a:p>
            <a:r>
              <a:rPr lang="en-GB" dirty="0"/>
              <a:t>Can handle binary and multi-class classification problems.</a:t>
            </a:r>
          </a:p>
          <a:p>
            <a:r>
              <a:rPr lang="en-GB" dirty="0"/>
              <a:t>Can handle noisy data and outliers.</a:t>
            </a:r>
          </a:p>
          <a:p>
            <a:r>
              <a:rPr lang="en-GB" dirty="0"/>
              <a:t>Has a high degree of interpretability, since it relies on simple weak classifiers that can be easily understood.</a:t>
            </a:r>
          </a:p>
          <a:p>
            <a:r>
              <a:rPr lang="en-GB" dirty="0"/>
              <a:t>Often results in high accuracy and outperforms other algorithms in many scenarios.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AdaBoost</a:t>
            </a:r>
            <a:endParaRPr lang="en-US" dirty="0"/>
          </a:p>
        </p:txBody>
      </p:sp>
      <p:sp>
        <p:nvSpPr>
          <p:cNvPr id="3" name="Content Placeholder 2"/>
          <p:cNvSpPr>
            <a:spLocks noGrp="1"/>
          </p:cNvSpPr>
          <p:nvPr>
            <p:ph sz="quarter" idx="1"/>
          </p:nvPr>
        </p:nvSpPr>
        <p:spPr/>
        <p:txBody>
          <a:bodyPr>
            <a:normAutofit/>
          </a:bodyPr>
          <a:lstStyle/>
          <a:p>
            <a:r>
              <a:rPr lang="en-GB" dirty="0"/>
              <a:t>Sensitive to noisy data and outliers that are not properly </a:t>
            </a:r>
            <a:r>
              <a:rPr lang="en-GB" dirty="0" err="1"/>
              <a:t>preprocessed</a:t>
            </a:r>
            <a:r>
              <a:rPr lang="en-GB" dirty="0"/>
              <a:t>.</a:t>
            </a:r>
          </a:p>
          <a:p>
            <a:r>
              <a:rPr lang="en-GB" dirty="0"/>
              <a:t>Can be computationally expensive, especially with large datasets.</a:t>
            </a:r>
          </a:p>
          <a:p>
            <a:r>
              <a:rPr lang="en-GB" dirty="0"/>
              <a:t>Can lead to </a:t>
            </a:r>
            <a:r>
              <a:rPr lang="en-GB" dirty="0" err="1"/>
              <a:t>overfitting</a:t>
            </a:r>
            <a:r>
              <a:rPr lang="en-GB" dirty="0"/>
              <a:t> if the weak classifiers are too complex or if the number of boosting iterations is too high.</a:t>
            </a:r>
          </a:p>
          <a:p>
            <a:r>
              <a:rPr lang="en-GB" dirty="0"/>
              <a:t>Requires careful parameter tuning to achieve optimal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Applications of </a:t>
            </a:r>
            <a:r>
              <a:rPr lang="en-US" dirty="0" err="1" smtClean="0"/>
              <a:t>AdaBoost</a:t>
            </a:r>
            <a:endParaRPr lang="en-US" dirty="0"/>
          </a:p>
        </p:txBody>
      </p:sp>
      <p:sp>
        <p:nvSpPr>
          <p:cNvPr id="3" name="Content Placeholder 2"/>
          <p:cNvSpPr>
            <a:spLocks noGrp="1"/>
          </p:cNvSpPr>
          <p:nvPr>
            <p:ph sz="quarter" idx="1"/>
          </p:nvPr>
        </p:nvSpPr>
        <p:spPr/>
        <p:txBody>
          <a:bodyPr/>
          <a:lstStyle/>
          <a:p>
            <a:r>
              <a:rPr lang="en-GB" dirty="0" err="1"/>
              <a:t>AdaBoost</a:t>
            </a:r>
            <a:r>
              <a:rPr lang="en-GB" dirty="0"/>
              <a:t> is widely used in applications such as face detection, object recognition, and text classification. It is particularly effective when the data is noisy or when there are many irrelevant features. </a:t>
            </a:r>
            <a:r>
              <a:rPr lang="en-GB" dirty="0" err="1"/>
              <a:t>AdaBoost</a:t>
            </a:r>
            <a:r>
              <a:rPr lang="en-GB" dirty="0"/>
              <a:t> can also be used in other areas of machine learning, such as regression and clustering.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277</TotalTime>
  <Words>530</Words>
  <Application>Microsoft Office PowerPoint</Application>
  <PresentationFormat>On-screen Show (4:3)</PresentationFormat>
  <Paragraphs>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Boosting Algorithm </vt:lpstr>
      <vt:lpstr>What is Boosting Algorithm?</vt:lpstr>
      <vt:lpstr>Types of Boosting Algorithm:</vt:lpstr>
      <vt:lpstr>Ada Boost</vt:lpstr>
      <vt:lpstr>Ada Boost</vt:lpstr>
      <vt:lpstr>Working Principle</vt:lpstr>
      <vt:lpstr>Advantages of AdaBoost</vt:lpstr>
      <vt:lpstr>Disadvantages of AdaBoost</vt:lpstr>
      <vt:lpstr>Applications of AdaBoost</vt:lpstr>
      <vt:lpstr>XG Boosting</vt:lpstr>
      <vt:lpstr>XG Boosting</vt:lpstr>
      <vt:lpstr>Working Principle</vt:lpstr>
      <vt:lpstr>XG Boosting</vt:lpstr>
      <vt:lpstr>Applications of XG Boosting</vt:lpstr>
      <vt:lpstr>LG Boosting</vt:lpstr>
      <vt:lpstr>LG Boosting</vt:lpstr>
      <vt:lpstr>Working Principle</vt:lpstr>
      <vt:lpstr>Advantages of LG Boosting</vt:lpstr>
      <vt:lpstr>Disadvantages of LG Boosting</vt:lpstr>
      <vt:lpstr>Applications of LG Boosting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dc:creator>
  <cp:lastModifiedBy>s</cp:lastModifiedBy>
  <cp:revision>19</cp:revision>
  <dcterms:created xsi:type="dcterms:W3CDTF">2024-08-16T10:26:25Z</dcterms:created>
  <dcterms:modified xsi:type="dcterms:W3CDTF">2024-08-21T07:18:12Z</dcterms:modified>
</cp:coreProperties>
</file>