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4"/>
  </p:notesMasterIdLst>
  <p:sldIdLst>
    <p:sldId id="259" r:id="rId3"/>
    <p:sldId id="258" r:id="rId4"/>
    <p:sldId id="260" r:id="rId5"/>
    <p:sldId id="261" r:id="rId6"/>
    <p:sldId id="277" r:id="rId7"/>
    <p:sldId id="278" r:id="rId8"/>
    <p:sldId id="264" r:id="rId9"/>
    <p:sldId id="265" r:id="rId10"/>
    <p:sldId id="287" r:id="rId11"/>
    <p:sldId id="273" r:id="rId12"/>
    <p:sldId id="282" r:id="rId13"/>
    <p:sldId id="283" r:id="rId14"/>
    <p:sldId id="284" r:id="rId15"/>
    <p:sldId id="285" r:id="rId16"/>
    <p:sldId id="288" r:id="rId17"/>
    <p:sldId id="292" r:id="rId18"/>
    <p:sldId id="289" r:id="rId19"/>
    <p:sldId id="290" r:id="rId20"/>
    <p:sldId id="275" r:id="rId21"/>
    <p:sldId id="276" r:id="rId22"/>
    <p:sldId id="27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F644E8-843A-47E7-90C4-3736185811A9}" type="datetimeFigureOut">
              <a:rPr lang="en-IN" smtClean="0"/>
              <a:t>25-05-2025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D62AB-55FA-4179-8C2F-DC1A56BD9E7B}" type="slidenum">
              <a:rPr lang="en-IN" smtClean="0"/>
              <a:t>‹#›</a:t>
            </a:fld>
            <a:endParaRPr lang="en-IN"/>
          </a:p>
        </p:txBody>
      </p:sp>
    </p:spTree>
    <p:extLst>
      <p:ext uri="{BB962C8B-B14F-4D97-AF65-F5344CB8AC3E}">
        <p14:creationId xmlns:p14="http://schemas.microsoft.com/office/powerpoint/2010/main" val="3230559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F05852-2F84-49EC-88AD-3B02F6D7B016}" type="datetime5">
              <a:rPr lang="en-US" smtClean="0"/>
              <a:t>25-May-25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778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A367C9-BD22-43D1-A5E7-BAE29681C0FC}" type="datetime5">
              <a:rPr lang="en-US" smtClean="0"/>
              <a:t>25-May-25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49125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545D5-DA7C-4AA1-872D-DAC5E7C7168B}" type="datetime5">
              <a:rPr lang="en-US" smtClean="0"/>
              <a:t>25-May-25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552399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C3AEF-D85F-3FDD-45A6-41CB5ED9AC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8D4536-6BDE-6FBD-3A7D-AF946BADF6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28611E3-5514-B519-31CC-B63252DDA26B}"/>
              </a:ext>
            </a:extLst>
          </p:cNvPr>
          <p:cNvSpPr>
            <a:spLocks noGrp="1"/>
          </p:cNvSpPr>
          <p:nvPr>
            <p:ph type="dt" sz="half" idx="10"/>
          </p:nvPr>
        </p:nvSpPr>
        <p:spPr/>
        <p:txBody>
          <a:bodyPr/>
          <a:lstStyle/>
          <a:p>
            <a:fld id="{04F05852-2F84-49EC-88AD-3B02F6D7B016}" type="datetime5">
              <a:rPr lang="en-US" smtClean="0"/>
              <a:t>25-May-25</a:t>
            </a:fld>
            <a:endParaRPr lang="en-IN"/>
          </a:p>
        </p:txBody>
      </p:sp>
      <p:sp>
        <p:nvSpPr>
          <p:cNvPr id="5" name="Footer Placeholder 4">
            <a:extLst>
              <a:ext uri="{FF2B5EF4-FFF2-40B4-BE49-F238E27FC236}">
                <a16:creationId xmlns:a16="http://schemas.microsoft.com/office/drawing/2014/main" id="{43017082-AF2B-DD62-FA53-3FC2AEDD51D9}"/>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id="{3E456E59-5A58-57D3-C741-F5259EC8F0CA}"/>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514662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9F73-ACF2-61EF-0930-75EB34EEFE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A5D69B-0CF2-D2AA-0F5A-9E4E8F6164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977BE7-5AFF-E67E-87D2-AAFBE55187C8}"/>
              </a:ext>
            </a:extLst>
          </p:cNvPr>
          <p:cNvSpPr>
            <a:spLocks noGrp="1"/>
          </p:cNvSpPr>
          <p:nvPr>
            <p:ph type="dt" sz="half" idx="10"/>
          </p:nvPr>
        </p:nvSpPr>
        <p:spPr/>
        <p:txBody>
          <a:bodyPr/>
          <a:lstStyle/>
          <a:p>
            <a:fld id="{63F24D60-CAE6-46AD-9D0B-C02F7B1293EF}" type="datetime5">
              <a:rPr lang="en-US" smtClean="0"/>
              <a:t>25-May-25</a:t>
            </a:fld>
            <a:endParaRPr lang="en-IN"/>
          </a:p>
        </p:txBody>
      </p:sp>
      <p:sp>
        <p:nvSpPr>
          <p:cNvPr id="5" name="Footer Placeholder 4">
            <a:extLst>
              <a:ext uri="{FF2B5EF4-FFF2-40B4-BE49-F238E27FC236}">
                <a16:creationId xmlns:a16="http://schemas.microsoft.com/office/drawing/2014/main" id="{0FFFA0E2-17D2-7611-3750-7B1ABDF81D8B}"/>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id="{D6031653-BE36-FD22-0B04-316981D5B6D8}"/>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9078412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1DBEA-8B42-1A49-C548-9DB817EA88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1DF7ACC-8EC4-3B4C-F7B6-4EE18E7664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47F858-7773-9663-FCE5-089445D415F2}"/>
              </a:ext>
            </a:extLst>
          </p:cNvPr>
          <p:cNvSpPr>
            <a:spLocks noGrp="1"/>
          </p:cNvSpPr>
          <p:nvPr>
            <p:ph type="dt" sz="half" idx="10"/>
          </p:nvPr>
        </p:nvSpPr>
        <p:spPr/>
        <p:txBody>
          <a:bodyPr/>
          <a:lstStyle/>
          <a:p>
            <a:fld id="{EFD16E8C-EB8A-425C-9BA2-E4B539351587}" type="datetime5">
              <a:rPr lang="en-US" smtClean="0"/>
              <a:t>25-May-25</a:t>
            </a:fld>
            <a:endParaRPr lang="en-IN"/>
          </a:p>
        </p:txBody>
      </p:sp>
      <p:sp>
        <p:nvSpPr>
          <p:cNvPr id="5" name="Footer Placeholder 4">
            <a:extLst>
              <a:ext uri="{FF2B5EF4-FFF2-40B4-BE49-F238E27FC236}">
                <a16:creationId xmlns:a16="http://schemas.microsoft.com/office/drawing/2014/main" id="{D0CB8407-A8DB-F1E1-8C1A-E1321664ED4C}"/>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id="{18542971-A244-EB6B-464F-8296A59C16AC}"/>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71684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539BF-9702-DD77-3E43-6DC20903CE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2034E6-7E33-44FA-EB20-E22852CBC6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06E780-5ACF-91BD-9E20-92CD96BE1A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EDE0B08-CC50-D204-852B-0010E640E5CF}"/>
              </a:ext>
            </a:extLst>
          </p:cNvPr>
          <p:cNvSpPr>
            <a:spLocks noGrp="1"/>
          </p:cNvSpPr>
          <p:nvPr>
            <p:ph type="dt" sz="half" idx="10"/>
          </p:nvPr>
        </p:nvSpPr>
        <p:spPr/>
        <p:txBody>
          <a:bodyPr/>
          <a:lstStyle/>
          <a:p>
            <a:fld id="{DC0D1A98-9E99-4DBE-BE49-5C29F2DAD81F}" type="datetime5">
              <a:rPr lang="en-US" smtClean="0"/>
              <a:t>25-May-25</a:t>
            </a:fld>
            <a:endParaRPr lang="en-IN"/>
          </a:p>
        </p:txBody>
      </p:sp>
      <p:sp>
        <p:nvSpPr>
          <p:cNvPr id="6" name="Footer Placeholder 5">
            <a:extLst>
              <a:ext uri="{FF2B5EF4-FFF2-40B4-BE49-F238E27FC236}">
                <a16:creationId xmlns:a16="http://schemas.microsoft.com/office/drawing/2014/main" id="{64563A07-D5EA-8E14-8FCE-60C9943A3DC7}"/>
              </a:ext>
            </a:extLst>
          </p:cNvPr>
          <p:cNvSpPr>
            <a:spLocks noGrp="1"/>
          </p:cNvSpPr>
          <p:nvPr>
            <p:ph type="ftr" sz="quarter" idx="11"/>
          </p:nvPr>
        </p:nvSpPr>
        <p:spPr/>
        <p:txBody>
          <a:bodyPr/>
          <a:lstStyle/>
          <a:p>
            <a:r>
              <a:rPr lang="en-IN"/>
              <a:t>20CS8504 - PROJECT WORK</a:t>
            </a:r>
          </a:p>
        </p:txBody>
      </p:sp>
      <p:sp>
        <p:nvSpPr>
          <p:cNvPr id="7" name="Slide Number Placeholder 6">
            <a:extLst>
              <a:ext uri="{FF2B5EF4-FFF2-40B4-BE49-F238E27FC236}">
                <a16:creationId xmlns:a16="http://schemas.microsoft.com/office/drawing/2014/main" id="{F5394B72-AD65-8931-E273-A0AE320D22B4}"/>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985690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A2571-6D35-3D7F-D00B-CD25F44475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39F562-D5C9-5C05-1FBA-93F14D232D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EC68D5-A2F5-4319-C90E-9F3A8EF753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0ACF898-3DEE-2427-99BB-94E49B4625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5D87D5-D0DE-6286-4268-94E42608BD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D34281-F7FA-45B9-E92A-12FA35019C4B}"/>
              </a:ext>
            </a:extLst>
          </p:cNvPr>
          <p:cNvSpPr>
            <a:spLocks noGrp="1"/>
          </p:cNvSpPr>
          <p:nvPr>
            <p:ph type="dt" sz="half" idx="10"/>
          </p:nvPr>
        </p:nvSpPr>
        <p:spPr/>
        <p:txBody>
          <a:bodyPr/>
          <a:lstStyle/>
          <a:p>
            <a:fld id="{D55E2BA5-1E09-47F1-9112-70406D5B8D86}" type="datetime5">
              <a:rPr lang="en-US" smtClean="0"/>
              <a:t>25-May-25</a:t>
            </a:fld>
            <a:endParaRPr lang="en-IN"/>
          </a:p>
        </p:txBody>
      </p:sp>
      <p:sp>
        <p:nvSpPr>
          <p:cNvPr id="8" name="Footer Placeholder 7">
            <a:extLst>
              <a:ext uri="{FF2B5EF4-FFF2-40B4-BE49-F238E27FC236}">
                <a16:creationId xmlns:a16="http://schemas.microsoft.com/office/drawing/2014/main" id="{E1A8A911-E15B-A052-56EE-0C9B23993A5A}"/>
              </a:ext>
            </a:extLst>
          </p:cNvPr>
          <p:cNvSpPr>
            <a:spLocks noGrp="1"/>
          </p:cNvSpPr>
          <p:nvPr>
            <p:ph type="ftr" sz="quarter" idx="11"/>
          </p:nvPr>
        </p:nvSpPr>
        <p:spPr/>
        <p:txBody>
          <a:bodyPr/>
          <a:lstStyle/>
          <a:p>
            <a:r>
              <a:rPr lang="en-IN"/>
              <a:t>20CS8504 - PROJECT WORK</a:t>
            </a:r>
          </a:p>
        </p:txBody>
      </p:sp>
      <p:sp>
        <p:nvSpPr>
          <p:cNvPr id="9" name="Slide Number Placeholder 8">
            <a:extLst>
              <a:ext uri="{FF2B5EF4-FFF2-40B4-BE49-F238E27FC236}">
                <a16:creationId xmlns:a16="http://schemas.microsoft.com/office/drawing/2014/main" id="{87D1354D-57E8-0EA9-CF51-A57F500B1914}"/>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202322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7ABCA-2D1B-D7D5-5022-B0DA5AC9E2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DD68DF2-2D67-1469-50A2-225232CAD934}"/>
              </a:ext>
            </a:extLst>
          </p:cNvPr>
          <p:cNvSpPr>
            <a:spLocks noGrp="1"/>
          </p:cNvSpPr>
          <p:nvPr>
            <p:ph type="dt" sz="half" idx="10"/>
          </p:nvPr>
        </p:nvSpPr>
        <p:spPr/>
        <p:txBody>
          <a:bodyPr/>
          <a:lstStyle/>
          <a:p>
            <a:fld id="{2F32384F-C4AE-4D39-8526-1E50E83AE1C8}" type="datetime5">
              <a:rPr lang="en-US" smtClean="0"/>
              <a:t>25-May-25</a:t>
            </a:fld>
            <a:endParaRPr lang="en-IN"/>
          </a:p>
        </p:txBody>
      </p:sp>
      <p:sp>
        <p:nvSpPr>
          <p:cNvPr id="4" name="Footer Placeholder 3">
            <a:extLst>
              <a:ext uri="{FF2B5EF4-FFF2-40B4-BE49-F238E27FC236}">
                <a16:creationId xmlns:a16="http://schemas.microsoft.com/office/drawing/2014/main" id="{037C67BC-5D98-7EDE-0005-495311651A12}"/>
              </a:ext>
            </a:extLst>
          </p:cNvPr>
          <p:cNvSpPr>
            <a:spLocks noGrp="1"/>
          </p:cNvSpPr>
          <p:nvPr>
            <p:ph type="ftr" sz="quarter" idx="11"/>
          </p:nvPr>
        </p:nvSpPr>
        <p:spPr/>
        <p:txBody>
          <a:bodyPr/>
          <a:lstStyle/>
          <a:p>
            <a:r>
              <a:rPr lang="en-IN"/>
              <a:t>20CS8504 - PROJECT WORK</a:t>
            </a:r>
          </a:p>
        </p:txBody>
      </p:sp>
      <p:sp>
        <p:nvSpPr>
          <p:cNvPr id="5" name="Slide Number Placeholder 4">
            <a:extLst>
              <a:ext uri="{FF2B5EF4-FFF2-40B4-BE49-F238E27FC236}">
                <a16:creationId xmlns:a16="http://schemas.microsoft.com/office/drawing/2014/main" id="{6451E0E7-9101-3C35-5B09-1BB8AE140E6A}"/>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0906483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841DFE-B520-6D1A-5DCD-D9C59E7C730A}"/>
              </a:ext>
            </a:extLst>
          </p:cNvPr>
          <p:cNvSpPr>
            <a:spLocks noGrp="1"/>
          </p:cNvSpPr>
          <p:nvPr>
            <p:ph type="dt" sz="half" idx="10"/>
          </p:nvPr>
        </p:nvSpPr>
        <p:spPr/>
        <p:txBody>
          <a:bodyPr/>
          <a:lstStyle/>
          <a:p>
            <a:fld id="{8EFEB1EC-7644-46B1-B043-E77E363DD1BF}" type="datetime5">
              <a:rPr lang="en-US" smtClean="0"/>
              <a:t>25-May-25</a:t>
            </a:fld>
            <a:endParaRPr lang="en-IN"/>
          </a:p>
        </p:txBody>
      </p:sp>
      <p:sp>
        <p:nvSpPr>
          <p:cNvPr id="3" name="Footer Placeholder 2">
            <a:extLst>
              <a:ext uri="{FF2B5EF4-FFF2-40B4-BE49-F238E27FC236}">
                <a16:creationId xmlns:a16="http://schemas.microsoft.com/office/drawing/2014/main" id="{6DBF7EE0-6509-F79A-1311-D80E13F77598}"/>
              </a:ext>
            </a:extLst>
          </p:cNvPr>
          <p:cNvSpPr>
            <a:spLocks noGrp="1"/>
          </p:cNvSpPr>
          <p:nvPr>
            <p:ph type="ftr" sz="quarter" idx="11"/>
          </p:nvPr>
        </p:nvSpPr>
        <p:spPr/>
        <p:txBody>
          <a:bodyPr/>
          <a:lstStyle/>
          <a:p>
            <a:r>
              <a:rPr lang="en-IN"/>
              <a:t>20CS8504 - PROJECT WORK</a:t>
            </a:r>
          </a:p>
        </p:txBody>
      </p:sp>
      <p:sp>
        <p:nvSpPr>
          <p:cNvPr id="4" name="Slide Number Placeholder 3">
            <a:extLst>
              <a:ext uri="{FF2B5EF4-FFF2-40B4-BE49-F238E27FC236}">
                <a16:creationId xmlns:a16="http://schemas.microsoft.com/office/drawing/2014/main" id="{DC0C6BBF-67A2-E781-7CC4-B44D9F1214AD}"/>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18557058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DAD9C-EF74-F708-60C5-B3106EA434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B11C4F-3A08-1F06-91E2-4FA8E0CEEC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0F66606-BB03-310E-8E5D-95D1537B5C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314811-8709-FEE8-E3AA-152BE035BAD8}"/>
              </a:ext>
            </a:extLst>
          </p:cNvPr>
          <p:cNvSpPr>
            <a:spLocks noGrp="1"/>
          </p:cNvSpPr>
          <p:nvPr>
            <p:ph type="dt" sz="half" idx="10"/>
          </p:nvPr>
        </p:nvSpPr>
        <p:spPr/>
        <p:txBody>
          <a:bodyPr/>
          <a:lstStyle/>
          <a:p>
            <a:fld id="{3ED24307-004F-4D63-97B7-8D6DE685304F}" type="datetime5">
              <a:rPr lang="en-US" smtClean="0"/>
              <a:t>25-May-25</a:t>
            </a:fld>
            <a:endParaRPr lang="en-IN"/>
          </a:p>
        </p:txBody>
      </p:sp>
      <p:sp>
        <p:nvSpPr>
          <p:cNvPr id="6" name="Footer Placeholder 5">
            <a:extLst>
              <a:ext uri="{FF2B5EF4-FFF2-40B4-BE49-F238E27FC236}">
                <a16:creationId xmlns:a16="http://schemas.microsoft.com/office/drawing/2014/main" id="{1F197E9C-24E9-CF41-76C1-2A6989A0B2ED}"/>
              </a:ext>
            </a:extLst>
          </p:cNvPr>
          <p:cNvSpPr>
            <a:spLocks noGrp="1"/>
          </p:cNvSpPr>
          <p:nvPr>
            <p:ph type="ftr" sz="quarter" idx="11"/>
          </p:nvPr>
        </p:nvSpPr>
        <p:spPr/>
        <p:txBody>
          <a:bodyPr/>
          <a:lstStyle/>
          <a:p>
            <a:r>
              <a:rPr lang="en-IN"/>
              <a:t>20CS8504 - PROJECT WORK</a:t>
            </a:r>
          </a:p>
        </p:txBody>
      </p:sp>
      <p:sp>
        <p:nvSpPr>
          <p:cNvPr id="7" name="Slide Number Placeholder 6">
            <a:extLst>
              <a:ext uri="{FF2B5EF4-FFF2-40B4-BE49-F238E27FC236}">
                <a16:creationId xmlns:a16="http://schemas.microsoft.com/office/drawing/2014/main" id="{83B82F7A-D730-DB34-424D-A74232B6169A}"/>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849675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F24D60-CAE6-46AD-9D0B-C02F7B1293EF}" type="datetime5">
              <a:rPr lang="en-US" smtClean="0"/>
              <a:t>25-May-25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2609765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5D60-95A9-13A0-D41A-5241CB6E4D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2CE8DA4-7588-60CD-B91E-6679D198F0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46A1564-ADFF-4914-CE70-DE84D1F466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179ED8-AE95-E121-E80A-20B9F5BAA344}"/>
              </a:ext>
            </a:extLst>
          </p:cNvPr>
          <p:cNvSpPr>
            <a:spLocks noGrp="1"/>
          </p:cNvSpPr>
          <p:nvPr>
            <p:ph type="dt" sz="half" idx="10"/>
          </p:nvPr>
        </p:nvSpPr>
        <p:spPr/>
        <p:txBody>
          <a:bodyPr/>
          <a:lstStyle/>
          <a:p>
            <a:fld id="{83E9C8EC-8C69-4057-B3C8-663916D34427}" type="datetime5">
              <a:rPr lang="en-US" smtClean="0"/>
              <a:t>25-May-25</a:t>
            </a:fld>
            <a:endParaRPr lang="en-IN"/>
          </a:p>
        </p:txBody>
      </p:sp>
      <p:sp>
        <p:nvSpPr>
          <p:cNvPr id="6" name="Footer Placeholder 5">
            <a:extLst>
              <a:ext uri="{FF2B5EF4-FFF2-40B4-BE49-F238E27FC236}">
                <a16:creationId xmlns:a16="http://schemas.microsoft.com/office/drawing/2014/main" id="{87AADDE8-E219-4BC7-4652-EA72FE2F3F15}"/>
              </a:ext>
            </a:extLst>
          </p:cNvPr>
          <p:cNvSpPr>
            <a:spLocks noGrp="1"/>
          </p:cNvSpPr>
          <p:nvPr>
            <p:ph type="ftr" sz="quarter" idx="11"/>
          </p:nvPr>
        </p:nvSpPr>
        <p:spPr/>
        <p:txBody>
          <a:bodyPr/>
          <a:lstStyle/>
          <a:p>
            <a:r>
              <a:rPr lang="en-IN"/>
              <a:t>20CS8504 - PROJECT WORK</a:t>
            </a:r>
          </a:p>
        </p:txBody>
      </p:sp>
      <p:sp>
        <p:nvSpPr>
          <p:cNvPr id="7" name="Slide Number Placeholder 6">
            <a:extLst>
              <a:ext uri="{FF2B5EF4-FFF2-40B4-BE49-F238E27FC236}">
                <a16:creationId xmlns:a16="http://schemas.microsoft.com/office/drawing/2014/main" id="{1236C606-DF8B-8BC3-03E0-F3CE8F9CE957}"/>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862864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2AC30-BDB6-3F63-8E15-29EEB2FF68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A21E8E-D91A-74E8-9765-0B185F8EBF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B5F120-2072-20C6-108E-01B759631CA9}"/>
              </a:ext>
            </a:extLst>
          </p:cNvPr>
          <p:cNvSpPr>
            <a:spLocks noGrp="1"/>
          </p:cNvSpPr>
          <p:nvPr>
            <p:ph type="dt" sz="half" idx="10"/>
          </p:nvPr>
        </p:nvSpPr>
        <p:spPr/>
        <p:txBody>
          <a:bodyPr/>
          <a:lstStyle/>
          <a:p>
            <a:fld id="{78A367C9-BD22-43D1-A5E7-BAE29681C0FC}" type="datetime5">
              <a:rPr lang="en-US" smtClean="0"/>
              <a:t>25-May-25</a:t>
            </a:fld>
            <a:endParaRPr lang="en-IN"/>
          </a:p>
        </p:txBody>
      </p:sp>
      <p:sp>
        <p:nvSpPr>
          <p:cNvPr id="5" name="Footer Placeholder 4">
            <a:extLst>
              <a:ext uri="{FF2B5EF4-FFF2-40B4-BE49-F238E27FC236}">
                <a16:creationId xmlns:a16="http://schemas.microsoft.com/office/drawing/2014/main" id="{2C9CD690-D8AA-C99C-7931-B73F92AA9BE4}"/>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id="{289B1D60-956B-1AA4-5AAD-6C2FC44A5095}"/>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2570632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A072EF-C003-0A4E-6970-3E4A5E97D2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862A10-6561-8F53-F24D-FAAB2FB114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52871D-220A-BD07-8B6E-A6360FDF2B75}"/>
              </a:ext>
            </a:extLst>
          </p:cNvPr>
          <p:cNvSpPr>
            <a:spLocks noGrp="1"/>
          </p:cNvSpPr>
          <p:nvPr>
            <p:ph type="dt" sz="half" idx="10"/>
          </p:nvPr>
        </p:nvSpPr>
        <p:spPr/>
        <p:txBody>
          <a:bodyPr/>
          <a:lstStyle/>
          <a:p>
            <a:fld id="{625545D5-DA7C-4AA1-872D-DAC5E7C7168B}" type="datetime5">
              <a:rPr lang="en-US" smtClean="0"/>
              <a:t>25-May-25</a:t>
            </a:fld>
            <a:endParaRPr lang="en-IN"/>
          </a:p>
        </p:txBody>
      </p:sp>
      <p:sp>
        <p:nvSpPr>
          <p:cNvPr id="5" name="Footer Placeholder 4">
            <a:extLst>
              <a:ext uri="{FF2B5EF4-FFF2-40B4-BE49-F238E27FC236}">
                <a16:creationId xmlns:a16="http://schemas.microsoft.com/office/drawing/2014/main" id="{1FB02B2C-B566-0F9F-57BF-6E8DB85CA126}"/>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id="{146FB347-512E-E758-E0BF-CB0564AC7D85}"/>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28988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D16E8C-EB8A-425C-9BA2-E4B539351587}" type="datetime5">
              <a:rPr lang="en-US" smtClean="0"/>
              <a:t>25-May-25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0986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0D1A98-9E99-4DBE-BE49-5C29F2DAD81F}" type="datetime5">
              <a:rPr lang="en-US" smtClean="0"/>
              <a:t>25-May-25</a:t>
            </a:fld>
            <a:endParaRPr lang="en-IN"/>
          </a:p>
        </p:txBody>
      </p:sp>
      <p:sp>
        <p:nvSpPr>
          <p:cNvPr id="6" name="Footer Placeholder 5"/>
          <p:cNvSpPr>
            <a:spLocks noGrp="1"/>
          </p:cNvSpPr>
          <p:nvPr>
            <p:ph type="ftr" sz="quarter" idx="11"/>
          </p:nvPr>
        </p:nvSpPr>
        <p:spPr/>
        <p:txBody>
          <a:bodyPr/>
          <a:lstStyle/>
          <a:p>
            <a:r>
              <a:rPr lang="en-IN"/>
              <a:t>20CS8504 - PROJECT WORK</a:t>
            </a:r>
          </a:p>
        </p:txBody>
      </p:sp>
      <p:sp>
        <p:nvSpPr>
          <p:cNvPr id="7" name="Slide Number Placeholder 6"/>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12176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5E2BA5-1E09-47F1-9112-70406D5B8D86}" type="datetime5">
              <a:rPr lang="en-US" smtClean="0"/>
              <a:t>25-May-25</a:t>
            </a:fld>
            <a:endParaRPr lang="en-IN"/>
          </a:p>
        </p:txBody>
      </p:sp>
      <p:sp>
        <p:nvSpPr>
          <p:cNvPr id="8" name="Footer Placeholder 7"/>
          <p:cNvSpPr>
            <a:spLocks noGrp="1"/>
          </p:cNvSpPr>
          <p:nvPr>
            <p:ph type="ftr" sz="quarter" idx="11"/>
          </p:nvPr>
        </p:nvSpPr>
        <p:spPr/>
        <p:txBody>
          <a:bodyPr/>
          <a:lstStyle/>
          <a:p>
            <a:r>
              <a:rPr lang="en-IN"/>
              <a:t>20CS8504 - PROJECT WORK</a:t>
            </a:r>
          </a:p>
        </p:txBody>
      </p:sp>
      <p:sp>
        <p:nvSpPr>
          <p:cNvPr id="9" name="Slide Number Placeholder 8"/>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137706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32384F-C4AE-4D39-8526-1E50E83AE1C8}" type="datetime5">
              <a:rPr lang="en-US" smtClean="0"/>
              <a:t>25-May-25</a:t>
            </a:fld>
            <a:endParaRPr lang="en-IN"/>
          </a:p>
        </p:txBody>
      </p:sp>
      <p:sp>
        <p:nvSpPr>
          <p:cNvPr id="4" name="Footer Placeholder 3"/>
          <p:cNvSpPr>
            <a:spLocks noGrp="1"/>
          </p:cNvSpPr>
          <p:nvPr>
            <p:ph type="ftr" sz="quarter" idx="11"/>
          </p:nvPr>
        </p:nvSpPr>
        <p:spPr/>
        <p:txBody>
          <a:bodyPr/>
          <a:lstStyle/>
          <a:p>
            <a:r>
              <a:rPr lang="en-IN"/>
              <a:t>20CS8504 - PROJECT WORK</a:t>
            </a:r>
          </a:p>
        </p:txBody>
      </p:sp>
      <p:sp>
        <p:nvSpPr>
          <p:cNvPr id="5" name="Slide Number Placeholder 4"/>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1499024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EFEB1EC-7644-46B1-B043-E77E363DD1BF}" type="datetime5">
              <a:rPr lang="en-US" smtClean="0"/>
              <a:t>25-May-25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20CS8504 - PROJECT WORK</a:t>
            </a:r>
          </a:p>
        </p:txBody>
      </p:sp>
      <p:sp>
        <p:nvSpPr>
          <p:cNvPr id="9" name="Slide Number Placeholder 8"/>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829417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D24307-004F-4D63-97B7-8D6DE685304F}" type="datetime5">
              <a:rPr lang="en-US" smtClean="0"/>
              <a:t>25-May-25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t>20CS8504 - PROJECT WORK</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63B2B34-D4BB-400B-9ED9-C7A04F52518B}" type="slidenum">
              <a:rPr lang="en-IN" smtClean="0"/>
              <a:t>‹#›</a:t>
            </a:fld>
            <a:endParaRPr lang="en-IN"/>
          </a:p>
        </p:txBody>
      </p:sp>
    </p:spTree>
    <p:extLst>
      <p:ext uri="{BB962C8B-B14F-4D97-AF65-F5344CB8AC3E}">
        <p14:creationId xmlns:p14="http://schemas.microsoft.com/office/powerpoint/2010/main" val="3783516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E9C8EC-8C69-4057-B3C8-663916D34427}" type="datetime5">
              <a:rPr lang="en-US" smtClean="0"/>
              <a:t>25-May-25</a:t>
            </a:fld>
            <a:endParaRPr lang="en-IN"/>
          </a:p>
        </p:txBody>
      </p:sp>
      <p:sp>
        <p:nvSpPr>
          <p:cNvPr id="6" name="Footer Placeholder 5"/>
          <p:cNvSpPr>
            <a:spLocks noGrp="1"/>
          </p:cNvSpPr>
          <p:nvPr>
            <p:ph type="ftr" sz="quarter" idx="11"/>
          </p:nvPr>
        </p:nvSpPr>
        <p:spPr/>
        <p:txBody>
          <a:bodyPr/>
          <a:lstStyle/>
          <a:p>
            <a:r>
              <a:rPr lang="en-IN"/>
              <a:t>20CS8504 - PROJECT WORK</a:t>
            </a:r>
          </a:p>
        </p:txBody>
      </p:sp>
      <p:sp>
        <p:nvSpPr>
          <p:cNvPr id="7" name="Slide Number Placeholder 6"/>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41768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6DE53D0-558D-438E-A207-A5C9205FC948}" type="datetime5">
              <a:rPr lang="en-US" smtClean="0"/>
              <a:t>25-May-25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20CS8504 - PROJECT WORK</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63B2B34-D4BB-400B-9ED9-C7A04F52518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0378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D23A50-34F2-0CBE-B75A-BB409EF6DE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07B428-F1FE-CAEB-93CF-0F4F1FF2F1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C00068-BB26-E8FB-0FF4-9C160A38ED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E53D0-558D-438E-A207-A5C9205FC948}" type="datetime5">
              <a:rPr lang="en-US" smtClean="0"/>
              <a:t>25-May-25</a:t>
            </a:fld>
            <a:endParaRPr lang="en-IN"/>
          </a:p>
        </p:txBody>
      </p:sp>
      <p:sp>
        <p:nvSpPr>
          <p:cNvPr id="5" name="Footer Placeholder 4">
            <a:extLst>
              <a:ext uri="{FF2B5EF4-FFF2-40B4-BE49-F238E27FC236}">
                <a16:creationId xmlns:a16="http://schemas.microsoft.com/office/drawing/2014/main" id="{0FD8B8F6-22D6-0555-3381-13DEA2CDC1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20CS8504 - PROJECT WORK</a:t>
            </a:r>
          </a:p>
        </p:txBody>
      </p:sp>
      <p:sp>
        <p:nvSpPr>
          <p:cNvPr id="6" name="Slide Number Placeholder 5">
            <a:extLst>
              <a:ext uri="{FF2B5EF4-FFF2-40B4-BE49-F238E27FC236}">
                <a16:creationId xmlns:a16="http://schemas.microsoft.com/office/drawing/2014/main" id="{0A71408C-8C10-3AAB-DE7E-596016F5B7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3B2B34-D4BB-400B-9ED9-C7A04F52518B}" type="slidenum">
              <a:rPr lang="en-IN" smtClean="0"/>
              <a:t>‹#›</a:t>
            </a:fld>
            <a:endParaRPr lang="en-IN"/>
          </a:p>
        </p:txBody>
      </p:sp>
    </p:spTree>
    <p:extLst>
      <p:ext uri="{BB962C8B-B14F-4D97-AF65-F5344CB8AC3E}">
        <p14:creationId xmlns:p14="http://schemas.microsoft.com/office/powerpoint/2010/main" val="15660859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72F6463-FF0D-6642-8766-8BD4CFABC18E}"/>
              </a:ext>
            </a:extLst>
          </p:cNvPr>
          <p:cNvSpPr>
            <a:spLocks noGrp="1"/>
          </p:cNvSpPr>
          <p:nvPr>
            <p:ph type="ftr" sz="quarter" idx="11"/>
          </p:nvPr>
        </p:nvSpPr>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07A71532-38FB-FFC4-8CCA-6E0B4B52034F}"/>
              </a:ext>
            </a:extLst>
          </p:cNvPr>
          <p:cNvSpPr>
            <a:spLocks noGrp="1"/>
          </p:cNvSpPr>
          <p:nvPr>
            <p:ph type="sldNum" sz="quarter" idx="12"/>
          </p:nvPr>
        </p:nvSpPr>
        <p:spPr/>
        <p:txBody>
          <a:bodyPr/>
          <a:lstStyle/>
          <a:p>
            <a:fld id="{963B2B34-D4BB-400B-9ED9-C7A04F52518B}" type="slidenum">
              <a:rPr lang="en-IN" smtClean="0"/>
              <a:t>1</a:t>
            </a:fld>
            <a:endParaRPr lang="en-IN" dirty="0"/>
          </a:p>
        </p:txBody>
      </p:sp>
      <p:pic>
        <p:nvPicPr>
          <p:cNvPr id="5" name="Picture 4">
            <a:extLst>
              <a:ext uri="{FF2B5EF4-FFF2-40B4-BE49-F238E27FC236}">
                <a16:creationId xmlns:a16="http://schemas.microsoft.com/office/drawing/2014/main" id="{D2823C4A-1994-0014-302E-2DFA9D46C3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2720" y="310700"/>
            <a:ext cx="4226560" cy="1479709"/>
          </a:xfrm>
          <a:prstGeom prst="rect">
            <a:avLst/>
          </a:prstGeom>
        </p:spPr>
      </p:pic>
      <p:pic>
        <p:nvPicPr>
          <p:cNvPr id="6" name="Picture 5">
            <a:extLst>
              <a:ext uri="{FF2B5EF4-FFF2-40B4-BE49-F238E27FC236}">
                <a16:creationId xmlns:a16="http://schemas.microsoft.com/office/drawing/2014/main" id="{BD2139F8-605B-6CAF-FFE9-78DFAC072B78}"/>
              </a:ext>
            </a:extLst>
          </p:cNvPr>
          <p:cNvPicPr>
            <a:picLocks noChangeAspect="1"/>
          </p:cNvPicPr>
          <p:nvPr/>
        </p:nvPicPr>
        <p:blipFill>
          <a:blip r:embed="rId3"/>
          <a:stretch>
            <a:fillRect/>
          </a:stretch>
        </p:blipFill>
        <p:spPr>
          <a:xfrm>
            <a:off x="466690" y="310700"/>
            <a:ext cx="1218593" cy="1187673"/>
          </a:xfrm>
          <a:prstGeom prst="rect">
            <a:avLst/>
          </a:prstGeom>
        </p:spPr>
      </p:pic>
      <p:sp>
        <p:nvSpPr>
          <p:cNvPr id="7" name="TextBox 6">
            <a:extLst>
              <a:ext uri="{FF2B5EF4-FFF2-40B4-BE49-F238E27FC236}">
                <a16:creationId xmlns:a16="http://schemas.microsoft.com/office/drawing/2014/main" id="{907B4567-98DF-146E-AC41-6B7B19AB6C99}"/>
              </a:ext>
            </a:extLst>
          </p:cNvPr>
          <p:cNvSpPr txBox="1"/>
          <p:nvPr/>
        </p:nvSpPr>
        <p:spPr>
          <a:xfrm>
            <a:off x="1828800" y="2119233"/>
            <a:ext cx="8646160" cy="646331"/>
          </a:xfrm>
          <a:prstGeom prst="rect">
            <a:avLst/>
          </a:prstGeom>
          <a:noFill/>
        </p:spPr>
        <p:txBody>
          <a:bodyPr wrap="square" rtlCol="0">
            <a:spAutoFit/>
          </a:bodyPr>
          <a:lstStyle/>
          <a:p>
            <a:pPr algn="ctr"/>
            <a:r>
              <a:rPr lang="en-US" sz="3600" b="1" dirty="0">
                <a:latin typeface="Arial Narrow" panose="020B0606020202030204" pitchFamily="34" charset="0"/>
                <a:cs typeface="Times New Roman" pitchFamily="18" charset="0"/>
              </a:rPr>
              <a:t>PLAGIARISM DETECTION USING NLP</a:t>
            </a:r>
          </a:p>
        </p:txBody>
      </p:sp>
      <p:sp>
        <p:nvSpPr>
          <p:cNvPr id="9" name="TextBox 8">
            <a:extLst>
              <a:ext uri="{FF2B5EF4-FFF2-40B4-BE49-F238E27FC236}">
                <a16:creationId xmlns:a16="http://schemas.microsoft.com/office/drawing/2014/main" id="{96CA5534-8979-3C9E-4066-589324986CC7}"/>
              </a:ext>
            </a:extLst>
          </p:cNvPr>
          <p:cNvSpPr txBox="1"/>
          <p:nvPr/>
        </p:nvSpPr>
        <p:spPr>
          <a:xfrm>
            <a:off x="579030" y="4033291"/>
            <a:ext cx="5323006" cy="892552"/>
          </a:xfrm>
          <a:prstGeom prst="rect">
            <a:avLst/>
          </a:prstGeom>
          <a:noFill/>
        </p:spPr>
        <p:txBody>
          <a:bodyPr wrap="square" rtlCol="0">
            <a:spAutoFit/>
          </a:bodyPr>
          <a:lstStyle/>
          <a:p>
            <a:r>
              <a:rPr lang="en-IN" sz="2600" b="1" dirty="0">
                <a:latin typeface="Arial Narrow" panose="020B0606020202030204" pitchFamily="34" charset="0"/>
                <a:cs typeface="Arial" panose="020B0604020202020204" pitchFamily="34" charset="0"/>
              </a:rPr>
              <a:t>Guided By,</a:t>
            </a:r>
          </a:p>
          <a:p>
            <a:r>
              <a:rPr lang="en-IN" sz="2600" dirty="0">
                <a:latin typeface="Arial Narrow" panose="020B0606020202030204" pitchFamily="34" charset="0"/>
                <a:cs typeface="Arial" panose="020B0604020202020204" pitchFamily="34" charset="0"/>
              </a:rPr>
              <a:t>Mrs. </a:t>
            </a:r>
            <a:r>
              <a:rPr lang="en-IN" sz="2600" dirty="0" err="1">
                <a:latin typeface="Arial Narrow" panose="020B0606020202030204" pitchFamily="34" charset="0"/>
                <a:cs typeface="Arial" panose="020B0604020202020204" pitchFamily="34" charset="0"/>
              </a:rPr>
              <a:t>R.Sathya</a:t>
            </a:r>
            <a:r>
              <a:rPr lang="en-IN" sz="2600" dirty="0">
                <a:latin typeface="Arial Narrow" panose="020B0606020202030204" pitchFamily="34" charset="0"/>
                <a:cs typeface="Arial" panose="020B0604020202020204" pitchFamily="34" charset="0"/>
              </a:rPr>
              <a:t>, M.E.,(PhD.,)</a:t>
            </a:r>
          </a:p>
        </p:txBody>
      </p:sp>
      <p:sp>
        <p:nvSpPr>
          <p:cNvPr id="10" name="TextBox 9">
            <a:extLst>
              <a:ext uri="{FF2B5EF4-FFF2-40B4-BE49-F238E27FC236}">
                <a16:creationId xmlns:a16="http://schemas.microsoft.com/office/drawing/2014/main" id="{75BB4E4B-8473-8E07-1764-7FC4439011A1}"/>
              </a:ext>
            </a:extLst>
          </p:cNvPr>
          <p:cNvSpPr txBox="1"/>
          <p:nvPr/>
        </p:nvSpPr>
        <p:spPr>
          <a:xfrm>
            <a:off x="7052176" y="3550845"/>
            <a:ext cx="4822804" cy="1692771"/>
          </a:xfrm>
          <a:prstGeom prst="rect">
            <a:avLst/>
          </a:prstGeom>
          <a:noFill/>
        </p:spPr>
        <p:txBody>
          <a:bodyPr wrap="square" rtlCol="0">
            <a:spAutoFit/>
          </a:bodyPr>
          <a:lstStyle/>
          <a:p>
            <a:r>
              <a:rPr lang="en-IN" sz="2600" b="1" dirty="0">
                <a:latin typeface="Arial Narrow" panose="020B0606020202030204" pitchFamily="34" charset="0"/>
                <a:cs typeface="Arial" panose="020B0604020202020204" pitchFamily="34" charset="0"/>
              </a:rPr>
              <a:t>Presented By,</a:t>
            </a:r>
          </a:p>
          <a:p>
            <a:r>
              <a:rPr lang="en-IN" sz="2600" dirty="0">
                <a:latin typeface="Arial Narrow" panose="020B0606020202030204" pitchFamily="34" charset="0"/>
                <a:cs typeface="Arial" panose="020B0604020202020204" pitchFamily="34" charset="0"/>
              </a:rPr>
              <a:t>Abinaya Shree J(811722104004)</a:t>
            </a:r>
          </a:p>
          <a:p>
            <a:r>
              <a:rPr lang="en-IN" sz="2600" dirty="0">
                <a:latin typeface="Arial Narrow" panose="020B0606020202030204" pitchFamily="34" charset="0"/>
                <a:cs typeface="Arial" panose="020B0604020202020204" pitchFamily="34" charset="0"/>
              </a:rPr>
              <a:t>Charulatha K(811722104023)</a:t>
            </a:r>
          </a:p>
          <a:p>
            <a:r>
              <a:rPr lang="en-IN" sz="2600" dirty="0">
                <a:latin typeface="Arial Narrow" panose="020B0606020202030204" pitchFamily="34" charset="0"/>
                <a:cs typeface="Arial" panose="020B0604020202020204" pitchFamily="34" charset="0"/>
              </a:rPr>
              <a:t>Harshitha K(811722104052)</a:t>
            </a:r>
          </a:p>
        </p:txBody>
      </p:sp>
      <p:sp>
        <p:nvSpPr>
          <p:cNvPr id="13" name="TextBox 12">
            <a:extLst>
              <a:ext uri="{FF2B5EF4-FFF2-40B4-BE49-F238E27FC236}">
                <a16:creationId xmlns:a16="http://schemas.microsoft.com/office/drawing/2014/main" id="{0F001504-8978-952D-A050-D256FE3147B4}"/>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pic>
        <p:nvPicPr>
          <p:cNvPr id="2" name="Picture 1">
            <a:extLst>
              <a:ext uri="{FF2B5EF4-FFF2-40B4-BE49-F238E27FC236}">
                <a16:creationId xmlns:a16="http://schemas.microsoft.com/office/drawing/2014/main" id="{B9F53868-5069-8964-5862-0DB5BEBDFF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06717" y="414583"/>
            <a:ext cx="1197867" cy="1547539"/>
          </a:xfrm>
          <a:prstGeom prst="rect">
            <a:avLst/>
          </a:prstGeom>
        </p:spPr>
      </p:pic>
    </p:spTree>
    <p:extLst>
      <p:ext uri="{BB962C8B-B14F-4D97-AF65-F5344CB8AC3E}">
        <p14:creationId xmlns:p14="http://schemas.microsoft.com/office/powerpoint/2010/main" val="891437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35CF0-35AA-8683-D201-FF33EB3F77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7349D2-6B61-2BA6-D2CF-CA30B149E970}"/>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MODULE 1 : </a:t>
            </a:r>
            <a:r>
              <a:rPr lang="en-US" sz="4400" b="1" kern="100" dirty="0">
                <a:effectLst/>
                <a:latin typeface="Arial Narrow" panose="020B0606020202030204" pitchFamily="34" charset="0"/>
                <a:ea typeface="Calibri" panose="020F0502020204030204" pitchFamily="34" charset="0"/>
                <a:cs typeface="Times New Roman" panose="02020603050405020304" pitchFamily="18" charset="0"/>
              </a:rPr>
              <a:t>User Interface</a:t>
            </a:r>
            <a:br>
              <a:rPr lang="en-US" sz="4400" kern="100" dirty="0">
                <a:effectLst/>
                <a:latin typeface="Arial Narrow" panose="020B0606020202030204" pitchFamily="34" charset="0"/>
                <a:cs typeface="Times New Roman" panose="02020603050405020304" pitchFamily="18" charset="0"/>
              </a:rPr>
            </a:br>
            <a:endParaRPr lang="en-IN" sz="4400" b="1" dirty="0">
              <a:latin typeface="Arial Narrow" panose="020B0606020202030204" pitchFamily="34" charset="0"/>
            </a:endParaRPr>
          </a:p>
        </p:txBody>
      </p:sp>
      <p:pic>
        <p:nvPicPr>
          <p:cNvPr id="7" name="Picture 6">
            <a:extLst>
              <a:ext uri="{FF2B5EF4-FFF2-40B4-BE49-F238E27FC236}">
                <a16:creationId xmlns:a16="http://schemas.microsoft.com/office/drawing/2014/main" id="{416A44D6-A38A-4A50-B469-3D93F01DB803}"/>
              </a:ext>
            </a:extLst>
          </p:cNvPr>
          <p:cNvPicPr>
            <a:picLocks noChangeAspect="1"/>
          </p:cNvPicPr>
          <p:nvPr/>
        </p:nvPicPr>
        <p:blipFill>
          <a:blip r:embed="rId2"/>
          <a:stretch>
            <a:fillRect/>
          </a:stretch>
        </p:blipFill>
        <p:spPr>
          <a:xfrm>
            <a:off x="591066" y="564459"/>
            <a:ext cx="978762" cy="953928"/>
          </a:xfrm>
          <a:prstGeom prst="rect">
            <a:avLst/>
          </a:prstGeom>
        </p:spPr>
      </p:pic>
      <p:pic>
        <p:nvPicPr>
          <p:cNvPr id="8" name="Picture 7">
            <a:extLst>
              <a:ext uri="{FF2B5EF4-FFF2-40B4-BE49-F238E27FC236}">
                <a16:creationId xmlns:a16="http://schemas.microsoft.com/office/drawing/2014/main" id="{108B6C87-74C4-4DFC-63CF-98FC93D269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179" y="564459"/>
            <a:ext cx="835001" cy="1078748"/>
          </a:xfrm>
          <a:prstGeom prst="rect">
            <a:avLst/>
          </a:prstGeom>
        </p:spPr>
      </p:pic>
      <p:sp>
        <p:nvSpPr>
          <p:cNvPr id="10" name="Rectangle 2">
            <a:extLst>
              <a:ext uri="{FF2B5EF4-FFF2-40B4-BE49-F238E27FC236}">
                <a16:creationId xmlns:a16="http://schemas.microsoft.com/office/drawing/2014/main" id="{AA29FE9B-38C6-80F2-5188-0EBA8A3E3831}"/>
              </a:ext>
            </a:extLst>
          </p:cNvPr>
          <p:cNvSpPr>
            <a:spLocks noGrp="1" noChangeArrowheads="1"/>
          </p:cNvSpPr>
          <p:nvPr>
            <p:ph idx="1"/>
          </p:nvPr>
        </p:nvSpPr>
        <p:spPr bwMode="auto">
          <a:xfrm>
            <a:off x="727586" y="2073925"/>
            <a:ext cx="10697333" cy="3705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spcAft>
                <a:spcPts val="800"/>
              </a:spcAft>
              <a:buNone/>
            </a:pPr>
            <a:r>
              <a:rPr lang="en-US" sz="2400" kern="100" dirty="0">
                <a:effectLst/>
                <a:latin typeface="Arial Narrow" panose="020B0606020202030204" pitchFamily="34" charset="0"/>
                <a:ea typeface="Calibri" panose="020F0502020204030204" pitchFamily="34" charset="0"/>
                <a:cs typeface="Times New Roman" panose="02020603050405020304" pitchFamily="18" charset="0"/>
              </a:rPr>
              <a:t> The User Interface serves as the entry point for users to interact with the plagiarism detection system. Designed using the Flask web framework, it provides a clean and user-friendly environment where users can navigate through the platform with ease.</a:t>
            </a:r>
          </a:p>
          <a:p>
            <a:pPr algn="just">
              <a:lnSpc>
                <a:spcPct val="150000"/>
              </a:lnSpc>
              <a:spcAft>
                <a:spcPts val="800"/>
              </a:spcAft>
            </a:pPr>
            <a:r>
              <a:rPr lang="en-US" sz="2400" kern="100" dirty="0">
                <a:effectLst/>
                <a:latin typeface="Arial Narrow" panose="020B0606020202030204" pitchFamily="34" charset="0"/>
                <a:ea typeface="Calibri" panose="020F0502020204030204" pitchFamily="34" charset="0"/>
                <a:cs typeface="Times New Roman" panose="02020603050405020304" pitchFamily="18" charset="0"/>
              </a:rPr>
              <a:t>Through this interface, users can upload documents for analysis, view the results of the plagiarism check, and interpret highlighted text and percentage scores. </a:t>
            </a:r>
            <a:endParaRPr lang="en-US" sz="2400" dirty="0">
              <a:latin typeface="Arial Narrow" panose="020B0606020202030204" pitchFamily="34" charset="0"/>
            </a:endParaRPr>
          </a:p>
          <a:p>
            <a:pPr algn="just" eaLnBrk="0" fontAlgn="base" hangingPunct="0">
              <a:lnSpc>
                <a:spcPct val="150000"/>
              </a:lnSpc>
              <a:spcBef>
                <a:spcPct val="0"/>
              </a:spcBef>
              <a:spcAft>
                <a:spcPct val="0"/>
              </a:spcAft>
              <a:buClr>
                <a:schemeClr val="tx1"/>
              </a:buClr>
              <a:buSzTx/>
              <a:buFont typeface="Wingdings" panose="05000000000000000000" pitchFamily="2" charset="2"/>
              <a:buChar char="Ø"/>
            </a:pPr>
            <a:endParaRPr kumimoji="0" lang="en-US" altLang="en-US" sz="2400" i="0" u="none" strike="noStrike" cap="none" normalizeH="0" baseline="0" dirty="0">
              <a:ln>
                <a:noFill/>
              </a:ln>
              <a:solidFill>
                <a:schemeClr val="tx1"/>
              </a:solidFill>
              <a:effectLst/>
              <a:latin typeface="Arial Narrow" panose="020B0606020202030204" pitchFamily="34" charset="0"/>
            </a:endParaRPr>
          </a:p>
        </p:txBody>
      </p:sp>
      <p:sp>
        <p:nvSpPr>
          <p:cNvPr id="3" name="Footer Placeholder 2">
            <a:extLst>
              <a:ext uri="{FF2B5EF4-FFF2-40B4-BE49-F238E27FC236}">
                <a16:creationId xmlns:a16="http://schemas.microsoft.com/office/drawing/2014/main" id="{DD461FE8-DB19-060C-CC1D-F5D9F3F0639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A212DA0C-64D8-CB47-2B7F-372EC52B1175}"/>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10</a:t>
            </a:fld>
            <a:endParaRPr lang="en-IN" dirty="0"/>
          </a:p>
        </p:txBody>
      </p:sp>
      <p:sp>
        <p:nvSpPr>
          <p:cNvPr id="5" name="TextBox 4">
            <a:extLst>
              <a:ext uri="{FF2B5EF4-FFF2-40B4-BE49-F238E27FC236}">
                <a16:creationId xmlns:a16="http://schemas.microsoft.com/office/drawing/2014/main" id="{FD382144-3AF9-4968-3010-7525E44A5532}"/>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3035638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2E477-91D6-9A8B-A987-DC34B46B1D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798751-8E1A-CF5A-2BB9-F2977EB2D8FE}"/>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MODULE 2 : </a:t>
            </a:r>
            <a:r>
              <a:rPr lang="en-US" sz="4400" b="1" kern="100" dirty="0">
                <a:effectLst/>
                <a:latin typeface="Arial Narrow" panose="020B0606020202030204" pitchFamily="34" charset="0"/>
                <a:ea typeface="Calibri" panose="020F0502020204030204" pitchFamily="34" charset="0"/>
                <a:cs typeface="Times New Roman" panose="02020603050405020304" pitchFamily="18" charset="0"/>
              </a:rPr>
              <a:t>Document Upload Module</a:t>
            </a:r>
            <a:endParaRPr lang="en-IN" sz="4400" b="1" dirty="0">
              <a:latin typeface="Arial Narrow" panose="020B0606020202030204" pitchFamily="34" charset="0"/>
            </a:endParaRPr>
          </a:p>
        </p:txBody>
      </p:sp>
      <p:pic>
        <p:nvPicPr>
          <p:cNvPr id="7" name="Picture 6">
            <a:extLst>
              <a:ext uri="{FF2B5EF4-FFF2-40B4-BE49-F238E27FC236}">
                <a16:creationId xmlns:a16="http://schemas.microsoft.com/office/drawing/2014/main" id="{A9992E94-073A-38F2-4F6B-8A879E77AE03}"/>
              </a:ext>
            </a:extLst>
          </p:cNvPr>
          <p:cNvPicPr>
            <a:picLocks noChangeAspect="1"/>
          </p:cNvPicPr>
          <p:nvPr/>
        </p:nvPicPr>
        <p:blipFill>
          <a:blip r:embed="rId2"/>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id="{11F1448E-2838-D329-C4BC-CD264FD87A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219" y="512569"/>
            <a:ext cx="835001" cy="1078748"/>
          </a:xfrm>
          <a:prstGeom prst="rect">
            <a:avLst/>
          </a:prstGeom>
        </p:spPr>
      </p:pic>
      <p:sp>
        <p:nvSpPr>
          <p:cNvPr id="10" name="Rectangle 2">
            <a:extLst>
              <a:ext uri="{FF2B5EF4-FFF2-40B4-BE49-F238E27FC236}">
                <a16:creationId xmlns:a16="http://schemas.microsoft.com/office/drawing/2014/main" id="{0D09A7C2-4ABC-B38D-A2CD-32D906012BAC}"/>
              </a:ext>
            </a:extLst>
          </p:cNvPr>
          <p:cNvSpPr>
            <a:spLocks noGrp="1" noChangeArrowheads="1"/>
          </p:cNvSpPr>
          <p:nvPr>
            <p:ph idx="1"/>
          </p:nvPr>
        </p:nvSpPr>
        <p:spPr bwMode="auto">
          <a:xfrm>
            <a:off x="980389" y="2430975"/>
            <a:ext cx="9965089" cy="2792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lnSpc>
                <a:spcPct val="150000"/>
              </a:lnSpc>
              <a:spcAft>
                <a:spcPts val="800"/>
              </a:spcAft>
              <a:buNone/>
            </a:pPr>
            <a:r>
              <a:rPr lang="en-US" sz="2400" kern="100" dirty="0">
                <a:effectLst/>
                <a:latin typeface="Arial Narrow" panose="020B0606020202030204" pitchFamily="34" charset="0"/>
                <a:ea typeface="Calibri" panose="020F0502020204030204" pitchFamily="34" charset="0"/>
                <a:cs typeface="Times New Roman" panose="02020603050405020304" pitchFamily="18" charset="0"/>
              </a:rPr>
              <a:t>This module allows users to upload their documents in supported formats such as .txt, pdf, or .docx. Once a document is uploaded, it is temporarily stored for processing. This module is responsible for validating the file type and size, and for securely passing the document to the preprocessing stage. It acts as a bridge between user input and backend analysis.</a:t>
            </a:r>
            <a:endParaRPr lang="en-US" sz="2400" kern="100" dirty="0">
              <a:effectLst/>
              <a:latin typeface="Arial Narrow" panose="020B0606020202030204" pitchFamily="34" charset="0"/>
              <a:cs typeface="Times New Roman" panose="02020603050405020304" pitchFamily="18" charset="0"/>
            </a:endParaRPr>
          </a:p>
        </p:txBody>
      </p:sp>
      <p:sp>
        <p:nvSpPr>
          <p:cNvPr id="5" name="Footer Placeholder 2">
            <a:extLst>
              <a:ext uri="{FF2B5EF4-FFF2-40B4-BE49-F238E27FC236}">
                <a16:creationId xmlns:a16="http://schemas.microsoft.com/office/drawing/2014/main" id="{F4B52F62-A520-12DA-4682-7223121CF245}"/>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9" name="Slide Number Placeholder 3">
            <a:extLst>
              <a:ext uri="{FF2B5EF4-FFF2-40B4-BE49-F238E27FC236}">
                <a16:creationId xmlns:a16="http://schemas.microsoft.com/office/drawing/2014/main" id="{07B5B57C-268A-B907-5DBA-913526D6FB95}"/>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11</a:t>
            </a:fld>
            <a:endParaRPr lang="en-IN" dirty="0"/>
          </a:p>
        </p:txBody>
      </p:sp>
      <p:sp>
        <p:nvSpPr>
          <p:cNvPr id="11" name="TextBox 10">
            <a:extLst>
              <a:ext uri="{FF2B5EF4-FFF2-40B4-BE49-F238E27FC236}">
                <a16:creationId xmlns:a16="http://schemas.microsoft.com/office/drawing/2014/main" id="{A15CFE8E-3765-A52A-E3AE-FCEE4A741BD2}"/>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4134830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7A873-F85D-C140-6918-D920E72946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042BBA-F468-51B9-94FA-288D36FCF3B5}"/>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MODULE 3 : </a:t>
            </a:r>
            <a:r>
              <a:rPr lang="en-US" sz="4400" b="1" kern="100" dirty="0">
                <a:effectLst/>
                <a:latin typeface="Arial Narrow" panose="020B0606020202030204" pitchFamily="34" charset="0"/>
                <a:ea typeface="Calibri" panose="020F0502020204030204" pitchFamily="34" charset="0"/>
                <a:cs typeface="Times New Roman" panose="02020603050405020304" pitchFamily="18" charset="0"/>
              </a:rPr>
              <a:t>Preprocessing</a:t>
            </a:r>
            <a:endParaRPr lang="en-IN" sz="4400" b="1" dirty="0">
              <a:latin typeface="Arial Narrow" panose="020B0606020202030204" pitchFamily="34" charset="0"/>
            </a:endParaRPr>
          </a:p>
        </p:txBody>
      </p:sp>
      <p:pic>
        <p:nvPicPr>
          <p:cNvPr id="7" name="Picture 6">
            <a:extLst>
              <a:ext uri="{FF2B5EF4-FFF2-40B4-BE49-F238E27FC236}">
                <a16:creationId xmlns:a16="http://schemas.microsoft.com/office/drawing/2014/main" id="{BDDC7E4E-A1C4-0852-3F1E-5EE2FD545C16}"/>
              </a:ext>
            </a:extLst>
          </p:cNvPr>
          <p:cNvPicPr>
            <a:picLocks noChangeAspect="1"/>
          </p:cNvPicPr>
          <p:nvPr/>
        </p:nvPicPr>
        <p:blipFill>
          <a:blip r:embed="rId2"/>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id="{754C7856-005F-22E8-4ECD-6A64D75F8C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6470" y="574979"/>
            <a:ext cx="835001" cy="1078748"/>
          </a:xfrm>
          <a:prstGeom prst="rect">
            <a:avLst/>
          </a:prstGeom>
        </p:spPr>
      </p:pic>
      <p:sp>
        <p:nvSpPr>
          <p:cNvPr id="4" name="Footer Placeholder 2">
            <a:extLst>
              <a:ext uri="{FF2B5EF4-FFF2-40B4-BE49-F238E27FC236}">
                <a16:creationId xmlns:a16="http://schemas.microsoft.com/office/drawing/2014/main" id="{D6E3B88B-DECF-FEFA-3F15-68DA54533978}"/>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D606EA24-A892-DCF4-04AF-00F99E3BC0B9}"/>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12</a:t>
            </a:fld>
            <a:endParaRPr lang="en-IN" dirty="0"/>
          </a:p>
        </p:txBody>
      </p:sp>
      <p:sp>
        <p:nvSpPr>
          <p:cNvPr id="9" name="TextBox 8">
            <a:extLst>
              <a:ext uri="{FF2B5EF4-FFF2-40B4-BE49-F238E27FC236}">
                <a16:creationId xmlns:a16="http://schemas.microsoft.com/office/drawing/2014/main" id="{0D114360-66CB-5666-5801-CEC3FDB7D561}"/>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
        <p:nvSpPr>
          <p:cNvPr id="10" name="Rectangle 2">
            <a:extLst>
              <a:ext uri="{FF2B5EF4-FFF2-40B4-BE49-F238E27FC236}">
                <a16:creationId xmlns:a16="http://schemas.microsoft.com/office/drawing/2014/main" id="{7060E1B8-C3E3-E472-CAE8-89536177A2A6}"/>
              </a:ext>
            </a:extLst>
          </p:cNvPr>
          <p:cNvSpPr>
            <a:spLocks noGrp="1" noChangeArrowheads="1"/>
          </p:cNvSpPr>
          <p:nvPr>
            <p:ph idx="1"/>
          </p:nvPr>
        </p:nvSpPr>
        <p:spPr bwMode="auto">
          <a:xfrm>
            <a:off x="579498" y="2347342"/>
            <a:ext cx="10982114" cy="3449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spcAft>
                <a:spcPts val="800"/>
              </a:spcAft>
            </a:pPr>
            <a:r>
              <a:rPr lang="en-US" sz="2400" kern="100" dirty="0">
                <a:effectLst/>
                <a:latin typeface="Arial Narrow" panose="020B0606020202030204" pitchFamily="34" charset="0"/>
                <a:ea typeface="Calibri" panose="020F0502020204030204" pitchFamily="34" charset="0"/>
                <a:cs typeface="Times New Roman" panose="02020603050405020304" pitchFamily="18" charset="0"/>
              </a:rPr>
              <a:t>Preprocessing involves preparing the uploaded document and reference texts for analysis. This includes text extraction, converting all characters to lowercase, removing special characters, eliminating stop words, and applying techniques like tokenization and lemmatization. These steps standardize the data and reduce noise, ensuring more accurate similarity detection during testing.</a:t>
            </a:r>
            <a:endParaRPr lang="en-US" sz="2400" dirty="0">
              <a:latin typeface="Arial Narrow" panose="020B0606020202030204" pitchFamily="34" charset="0"/>
            </a:endParaRPr>
          </a:p>
          <a:p>
            <a:pPr algn="just" eaLnBrk="0" fontAlgn="base" hangingPunct="0">
              <a:lnSpc>
                <a:spcPct val="150000"/>
              </a:lnSpc>
              <a:spcBef>
                <a:spcPct val="0"/>
              </a:spcBef>
              <a:spcAft>
                <a:spcPct val="0"/>
              </a:spcAft>
              <a:buClr>
                <a:schemeClr val="tx1"/>
              </a:buClr>
              <a:buSzTx/>
              <a:buFont typeface="Wingdings" panose="05000000000000000000" pitchFamily="2" charset="2"/>
              <a:buChar char="Ø"/>
            </a:pPr>
            <a:endParaRPr kumimoji="0" lang="en-US" altLang="en-US" sz="2400" i="0" u="none" strike="noStrike" cap="none" normalizeH="0" baseline="0" dirty="0">
              <a:ln>
                <a:noFill/>
              </a:ln>
              <a:solidFill>
                <a:schemeClr val="tx1"/>
              </a:solidFill>
              <a:effectLst/>
              <a:latin typeface="Arial Narrow" panose="020B0606020202030204" pitchFamily="34" charset="0"/>
            </a:endParaRPr>
          </a:p>
        </p:txBody>
      </p:sp>
    </p:spTree>
    <p:extLst>
      <p:ext uri="{BB962C8B-B14F-4D97-AF65-F5344CB8AC3E}">
        <p14:creationId xmlns:p14="http://schemas.microsoft.com/office/powerpoint/2010/main" val="1002083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CDA767-0430-81D3-0F38-550A00BDCF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8226B9-647D-15D8-32CB-0F73D3CEFE8A}"/>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MODULE 4 : </a:t>
            </a:r>
            <a:r>
              <a:rPr lang="en-US" sz="4400" b="1" kern="100" dirty="0">
                <a:effectLst/>
                <a:latin typeface="Arial Narrow" panose="020B0606020202030204" pitchFamily="34" charset="0"/>
                <a:ea typeface="Calibri" panose="020F0502020204030204" pitchFamily="34" charset="0"/>
                <a:cs typeface="Times New Roman" panose="02020603050405020304" pitchFamily="18" charset="0"/>
              </a:rPr>
              <a:t>Reference Document Module</a:t>
            </a:r>
            <a:endParaRPr lang="en-IN" sz="4400" b="1" dirty="0">
              <a:latin typeface="Arial Narrow" panose="020B0606020202030204" pitchFamily="34" charset="0"/>
            </a:endParaRPr>
          </a:p>
        </p:txBody>
      </p:sp>
      <p:pic>
        <p:nvPicPr>
          <p:cNvPr id="7" name="Picture 6">
            <a:extLst>
              <a:ext uri="{FF2B5EF4-FFF2-40B4-BE49-F238E27FC236}">
                <a16:creationId xmlns:a16="http://schemas.microsoft.com/office/drawing/2014/main" id="{0E50F938-D2E9-B244-71F5-69440FDC4A99}"/>
              </a:ext>
            </a:extLst>
          </p:cNvPr>
          <p:cNvPicPr>
            <a:picLocks noChangeAspect="1"/>
          </p:cNvPicPr>
          <p:nvPr/>
        </p:nvPicPr>
        <p:blipFill>
          <a:blip r:embed="rId2"/>
          <a:stretch>
            <a:fillRect/>
          </a:stretch>
        </p:blipFill>
        <p:spPr>
          <a:xfrm>
            <a:off x="579498" y="625043"/>
            <a:ext cx="978762" cy="953928"/>
          </a:xfrm>
          <a:prstGeom prst="rect">
            <a:avLst/>
          </a:prstGeom>
        </p:spPr>
      </p:pic>
      <p:pic>
        <p:nvPicPr>
          <p:cNvPr id="8" name="Picture 7">
            <a:extLst>
              <a:ext uri="{FF2B5EF4-FFF2-40B4-BE49-F238E27FC236}">
                <a16:creationId xmlns:a16="http://schemas.microsoft.com/office/drawing/2014/main" id="{E3FEF9D9-72DB-F67E-1072-3BFA243559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219" y="500223"/>
            <a:ext cx="835001" cy="1078748"/>
          </a:xfrm>
          <a:prstGeom prst="rect">
            <a:avLst/>
          </a:prstGeom>
        </p:spPr>
      </p:pic>
      <p:sp>
        <p:nvSpPr>
          <p:cNvPr id="5" name="Footer Placeholder 2">
            <a:extLst>
              <a:ext uri="{FF2B5EF4-FFF2-40B4-BE49-F238E27FC236}">
                <a16:creationId xmlns:a16="http://schemas.microsoft.com/office/drawing/2014/main" id="{A0D34693-93A2-A38C-8CD6-D91ED613EC2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10" name="Slide Number Placeholder 3">
            <a:extLst>
              <a:ext uri="{FF2B5EF4-FFF2-40B4-BE49-F238E27FC236}">
                <a16:creationId xmlns:a16="http://schemas.microsoft.com/office/drawing/2014/main" id="{BC201E83-2462-453F-6249-544EB34B938B}"/>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13</a:t>
            </a:fld>
            <a:endParaRPr lang="en-IN" dirty="0"/>
          </a:p>
        </p:txBody>
      </p:sp>
      <p:sp>
        <p:nvSpPr>
          <p:cNvPr id="11" name="TextBox 10">
            <a:extLst>
              <a:ext uri="{FF2B5EF4-FFF2-40B4-BE49-F238E27FC236}">
                <a16:creationId xmlns:a16="http://schemas.microsoft.com/office/drawing/2014/main" id="{51A875D3-DF79-5837-C821-595F59DA7EE4}"/>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
        <p:nvSpPr>
          <p:cNvPr id="13" name="Rectangle 2">
            <a:extLst>
              <a:ext uri="{FF2B5EF4-FFF2-40B4-BE49-F238E27FC236}">
                <a16:creationId xmlns:a16="http://schemas.microsoft.com/office/drawing/2014/main" id="{95158031-806F-87F9-19DC-695AD815D382}"/>
              </a:ext>
            </a:extLst>
          </p:cNvPr>
          <p:cNvSpPr>
            <a:spLocks noGrp="1" noChangeArrowheads="1"/>
          </p:cNvSpPr>
          <p:nvPr>
            <p:ph idx="1"/>
          </p:nvPr>
        </p:nvSpPr>
        <p:spPr bwMode="auto">
          <a:xfrm>
            <a:off x="732979" y="2491198"/>
            <a:ext cx="10982114" cy="3449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spcAft>
                <a:spcPts val="800"/>
              </a:spcAft>
              <a:buNone/>
            </a:pPr>
            <a:r>
              <a:rPr lang="en-US" sz="2400" dirty="0">
                <a:latin typeface="Arial Narrow" panose="020B0606020202030204" pitchFamily="34" charset="0"/>
              </a:rPr>
              <a:t>.</a:t>
            </a:r>
            <a:r>
              <a:rPr lang="en-US" sz="2400" kern="100" dirty="0">
                <a:effectLst/>
                <a:latin typeface="Arial Narrow" panose="020B0606020202030204" pitchFamily="34" charset="0"/>
                <a:ea typeface="Calibri" panose="020F0502020204030204" pitchFamily="34" charset="0"/>
                <a:cs typeface="Times New Roman" panose="02020603050405020304" pitchFamily="18" charset="0"/>
              </a:rPr>
              <a:t>This module contains a curated database of documents that serve as the baseline for comparison. These reference documents could include academic papers, web-scraped articles, or previously submitted assignments. The module ensures these texts are also preprocessed and stored in vectorized form to enable efficient comparison with user-submitted content during testing.</a:t>
            </a:r>
            <a:endParaRPr lang="en-US" sz="2400" dirty="0">
              <a:latin typeface="Arial Narrow" panose="020B0606020202030204" pitchFamily="34" charset="0"/>
            </a:endParaRPr>
          </a:p>
          <a:p>
            <a:pPr algn="just" eaLnBrk="0" fontAlgn="base" hangingPunct="0">
              <a:lnSpc>
                <a:spcPct val="150000"/>
              </a:lnSpc>
              <a:spcBef>
                <a:spcPct val="0"/>
              </a:spcBef>
              <a:spcAft>
                <a:spcPct val="0"/>
              </a:spcAft>
              <a:buClr>
                <a:schemeClr val="tx1"/>
              </a:buClr>
              <a:buSzTx/>
              <a:buFont typeface="Wingdings" panose="05000000000000000000" pitchFamily="2" charset="2"/>
              <a:buChar char="Ø"/>
            </a:pPr>
            <a:endParaRPr kumimoji="0" lang="en-US" altLang="en-US" sz="2400" i="0" u="none" strike="noStrike" cap="none" normalizeH="0" baseline="0" dirty="0">
              <a:ln>
                <a:noFill/>
              </a:ln>
              <a:solidFill>
                <a:schemeClr val="tx1"/>
              </a:solidFill>
              <a:effectLst/>
              <a:latin typeface="Arial Narrow" panose="020B0606020202030204" pitchFamily="34" charset="0"/>
            </a:endParaRPr>
          </a:p>
        </p:txBody>
      </p:sp>
    </p:spTree>
    <p:extLst>
      <p:ext uri="{BB962C8B-B14F-4D97-AF65-F5344CB8AC3E}">
        <p14:creationId xmlns:p14="http://schemas.microsoft.com/office/powerpoint/2010/main" val="3885238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29F4BB-EFB3-59A2-06C3-0A41053BEE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0FEC29-1B1A-F745-F855-BBC6D7707C81}"/>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MODULE 5 : </a:t>
            </a:r>
            <a:r>
              <a:rPr lang="en-US" sz="4400" b="1" kern="100" dirty="0">
                <a:effectLst/>
                <a:latin typeface="Arial Narrow" panose="020B0606020202030204" pitchFamily="34" charset="0"/>
                <a:ea typeface="Calibri" panose="020F0502020204030204" pitchFamily="34" charset="0"/>
                <a:cs typeface="Times New Roman" panose="02020603050405020304" pitchFamily="18" charset="0"/>
              </a:rPr>
              <a:t>Output for Plagiarism Detect Module</a:t>
            </a:r>
            <a:endParaRPr lang="en-IN" sz="4400" b="1" dirty="0">
              <a:latin typeface="Arial Narrow" panose="020B0606020202030204" pitchFamily="34" charset="0"/>
            </a:endParaRPr>
          </a:p>
        </p:txBody>
      </p:sp>
      <p:pic>
        <p:nvPicPr>
          <p:cNvPr id="7" name="Picture 6">
            <a:extLst>
              <a:ext uri="{FF2B5EF4-FFF2-40B4-BE49-F238E27FC236}">
                <a16:creationId xmlns:a16="http://schemas.microsoft.com/office/drawing/2014/main" id="{E8144538-10E2-525C-993B-0482B31F1C82}"/>
              </a:ext>
            </a:extLst>
          </p:cNvPr>
          <p:cNvPicPr>
            <a:picLocks noChangeAspect="1"/>
          </p:cNvPicPr>
          <p:nvPr/>
        </p:nvPicPr>
        <p:blipFill>
          <a:blip r:embed="rId2"/>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id="{A225B56A-C113-007E-A6DA-BB01497D9C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493" y="574979"/>
            <a:ext cx="835001" cy="1078748"/>
          </a:xfrm>
          <a:prstGeom prst="rect">
            <a:avLst/>
          </a:prstGeom>
        </p:spPr>
      </p:pic>
      <p:sp>
        <p:nvSpPr>
          <p:cNvPr id="3" name="Footer Placeholder 2">
            <a:extLst>
              <a:ext uri="{FF2B5EF4-FFF2-40B4-BE49-F238E27FC236}">
                <a16:creationId xmlns:a16="http://schemas.microsoft.com/office/drawing/2014/main" id="{1B46D3D9-6D4C-CCD9-B782-D8D209D68C1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5F83254E-F678-BF5C-29CB-0C21034CAB28}"/>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14</a:t>
            </a:fld>
            <a:endParaRPr lang="en-IN" dirty="0"/>
          </a:p>
        </p:txBody>
      </p:sp>
      <p:sp>
        <p:nvSpPr>
          <p:cNvPr id="11" name="TextBox 10">
            <a:extLst>
              <a:ext uri="{FF2B5EF4-FFF2-40B4-BE49-F238E27FC236}">
                <a16:creationId xmlns:a16="http://schemas.microsoft.com/office/drawing/2014/main" id="{255B08ED-84DA-1E19-ED71-2028034A226F}"/>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
        <p:nvSpPr>
          <p:cNvPr id="13" name="Rectangle 2">
            <a:extLst>
              <a:ext uri="{FF2B5EF4-FFF2-40B4-BE49-F238E27FC236}">
                <a16:creationId xmlns:a16="http://schemas.microsoft.com/office/drawing/2014/main" id="{9BAC0E15-BCAF-C51F-C368-489604C95476}"/>
              </a:ext>
            </a:extLst>
          </p:cNvPr>
          <p:cNvSpPr>
            <a:spLocks noGrp="1" noChangeArrowheads="1"/>
          </p:cNvSpPr>
          <p:nvPr>
            <p:ph idx="1"/>
          </p:nvPr>
        </p:nvSpPr>
        <p:spPr bwMode="auto">
          <a:xfrm>
            <a:off x="635423" y="2247805"/>
            <a:ext cx="10982114" cy="3449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spcAft>
                <a:spcPts val="800"/>
              </a:spcAft>
            </a:pPr>
            <a:r>
              <a:rPr lang="en-US" sz="2400" kern="100" dirty="0">
                <a:effectLst/>
                <a:latin typeface="Arial Narrow" panose="020B0606020202030204" pitchFamily="34" charset="0"/>
                <a:ea typeface="Calibri" panose="020F0502020204030204" pitchFamily="34" charset="0"/>
                <a:cs typeface="Times New Roman" panose="02020603050405020304" pitchFamily="18" charset="0"/>
              </a:rPr>
              <a:t>The final module generates and displays the result of the plagiarism check. It provides a plagiarism percentage indicating how much of the submitted document matches the reference documents. Additionally, it highlights the plagiarized sections within the text, offering transparency and detailed feedback. The output helps users and evaluators understand the nature and extent of plagiarism, facilitating informed decisions.</a:t>
            </a:r>
            <a:endParaRPr lang="en-US" sz="2400" dirty="0">
              <a:latin typeface="Arial Narrow" panose="020B0606020202030204" pitchFamily="34" charset="0"/>
            </a:endParaRPr>
          </a:p>
          <a:p>
            <a:pPr algn="just" eaLnBrk="0" fontAlgn="base" hangingPunct="0">
              <a:lnSpc>
                <a:spcPct val="150000"/>
              </a:lnSpc>
              <a:spcBef>
                <a:spcPct val="0"/>
              </a:spcBef>
              <a:spcAft>
                <a:spcPct val="0"/>
              </a:spcAft>
              <a:buClr>
                <a:schemeClr val="tx1"/>
              </a:buClr>
              <a:buSzTx/>
              <a:buFont typeface="Wingdings" panose="05000000000000000000" pitchFamily="2" charset="2"/>
              <a:buChar char="Ø"/>
            </a:pPr>
            <a:endParaRPr kumimoji="0" lang="en-US" altLang="en-US" sz="2400" i="0" u="none" strike="noStrike" cap="none" normalizeH="0" baseline="0" dirty="0">
              <a:ln>
                <a:noFill/>
              </a:ln>
              <a:solidFill>
                <a:schemeClr val="tx1"/>
              </a:solidFill>
              <a:effectLst/>
              <a:latin typeface="Arial Narrow" panose="020B0606020202030204" pitchFamily="34" charset="0"/>
            </a:endParaRPr>
          </a:p>
        </p:txBody>
      </p:sp>
    </p:spTree>
    <p:extLst>
      <p:ext uri="{BB962C8B-B14F-4D97-AF65-F5344CB8AC3E}">
        <p14:creationId xmlns:p14="http://schemas.microsoft.com/office/powerpoint/2010/main" val="51887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EA3C45-02DF-867E-3901-A6189855A4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87E55E-C512-26BB-2D1C-C2DA5A6C489E}"/>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OUTPUT</a:t>
            </a:r>
          </a:p>
        </p:txBody>
      </p:sp>
      <p:pic>
        <p:nvPicPr>
          <p:cNvPr id="7" name="Picture 6">
            <a:extLst>
              <a:ext uri="{FF2B5EF4-FFF2-40B4-BE49-F238E27FC236}">
                <a16:creationId xmlns:a16="http://schemas.microsoft.com/office/drawing/2014/main" id="{BEBF2295-F9D8-620B-CE3F-96DB7B1798A4}"/>
              </a:ext>
            </a:extLst>
          </p:cNvPr>
          <p:cNvPicPr>
            <a:picLocks noChangeAspect="1"/>
          </p:cNvPicPr>
          <p:nvPr/>
        </p:nvPicPr>
        <p:blipFill>
          <a:blip r:embed="rId2"/>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id="{12FE1329-1E1B-8DB2-CE7E-52D28FF2B9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493" y="574979"/>
            <a:ext cx="835001" cy="1078748"/>
          </a:xfrm>
          <a:prstGeom prst="rect">
            <a:avLst/>
          </a:prstGeom>
        </p:spPr>
      </p:pic>
      <p:sp>
        <p:nvSpPr>
          <p:cNvPr id="3" name="Footer Placeholder 2">
            <a:extLst>
              <a:ext uri="{FF2B5EF4-FFF2-40B4-BE49-F238E27FC236}">
                <a16:creationId xmlns:a16="http://schemas.microsoft.com/office/drawing/2014/main" id="{10170144-D4FB-30EA-CE53-8A0B6D7E0121}"/>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FD6EF43B-03AC-1502-3BCB-DF181CF1CC66}"/>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15</a:t>
            </a:fld>
            <a:endParaRPr lang="en-IN" dirty="0"/>
          </a:p>
        </p:txBody>
      </p:sp>
      <p:sp>
        <p:nvSpPr>
          <p:cNvPr id="11" name="TextBox 10">
            <a:extLst>
              <a:ext uri="{FF2B5EF4-FFF2-40B4-BE49-F238E27FC236}">
                <a16:creationId xmlns:a16="http://schemas.microsoft.com/office/drawing/2014/main" id="{F47D94A2-5A86-21EA-592C-492CA64F0726}"/>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
        <p:nvSpPr>
          <p:cNvPr id="9" name="TextBox 8">
            <a:extLst>
              <a:ext uri="{FF2B5EF4-FFF2-40B4-BE49-F238E27FC236}">
                <a16:creationId xmlns:a16="http://schemas.microsoft.com/office/drawing/2014/main" id="{76DE0D5B-C4CA-E289-F32A-83940EA66482}"/>
              </a:ext>
            </a:extLst>
          </p:cNvPr>
          <p:cNvSpPr txBox="1"/>
          <p:nvPr/>
        </p:nvSpPr>
        <p:spPr>
          <a:xfrm>
            <a:off x="4978594" y="5659759"/>
            <a:ext cx="2095445" cy="646331"/>
          </a:xfrm>
          <a:prstGeom prst="rect">
            <a:avLst/>
          </a:prstGeom>
          <a:noFill/>
        </p:spPr>
        <p:txBody>
          <a:bodyPr wrap="none" rtlCol="0">
            <a:spAutoFit/>
          </a:bodyPr>
          <a:lstStyle/>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Fig 2.1: Login Page</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b="1" dirty="0"/>
          </a:p>
        </p:txBody>
      </p:sp>
      <p:pic>
        <p:nvPicPr>
          <p:cNvPr id="10" name="Picture 9">
            <a:extLst>
              <a:ext uri="{FF2B5EF4-FFF2-40B4-BE49-F238E27FC236}">
                <a16:creationId xmlns:a16="http://schemas.microsoft.com/office/drawing/2014/main" id="{7B7079F5-4293-81B6-A60C-EA1A0C9BBC2D}"/>
              </a:ext>
            </a:extLst>
          </p:cNvPr>
          <p:cNvPicPr>
            <a:picLocks noChangeAspect="1"/>
          </p:cNvPicPr>
          <p:nvPr/>
        </p:nvPicPr>
        <p:blipFill>
          <a:blip r:embed="rId4"/>
          <a:stretch>
            <a:fillRect/>
          </a:stretch>
        </p:blipFill>
        <p:spPr>
          <a:xfrm>
            <a:off x="1661652" y="1891055"/>
            <a:ext cx="8898193" cy="3768704"/>
          </a:xfrm>
          <a:prstGeom prst="rect">
            <a:avLst/>
          </a:prstGeom>
        </p:spPr>
      </p:pic>
    </p:spTree>
    <p:extLst>
      <p:ext uri="{BB962C8B-B14F-4D97-AF65-F5344CB8AC3E}">
        <p14:creationId xmlns:p14="http://schemas.microsoft.com/office/powerpoint/2010/main" val="2677316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0B7861-6940-C99B-EEA6-31EBFB2AAF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B4B3B4-B6A9-A6AD-AFBA-FC9B18CB8085}"/>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OUTPUT</a:t>
            </a:r>
          </a:p>
        </p:txBody>
      </p:sp>
      <p:pic>
        <p:nvPicPr>
          <p:cNvPr id="7" name="Picture 6">
            <a:extLst>
              <a:ext uri="{FF2B5EF4-FFF2-40B4-BE49-F238E27FC236}">
                <a16:creationId xmlns:a16="http://schemas.microsoft.com/office/drawing/2014/main" id="{DD5779DF-1350-CB19-A022-F135A2EFF31E}"/>
              </a:ext>
            </a:extLst>
          </p:cNvPr>
          <p:cNvPicPr>
            <a:picLocks noChangeAspect="1"/>
          </p:cNvPicPr>
          <p:nvPr/>
        </p:nvPicPr>
        <p:blipFill>
          <a:blip r:embed="rId2"/>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id="{1F5B5F54-F60A-E256-C800-D4020F7AF0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493" y="574979"/>
            <a:ext cx="835001" cy="1078748"/>
          </a:xfrm>
          <a:prstGeom prst="rect">
            <a:avLst/>
          </a:prstGeom>
        </p:spPr>
      </p:pic>
      <p:sp>
        <p:nvSpPr>
          <p:cNvPr id="3" name="Footer Placeholder 2">
            <a:extLst>
              <a:ext uri="{FF2B5EF4-FFF2-40B4-BE49-F238E27FC236}">
                <a16:creationId xmlns:a16="http://schemas.microsoft.com/office/drawing/2014/main" id="{99092483-8B94-5869-6DE2-95753181E3D6}"/>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6C2F7F4D-ACBD-1727-B754-DFD014939EA6}"/>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16</a:t>
            </a:fld>
            <a:endParaRPr lang="en-IN" dirty="0"/>
          </a:p>
        </p:txBody>
      </p:sp>
      <p:sp>
        <p:nvSpPr>
          <p:cNvPr id="11" name="TextBox 10">
            <a:extLst>
              <a:ext uri="{FF2B5EF4-FFF2-40B4-BE49-F238E27FC236}">
                <a16:creationId xmlns:a16="http://schemas.microsoft.com/office/drawing/2014/main" id="{60708A6F-358B-6F30-785E-54A5EF6CAF47}"/>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pic>
        <p:nvPicPr>
          <p:cNvPr id="4" name="Content Placeholder 3">
            <a:extLst>
              <a:ext uri="{FF2B5EF4-FFF2-40B4-BE49-F238E27FC236}">
                <a16:creationId xmlns:a16="http://schemas.microsoft.com/office/drawing/2014/main" id="{2577681F-AB7A-8C4A-4A43-27452FC72174}"/>
              </a:ext>
            </a:extLst>
          </p:cNvPr>
          <p:cNvPicPr>
            <a:picLocks noGrp="1" noChangeAspect="1"/>
          </p:cNvPicPr>
          <p:nvPr>
            <p:ph idx="1"/>
          </p:nvPr>
        </p:nvPicPr>
        <p:blipFill>
          <a:blip r:embed="rId4"/>
          <a:stretch>
            <a:fillRect/>
          </a:stretch>
        </p:blipFill>
        <p:spPr>
          <a:xfrm>
            <a:off x="1750142" y="1846264"/>
            <a:ext cx="9301316" cy="3659801"/>
          </a:xfrm>
          <a:prstGeom prst="rect">
            <a:avLst/>
          </a:prstGeom>
        </p:spPr>
      </p:pic>
      <p:sp>
        <p:nvSpPr>
          <p:cNvPr id="9" name="TextBox 8">
            <a:extLst>
              <a:ext uri="{FF2B5EF4-FFF2-40B4-BE49-F238E27FC236}">
                <a16:creationId xmlns:a16="http://schemas.microsoft.com/office/drawing/2014/main" id="{EBCF8E0D-A6BB-EF88-5DCE-F55F81B99B68}"/>
              </a:ext>
            </a:extLst>
          </p:cNvPr>
          <p:cNvSpPr txBox="1"/>
          <p:nvPr/>
        </p:nvSpPr>
        <p:spPr>
          <a:xfrm>
            <a:off x="4747142" y="5659759"/>
            <a:ext cx="3307316" cy="646331"/>
          </a:xfrm>
          <a:prstGeom prst="rect">
            <a:avLst/>
          </a:prstGeom>
          <a:noFill/>
        </p:spPr>
        <p:txBody>
          <a:bodyPr wrap="none" rtlCol="0">
            <a:spAutoFit/>
          </a:bodyPr>
          <a:lstStyle/>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Fig 2.2: Document Upload Page</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b="1" dirty="0"/>
          </a:p>
        </p:txBody>
      </p:sp>
    </p:spTree>
    <p:extLst>
      <p:ext uri="{BB962C8B-B14F-4D97-AF65-F5344CB8AC3E}">
        <p14:creationId xmlns:p14="http://schemas.microsoft.com/office/powerpoint/2010/main" val="1057161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09BBA-2275-603C-9C6B-13C8C152F0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A2FB16-13BE-2B90-F45B-4A8432E62D67}"/>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OUTPUT</a:t>
            </a:r>
          </a:p>
        </p:txBody>
      </p:sp>
      <p:pic>
        <p:nvPicPr>
          <p:cNvPr id="7" name="Picture 6">
            <a:extLst>
              <a:ext uri="{FF2B5EF4-FFF2-40B4-BE49-F238E27FC236}">
                <a16:creationId xmlns:a16="http://schemas.microsoft.com/office/drawing/2014/main" id="{7E220CD4-D7E3-E8D3-556A-3E3A49254131}"/>
              </a:ext>
            </a:extLst>
          </p:cNvPr>
          <p:cNvPicPr>
            <a:picLocks noChangeAspect="1"/>
          </p:cNvPicPr>
          <p:nvPr/>
        </p:nvPicPr>
        <p:blipFill>
          <a:blip r:embed="rId2"/>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id="{7EB09160-54AF-30FA-6923-383860A2B7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493" y="574979"/>
            <a:ext cx="835001" cy="1078748"/>
          </a:xfrm>
          <a:prstGeom prst="rect">
            <a:avLst/>
          </a:prstGeom>
        </p:spPr>
      </p:pic>
      <p:sp>
        <p:nvSpPr>
          <p:cNvPr id="3" name="Footer Placeholder 2">
            <a:extLst>
              <a:ext uri="{FF2B5EF4-FFF2-40B4-BE49-F238E27FC236}">
                <a16:creationId xmlns:a16="http://schemas.microsoft.com/office/drawing/2014/main" id="{A372D5E7-5E30-5CEB-F9EC-6A71EE6602B7}"/>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9FFF7858-276A-66B5-32E7-7D69459F23EA}"/>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17</a:t>
            </a:fld>
            <a:endParaRPr lang="en-IN" dirty="0"/>
          </a:p>
        </p:txBody>
      </p:sp>
      <p:sp>
        <p:nvSpPr>
          <p:cNvPr id="11" name="TextBox 10">
            <a:extLst>
              <a:ext uri="{FF2B5EF4-FFF2-40B4-BE49-F238E27FC236}">
                <a16:creationId xmlns:a16="http://schemas.microsoft.com/office/drawing/2014/main" id="{51D5DAFE-21EB-B45D-B188-DA0D6933FA4C}"/>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pic>
        <p:nvPicPr>
          <p:cNvPr id="13" name="Picture 12">
            <a:extLst>
              <a:ext uri="{FF2B5EF4-FFF2-40B4-BE49-F238E27FC236}">
                <a16:creationId xmlns:a16="http://schemas.microsoft.com/office/drawing/2014/main" id="{824D2773-F984-FC06-F8D1-FCCD80892A96}"/>
              </a:ext>
            </a:extLst>
          </p:cNvPr>
          <p:cNvPicPr>
            <a:picLocks noChangeAspect="1"/>
          </p:cNvPicPr>
          <p:nvPr/>
        </p:nvPicPr>
        <p:blipFill>
          <a:blip r:embed="rId4"/>
          <a:stretch>
            <a:fillRect/>
          </a:stretch>
        </p:blipFill>
        <p:spPr>
          <a:xfrm>
            <a:off x="1738811" y="2052362"/>
            <a:ext cx="8714377" cy="3068279"/>
          </a:xfrm>
          <a:prstGeom prst="rect">
            <a:avLst/>
          </a:prstGeom>
        </p:spPr>
      </p:pic>
      <p:sp>
        <p:nvSpPr>
          <p:cNvPr id="14" name="TextBox 13">
            <a:extLst>
              <a:ext uri="{FF2B5EF4-FFF2-40B4-BE49-F238E27FC236}">
                <a16:creationId xmlns:a16="http://schemas.microsoft.com/office/drawing/2014/main" id="{ADB15EB3-005E-7364-AA98-00DF19B50F85}"/>
              </a:ext>
            </a:extLst>
          </p:cNvPr>
          <p:cNvSpPr txBox="1"/>
          <p:nvPr/>
        </p:nvSpPr>
        <p:spPr>
          <a:xfrm>
            <a:off x="4523822" y="5141098"/>
            <a:ext cx="3205316" cy="671146"/>
          </a:xfrm>
          <a:prstGeom prst="rect">
            <a:avLst/>
          </a:prstGeom>
          <a:noFill/>
        </p:spPr>
        <p:txBody>
          <a:bodyPr wrap="square" rtlCol="0">
            <a:spAutoFit/>
          </a:bodyPr>
          <a:lstStyle/>
          <a:p>
            <a:pPr marL="0" marR="0" algn="ctr">
              <a:lnSpc>
                <a:spcPct val="250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Fig 2.3: Detected Percentage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0902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5136EAA-59E3-B82C-0425-585AE9B1AD0B}"/>
              </a:ext>
            </a:extLst>
          </p:cNvPr>
          <p:cNvSpPr>
            <a:spLocks noGrp="1"/>
          </p:cNvSpPr>
          <p:nvPr>
            <p:ph type="dt" sz="half" idx="10"/>
          </p:nvPr>
        </p:nvSpPr>
        <p:spPr/>
        <p:txBody>
          <a:bodyPr/>
          <a:lstStyle/>
          <a:p>
            <a:fld id="{63F24D60-CAE6-46AD-9D0B-C02F7B1293EF}" type="datetime5">
              <a:rPr lang="en-US" smtClean="0"/>
              <a:t>25-May-25</a:t>
            </a:fld>
            <a:endParaRPr lang="en-IN"/>
          </a:p>
        </p:txBody>
      </p:sp>
      <p:sp>
        <p:nvSpPr>
          <p:cNvPr id="5" name="Footer Placeholder 4">
            <a:extLst>
              <a:ext uri="{FF2B5EF4-FFF2-40B4-BE49-F238E27FC236}">
                <a16:creationId xmlns:a16="http://schemas.microsoft.com/office/drawing/2014/main" id="{043F62DE-F903-CB45-61BA-769A8C424061}"/>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id="{72CAD934-11B1-2F4A-054E-910511690DE9}"/>
              </a:ext>
            </a:extLst>
          </p:cNvPr>
          <p:cNvSpPr>
            <a:spLocks noGrp="1"/>
          </p:cNvSpPr>
          <p:nvPr>
            <p:ph type="sldNum" sz="quarter" idx="12"/>
          </p:nvPr>
        </p:nvSpPr>
        <p:spPr/>
        <p:txBody>
          <a:bodyPr/>
          <a:lstStyle/>
          <a:p>
            <a:fld id="{963B2B34-D4BB-400B-9ED9-C7A04F52518B}" type="slidenum">
              <a:rPr lang="en-IN" smtClean="0"/>
              <a:t>18</a:t>
            </a:fld>
            <a:endParaRPr lang="en-IN"/>
          </a:p>
        </p:txBody>
      </p:sp>
      <p:pic>
        <p:nvPicPr>
          <p:cNvPr id="7" name="Picture 6">
            <a:extLst>
              <a:ext uri="{FF2B5EF4-FFF2-40B4-BE49-F238E27FC236}">
                <a16:creationId xmlns:a16="http://schemas.microsoft.com/office/drawing/2014/main" id="{BFAB26EB-AD22-707C-6641-CC8B869E4D33}"/>
              </a:ext>
            </a:extLst>
          </p:cNvPr>
          <p:cNvPicPr>
            <a:picLocks noChangeAspect="1"/>
          </p:cNvPicPr>
          <p:nvPr/>
        </p:nvPicPr>
        <p:blipFill>
          <a:blip r:embed="rId2"/>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id="{89D37CF3-67C3-4C93-770A-1BDCC004CA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493" y="574979"/>
            <a:ext cx="835001" cy="1078748"/>
          </a:xfrm>
          <a:prstGeom prst="rect">
            <a:avLst/>
          </a:prstGeom>
        </p:spPr>
      </p:pic>
      <p:sp>
        <p:nvSpPr>
          <p:cNvPr id="9" name="TextBox 8">
            <a:extLst>
              <a:ext uri="{FF2B5EF4-FFF2-40B4-BE49-F238E27FC236}">
                <a16:creationId xmlns:a16="http://schemas.microsoft.com/office/drawing/2014/main" id="{485B7C2B-779B-5852-420C-174304094E01}"/>
              </a:ext>
            </a:extLst>
          </p:cNvPr>
          <p:cNvSpPr txBox="1"/>
          <p:nvPr/>
        </p:nvSpPr>
        <p:spPr>
          <a:xfrm>
            <a:off x="4580132" y="604185"/>
            <a:ext cx="3136489" cy="769441"/>
          </a:xfrm>
          <a:prstGeom prst="rect">
            <a:avLst/>
          </a:prstGeom>
          <a:noFill/>
        </p:spPr>
        <p:txBody>
          <a:bodyPr wrap="square" rtlCol="0">
            <a:spAutoFit/>
          </a:bodyPr>
          <a:lstStyle/>
          <a:p>
            <a:pPr algn="ctr"/>
            <a:r>
              <a:rPr lang="en-IN" sz="4400" b="1" dirty="0">
                <a:latin typeface="Arial Narrow" panose="020B0606020202030204" pitchFamily="34" charset="0"/>
              </a:rPr>
              <a:t>OUTPUT</a:t>
            </a:r>
            <a:endParaRPr lang="en-US" sz="4400" dirty="0"/>
          </a:p>
        </p:txBody>
      </p:sp>
      <p:pic>
        <p:nvPicPr>
          <p:cNvPr id="10" name="Content Placeholder 9">
            <a:extLst>
              <a:ext uri="{FF2B5EF4-FFF2-40B4-BE49-F238E27FC236}">
                <a16:creationId xmlns:a16="http://schemas.microsoft.com/office/drawing/2014/main" id="{431E928A-10BF-45EC-F3AF-C4D0E5D1EFD1}"/>
              </a:ext>
            </a:extLst>
          </p:cNvPr>
          <p:cNvPicPr>
            <a:picLocks noGrp="1" noChangeAspect="1"/>
          </p:cNvPicPr>
          <p:nvPr>
            <p:ph idx="1"/>
          </p:nvPr>
        </p:nvPicPr>
        <p:blipFill>
          <a:blip r:embed="rId4"/>
          <a:stretch>
            <a:fillRect/>
          </a:stretch>
        </p:blipFill>
        <p:spPr>
          <a:xfrm>
            <a:off x="2002651" y="1846264"/>
            <a:ext cx="8247024" cy="3355002"/>
          </a:xfrm>
          <a:prstGeom prst="rect">
            <a:avLst/>
          </a:prstGeom>
        </p:spPr>
      </p:pic>
      <p:sp>
        <p:nvSpPr>
          <p:cNvPr id="11" name="TextBox 10">
            <a:extLst>
              <a:ext uri="{FF2B5EF4-FFF2-40B4-BE49-F238E27FC236}">
                <a16:creationId xmlns:a16="http://schemas.microsoft.com/office/drawing/2014/main" id="{B21A52C2-E430-AB7F-220D-FD1F8A1BB3C5}"/>
              </a:ext>
            </a:extLst>
          </p:cNvPr>
          <p:cNvSpPr txBox="1"/>
          <p:nvPr/>
        </p:nvSpPr>
        <p:spPr>
          <a:xfrm>
            <a:off x="4463845" y="5507360"/>
            <a:ext cx="3730512" cy="646331"/>
          </a:xfrm>
          <a:prstGeom prst="rect">
            <a:avLst/>
          </a:prstGeom>
          <a:noFill/>
        </p:spPr>
        <p:txBody>
          <a:bodyPr wrap="square" rtlCol="0">
            <a:spAutoFit/>
          </a:bodyPr>
          <a:lstStyle/>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Fig 2.</a:t>
            </a:r>
            <a:r>
              <a:rPr lang="en-US" b="1" dirty="0">
                <a:latin typeface="Times New Roman" panose="02020603050405020304" pitchFamily="18" charset="0"/>
                <a:ea typeface="Times New Roman" panose="02020603050405020304" pitchFamily="18" charset="0"/>
                <a:cs typeface="Times New Roman" panose="02020603050405020304" pitchFamily="18" charset="0"/>
              </a:rPr>
              <a:t>4</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Plagiarism highlighted text</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9699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537407-19B9-E23D-F6AD-2C0D66BF6C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8E09C4-BF24-EC19-0E90-2511924A3903}"/>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CONCLUSION &amp; FUTURE ENHANCEMENT</a:t>
            </a:r>
          </a:p>
        </p:txBody>
      </p:sp>
      <p:pic>
        <p:nvPicPr>
          <p:cNvPr id="7" name="Picture 6">
            <a:extLst>
              <a:ext uri="{FF2B5EF4-FFF2-40B4-BE49-F238E27FC236}">
                <a16:creationId xmlns:a16="http://schemas.microsoft.com/office/drawing/2014/main" id="{111F25FD-962D-41F4-CA46-C707CAB1F5E3}"/>
              </a:ext>
            </a:extLst>
          </p:cNvPr>
          <p:cNvPicPr>
            <a:picLocks noChangeAspect="1"/>
          </p:cNvPicPr>
          <p:nvPr/>
        </p:nvPicPr>
        <p:blipFill>
          <a:blip r:embed="rId2"/>
          <a:stretch>
            <a:fillRect/>
          </a:stretch>
        </p:blipFill>
        <p:spPr>
          <a:xfrm>
            <a:off x="382024" y="710059"/>
            <a:ext cx="978762" cy="953928"/>
          </a:xfrm>
          <a:prstGeom prst="rect">
            <a:avLst/>
          </a:prstGeom>
        </p:spPr>
      </p:pic>
      <p:pic>
        <p:nvPicPr>
          <p:cNvPr id="8" name="Picture 7">
            <a:extLst>
              <a:ext uri="{FF2B5EF4-FFF2-40B4-BE49-F238E27FC236}">
                <a16:creationId xmlns:a16="http://schemas.microsoft.com/office/drawing/2014/main" id="{CCC2F14A-CE42-2F9C-0342-79438DFE4F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7899" y="601497"/>
            <a:ext cx="835001" cy="1078748"/>
          </a:xfrm>
          <a:prstGeom prst="rect">
            <a:avLst/>
          </a:prstGeom>
        </p:spPr>
      </p:pic>
      <p:sp>
        <p:nvSpPr>
          <p:cNvPr id="3" name="Footer Placeholder 2">
            <a:extLst>
              <a:ext uri="{FF2B5EF4-FFF2-40B4-BE49-F238E27FC236}">
                <a16:creationId xmlns:a16="http://schemas.microsoft.com/office/drawing/2014/main" id="{2CF04430-744E-6B41-D7A5-C467A238539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36F9E2D9-34B9-AB60-89C3-59F430645CC5}"/>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19</a:t>
            </a:fld>
            <a:endParaRPr lang="en-IN" dirty="0"/>
          </a:p>
        </p:txBody>
      </p:sp>
      <p:sp>
        <p:nvSpPr>
          <p:cNvPr id="5" name="TextBox 4">
            <a:extLst>
              <a:ext uri="{FF2B5EF4-FFF2-40B4-BE49-F238E27FC236}">
                <a16:creationId xmlns:a16="http://schemas.microsoft.com/office/drawing/2014/main" id="{2251610E-B05A-5427-A860-095AA66DC53D}"/>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
        <p:nvSpPr>
          <p:cNvPr id="13" name="Rectangle 2">
            <a:extLst>
              <a:ext uri="{FF2B5EF4-FFF2-40B4-BE49-F238E27FC236}">
                <a16:creationId xmlns:a16="http://schemas.microsoft.com/office/drawing/2014/main" id="{05F516F1-4E66-A17B-98D6-D5D9A0EF2AFB}"/>
              </a:ext>
            </a:extLst>
          </p:cNvPr>
          <p:cNvSpPr>
            <a:spLocks noGrp="1" noChangeArrowheads="1"/>
          </p:cNvSpPr>
          <p:nvPr>
            <p:ph idx="1"/>
          </p:nvPr>
        </p:nvSpPr>
        <p:spPr bwMode="auto">
          <a:xfrm>
            <a:off x="526533" y="1633764"/>
            <a:ext cx="10982114" cy="475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algn="just">
              <a:lnSpc>
                <a:spcPct val="150000"/>
              </a:lnSpc>
              <a:buFont typeface="Arial" panose="020B0604020202020204" pitchFamily="34" charset="0"/>
              <a:buChar char="•"/>
            </a:pPr>
            <a:r>
              <a:rPr lang="en-US" sz="2200" kern="100" dirty="0">
                <a:effectLst/>
                <a:latin typeface="Arial Narrow" panose="020B0606020202030204" pitchFamily="34" charset="0"/>
                <a:ea typeface="Calibri" panose="020F0502020204030204" pitchFamily="34" charset="0"/>
                <a:cs typeface="Times New Roman" panose="02020603050405020304" pitchFamily="18" charset="0"/>
              </a:rPr>
              <a:t>The current AI-powered plagiarism detection system can be further enhanced to improve its accuracy, scalability, and user experience. One potential enhancement is the integration of advanced deep learning models like BERT or </a:t>
            </a:r>
            <a:r>
              <a:rPr lang="en-US" sz="2200" kern="100" dirty="0" err="1">
                <a:effectLst/>
                <a:latin typeface="Arial Narrow" panose="020B0606020202030204" pitchFamily="34" charset="0"/>
                <a:ea typeface="Calibri" panose="020F0502020204030204" pitchFamily="34" charset="0"/>
                <a:cs typeface="Times New Roman" panose="02020603050405020304" pitchFamily="18" charset="0"/>
              </a:rPr>
              <a:t>RoBERTa</a:t>
            </a:r>
            <a:r>
              <a:rPr lang="en-US" sz="2200" kern="100" dirty="0">
                <a:effectLst/>
                <a:latin typeface="Arial Narrow" panose="020B0606020202030204" pitchFamily="34" charset="0"/>
                <a:ea typeface="Calibri" panose="020F0502020204030204" pitchFamily="34" charset="0"/>
                <a:cs typeface="Times New Roman" panose="02020603050405020304" pitchFamily="18" charset="0"/>
              </a:rPr>
              <a:t>, which would offer a deeper contextual understanding of text and significantly improve the detection of paraphrased content.</a:t>
            </a:r>
            <a:endParaRPr lang="en-US" sz="2200" kern="100" dirty="0">
              <a:effectLst/>
              <a:latin typeface="Arial Narrow" panose="020B0606020202030204" pitchFamily="34" charset="0"/>
              <a:cs typeface="Times New Roman" panose="02020603050405020304" pitchFamily="18" charset="0"/>
            </a:endParaRPr>
          </a:p>
          <a:p>
            <a:pPr lvl="1" algn="just">
              <a:lnSpc>
                <a:spcPct val="150000"/>
              </a:lnSpc>
              <a:buFont typeface="Arial" panose="020B0604020202020204" pitchFamily="34" charset="0"/>
              <a:buChar char="•"/>
            </a:pPr>
            <a:r>
              <a:rPr lang="en-US" sz="2200" kern="100" dirty="0">
                <a:effectLst/>
                <a:latin typeface="Arial Narrow" panose="020B0606020202030204" pitchFamily="34" charset="0"/>
                <a:ea typeface="Calibri" panose="020F0502020204030204" pitchFamily="34" charset="0"/>
                <a:cs typeface="Times New Roman" panose="02020603050405020304" pitchFamily="18" charset="0"/>
              </a:rPr>
              <a:t>Additionally, expanding the system to support multiple languages would broaden its applicability across diverse academic and professional settings, making it useful on a global scale. </a:t>
            </a:r>
            <a:endParaRPr lang="en-US" sz="2200" kern="100" dirty="0">
              <a:effectLst/>
              <a:latin typeface="Arial Narrow" panose="020B0606020202030204" pitchFamily="34" charset="0"/>
              <a:cs typeface="Times New Roman" panose="02020603050405020304" pitchFamily="18" charset="0"/>
            </a:endParaRPr>
          </a:p>
          <a:p>
            <a:pPr lvl="1" algn="just">
              <a:lnSpc>
                <a:spcPct val="150000"/>
              </a:lnSpc>
              <a:buFont typeface="Arial" panose="020B0604020202020204" pitchFamily="34" charset="0"/>
              <a:buChar char="•"/>
            </a:pPr>
            <a:r>
              <a:rPr lang="en-US" sz="2200" kern="100" dirty="0">
                <a:effectLst/>
                <a:latin typeface="Arial Narrow" panose="020B0606020202030204" pitchFamily="34" charset="0"/>
                <a:ea typeface="Calibri" panose="020F0502020204030204" pitchFamily="34" charset="0"/>
                <a:cs typeface="Times New Roman" panose="02020603050405020304" pitchFamily="18" charset="0"/>
              </a:rPr>
              <a:t>Another area of improvement could be the implementation of real-time web crawling, enabling the system to compare documents against dynamic online content and continually update its reference database.</a:t>
            </a:r>
            <a:endParaRPr lang="en-US" sz="2200" dirty="0">
              <a:latin typeface="Arial Narrow" panose="020B0606020202030204" pitchFamily="34" charset="0"/>
            </a:endParaRPr>
          </a:p>
        </p:txBody>
      </p:sp>
    </p:spTree>
    <p:extLst>
      <p:ext uri="{BB962C8B-B14F-4D97-AF65-F5344CB8AC3E}">
        <p14:creationId xmlns:p14="http://schemas.microsoft.com/office/powerpoint/2010/main" val="2847385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82F42-A25D-BF9C-A0AF-EBAD63B59BFF}"/>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ABSTRACT</a:t>
            </a:r>
          </a:p>
        </p:txBody>
      </p:sp>
      <p:pic>
        <p:nvPicPr>
          <p:cNvPr id="7" name="Picture 6">
            <a:extLst>
              <a:ext uri="{FF2B5EF4-FFF2-40B4-BE49-F238E27FC236}">
                <a16:creationId xmlns:a16="http://schemas.microsoft.com/office/drawing/2014/main" id="{06EFDB95-4463-528E-B019-E5027CB3C67A}"/>
              </a:ext>
            </a:extLst>
          </p:cNvPr>
          <p:cNvPicPr>
            <a:picLocks noChangeAspect="1"/>
          </p:cNvPicPr>
          <p:nvPr/>
        </p:nvPicPr>
        <p:blipFill>
          <a:blip r:embed="rId2"/>
          <a:stretch>
            <a:fillRect/>
          </a:stretch>
        </p:blipFill>
        <p:spPr>
          <a:xfrm>
            <a:off x="382024" y="571520"/>
            <a:ext cx="978762" cy="953928"/>
          </a:xfrm>
          <a:prstGeom prst="rect">
            <a:avLst/>
          </a:prstGeom>
        </p:spPr>
      </p:pic>
      <p:pic>
        <p:nvPicPr>
          <p:cNvPr id="8" name="Picture 7">
            <a:extLst>
              <a:ext uri="{FF2B5EF4-FFF2-40B4-BE49-F238E27FC236}">
                <a16:creationId xmlns:a16="http://schemas.microsoft.com/office/drawing/2014/main" id="{B4E42175-7A36-BEB5-FD67-A311E33D5A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9583" y="414584"/>
            <a:ext cx="835001" cy="1078748"/>
          </a:xfrm>
          <a:prstGeom prst="rect">
            <a:avLst/>
          </a:prstGeom>
        </p:spPr>
      </p:pic>
      <p:sp>
        <p:nvSpPr>
          <p:cNvPr id="10" name="TextBox 9">
            <a:extLst>
              <a:ext uri="{FF2B5EF4-FFF2-40B4-BE49-F238E27FC236}">
                <a16:creationId xmlns:a16="http://schemas.microsoft.com/office/drawing/2014/main" id="{FEC1F9EB-D264-0699-E26D-059B872C6946}"/>
              </a:ext>
            </a:extLst>
          </p:cNvPr>
          <p:cNvSpPr txBox="1"/>
          <p:nvPr/>
        </p:nvSpPr>
        <p:spPr>
          <a:xfrm>
            <a:off x="871405" y="1865341"/>
            <a:ext cx="10618839" cy="3693319"/>
          </a:xfrm>
          <a:prstGeom prst="rect">
            <a:avLst/>
          </a:prstGeom>
          <a:noFill/>
        </p:spPr>
        <p:txBody>
          <a:bodyPr wrap="square">
            <a:spAutoFit/>
          </a:bodyPr>
          <a:lstStyle/>
          <a:p>
            <a:pPr algn="just">
              <a:lnSpc>
                <a:spcPct val="150000"/>
              </a:lnSpc>
            </a:pPr>
            <a:r>
              <a:rPr lang="en-US" sz="2400" kern="100" dirty="0">
                <a:effectLst/>
                <a:latin typeface="Arial Narrow" panose="020B0606020202030204" pitchFamily="34" charset="0"/>
                <a:ea typeface="Calibri" panose="020F0502020204030204" pitchFamily="34" charset="0"/>
                <a:cs typeface="Times New Roman" panose="02020603050405020304" pitchFamily="18" charset="0"/>
              </a:rPr>
              <a:t>Plagiarism detection is a critical task in educational and professional environments, where originality and integrity are essential. This project introduces an AI-powered plagiarism detection system that utilizes Natural Language Processing (NLP) techniques to identify content similarities at the document level. The system processes user-submitted documents and compares them against a database of reference files to determine the extent of copied or paraphrased content</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kern="100" dirty="0">
              <a:effectLst/>
              <a:latin typeface="Calibri" panose="020F0502020204030204" pitchFamily="34" charset="0"/>
              <a:cs typeface="Times New Roman" panose="02020603050405020304" pitchFamily="18" charset="0"/>
            </a:endParaRPr>
          </a:p>
          <a:p>
            <a:pPr marL="0" indent="0" algn="just">
              <a:buNone/>
            </a:pPr>
            <a:endParaRPr lang="en-US" sz="1800" kern="100" dirty="0">
              <a:effectLst/>
              <a:latin typeface="Calibri" panose="020F0502020204030204" pitchFamily="34" charset="0"/>
              <a:cs typeface="Times New Roman" panose="02020603050405020304" pitchFamily="18" charset="0"/>
            </a:endParaRPr>
          </a:p>
        </p:txBody>
      </p:sp>
      <p:sp>
        <p:nvSpPr>
          <p:cNvPr id="9" name="Footer Placeholder 2">
            <a:extLst>
              <a:ext uri="{FF2B5EF4-FFF2-40B4-BE49-F238E27FC236}">
                <a16:creationId xmlns:a16="http://schemas.microsoft.com/office/drawing/2014/main" id="{32F15E37-3C9C-F131-DFE9-269569AA93F8}"/>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13" name="Slide Number Placeholder 3">
            <a:extLst>
              <a:ext uri="{FF2B5EF4-FFF2-40B4-BE49-F238E27FC236}">
                <a16:creationId xmlns:a16="http://schemas.microsoft.com/office/drawing/2014/main" id="{C43986DB-D204-7BB1-E06F-D9C5F65779C7}"/>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2</a:t>
            </a:fld>
            <a:endParaRPr lang="en-IN" dirty="0"/>
          </a:p>
        </p:txBody>
      </p:sp>
      <p:sp>
        <p:nvSpPr>
          <p:cNvPr id="14" name="TextBox 13">
            <a:extLst>
              <a:ext uri="{FF2B5EF4-FFF2-40B4-BE49-F238E27FC236}">
                <a16:creationId xmlns:a16="http://schemas.microsoft.com/office/drawing/2014/main" id="{101C99EE-ADD0-B258-BBE9-90C85AA576B8}"/>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1508619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34C597-E4B3-5B50-A65E-BC76E7A553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B9CFC8-6DE9-6191-DF29-FA165FE8FB69}"/>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REFERENCES </a:t>
            </a:r>
          </a:p>
        </p:txBody>
      </p:sp>
      <p:sp>
        <p:nvSpPr>
          <p:cNvPr id="3" name="Content Placeholder 2">
            <a:extLst>
              <a:ext uri="{FF2B5EF4-FFF2-40B4-BE49-F238E27FC236}">
                <a16:creationId xmlns:a16="http://schemas.microsoft.com/office/drawing/2014/main" id="{F4A61211-5A2C-EC6F-67B6-1811704C1ACD}"/>
              </a:ext>
            </a:extLst>
          </p:cNvPr>
          <p:cNvSpPr>
            <a:spLocks noGrp="1"/>
          </p:cNvSpPr>
          <p:nvPr>
            <p:ph idx="1"/>
          </p:nvPr>
        </p:nvSpPr>
        <p:spPr>
          <a:xfrm>
            <a:off x="546939" y="1703165"/>
            <a:ext cx="11194788" cy="4548167"/>
          </a:xfrm>
        </p:spPr>
        <p:txBody>
          <a:bodyPr>
            <a:noAutofit/>
          </a:bodyPr>
          <a:lstStyle/>
          <a:p>
            <a:pPr algn="just">
              <a:lnSpc>
                <a:spcPct val="150000"/>
              </a:lnSpc>
              <a:spcAft>
                <a:spcPts val="800"/>
              </a:spcAft>
              <a:buNone/>
            </a:pPr>
            <a:r>
              <a:rPr lang="en-IN" sz="2400" kern="100" dirty="0">
                <a:effectLst/>
                <a:latin typeface="Arial Narrow" panose="020B0606020202030204" pitchFamily="34" charset="0"/>
                <a:ea typeface="Calibri" panose="020F0502020204030204" pitchFamily="34" charset="0"/>
                <a:cs typeface="Times New Roman" panose="02020603050405020304" pitchFamily="18" charset="0"/>
              </a:rPr>
              <a:t>[1] D. S. Morris, ‘‘Automatic grading of student’s programming assignments: An interactive process and suite of programs,’’ in Proc. 33rd Annu. Frontiers Educ. (FIE), vol. 3, 2003, pp. 1–6.</a:t>
            </a:r>
            <a:endParaRPr lang="en-IN" sz="2400" kern="100" dirty="0">
              <a:latin typeface="Arial Narrow" panose="020B0606020202030204" pitchFamily="34" charset="0"/>
              <a:cs typeface="Times New Roman" panose="02020603050405020304" pitchFamily="18" charset="0"/>
            </a:endParaRPr>
          </a:p>
          <a:p>
            <a:pPr algn="just">
              <a:lnSpc>
                <a:spcPct val="150000"/>
              </a:lnSpc>
              <a:spcAft>
                <a:spcPts val="800"/>
              </a:spcAft>
              <a:buNone/>
            </a:pPr>
            <a:r>
              <a:rPr lang="en-IN" sz="2400" kern="100" dirty="0">
                <a:effectLst/>
                <a:latin typeface="Arial Narrow" panose="020B0606020202030204" pitchFamily="34" charset="0"/>
                <a:ea typeface="Calibri" panose="020F0502020204030204" pitchFamily="34" charset="0"/>
                <a:cs typeface="Times New Roman" panose="02020603050405020304" pitchFamily="18" charset="0"/>
              </a:rPr>
              <a:t>[2] S. Rajesh, V. V. Rao, and M. Thushara, ‘‘Comprehensive investigation of code assessment tools in programming courses,’’ in Proc. IEEE 9th Int. Conf. </a:t>
            </a:r>
            <a:r>
              <a:rPr lang="en-IN" sz="2400" kern="100" dirty="0" err="1">
                <a:effectLst/>
                <a:latin typeface="Arial Narrow" panose="020B0606020202030204" pitchFamily="34" charset="0"/>
                <a:ea typeface="Calibri" panose="020F0502020204030204" pitchFamily="34" charset="0"/>
                <a:cs typeface="Times New Roman" panose="02020603050405020304" pitchFamily="18" charset="0"/>
              </a:rPr>
              <a:t>Converg</a:t>
            </a:r>
            <a:r>
              <a:rPr lang="en-IN" sz="2400" kern="100" dirty="0">
                <a:effectLst/>
                <a:latin typeface="Arial Narrow" panose="020B0606020202030204" pitchFamily="34" charset="0"/>
                <a:ea typeface="Calibri" panose="020F0502020204030204" pitchFamily="34" charset="0"/>
                <a:cs typeface="Times New Roman" panose="02020603050405020304" pitchFamily="18" charset="0"/>
              </a:rPr>
              <a:t>. Technol. (I2CT), Apr. 2024, pp. 1–6</a:t>
            </a:r>
            <a:endParaRPr lang="en-IN" sz="2400" kern="100" dirty="0">
              <a:latin typeface="Arial Narrow" panose="020B0606020202030204" pitchFamily="34" charset="0"/>
              <a:cs typeface="Times New Roman" panose="02020603050405020304" pitchFamily="18" charset="0"/>
            </a:endParaRPr>
          </a:p>
          <a:p>
            <a:pPr algn="just">
              <a:lnSpc>
                <a:spcPct val="150000"/>
              </a:lnSpc>
              <a:spcAft>
                <a:spcPts val="800"/>
              </a:spcAft>
              <a:buNone/>
            </a:pPr>
            <a:r>
              <a:rPr lang="en-IN" sz="2400" kern="100" dirty="0">
                <a:effectLst/>
                <a:latin typeface="Arial Narrow" panose="020B0606020202030204" pitchFamily="34" charset="0"/>
                <a:ea typeface="Calibri" panose="020F0502020204030204" pitchFamily="34" charset="0"/>
                <a:cs typeface="Times New Roman" panose="02020603050405020304" pitchFamily="18" charset="0"/>
              </a:rPr>
              <a:t>[3] M. Messer, N. C. C. Brown, M. </a:t>
            </a:r>
            <a:r>
              <a:rPr lang="en-IN" sz="2400" kern="100" dirty="0" err="1">
                <a:effectLst/>
                <a:latin typeface="Arial Narrow" panose="020B0606020202030204" pitchFamily="34" charset="0"/>
                <a:ea typeface="Calibri" panose="020F0502020204030204" pitchFamily="34" charset="0"/>
                <a:cs typeface="Times New Roman" panose="02020603050405020304" pitchFamily="18" charset="0"/>
              </a:rPr>
              <a:t>Kölling</a:t>
            </a:r>
            <a:r>
              <a:rPr lang="en-IN" sz="2400" kern="100" dirty="0">
                <a:effectLst/>
                <a:latin typeface="Arial Narrow" panose="020B0606020202030204" pitchFamily="34" charset="0"/>
                <a:ea typeface="Calibri" panose="020F0502020204030204" pitchFamily="34" charset="0"/>
                <a:cs typeface="Times New Roman" panose="02020603050405020304" pitchFamily="18" charset="0"/>
              </a:rPr>
              <a:t>, and M. Shi, ‘‘Automated grading and feedback tools for    programming education: A systematic review,’’ ACM Trans. </a:t>
            </a:r>
            <a:r>
              <a:rPr lang="en-IN" sz="2400" kern="100" dirty="0" err="1">
                <a:effectLst/>
                <a:latin typeface="Arial Narrow" panose="020B0606020202030204" pitchFamily="34" charset="0"/>
                <a:ea typeface="Calibri" panose="020F0502020204030204" pitchFamily="34" charset="0"/>
                <a:cs typeface="Times New Roman" panose="02020603050405020304" pitchFamily="18" charset="0"/>
              </a:rPr>
              <a:t>Comput</a:t>
            </a:r>
            <a:r>
              <a:rPr lang="en-IN" sz="2400" kern="100" dirty="0">
                <a:effectLst/>
                <a:latin typeface="Arial Narrow" panose="020B0606020202030204" pitchFamily="34" charset="0"/>
                <a:ea typeface="Calibri" panose="020F0502020204030204" pitchFamily="34" charset="0"/>
                <a:cs typeface="Times New Roman" panose="02020603050405020304" pitchFamily="18" charset="0"/>
              </a:rPr>
              <a:t>. Educ., vol. 24, no. 1, pp. 1–43, Mar. 2024.</a:t>
            </a:r>
            <a:endParaRPr lang="en-IN" sz="2400" kern="100" dirty="0">
              <a:effectLst/>
              <a:latin typeface="Arial Narrow" panose="020B0606020202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6A1EC439-2940-F9CA-EE74-1D44C2435458}"/>
              </a:ext>
            </a:extLst>
          </p:cNvPr>
          <p:cNvPicPr>
            <a:picLocks noChangeAspect="1"/>
          </p:cNvPicPr>
          <p:nvPr/>
        </p:nvPicPr>
        <p:blipFill>
          <a:blip r:embed="rId2"/>
          <a:stretch>
            <a:fillRect/>
          </a:stretch>
        </p:blipFill>
        <p:spPr>
          <a:xfrm>
            <a:off x="546939" y="606668"/>
            <a:ext cx="978762" cy="953928"/>
          </a:xfrm>
          <a:prstGeom prst="rect">
            <a:avLst/>
          </a:prstGeom>
        </p:spPr>
      </p:pic>
      <p:pic>
        <p:nvPicPr>
          <p:cNvPr id="8" name="Picture 7">
            <a:extLst>
              <a:ext uri="{FF2B5EF4-FFF2-40B4-BE49-F238E27FC236}">
                <a16:creationId xmlns:a16="http://schemas.microsoft.com/office/drawing/2014/main" id="{EBA3E513-4EB5-7228-0BE5-7E7D49B54F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219" y="624417"/>
            <a:ext cx="835001" cy="1078748"/>
          </a:xfrm>
          <a:prstGeom prst="rect">
            <a:avLst/>
          </a:prstGeom>
        </p:spPr>
      </p:pic>
      <p:sp>
        <p:nvSpPr>
          <p:cNvPr id="4" name="Footer Placeholder 2">
            <a:extLst>
              <a:ext uri="{FF2B5EF4-FFF2-40B4-BE49-F238E27FC236}">
                <a16:creationId xmlns:a16="http://schemas.microsoft.com/office/drawing/2014/main" id="{367F3F9D-1212-E1A2-DE76-E6120E0A29A1}"/>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5BD76637-3273-AC57-F5D9-8821747D4AD5}"/>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20</a:t>
            </a:fld>
            <a:endParaRPr lang="en-IN" dirty="0"/>
          </a:p>
        </p:txBody>
      </p:sp>
      <p:sp>
        <p:nvSpPr>
          <p:cNvPr id="11" name="TextBox 10">
            <a:extLst>
              <a:ext uri="{FF2B5EF4-FFF2-40B4-BE49-F238E27FC236}">
                <a16:creationId xmlns:a16="http://schemas.microsoft.com/office/drawing/2014/main" id="{522F6B93-DC60-08EB-48B4-4AF2D078049F}"/>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3048771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65AC1C-DC84-C189-0557-80B7D0E4EB2E}"/>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AF513D11-1779-6000-F606-2C324D459442}"/>
              </a:ext>
            </a:extLst>
          </p:cNvPr>
          <p:cNvPicPr>
            <a:picLocks noChangeAspect="1"/>
          </p:cNvPicPr>
          <p:nvPr/>
        </p:nvPicPr>
        <p:blipFill>
          <a:blip r:embed="rId2"/>
          <a:stretch>
            <a:fillRect/>
          </a:stretch>
        </p:blipFill>
        <p:spPr>
          <a:xfrm>
            <a:off x="890755" y="540502"/>
            <a:ext cx="978762" cy="953928"/>
          </a:xfrm>
          <a:prstGeom prst="rect">
            <a:avLst/>
          </a:prstGeom>
        </p:spPr>
      </p:pic>
      <p:pic>
        <p:nvPicPr>
          <p:cNvPr id="8" name="Picture 7">
            <a:extLst>
              <a:ext uri="{FF2B5EF4-FFF2-40B4-BE49-F238E27FC236}">
                <a16:creationId xmlns:a16="http://schemas.microsoft.com/office/drawing/2014/main" id="{93DA895E-7B88-F1FF-EDD0-D416AA4D59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8799" y="540502"/>
            <a:ext cx="835001" cy="1078748"/>
          </a:xfrm>
          <a:prstGeom prst="rect">
            <a:avLst/>
          </a:prstGeom>
        </p:spPr>
      </p:pic>
      <p:pic>
        <p:nvPicPr>
          <p:cNvPr id="2" name="Picture 2">
            <a:extLst>
              <a:ext uri="{FF2B5EF4-FFF2-40B4-BE49-F238E27FC236}">
                <a16:creationId xmlns:a16="http://schemas.microsoft.com/office/drawing/2014/main" id="{85405B56-2598-F400-4C24-58D927716E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549" y="1619250"/>
            <a:ext cx="9525000" cy="384810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9D87BF4D-AB30-E92E-3A92-0DD362EE0B8E}"/>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FAAC68C8-ED57-E6BE-3192-0E18B53984DC}"/>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21</a:t>
            </a:fld>
            <a:endParaRPr lang="en-IN" dirty="0"/>
          </a:p>
        </p:txBody>
      </p:sp>
      <p:sp>
        <p:nvSpPr>
          <p:cNvPr id="10" name="TextBox 9">
            <a:extLst>
              <a:ext uri="{FF2B5EF4-FFF2-40B4-BE49-F238E27FC236}">
                <a16:creationId xmlns:a16="http://schemas.microsoft.com/office/drawing/2014/main" id="{14BE54C9-82E7-8C2B-4B42-CD1BE982EF90}"/>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3887698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3E15F8-FBD0-4E18-6BDF-C3A66DE41C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E57603-9965-1EF9-F2A6-C2DF5E3F4412}"/>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OBJECTIVE</a:t>
            </a:r>
          </a:p>
        </p:txBody>
      </p:sp>
      <p:pic>
        <p:nvPicPr>
          <p:cNvPr id="7" name="Picture 6">
            <a:extLst>
              <a:ext uri="{FF2B5EF4-FFF2-40B4-BE49-F238E27FC236}">
                <a16:creationId xmlns:a16="http://schemas.microsoft.com/office/drawing/2014/main" id="{4A63F4F8-BDFF-5FBD-7EF9-384888096D93}"/>
              </a:ext>
            </a:extLst>
          </p:cNvPr>
          <p:cNvPicPr>
            <a:picLocks noChangeAspect="1"/>
          </p:cNvPicPr>
          <p:nvPr/>
        </p:nvPicPr>
        <p:blipFill>
          <a:blip r:embed="rId2"/>
          <a:stretch>
            <a:fillRect/>
          </a:stretch>
        </p:blipFill>
        <p:spPr>
          <a:xfrm>
            <a:off x="546939" y="512569"/>
            <a:ext cx="978762" cy="953928"/>
          </a:xfrm>
          <a:prstGeom prst="rect">
            <a:avLst/>
          </a:prstGeom>
        </p:spPr>
      </p:pic>
      <p:pic>
        <p:nvPicPr>
          <p:cNvPr id="8" name="Picture 7">
            <a:extLst>
              <a:ext uri="{FF2B5EF4-FFF2-40B4-BE49-F238E27FC236}">
                <a16:creationId xmlns:a16="http://schemas.microsoft.com/office/drawing/2014/main" id="{B757400C-9629-42E1-C79A-FBE23EEE7C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8804" y="523181"/>
            <a:ext cx="835001" cy="1078748"/>
          </a:xfrm>
          <a:prstGeom prst="rect">
            <a:avLst/>
          </a:prstGeom>
        </p:spPr>
      </p:pic>
      <p:sp>
        <p:nvSpPr>
          <p:cNvPr id="3" name="Footer Placeholder 2">
            <a:extLst>
              <a:ext uri="{FF2B5EF4-FFF2-40B4-BE49-F238E27FC236}">
                <a16:creationId xmlns:a16="http://schemas.microsoft.com/office/drawing/2014/main" id="{6C40F6BA-9046-A10A-3354-1F6DC059ED6D}"/>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E2B87D7D-3285-31F5-A56F-BEC420AC1846}"/>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3</a:t>
            </a:fld>
            <a:endParaRPr lang="en-IN" dirty="0"/>
          </a:p>
        </p:txBody>
      </p:sp>
      <p:sp>
        <p:nvSpPr>
          <p:cNvPr id="5" name="TextBox 4">
            <a:extLst>
              <a:ext uri="{FF2B5EF4-FFF2-40B4-BE49-F238E27FC236}">
                <a16:creationId xmlns:a16="http://schemas.microsoft.com/office/drawing/2014/main" id="{2FA05329-7F26-805C-2797-D24B916EDE41}"/>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
        <p:nvSpPr>
          <p:cNvPr id="6" name="TextBox 5">
            <a:extLst>
              <a:ext uri="{FF2B5EF4-FFF2-40B4-BE49-F238E27FC236}">
                <a16:creationId xmlns:a16="http://schemas.microsoft.com/office/drawing/2014/main" id="{C820101C-3B48-AFB9-49E4-2C1EE4EED816}"/>
              </a:ext>
            </a:extLst>
          </p:cNvPr>
          <p:cNvSpPr txBox="1"/>
          <p:nvPr/>
        </p:nvSpPr>
        <p:spPr>
          <a:xfrm>
            <a:off x="1066800" y="2088796"/>
            <a:ext cx="10058400" cy="4154984"/>
          </a:xfrm>
          <a:prstGeom prst="rect">
            <a:avLst/>
          </a:prstGeom>
          <a:noFill/>
        </p:spPr>
        <p:txBody>
          <a:bodyPr wrap="square" rtlCol="0">
            <a:spAutoFit/>
          </a:bodyPr>
          <a:lstStyle/>
          <a:p>
            <a:pPr marL="285750" lvl="0" indent="-285750" algn="just">
              <a:lnSpc>
                <a:spcPct val="150000"/>
              </a:lnSpc>
              <a:spcBef>
                <a:spcPts val="0"/>
              </a:spcBef>
              <a:buClr>
                <a:schemeClr val="tx1"/>
              </a:buClr>
              <a:buSzPts val="2800"/>
              <a:buFont typeface="Arial" panose="020B0604020202020204" pitchFamily="34" charset="0"/>
              <a:buChar char="•"/>
            </a:pPr>
            <a:r>
              <a:rPr lang="en-US" sz="2400" dirty="0">
                <a:latin typeface="Arial Narrow" panose="020B0606020202030204" pitchFamily="34" charset="0"/>
                <a:ea typeface="Arial Narrow"/>
                <a:cs typeface="Times New Roman" pitchFamily="18" charset="0"/>
                <a:sym typeface="Arial Narrow"/>
              </a:rPr>
              <a:t>Develop an AI-driven plagiarism detection system using Natural Language Processing (NLP) techniques.</a:t>
            </a:r>
          </a:p>
          <a:p>
            <a:pPr marL="285750" lvl="0" indent="-285750" algn="just">
              <a:lnSpc>
                <a:spcPct val="150000"/>
              </a:lnSpc>
              <a:spcBef>
                <a:spcPts val="0"/>
              </a:spcBef>
              <a:buClr>
                <a:schemeClr val="tx1"/>
              </a:buClr>
              <a:buSzPts val="2800"/>
              <a:buFont typeface="Arial" panose="020B0604020202020204" pitchFamily="34" charset="0"/>
              <a:buChar char="•"/>
            </a:pPr>
            <a:r>
              <a:rPr lang="en-US" sz="2400" dirty="0">
                <a:latin typeface="Arial Narrow" panose="020B0606020202030204" pitchFamily="34" charset="0"/>
                <a:ea typeface="Arial Narrow"/>
                <a:cs typeface="Times New Roman" pitchFamily="18" charset="0"/>
                <a:sym typeface="Arial Narrow"/>
              </a:rPr>
              <a:t>Analyze textual similarities, paraphrasing patterns, and semantic meanings to enhance accuracy and efficiency.</a:t>
            </a:r>
          </a:p>
          <a:p>
            <a:pPr marL="285750" lvl="0" indent="-285750" algn="just">
              <a:lnSpc>
                <a:spcPct val="150000"/>
              </a:lnSpc>
              <a:spcBef>
                <a:spcPts val="0"/>
              </a:spcBef>
              <a:buClr>
                <a:schemeClr val="tx1"/>
              </a:buClr>
              <a:buSzPts val="2800"/>
              <a:buFont typeface="Arial" panose="020B0604020202020204" pitchFamily="34" charset="0"/>
              <a:buChar char="•"/>
            </a:pPr>
            <a:r>
              <a:rPr lang="en-US" sz="2400" dirty="0">
                <a:latin typeface="Arial Narrow" panose="020B0606020202030204" pitchFamily="34" charset="0"/>
                <a:ea typeface="Arial Narrow"/>
                <a:cs typeface="Times New Roman" pitchFamily="18" charset="0"/>
                <a:sym typeface="Arial Narrow"/>
              </a:rPr>
              <a:t>Move beyond traditional keyword matching to provide a more comprehensive plagiarism detection solution.</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075523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6B8C1-999B-4CCF-4F51-0447070723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9E96CF-62E8-3667-18F7-B203E129BFB8}"/>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LITERATURE SURVEY</a:t>
            </a:r>
          </a:p>
        </p:txBody>
      </p:sp>
      <p:pic>
        <p:nvPicPr>
          <p:cNvPr id="7" name="Picture 6">
            <a:extLst>
              <a:ext uri="{FF2B5EF4-FFF2-40B4-BE49-F238E27FC236}">
                <a16:creationId xmlns:a16="http://schemas.microsoft.com/office/drawing/2014/main" id="{5D660B60-F045-A041-B90A-3B8459A1E1C3}"/>
              </a:ext>
            </a:extLst>
          </p:cNvPr>
          <p:cNvPicPr>
            <a:picLocks noChangeAspect="1"/>
          </p:cNvPicPr>
          <p:nvPr/>
        </p:nvPicPr>
        <p:blipFill>
          <a:blip r:embed="rId2"/>
          <a:stretch>
            <a:fillRect/>
          </a:stretch>
        </p:blipFill>
        <p:spPr>
          <a:xfrm>
            <a:off x="382024" y="604931"/>
            <a:ext cx="978762" cy="953928"/>
          </a:xfrm>
          <a:prstGeom prst="rect">
            <a:avLst/>
          </a:prstGeom>
        </p:spPr>
      </p:pic>
      <p:pic>
        <p:nvPicPr>
          <p:cNvPr id="8" name="Picture 7">
            <a:extLst>
              <a:ext uri="{FF2B5EF4-FFF2-40B4-BE49-F238E27FC236}">
                <a16:creationId xmlns:a16="http://schemas.microsoft.com/office/drawing/2014/main" id="{48F0F0D6-2C6D-2D51-620E-6208FBB6A4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6470" y="542521"/>
            <a:ext cx="835001" cy="1078748"/>
          </a:xfrm>
          <a:prstGeom prst="rect">
            <a:avLst/>
          </a:prstGeom>
        </p:spPr>
      </p:pic>
      <p:graphicFrame>
        <p:nvGraphicFramePr>
          <p:cNvPr id="3" name="Table 2">
            <a:extLst>
              <a:ext uri="{FF2B5EF4-FFF2-40B4-BE49-F238E27FC236}">
                <a16:creationId xmlns:a16="http://schemas.microsoft.com/office/drawing/2014/main" id="{ED36F0F1-DEE8-E07C-5FF1-9208B1EA2412}"/>
              </a:ext>
            </a:extLst>
          </p:cNvPr>
          <p:cNvGraphicFramePr>
            <a:graphicFrameLocks noGrp="1"/>
          </p:cNvGraphicFramePr>
          <p:nvPr>
            <p:extLst>
              <p:ext uri="{D42A27DB-BD31-4B8C-83A1-F6EECF244321}">
                <p14:modId xmlns:p14="http://schemas.microsoft.com/office/powerpoint/2010/main" val="1230654443"/>
              </p:ext>
            </p:extLst>
          </p:nvPr>
        </p:nvGraphicFramePr>
        <p:xfrm>
          <a:off x="885865" y="2020173"/>
          <a:ext cx="10668826" cy="3715951"/>
        </p:xfrm>
        <a:graphic>
          <a:graphicData uri="http://schemas.openxmlformats.org/drawingml/2006/table">
            <a:tbl>
              <a:tblPr>
                <a:tableStyleId>{69CF1AB2-1976-4502-BF36-3FF5EA218861}</a:tableStyleId>
              </a:tblPr>
              <a:tblGrid>
                <a:gridCol w="1192317">
                  <a:extLst>
                    <a:ext uri="{9D8B030D-6E8A-4147-A177-3AD203B41FA5}">
                      <a16:colId xmlns:a16="http://schemas.microsoft.com/office/drawing/2014/main" val="2874843043"/>
                    </a:ext>
                  </a:extLst>
                </a:gridCol>
                <a:gridCol w="3834245">
                  <a:extLst>
                    <a:ext uri="{9D8B030D-6E8A-4147-A177-3AD203B41FA5}">
                      <a16:colId xmlns:a16="http://schemas.microsoft.com/office/drawing/2014/main" val="2512751112"/>
                    </a:ext>
                  </a:extLst>
                </a:gridCol>
                <a:gridCol w="1537855">
                  <a:extLst>
                    <a:ext uri="{9D8B030D-6E8A-4147-A177-3AD203B41FA5}">
                      <a16:colId xmlns:a16="http://schemas.microsoft.com/office/drawing/2014/main" val="3054159816"/>
                    </a:ext>
                  </a:extLst>
                </a:gridCol>
                <a:gridCol w="4104409">
                  <a:extLst>
                    <a:ext uri="{9D8B030D-6E8A-4147-A177-3AD203B41FA5}">
                      <a16:colId xmlns:a16="http://schemas.microsoft.com/office/drawing/2014/main" val="2258209217"/>
                    </a:ext>
                  </a:extLst>
                </a:gridCol>
              </a:tblGrid>
              <a:tr h="353815">
                <a:tc>
                  <a:txBody>
                    <a:bodyPr/>
                    <a:lstStyle/>
                    <a:p>
                      <a:pPr algn="ctr"/>
                      <a:r>
                        <a:rPr lang="en-IN" sz="2300" b="1" dirty="0" err="1">
                          <a:latin typeface="Arial Narrow" panose="020B0606020202030204" pitchFamily="34" charset="0"/>
                        </a:rPr>
                        <a:t>S.No</a:t>
                      </a:r>
                      <a:r>
                        <a:rPr lang="en-IN" sz="2300" b="1" dirty="0">
                          <a:latin typeface="Arial Narrow" panose="020B0606020202030204" pitchFamily="34" charset="0"/>
                        </a:rPr>
                        <a:t>.</a:t>
                      </a:r>
                    </a:p>
                  </a:txBody>
                  <a:tcPr marL="29579" marR="29579" marT="14789" marB="14789" anchor="ctr"/>
                </a:tc>
                <a:tc>
                  <a:txBody>
                    <a:bodyPr/>
                    <a:lstStyle/>
                    <a:p>
                      <a:pPr algn="ctr"/>
                      <a:r>
                        <a:rPr lang="en-IN" sz="2300" b="1" dirty="0">
                          <a:latin typeface="Arial Narrow" panose="020B0606020202030204" pitchFamily="34" charset="0"/>
                        </a:rPr>
                        <a:t>Paper Title</a:t>
                      </a:r>
                    </a:p>
                  </a:txBody>
                  <a:tcPr marL="29579" marR="29579" marT="14789" marB="14789" anchor="ctr"/>
                </a:tc>
                <a:tc>
                  <a:txBody>
                    <a:bodyPr/>
                    <a:lstStyle/>
                    <a:p>
                      <a:pPr algn="ctr"/>
                      <a:r>
                        <a:rPr lang="en-IN" sz="2300" b="1" dirty="0">
                          <a:latin typeface="Arial Narrow" panose="020B0606020202030204" pitchFamily="34" charset="0"/>
                        </a:rPr>
                        <a:t>Year</a:t>
                      </a:r>
                    </a:p>
                  </a:txBody>
                  <a:tcPr marL="29579" marR="29579" marT="14789" marB="14789" anchor="ctr"/>
                </a:tc>
                <a:tc>
                  <a:txBody>
                    <a:bodyPr/>
                    <a:lstStyle/>
                    <a:p>
                      <a:pPr algn="ctr"/>
                      <a:r>
                        <a:rPr lang="en-IN" sz="2300" b="1" dirty="0">
                          <a:latin typeface="Arial Narrow" panose="020B0606020202030204" pitchFamily="34" charset="0"/>
                        </a:rPr>
                        <a:t>Remark</a:t>
                      </a:r>
                    </a:p>
                  </a:txBody>
                  <a:tcPr marL="29579" marR="29579" marT="14789" marB="14789" anchor="ctr"/>
                </a:tc>
                <a:extLst>
                  <a:ext uri="{0D108BD9-81ED-4DB2-BD59-A6C34878D82A}">
                    <a16:rowId xmlns:a16="http://schemas.microsoft.com/office/drawing/2014/main" val="1581155362"/>
                  </a:ext>
                </a:extLst>
              </a:tr>
              <a:tr h="954402">
                <a:tc>
                  <a:txBody>
                    <a:bodyPr/>
                    <a:lstStyle/>
                    <a:p>
                      <a:pPr algn="ctr"/>
                      <a:r>
                        <a:rPr lang="en-IN" sz="2300" dirty="0">
                          <a:latin typeface="Arial Narrow" panose="020B0606020202030204" pitchFamily="34" charset="0"/>
                        </a:rPr>
                        <a:t>1</a:t>
                      </a:r>
                    </a:p>
                  </a:txBody>
                  <a:tcPr marL="29579" marR="29579" marT="14789" marB="14789" anchor="ctr"/>
                </a:tc>
                <a:tc>
                  <a:txBody>
                    <a:bodyPr/>
                    <a:lstStyle/>
                    <a:p>
                      <a:pPr algn="just"/>
                      <a:r>
                        <a:rPr lang="en-US" sz="1800" b="0" kern="1200" dirty="0">
                          <a:solidFill>
                            <a:schemeClr val="dk1"/>
                          </a:solidFill>
                          <a:effectLst/>
                          <a:latin typeface="Arial Narrow" panose="020B0606020202030204" pitchFamily="34" charset="0"/>
                          <a:ea typeface="+mn-ea"/>
                          <a:cs typeface="+mn-cs"/>
                        </a:rPr>
                        <a:t>FTLM: A Fuzzy TOPSIS Language Modeling Approach for Plagiarism </a:t>
                      </a:r>
                      <a:endParaRPr lang="en-US" sz="2400" b="0" dirty="0">
                        <a:latin typeface="Arial Narrow" panose="020B0606020202030204" pitchFamily="34" charset="0"/>
                      </a:endParaRPr>
                    </a:p>
                    <a:p>
                      <a:pPr algn="just"/>
                      <a:r>
                        <a:rPr lang="en-US" sz="1800" b="0" kern="1200" dirty="0">
                          <a:solidFill>
                            <a:schemeClr val="dk1"/>
                          </a:solidFill>
                          <a:effectLst/>
                          <a:latin typeface="Arial Narrow" panose="020B0606020202030204" pitchFamily="34" charset="0"/>
                          <a:ea typeface="+mn-ea"/>
                          <a:cs typeface="+mn-cs"/>
                        </a:rPr>
                        <a:t>Severity Assessment</a:t>
                      </a:r>
                      <a:endParaRPr lang="en-US" sz="2300" b="0" dirty="0">
                        <a:latin typeface="Arial Narrow" panose="020B0606020202030204" pitchFamily="34" charset="0"/>
                      </a:endParaRPr>
                    </a:p>
                  </a:txBody>
                  <a:tcPr marL="29579" marR="29579" marT="14789" marB="14789" anchor="ctr"/>
                </a:tc>
                <a:tc>
                  <a:txBody>
                    <a:bodyPr/>
                    <a:lstStyle/>
                    <a:p>
                      <a:pPr algn="ctr"/>
                      <a:r>
                        <a:rPr lang="en-IN" sz="1800" b="0" kern="1200" dirty="0">
                          <a:solidFill>
                            <a:schemeClr val="dk1"/>
                          </a:solidFill>
                          <a:effectLst/>
                          <a:latin typeface="Arial Narrow" panose="020B0606020202030204" pitchFamily="34" charset="0"/>
                          <a:ea typeface="+mn-ea"/>
                          <a:cs typeface="+mn-cs"/>
                        </a:rPr>
                        <a:t>2024</a:t>
                      </a:r>
                      <a:endParaRPr lang="en-IN" sz="2300" b="0" dirty="0">
                        <a:latin typeface="Arial Narrow" panose="020B0606020202030204" pitchFamily="34" charset="0"/>
                      </a:endParaRPr>
                    </a:p>
                  </a:txBody>
                  <a:tcPr marL="29579" marR="29579" marT="14789" marB="14789" anchor="ctr"/>
                </a:tc>
                <a:tc>
                  <a:txBody>
                    <a:bodyPr/>
                    <a:lstStyle/>
                    <a:p>
                      <a:pPr algn="just"/>
                      <a:r>
                        <a:rPr lang="en-US" sz="1800" dirty="0">
                          <a:latin typeface="Arial Narrow" panose="020B0606020202030204" pitchFamily="34" charset="0"/>
                        </a:rPr>
                        <a:t>Introduces a hybrid fuzzy logic and language modeling technique for quantifying the severity of plagiarism.</a:t>
                      </a:r>
                    </a:p>
                  </a:txBody>
                  <a:tcPr marL="29579" marR="29579" marT="14789" marB="14789" anchor="ctr"/>
                </a:tc>
                <a:extLst>
                  <a:ext uri="{0D108BD9-81ED-4DB2-BD59-A6C34878D82A}">
                    <a16:rowId xmlns:a16="http://schemas.microsoft.com/office/drawing/2014/main" val="529073945"/>
                  </a:ext>
                </a:extLst>
              </a:tr>
              <a:tr h="1124218">
                <a:tc>
                  <a:txBody>
                    <a:bodyPr/>
                    <a:lstStyle/>
                    <a:p>
                      <a:pPr algn="ctr"/>
                      <a:r>
                        <a:rPr lang="en-IN" sz="2300" dirty="0">
                          <a:latin typeface="Arial Narrow" panose="020B0606020202030204" pitchFamily="34" charset="0"/>
                        </a:rPr>
                        <a:t>2</a:t>
                      </a:r>
                    </a:p>
                  </a:txBody>
                  <a:tcPr marL="29579" marR="29579" marT="14789" marB="14789" anchor="ctr"/>
                </a:tc>
                <a:tc>
                  <a:txBody>
                    <a:bodyPr/>
                    <a:lstStyle/>
                    <a:p>
                      <a:pPr algn="just"/>
                      <a:r>
                        <a:rPr lang="en-US" sz="1800" b="0" kern="1200" dirty="0">
                          <a:solidFill>
                            <a:schemeClr val="dk1"/>
                          </a:solidFill>
                          <a:effectLst/>
                          <a:latin typeface="Arial Narrow" panose="020B0606020202030204" pitchFamily="34" charset="0"/>
                          <a:ea typeface="+mn-ea"/>
                          <a:cs typeface="+mn-cs"/>
                        </a:rPr>
                        <a:t>Academic Source Code Plagiarism Detection by Measuring Program </a:t>
                      </a:r>
                      <a:endParaRPr lang="en-US" sz="2400" b="0" dirty="0">
                        <a:latin typeface="Arial Narrow" panose="020B0606020202030204" pitchFamily="34" charset="0"/>
                      </a:endParaRPr>
                    </a:p>
                    <a:p>
                      <a:pPr algn="just"/>
                      <a:r>
                        <a:rPr lang="en-US" sz="1800" b="0" kern="1200" dirty="0">
                          <a:solidFill>
                            <a:schemeClr val="dk1"/>
                          </a:solidFill>
                          <a:effectLst/>
                          <a:latin typeface="Arial Narrow" panose="020B0606020202030204" pitchFamily="34" charset="0"/>
                          <a:ea typeface="+mn-ea"/>
                          <a:cs typeface="+mn-cs"/>
                        </a:rPr>
                        <a:t>Behavioral Similarity</a:t>
                      </a:r>
                      <a:endParaRPr lang="en-US" sz="2300" b="0" dirty="0">
                        <a:latin typeface="Arial Narrow" panose="020B0606020202030204" pitchFamily="34" charset="0"/>
                      </a:endParaRPr>
                    </a:p>
                  </a:txBody>
                  <a:tcPr marL="29579" marR="29579" marT="14789" marB="14789" anchor="ctr"/>
                </a:tc>
                <a:tc>
                  <a:txBody>
                    <a:bodyPr/>
                    <a:lstStyle/>
                    <a:p>
                      <a:pPr algn="ctr"/>
                      <a:r>
                        <a:rPr lang="en-US" sz="1800" b="0" kern="1200" dirty="0">
                          <a:solidFill>
                            <a:schemeClr val="dk1"/>
                          </a:solidFill>
                          <a:effectLst/>
                          <a:latin typeface="Arial Narrow" panose="020B0606020202030204" pitchFamily="34" charset="0"/>
                          <a:ea typeface="+mn-ea"/>
                          <a:cs typeface="+mn-cs"/>
                        </a:rPr>
                        <a:t>2021</a:t>
                      </a:r>
                      <a:endParaRPr lang="en-IN" sz="1800" b="0" dirty="0">
                        <a:latin typeface="Arial Narrow" panose="020B0606020202030204" pitchFamily="34" charset="0"/>
                      </a:endParaRPr>
                    </a:p>
                  </a:txBody>
                  <a:tcPr marL="29579" marR="29579" marT="14789" marB="14789" anchor="ctr"/>
                </a:tc>
                <a:tc>
                  <a:txBody>
                    <a:bodyPr/>
                    <a:lstStyle/>
                    <a:p>
                      <a:pPr algn="just"/>
                      <a:r>
                        <a:rPr lang="en-US" sz="1800" dirty="0">
                          <a:latin typeface="Arial Narrow" panose="020B0606020202030204" pitchFamily="34" charset="0"/>
                        </a:rPr>
                        <a:t>Innovatively detects plagiarism in source code by analyzing behavioral semantics rather than surface-level similarity.</a:t>
                      </a:r>
                    </a:p>
                  </a:txBody>
                  <a:tcPr marL="29579" marR="29579" marT="14789" marB="14789" anchor="ctr"/>
                </a:tc>
                <a:extLst>
                  <a:ext uri="{0D108BD9-81ED-4DB2-BD59-A6C34878D82A}">
                    <a16:rowId xmlns:a16="http://schemas.microsoft.com/office/drawing/2014/main" val="4217045999"/>
                  </a:ext>
                </a:extLst>
              </a:tr>
              <a:tr h="1257233">
                <a:tc>
                  <a:txBody>
                    <a:bodyPr/>
                    <a:lstStyle/>
                    <a:p>
                      <a:pPr algn="ctr"/>
                      <a:r>
                        <a:rPr lang="en-IN" sz="2300" dirty="0">
                          <a:latin typeface="Arial Narrow" panose="020B0606020202030204" pitchFamily="34" charset="0"/>
                        </a:rPr>
                        <a:t>3</a:t>
                      </a:r>
                    </a:p>
                  </a:txBody>
                  <a:tcPr marL="29579" marR="29579" marT="14789" marB="14789" anchor="ctr"/>
                </a:tc>
                <a:tc>
                  <a:txBody>
                    <a:bodyPr/>
                    <a:lstStyle/>
                    <a:p>
                      <a:pPr algn="just"/>
                      <a:r>
                        <a:rPr lang="en-US" sz="1800" b="0" kern="1200" dirty="0">
                          <a:solidFill>
                            <a:schemeClr val="dk1"/>
                          </a:solidFill>
                          <a:effectLst/>
                          <a:latin typeface="Arial Narrow" panose="020B0606020202030204" pitchFamily="34" charset="0"/>
                          <a:ea typeface="+mn-ea"/>
                          <a:cs typeface="+mn-cs"/>
                        </a:rPr>
                        <a:t>Exploring the Landscape of Intrinsic Plagiarism Detection: Benchmarks, </a:t>
                      </a:r>
                      <a:endParaRPr lang="en-US" sz="2400" b="0" dirty="0">
                        <a:latin typeface="Arial Narrow" panose="020B0606020202030204" pitchFamily="34" charset="0"/>
                      </a:endParaRPr>
                    </a:p>
                    <a:p>
                      <a:pPr algn="just"/>
                      <a:r>
                        <a:rPr lang="en-US" sz="1800" b="0" kern="1200" dirty="0">
                          <a:solidFill>
                            <a:schemeClr val="dk1"/>
                          </a:solidFill>
                          <a:effectLst/>
                          <a:latin typeface="Arial Narrow" panose="020B0606020202030204" pitchFamily="34" charset="0"/>
                          <a:ea typeface="+mn-ea"/>
                          <a:cs typeface="+mn-cs"/>
                        </a:rPr>
                        <a:t>Techniques, Evolution, and Challenges</a:t>
                      </a:r>
                      <a:endParaRPr lang="en-US" sz="2300" b="0" dirty="0">
                        <a:latin typeface="Arial Narrow" panose="020B0606020202030204" pitchFamily="34" charset="0"/>
                      </a:endParaRPr>
                    </a:p>
                  </a:txBody>
                  <a:tcPr marL="29579" marR="29579" marT="14789" marB="14789" anchor="ctr"/>
                </a:tc>
                <a:tc>
                  <a:txBody>
                    <a:bodyPr/>
                    <a:lstStyle/>
                    <a:p>
                      <a:pPr algn="ctr"/>
                      <a:r>
                        <a:rPr lang="en-IN" sz="1800" b="0" kern="1200" dirty="0">
                          <a:solidFill>
                            <a:schemeClr val="dk1"/>
                          </a:solidFill>
                          <a:effectLst/>
                          <a:latin typeface="Arial Narrow" panose="020B0606020202030204" pitchFamily="34" charset="0"/>
                          <a:ea typeface="+mn-ea"/>
                          <a:cs typeface="+mn-cs"/>
                        </a:rPr>
                        <a:t>2022</a:t>
                      </a:r>
                      <a:endParaRPr lang="en-IN" sz="2300" b="0" dirty="0">
                        <a:latin typeface="Arial Narrow" panose="020B0606020202030204" pitchFamily="34" charset="0"/>
                      </a:endParaRPr>
                    </a:p>
                  </a:txBody>
                  <a:tcPr marL="29579" marR="29579" marT="14789" marB="14789" anchor="ctr"/>
                </a:tc>
                <a:tc>
                  <a:txBody>
                    <a:bodyPr/>
                    <a:lstStyle/>
                    <a:p>
                      <a:pPr algn="just"/>
                      <a:r>
                        <a:rPr lang="en-US" sz="1800" dirty="0">
                          <a:latin typeface="Arial Narrow" panose="020B0606020202030204" pitchFamily="34" charset="0"/>
                        </a:rPr>
                        <a:t>A comprehensive survey outlining benchmarks, techniques, and challenges in detecting plagiarism without reference documents.</a:t>
                      </a:r>
                    </a:p>
                  </a:txBody>
                  <a:tcPr marL="29579" marR="29579" marT="14789" marB="14789" anchor="ctr"/>
                </a:tc>
                <a:extLst>
                  <a:ext uri="{0D108BD9-81ED-4DB2-BD59-A6C34878D82A}">
                    <a16:rowId xmlns:a16="http://schemas.microsoft.com/office/drawing/2014/main" val="4217576552"/>
                  </a:ext>
                </a:extLst>
              </a:tr>
            </a:tbl>
          </a:graphicData>
        </a:graphic>
      </p:graphicFrame>
      <p:sp>
        <p:nvSpPr>
          <p:cNvPr id="4" name="Footer Placeholder 2">
            <a:extLst>
              <a:ext uri="{FF2B5EF4-FFF2-40B4-BE49-F238E27FC236}">
                <a16:creationId xmlns:a16="http://schemas.microsoft.com/office/drawing/2014/main" id="{89EE0338-01C7-27BD-3C9E-7C514FAF167D}"/>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EE43F62F-0C41-E63D-700E-28EDBA685FF4}"/>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4</a:t>
            </a:fld>
            <a:endParaRPr lang="en-IN" dirty="0"/>
          </a:p>
        </p:txBody>
      </p:sp>
      <p:sp>
        <p:nvSpPr>
          <p:cNvPr id="9" name="TextBox 8">
            <a:extLst>
              <a:ext uri="{FF2B5EF4-FFF2-40B4-BE49-F238E27FC236}">
                <a16:creationId xmlns:a16="http://schemas.microsoft.com/office/drawing/2014/main" id="{3D889B96-F0BE-9A02-4673-9EB768C39D34}"/>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1222130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F8910B5B-16F6-5D6F-51BA-03BF3A796DD5}"/>
              </a:ext>
            </a:extLst>
          </p:cNvPr>
          <p:cNvGraphicFramePr>
            <a:graphicFrameLocks noGrp="1"/>
          </p:cNvGraphicFramePr>
          <p:nvPr>
            <p:extLst>
              <p:ext uri="{D42A27DB-BD31-4B8C-83A1-F6EECF244321}">
                <p14:modId xmlns:p14="http://schemas.microsoft.com/office/powerpoint/2010/main" val="1351008744"/>
              </p:ext>
            </p:extLst>
          </p:nvPr>
        </p:nvGraphicFramePr>
        <p:xfrm>
          <a:off x="873929" y="1937582"/>
          <a:ext cx="10505102" cy="4043262"/>
        </p:xfrm>
        <a:graphic>
          <a:graphicData uri="http://schemas.openxmlformats.org/drawingml/2006/table">
            <a:tbl>
              <a:tblPr>
                <a:tableStyleId>{69CF1AB2-1976-4502-BF36-3FF5EA218861}</a:tableStyleId>
              </a:tblPr>
              <a:tblGrid>
                <a:gridCol w="837038">
                  <a:extLst>
                    <a:ext uri="{9D8B030D-6E8A-4147-A177-3AD203B41FA5}">
                      <a16:colId xmlns:a16="http://schemas.microsoft.com/office/drawing/2014/main" val="700721332"/>
                    </a:ext>
                  </a:extLst>
                </a:gridCol>
                <a:gridCol w="4415513">
                  <a:extLst>
                    <a:ext uri="{9D8B030D-6E8A-4147-A177-3AD203B41FA5}">
                      <a16:colId xmlns:a16="http://schemas.microsoft.com/office/drawing/2014/main" val="3361487560"/>
                    </a:ext>
                  </a:extLst>
                </a:gridCol>
                <a:gridCol w="1064886">
                  <a:extLst>
                    <a:ext uri="{9D8B030D-6E8A-4147-A177-3AD203B41FA5}">
                      <a16:colId xmlns:a16="http://schemas.microsoft.com/office/drawing/2014/main" val="2531566505"/>
                    </a:ext>
                  </a:extLst>
                </a:gridCol>
                <a:gridCol w="4187665">
                  <a:extLst>
                    <a:ext uri="{9D8B030D-6E8A-4147-A177-3AD203B41FA5}">
                      <a16:colId xmlns:a16="http://schemas.microsoft.com/office/drawing/2014/main" val="951006298"/>
                    </a:ext>
                  </a:extLst>
                </a:gridCol>
              </a:tblGrid>
              <a:tr h="461782">
                <a:tc>
                  <a:txBody>
                    <a:bodyPr/>
                    <a:lstStyle/>
                    <a:p>
                      <a:pPr algn="ctr"/>
                      <a:r>
                        <a:rPr lang="en-IN" sz="2300" b="1" dirty="0" err="1">
                          <a:latin typeface="Arial Narrow" panose="020B0606020202030204" pitchFamily="34" charset="0"/>
                        </a:rPr>
                        <a:t>S.No</a:t>
                      </a:r>
                      <a:r>
                        <a:rPr lang="en-IN" sz="2300" b="1" dirty="0">
                          <a:latin typeface="Arial Narrow" panose="020B0606020202030204" pitchFamily="34" charset="0"/>
                        </a:rPr>
                        <a:t>.</a:t>
                      </a:r>
                    </a:p>
                  </a:txBody>
                  <a:tcPr marL="29579" marR="29579" marT="14789" marB="14789" anchor="ctr"/>
                </a:tc>
                <a:tc>
                  <a:txBody>
                    <a:bodyPr/>
                    <a:lstStyle/>
                    <a:p>
                      <a:pPr algn="ctr"/>
                      <a:r>
                        <a:rPr lang="en-IN" sz="2300" b="1" dirty="0">
                          <a:latin typeface="Arial Narrow" panose="020B0606020202030204" pitchFamily="34" charset="0"/>
                        </a:rPr>
                        <a:t>Paper Title</a:t>
                      </a:r>
                    </a:p>
                  </a:txBody>
                  <a:tcPr marL="29579" marR="29579" marT="14789" marB="14789" anchor="ctr"/>
                </a:tc>
                <a:tc>
                  <a:txBody>
                    <a:bodyPr/>
                    <a:lstStyle/>
                    <a:p>
                      <a:pPr algn="ctr"/>
                      <a:r>
                        <a:rPr lang="en-IN" sz="2300" b="1" dirty="0">
                          <a:latin typeface="Arial Narrow" panose="020B0606020202030204" pitchFamily="34" charset="0"/>
                        </a:rPr>
                        <a:t>Year</a:t>
                      </a:r>
                    </a:p>
                  </a:txBody>
                  <a:tcPr marL="29579" marR="29579" marT="14789" marB="14789" anchor="ctr"/>
                </a:tc>
                <a:tc>
                  <a:txBody>
                    <a:bodyPr/>
                    <a:lstStyle/>
                    <a:p>
                      <a:pPr algn="ctr"/>
                      <a:r>
                        <a:rPr lang="en-IN" sz="2300" b="1" dirty="0">
                          <a:latin typeface="Arial Narrow" panose="020B0606020202030204" pitchFamily="34" charset="0"/>
                        </a:rPr>
                        <a:t>Remark</a:t>
                      </a:r>
                    </a:p>
                  </a:txBody>
                  <a:tcPr marL="29579" marR="29579" marT="14789" marB="14789" anchor="ctr"/>
                </a:tc>
                <a:extLst>
                  <a:ext uri="{0D108BD9-81ED-4DB2-BD59-A6C34878D82A}">
                    <a16:rowId xmlns:a16="http://schemas.microsoft.com/office/drawing/2014/main" val="3852083097"/>
                  </a:ext>
                </a:extLst>
              </a:tr>
              <a:tr h="1184014">
                <a:tc>
                  <a:txBody>
                    <a:bodyPr/>
                    <a:lstStyle/>
                    <a:p>
                      <a:pPr marL="0" algn="ctr" defTabSz="914400" rtl="0" eaLnBrk="1" latinLnBrk="0" hangingPunct="1"/>
                      <a:r>
                        <a:rPr lang="en-IN" sz="2300" b="0" kern="1200" dirty="0">
                          <a:solidFill>
                            <a:schemeClr val="dk1"/>
                          </a:solidFill>
                          <a:latin typeface="Arial Narrow" panose="020B0606020202030204" pitchFamily="34" charset="0"/>
                          <a:ea typeface="+mn-ea"/>
                          <a:cs typeface="+mn-cs"/>
                        </a:rPr>
                        <a:t>4</a:t>
                      </a:r>
                    </a:p>
                  </a:txBody>
                  <a:tcPr marL="29579" marR="29579" marT="14789" marB="14789" anchor="ctr"/>
                </a:tc>
                <a:tc>
                  <a:txBody>
                    <a:bodyPr/>
                    <a:lstStyle/>
                    <a:p>
                      <a:pPr algn="just"/>
                      <a:r>
                        <a:rPr lang="en-US" sz="1800" b="0" kern="1200" dirty="0">
                          <a:solidFill>
                            <a:schemeClr val="dk1"/>
                          </a:solidFill>
                          <a:effectLst/>
                          <a:latin typeface="Arial Narrow" panose="020B0606020202030204" pitchFamily="34" charset="0"/>
                          <a:ea typeface="+mn-ea"/>
                          <a:cs typeface="+mn-cs"/>
                        </a:rPr>
                        <a:t>Plagiarism Detection of Multi-Threaded Programs via Siamese Neural Networks</a:t>
                      </a:r>
                      <a:endParaRPr lang="en-IN" sz="2300" b="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ctr" defTabSz="914400" rtl="0" eaLnBrk="1" latinLnBrk="0" hangingPunct="1"/>
                      <a:r>
                        <a:rPr lang="en-IN" sz="1800" b="0" kern="1200" dirty="0">
                          <a:solidFill>
                            <a:schemeClr val="dk1"/>
                          </a:solidFill>
                          <a:effectLst/>
                          <a:latin typeface="Arial Narrow" panose="020B0606020202030204" pitchFamily="34" charset="0"/>
                          <a:ea typeface="+mn-ea"/>
                          <a:cs typeface="+mn-cs"/>
                        </a:rPr>
                        <a:t>2020</a:t>
                      </a:r>
                      <a:endParaRPr lang="en-IN" sz="2300" b="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just" defTabSz="914400" rtl="0" eaLnBrk="1" latinLnBrk="0" hangingPunct="1"/>
                      <a:r>
                        <a:rPr lang="en-US" sz="1800" dirty="0">
                          <a:latin typeface="Arial Narrow" panose="020B0606020202030204" pitchFamily="34" charset="0"/>
                        </a:rPr>
                        <a:t>Utilizes deep learning to detect plagiarism in complex multi-threaded code by comparing semantic representations.</a:t>
                      </a:r>
                      <a:endParaRPr lang="en-US" sz="1800" b="0" kern="1200" dirty="0">
                        <a:solidFill>
                          <a:schemeClr val="dk1"/>
                        </a:solidFill>
                        <a:latin typeface="Arial Narrow" panose="020B0606020202030204" pitchFamily="34" charset="0"/>
                        <a:ea typeface="+mn-ea"/>
                        <a:cs typeface="+mn-cs"/>
                      </a:endParaRPr>
                    </a:p>
                  </a:txBody>
                  <a:tcPr marL="29579" marR="29579" marT="14789" marB="14789" anchor="ctr"/>
                </a:tc>
                <a:extLst>
                  <a:ext uri="{0D108BD9-81ED-4DB2-BD59-A6C34878D82A}">
                    <a16:rowId xmlns:a16="http://schemas.microsoft.com/office/drawing/2014/main" val="837284280"/>
                  </a:ext>
                </a:extLst>
              </a:tr>
              <a:tr h="1184014">
                <a:tc>
                  <a:txBody>
                    <a:bodyPr/>
                    <a:lstStyle/>
                    <a:p>
                      <a:pPr marL="0" algn="ctr" defTabSz="914400" rtl="0" eaLnBrk="1" latinLnBrk="0" hangingPunct="1"/>
                      <a:r>
                        <a:rPr lang="en-IN" sz="2300" b="0" kern="1200" dirty="0">
                          <a:solidFill>
                            <a:schemeClr val="dk1"/>
                          </a:solidFill>
                          <a:latin typeface="Arial Narrow" panose="020B0606020202030204" pitchFamily="34" charset="0"/>
                          <a:ea typeface="+mn-ea"/>
                          <a:cs typeface="+mn-cs"/>
                        </a:rPr>
                        <a:t>5</a:t>
                      </a:r>
                    </a:p>
                  </a:txBody>
                  <a:tcPr marL="29579" marR="29579" marT="14789" marB="14789" anchor="ctr"/>
                </a:tc>
                <a:tc>
                  <a:txBody>
                    <a:bodyPr/>
                    <a:lstStyle/>
                    <a:p>
                      <a:pPr algn="just"/>
                      <a:r>
                        <a:rPr lang="en-US" sz="1800" b="0" kern="1200" dirty="0">
                          <a:solidFill>
                            <a:schemeClr val="dk1"/>
                          </a:solidFill>
                          <a:effectLst/>
                          <a:latin typeface="Arial Narrow" panose="020B0606020202030204" pitchFamily="34" charset="0"/>
                          <a:ea typeface="+mn-ea"/>
                          <a:cs typeface="+mn-cs"/>
                        </a:rPr>
                        <a:t>Plagiarism Detection in </a:t>
                      </a:r>
                      <a:endParaRPr lang="en-US" sz="2400" b="0" dirty="0">
                        <a:latin typeface="Arial Narrow" panose="020B0606020202030204" pitchFamily="34" charset="0"/>
                      </a:endParaRPr>
                    </a:p>
                    <a:p>
                      <a:pPr algn="just"/>
                      <a:r>
                        <a:rPr lang="en-US" sz="1800" b="0" kern="1200" dirty="0">
                          <a:solidFill>
                            <a:schemeClr val="dk1"/>
                          </a:solidFill>
                          <a:effectLst/>
                          <a:latin typeface="Arial Narrow" panose="020B0606020202030204" pitchFamily="34" charset="0"/>
                          <a:ea typeface="+mn-ea"/>
                          <a:cs typeface="+mn-cs"/>
                        </a:rPr>
                        <a:t>Computer Programming Using Feature Extraction From Ultra-Fine Grained Repositories</a:t>
                      </a:r>
                      <a:endParaRPr lang="en-IN" sz="2300" b="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ctr" defTabSz="914400" rtl="0" eaLnBrk="1" latinLnBrk="0" hangingPunct="1"/>
                      <a:r>
                        <a:rPr lang="en-IN" sz="1800" b="0" kern="1200" dirty="0">
                          <a:solidFill>
                            <a:schemeClr val="dk1"/>
                          </a:solidFill>
                          <a:effectLst/>
                          <a:latin typeface="Arial Narrow" panose="020B0606020202030204" pitchFamily="34" charset="0"/>
                          <a:ea typeface="+mn-ea"/>
                          <a:cs typeface="+mn-cs"/>
                        </a:rPr>
                        <a:t>2020</a:t>
                      </a:r>
                      <a:endParaRPr lang="en-IN" sz="2300" b="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just" defTabSz="914400" rtl="0" eaLnBrk="1" latinLnBrk="0" hangingPunct="1"/>
                      <a:r>
                        <a:rPr lang="en-US" sz="1800" dirty="0">
                          <a:latin typeface="Arial Narrow" panose="020B0606020202030204" pitchFamily="34" charset="0"/>
                        </a:rPr>
                        <a:t>Leverages fine-grained code features to enhance accuracy in detecting subtle forms of plagiarism in programming tasks.</a:t>
                      </a:r>
                      <a:endParaRPr lang="en-US" sz="1800" b="0" kern="1200" dirty="0">
                        <a:solidFill>
                          <a:schemeClr val="dk1"/>
                        </a:solidFill>
                        <a:latin typeface="Arial Narrow" panose="020B0606020202030204" pitchFamily="34" charset="0"/>
                        <a:ea typeface="+mn-ea"/>
                        <a:cs typeface="+mn-cs"/>
                      </a:endParaRPr>
                    </a:p>
                  </a:txBody>
                  <a:tcPr marL="29579" marR="29579" marT="14789" marB="14789" anchor="ctr"/>
                </a:tc>
                <a:extLst>
                  <a:ext uri="{0D108BD9-81ED-4DB2-BD59-A6C34878D82A}">
                    <a16:rowId xmlns:a16="http://schemas.microsoft.com/office/drawing/2014/main" val="481305326"/>
                  </a:ext>
                </a:extLst>
              </a:tr>
              <a:tr h="1213452">
                <a:tc>
                  <a:txBody>
                    <a:bodyPr/>
                    <a:lstStyle/>
                    <a:p>
                      <a:pPr marL="0" algn="ctr" defTabSz="914400" rtl="0" eaLnBrk="1" latinLnBrk="0" hangingPunct="1"/>
                      <a:r>
                        <a:rPr lang="en-IN" sz="2300" b="0" kern="1200" dirty="0">
                          <a:solidFill>
                            <a:schemeClr val="dk1"/>
                          </a:solidFill>
                          <a:latin typeface="Arial Narrow" panose="020B0606020202030204" pitchFamily="34" charset="0"/>
                          <a:ea typeface="+mn-ea"/>
                          <a:cs typeface="+mn-cs"/>
                        </a:rPr>
                        <a:t>6</a:t>
                      </a:r>
                    </a:p>
                  </a:txBody>
                  <a:tcPr marL="29579" marR="29579" marT="14789" marB="14789" anchor="ctr"/>
                </a:tc>
                <a:tc>
                  <a:txBody>
                    <a:bodyPr/>
                    <a:lstStyle/>
                    <a:p>
                      <a:pPr marL="0" algn="just" defTabSz="914400" rtl="0" eaLnBrk="1" latinLnBrk="0" hangingPunct="1"/>
                      <a:r>
                        <a:rPr lang="en-US" sz="1800" dirty="0">
                          <a:latin typeface="Arial Narrow" panose="020B0606020202030204" pitchFamily="34" charset="0"/>
                        </a:rPr>
                        <a:t>Understanding plagiarism linguistic patterns, textual features, and detection methods</a:t>
                      </a:r>
                      <a:endParaRPr lang="en-US" sz="1800" b="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ctr" defTabSz="914400" rtl="0" eaLnBrk="1" latinLnBrk="0" hangingPunct="1"/>
                      <a:r>
                        <a:rPr lang="en-US" sz="1800" b="0" kern="1200" dirty="0">
                          <a:solidFill>
                            <a:schemeClr val="dk1"/>
                          </a:solidFill>
                          <a:latin typeface="Arial Narrow" panose="020B0606020202030204" pitchFamily="34" charset="0"/>
                          <a:ea typeface="+mn-ea"/>
                          <a:cs typeface="+mn-cs"/>
                        </a:rPr>
                        <a:t>2012</a:t>
                      </a:r>
                      <a:endParaRPr lang="en-IN" sz="1800" b="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dirty="0">
                          <a:latin typeface="Arial Narrow" panose="020B0606020202030204" pitchFamily="34" charset="0"/>
                        </a:rPr>
                        <a:t>Examines linguistic cues and textual features to identify writing-style-based plagiarism techniques.</a:t>
                      </a:r>
                    </a:p>
                    <a:p>
                      <a:pPr marL="0" algn="just" defTabSz="914400" rtl="0" eaLnBrk="1" latinLnBrk="0" hangingPunct="1"/>
                      <a:endParaRPr lang="en-US" sz="1800" b="0" kern="1200" dirty="0">
                        <a:solidFill>
                          <a:schemeClr val="dk1"/>
                        </a:solidFill>
                        <a:latin typeface="Arial Narrow" panose="020B0606020202030204" pitchFamily="34" charset="0"/>
                        <a:ea typeface="+mn-ea"/>
                        <a:cs typeface="+mn-cs"/>
                      </a:endParaRPr>
                    </a:p>
                  </a:txBody>
                  <a:tcPr marL="29579" marR="29579" marT="14789" marB="14789" anchor="ctr"/>
                </a:tc>
                <a:extLst>
                  <a:ext uri="{0D108BD9-81ED-4DB2-BD59-A6C34878D82A}">
                    <a16:rowId xmlns:a16="http://schemas.microsoft.com/office/drawing/2014/main" val="2468528359"/>
                  </a:ext>
                </a:extLst>
              </a:tr>
            </a:tbl>
          </a:graphicData>
        </a:graphic>
      </p:graphicFrame>
      <p:sp>
        <p:nvSpPr>
          <p:cNvPr id="11" name="Title 1">
            <a:extLst>
              <a:ext uri="{FF2B5EF4-FFF2-40B4-BE49-F238E27FC236}">
                <a16:creationId xmlns:a16="http://schemas.microsoft.com/office/drawing/2014/main" id="{A71D6883-B9B7-0FA4-A2EC-4BA96013AD31}"/>
              </a:ext>
            </a:extLst>
          </p:cNvPr>
          <p:cNvSpPr>
            <a:spLocks noGrp="1"/>
          </p:cNvSpPr>
          <p:nvPr>
            <p:ph type="title"/>
          </p:nvPr>
        </p:nvSpPr>
        <p:spPr>
          <a:xfrm>
            <a:off x="1097280" y="286603"/>
            <a:ext cx="10058400" cy="1450757"/>
          </a:xfrm>
        </p:spPr>
        <p:txBody>
          <a:bodyPr anchor="ctr" anchorCtr="0">
            <a:normAutofit/>
          </a:bodyPr>
          <a:lstStyle/>
          <a:p>
            <a:pPr algn="ctr"/>
            <a:r>
              <a:rPr lang="en-IN" sz="4400" b="1" dirty="0">
                <a:latin typeface="Arial Narrow" panose="020B0606020202030204" pitchFamily="34" charset="0"/>
              </a:rPr>
              <a:t>LITERATURE SURVEY</a:t>
            </a:r>
          </a:p>
        </p:txBody>
      </p:sp>
      <p:pic>
        <p:nvPicPr>
          <p:cNvPr id="12" name="Picture 11">
            <a:extLst>
              <a:ext uri="{FF2B5EF4-FFF2-40B4-BE49-F238E27FC236}">
                <a16:creationId xmlns:a16="http://schemas.microsoft.com/office/drawing/2014/main" id="{0249FFEE-96FC-7473-77A0-8918B5C78E4E}"/>
              </a:ext>
            </a:extLst>
          </p:cNvPr>
          <p:cNvPicPr>
            <a:picLocks noChangeAspect="1"/>
          </p:cNvPicPr>
          <p:nvPr/>
        </p:nvPicPr>
        <p:blipFill>
          <a:blip r:embed="rId2"/>
          <a:stretch>
            <a:fillRect/>
          </a:stretch>
        </p:blipFill>
        <p:spPr>
          <a:xfrm>
            <a:off x="546939" y="460652"/>
            <a:ext cx="978762" cy="953928"/>
          </a:xfrm>
          <a:prstGeom prst="rect">
            <a:avLst/>
          </a:prstGeom>
        </p:spPr>
      </p:pic>
      <p:pic>
        <p:nvPicPr>
          <p:cNvPr id="13" name="Picture 12">
            <a:extLst>
              <a:ext uri="{FF2B5EF4-FFF2-40B4-BE49-F238E27FC236}">
                <a16:creationId xmlns:a16="http://schemas.microsoft.com/office/drawing/2014/main" id="{DFF64786-4E46-5DCA-B152-15292FE316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219" y="459147"/>
            <a:ext cx="835001" cy="1078748"/>
          </a:xfrm>
          <a:prstGeom prst="rect">
            <a:avLst/>
          </a:prstGeom>
        </p:spPr>
      </p:pic>
      <p:sp>
        <p:nvSpPr>
          <p:cNvPr id="2" name="Footer Placeholder 2">
            <a:extLst>
              <a:ext uri="{FF2B5EF4-FFF2-40B4-BE49-F238E27FC236}">
                <a16:creationId xmlns:a16="http://schemas.microsoft.com/office/drawing/2014/main" id="{4426874D-81B9-3CEF-090D-1B4C6A976000}"/>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3" name="Slide Number Placeholder 3">
            <a:extLst>
              <a:ext uri="{FF2B5EF4-FFF2-40B4-BE49-F238E27FC236}">
                <a16:creationId xmlns:a16="http://schemas.microsoft.com/office/drawing/2014/main" id="{A409511B-54C9-09DD-2197-32D0B163EA86}"/>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5</a:t>
            </a:fld>
            <a:endParaRPr lang="en-IN" dirty="0"/>
          </a:p>
        </p:txBody>
      </p:sp>
      <p:sp>
        <p:nvSpPr>
          <p:cNvPr id="4" name="TextBox 3">
            <a:extLst>
              <a:ext uri="{FF2B5EF4-FFF2-40B4-BE49-F238E27FC236}">
                <a16:creationId xmlns:a16="http://schemas.microsoft.com/office/drawing/2014/main" id="{F901B86A-A2D2-2708-1861-A11A55165D07}"/>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3040694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E058FE7F-6B79-7079-69D9-C3F324B13081}"/>
              </a:ext>
            </a:extLst>
          </p:cNvPr>
          <p:cNvGraphicFramePr>
            <a:graphicFrameLocks noGrp="1"/>
          </p:cNvGraphicFramePr>
          <p:nvPr>
            <p:extLst>
              <p:ext uri="{D42A27DB-BD31-4B8C-83A1-F6EECF244321}">
                <p14:modId xmlns:p14="http://schemas.microsoft.com/office/powerpoint/2010/main" val="1903691721"/>
              </p:ext>
            </p:extLst>
          </p:nvPr>
        </p:nvGraphicFramePr>
        <p:xfrm>
          <a:off x="860047" y="1923363"/>
          <a:ext cx="10466712" cy="3828506"/>
        </p:xfrm>
        <a:graphic>
          <a:graphicData uri="http://schemas.openxmlformats.org/drawingml/2006/table">
            <a:tbl>
              <a:tblPr>
                <a:tableStyleId>{69CF1AB2-1976-4502-BF36-3FF5EA218861}</a:tableStyleId>
              </a:tblPr>
              <a:tblGrid>
                <a:gridCol w="946799">
                  <a:extLst>
                    <a:ext uri="{9D8B030D-6E8A-4147-A177-3AD203B41FA5}">
                      <a16:colId xmlns:a16="http://schemas.microsoft.com/office/drawing/2014/main" val="3935179958"/>
                    </a:ext>
                  </a:extLst>
                </a:gridCol>
                <a:gridCol w="3777407">
                  <a:extLst>
                    <a:ext uri="{9D8B030D-6E8A-4147-A177-3AD203B41FA5}">
                      <a16:colId xmlns:a16="http://schemas.microsoft.com/office/drawing/2014/main" val="2141184044"/>
                    </a:ext>
                  </a:extLst>
                </a:gridCol>
                <a:gridCol w="1347557">
                  <a:extLst>
                    <a:ext uri="{9D8B030D-6E8A-4147-A177-3AD203B41FA5}">
                      <a16:colId xmlns:a16="http://schemas.microsoft.com/office/drawing/2014/main" val="818863892"/>
                    </a:ext>
                  </a:extLst>
                </a:gridCol>
                <a:gridCol w="4394949">
                  <a:extLst>
                    <a:ext uri="{9D8B030D-6E8A-4147-A177-3AD203B41FA5}">
                      <a16:colId xmlns:a16="http://schemas.microsoft.com/office/drawing/2014/main" val="3634380579"/>
                    </a:ext>
                  </a:extLst>
                </a:gridCol>
              </a:tblGrid>
              <a:tr h="545631">
                <a:tc>
                  <a:txBody>
                    <a:bodyPr/>
                    <a:lstStyle/>
                    <a:p>
                      <a:pPr algn="ctr"/>
                      <a:r>
                        <a:rPr lang="en-IN" sz="1800" b="1" dirty="0" err="1">
                          <a:latin typeface="Arial Narrow" panose="020B0606020202030204" pitchFamily="34" charset="0"/>
                        </a:rPr>
                        <a:t>S.No</a:t>
                      </a:r>
                      <a:r>
                        <a:rPr lang="en-IN" sz="1800" b="1" dirty="0">
                          <a:latin typeface="Arial Narrow" panose="020B0606020202030204" pitchFamily="34" charset="0"/>
                        </a:rPr>
                        <a:t>.</a:t>
                      </a:r>
                    </a:p>
                  </a:txBody>
                  <a:tcPr marL="29579" marR="29579" marT="14789" marB="14789" anchor="ctr"/>
                </a:tc>
                <a:tc>
                  <a:txBody>
                    <a:bodyPr/>
                    <a:lstStyle/>
                    <a:p>
                      <a:pPr algn="ctr"/>
                      <a:r>
                        <a:rPr lang="en-IN" sz="1800" b="1" dirty="0">
                          <a:latin typeface="Arial Narrow" panose="020B0606020202030204" pitchFamily="34" charset="0"/>
                        </a:rPr>
                        <a:t>Paper Title</a:t>
                      </a:r>
                    </a:p>
                  </a:txBody>
                  <a:tcPr marL="29579" marR="29579" marT="14789" marB="14789" anchor="ctr"/>
                </a:tc>
                <a:tc>
                  <a:txBody>
                    <a:bodyPr/>
                    <a:lstStyle/>
                    <a:p>
                      <a:pPr algn="ctr"/>
                      <a:r>
                        <a:rPr lang="en-IN" sz="1800" b="1" dirty="0">
                          <a:latin typeface="Arial Narrow" panose="020B0606020202030204" pitchFamily="34" charset="0"/>
                        </a:rPr>
                        <a:t>Year</a:t>
                      </a:r>
                    </a:p>
                  </a:txBody>
                  <a:tcPr marL="29579" marR="29579" marT="14789" marB="14789" anchor="ctr"/>
                </a:tc>
                <a:tc>
                  <a:txBody>
                    <a:bodyPr/>
                    <a:lstStyle/>
                    <a:p>
                      <a:pPr algn="ctr"/>
                      <a:r>
                        <a:rPr lang="en-IN" sz="1800" b="1" dirty="0">
                          <a:latin typeface="Arial Narrow" panose="020B0606020202030204" pitchFamily="34" charset="0"/>
                        </a:rPr>
                        <a:t>Remark</a:t>
                      </a:r>
                    </a:p>
                  </a:txBody>
                  <a:tcPr marL="29579" marR="29579" marT="14789" marB="14789" anchor="ctr"/>
                </a:tc>
                <a:extLst>
                  <a:ext uri="{0D108BD9-81ED-4DB2-BD59-A6C34878D82A}">
                    <a16:rowId xmlns:a16="http://schemas.microsoft.com/office/drawing/2014/main" val="4110321516"/>
                  </a:ext>
                </a:extLst>
              </a:tr>
              <a:tr h="1190931">
                <a:tc>
                  <a:txBody>
                    <a:bodyPr/>
                    <a:lstStyle/>
                    <a:p>
                      <a:pPr marL="0" algn="ctr" defTabSz="914400" rtl="0" eaLnBrk="1" latinLnBrk="0" hangingPunct="1"/>
                      <a:r>
                        <a:rPr lang="en-IN" sz="1800" kern="1200" dirty="0">
                          <a:solidFill>
                            <a:schemeClr val="dk1"/>
                          </a:solidFill>
                          <a:latin typeface="Arial Narrow" panose="020B0606020202030204" pitchFamily="34" charset="0"/>
                          <a:ea typeface="+mn-ea"/>
                          <a:cs typeface="+mn-cs"/>
                        </a:rPr>
                        <a:t>7</a:t>
                      </a:r>
                    </a:p>
                  </a:txBody>
                  <a:tcPr marL="29579" marR="29579" marT="14789" marB="14789" anchor="ctr"/>
                </a:tc>
                <a:tc>
                  <a:txBody>
                    <a:bodyPr/>
                    <a:lstStyle/>
                    <a:p>
                      <a:pPr marL="0" algn="just" defTabSz="914400" rtl="0" eaLnBrk="1" latinLnBrk="0" hangingPunct="1"/>
                      <a:r>
                        <a:rPr lang="en-US" sz="1800" dirty="0">
                          <a:latin typeface="Arial Narrow" panose="020B0606020202030204" pitchFamily="34" charset="0"/>
                        </a:rPr>
                        <a:t>On automatic plagiarism detection based on n-grams comparison</a:t>
                      </a:r>
                      <a:endParaRPr lang="en-IN" sz="180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ctr" defTabSz="914400" rtl="0" eaLnBrk="1" latinLnBrk="0" hangingPunct="1"/>
                      <a:r>
                        <a:rPr lang="en-US" sz="1800" kern="1200" dirty="0">
                          <a:solidFill>
                            <a:schemeClr val="dk1"/>
                          </a:solidFill>
                          <a:latin typeface="Arial Narrow" panose="020B0606020202030204" pitchFamily="34" charset="0"/>
                          <a:ea typeface="+mn-ea"/>
                          <a:cs typeface="+mn-cs"/>
                        </a:rPr>
                        <a:t>2009</a:t>
                      </a:r>
                      <a:endParaRPr lang="en-IN" sz="180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latin typeface="Arial Narrow" panose="020B0606020202030204" pitchFamily="34" charset="0"/>
                        </a:rPr>
                        <a:t>Applies n-gram analysis for fast and scalable comparison of texts for potential plagiarism instances.</a:t>
                      </a:r>
                    </a:p>
                    <a:p>
                      <a:pPr marL="0" algn="just" defTabSz="914400" rtl="0" eaLnBrk="1" latinLnBrk="0" hangingPunct="1"/>
                      <a:endParaRPr lang="en-US" sz="1800" kern="1200" dirty="0">
                        <a:solidFill>
                          <a:schemeClr val="dk1"/>
                        </a:solidFill>
                        <a:latin typeface="Arial Narrow" panose="020B0606020202030204" pitchFamily="34" charset="0"/>
                        <a:ea typeface="+mn-ea"/>
                        <a:cs typeface="+mn-cs"/>
                      </a:endParaRPr>
                    </a:p>
                  </a:txBody>
                  <a:tcPr marL="29579" marR="29579" marT="14789" marB="14789" anchor="ctr"/>
                </a:tc>
                <a:extLst>
                  <a:ext uri="{0D108BD9-81ED-4DB2-BD59-A6C34878D82A}">
                    <a16:rowId xmlns:a16="http://schemas.microsoft.com/office/drawing/2014/main" val="3506190329"/>
                  </a:ext>
                </a:extLst>
              </a:tr>
              <a:tr h="901013">
                <a:tc>
                  <a:txBody>
                    <a:bodyPr/>
                    <a:lstStyle/>
                    <a:p>
                      <a:pPr marL="0" algn="ctr" defTabSz="914400" rtl="0" eaLnBrk="1" latinLnBrk="0" hangingPunct="1"/>
                      <a:r>
                        <a:rPr lang="en-IN" sz="1800" kern="1200" dirty="0">
                          <a:solidFill>
                            <a:schemeClr val="dk1"/>
                          </a:solidFill>
                          <a:latin typeface="Arial Narrow" panose="020B0606020202030204" pitchFamily="34" charset="0"/>
                          <a:ea typeface="+mn-ea"/>
                          <a:cs typeface="+mn-cs"/>
                        </a:rPr>
                        <a:t>8</a:t>
                      </a:r>
                    </a:p>
                  </a:txBody>
                  <a:tcPr marL="29579" marR="29579" marT="14789" marB="14789" anchor="ctr"/>
                </a:tc>
                <a:tc>
                  <a:txBody>
                    <a:bodyPr/>
                    <a:lstStyle/>
                    <a:p>
                      <a:pPr marL="0" algn="just" defTabSz="914400" rtl="0" eaLnBrk="1" latinLnBrk="0" hangingPunct="1"/>
                      <a:r>
                        <a:rPr lang="en-US" sz="1800" dirty="0">
                          <a:latin typeface="Arial Narrow" panose="020B0606020202030204" pitchFamily="34" charset="0"/>
                        </a:rPr>
                        <a:t>Plagiarism Detection without Reference Collections</a:t>
                      </a:r>
                      <a:endParaRPr lang="en-US" sz="180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ctr" defTabSz="914400" rtl="0" eaLnBrk="1" latinLnBrk="0" hangingPunct="1"/>
                      <a:r>
                        <a:rPr lang="en-US" sz="1800" kern="1200" dirty="0">
                          <a:solidFill>
                            <a:schemeClr val="dk1"/>
                          </a:solidFill>
                          <a:latin typeface="Arial Narrow" panose="020B0606020202030204" pitchFamily="34" charset="0"/>
                          <a:ea typeface="+mn-ea"/>
                          <a:cs typeface="+mn-cs"/>
                        </a:rPr>
                        <a:t>2017</a:t>
                      </a:r>
                      <a:endParaRPr lang="en-IN" sz="180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latin typeface="Arial Narrow" panose="020B0606020202030204" pitchFamily="34" charset="0"/>
                        </a:rPr>
                        <a:t>Explores intrinsic plagiarism detection methods that rely solely on internal stylistic inconsistencies.</a:t>
                      </a:r>
                    </a:p>
                    <a:p>
                      <a:pPr marL="0" algn="just" defTabSz="914400" rtl="0" eaLnBrk="1" latinLnBrk="0" hangingPunct="1"/>
                      <a:endParaRPr lang="en-US" sz="1800" kern="1200" dirty="0">
                        <a:solidFill>
                          <a:schemeClr val="dk1"/>
                        </a:solidFill>
                        <a:latin typeface="Arial Narrow" panose="020B0606020202030204" pitchFamily="34" charset="0"/>
                        <a:ea typeface="+mn-ea"/>
                        <a:cs typeface="+mn-cs"/>
                      </a:endParaRPr>
                    </a:p>
                  </a:txBody>
                  <a:tcPr marL="29579" marR="29579" marT="14789" marB="14789" anchor="ctr"/>
                </a:tc>
                <a:extLst>
                  <a:ext uri="{0D108BD9-81ED-4DB2-BD59-A6C34878D82A}">
                    <a16:rowId xmlns:a16="http://schemas.microsoft.com/office/drawing/2014/main" val="3867443997"/>
                  </a:ext>
                </a:extLst>
              </a:tr>
              <a:tr h="1190931">
                <a:tc>
                  <a:txBody>
                    <a:bodyPr/>
                    <a:lstStyle/>
                    <a:p>
                      <a:pPr marL="0" algn="ctr" defTabSz="914400" rtl="0" eaLnBrk="1" latinLnBrk="0" hangingPunct="1"/>
                      <a:r>
                        <a:rPr lang="en-IN" sz="1800" kern="1200" dirty="0">
                          <a:solidFill>
                            <a:schemeClr val="dk1"/>
                          </a:solidFill>
                          <a:latin typeface="Arial Narrow" panose="020B0606020202030204" pitchFamily="34" charset="0"/>
                          <a:ea typeface="+mn-ea"/>
                          <a:cs typeface="+mn-cs"/>
                        </a:rPr>
                        <a:t>9</a:t>
                      </a:r>
                    </a:p>
                  </a:txBody>
                  <a:tcPr marL="29579" marR="29579" marT="14789" marB="14789" anchor="ctr"/>
                </a:tc>
                <a:tc>
                  <a:txBody>
                    <a:bodyPr/>
                    <a:lstStyle/>
                    <a:p>
                      <a:pPr marL="0" algn="just" defTabSz="914400" rtl="0" eaLnBrk="1" latinLnBrk="0" hangingPunct="1"/>
                      <a:r>
                        <a:rPr lang="en-US" sz="1800" dirty="0">
                          <a:latin typeface="Arial Narrow" panose="020B0606020202030204" pitchFamily="34" charset="0"/>
                        </a:rPr>
                        <a:t>Academic Plagiarism Detection: A Systematic Literature Review</a:t>
                      </a:r>
                      <a:endParaRPr lang="en-US" sz="180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ctr" defTabSz="914400" rtl="0" eaLnBrk="1" latinLnBrk="0" hangingPunct="1"/>
                      <a:r>
                        <a:rPr lang="en-US" sz="1800" kern="1200" dirty="0">
                          <a:solidFill>
                            <a:schemeClr val="dk1"/>
                          </a:solidFill>
                          <a:latin typeface="Arial Narrow" panose="020B0606020202030204" pitchFamily="34" charset="0"/>
                          <a:ea typeface="+mn-ea"/>
                          <a:cs typeface="+mn-cs"/>
                        </a:rPr>
                        <a:t>2020</a:t>
                      </a:r>
                      <a:endParaRPr lang="en-IN" sz="180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algn="just"/>
                      <a:r>
                        <a:rPr lang="en-US" dirty="0">
                          <a:latin typeface="Arial Narrow" panose="020B0606020202030204" pitchFamily="34" charset="0"/>
                        </a:rPr>
                        <a:t>Offers a structured overview of the evolution, methods, and evaluation practices in academic plagiarism research.</a:t>
                      </a:r>
                    </a:p>
                    <a:p>
                      <a:pPr marL="0" algn="just" defTabSz="914400" rtl="0" eaLnBrk="1" latinLnBrk="0" hangingPunct="1"/>
                      <a:endParaRPr lang="en-US" sz="1800" kern="1200" dirty="0">
                        <a:solidFill>
                          <a:schemeClr val="dk1"/>
                        </a:solidFill>
                        <a:latin typeface="Arial Narrow" panose="020B0606020202030204" pitchFamily="34" charset="0"/>
                        <a:ea typeface="+mn-ea"/>
                        <a:cs typeface="+mn-cs"/>
                      </a:endParaRPr>
                    </a:p>
                  </a:txBody>
                  <a:tcPr marL="29579" marR="29579" marT="14789" marB="14789" anchor="ctr"/>
                </a:tc>
                <a:extLst>
                  <a:ext uri="{0D108BD9-81ED-4DB2-BD59-A6C34878D82A}">
                    <a16:rowId xmlns:a16="http://schemas.microsoft.com/office/drawing/2014/main" val="549897793"/>
                  </a:ext>
                </a:extLst>
              </a:tr>
            </a:tbl>
          </a:graphicData>
        </a:graphic>
      </p:graphicFrame>
      <p:pic>
        <p:nvPicPr>
          <p:cNvPr id="8" name="Picture 7">
            <a:extLst>
              <a:ext uri="{FF2B5EF4-FFF2-40B4-BE49-F238E27FC236}">
                <a16:creationId xmlns:a16="http://schemas.microsoft.com/office/drawing/2014/main" id="{C0D953ED-CD88-663F-526C-C16700D17E74}"/>
              </a:ext>
            </a:extLst>
          </p:cNvPr>
          <p:cNvPicPr>
            <a:picLocks noChangeAspect="1"/>
          </p:cNvPicPr>
          <p:nvPr/>
        </p:nvPicPr>
        <p:blipFill>
          <a:blip r:embed="rId2"/>
          <a:stretch>
            <a:fillRect/>
          </a:stretch>
        </p:blipFill>
        <p:spPr>
          <a:xfrm>
            <a:off x="493976" y="514697"/>
            <a:ext cx="978762" cy="953928"/>
          </a:xfrm>
          <a:prstGeom prst="rect">
            <a:avLst/>
          </a:prstGeom>
        </p:spPr>
      </p:pic>
      <p:sp>
        <p:nvSpPr>
          <p:cNvPr id="9" name="Title 1">
            <a:extLst>
              <a:ext uri="{FF2B5EF4-FFF2-40B4-BE49-F238E27FC236}">
                <a16:creationId xmlns:a16="http://schemas.microsoft.com/office/drawing/2014/main" id="{1B1E3939-BAA9-5F31-0450-8B2D9CD9D6B1}"/>
              </a:ext>
            </a:extLst>
          </p:cNvPr>
          <p:cNvSpPr>
            <a:spLocks noGrp="1"/>
          </p:cNvSpPr>
          <p:nvPr>
            <p:ph type="title"/>
          </p:nvPr>
        </p:nvSpPr>
        <p:spPr>
          <a:xfrm>
            <a:off x="1097280" y="286603"/>
            <a:ext cx="10058400" cy="1450757"/>
          </a:xfrm>
        </p:spPr>
        <p:txBody>
          <a:bodyPr anchor="ctr" anchorCtr="0">
            <a:normAutofit/>
          </a:bodyPr>
          <a:lstStyle/>
          <a:p>
            <a:pPr algn="ctr"/>
            <a:r>
              <a:rPr lang="en-IN" sz="4400" b="1" dirty="0">
                <a:latin typeface="Arial Narrow" panose="020B0606020202030204" pitchFamily="34" charset="0"/>
              </a:rPr>
              <a:t>LITERATURE SURVEY</a:t>
            </a:r>
          </a:p>
        </p:txBody>
      </p:sp>
      <p:pic>
        <p:nvPicPr>
          <p:cNvPr id="10" name="Picture 9">
            <a:extLst>
              <a:ext uri="{FF2B5EF4-FFF2-40B4-BE49-F238E27FC236}">
                <a16:creationId xmlns:a16="http://schemas.microsoft.com/office/drawing/2014/main" id="{EA189451-077F-9D6F-5EA0-223AD683A7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219" y="472607"/>
            <a:ext cx="835001" cy="1078748"/>
          </a:xfrm>
          <a:prstGeom prst="rect">
            <a:avLst/>
          </a:prstGeom>
        </p:spPr>
      </p:pic>
      <p:sp>
        <p:nvSpPr>
          <p:cNvPr id="2" name="Footer Placeholder 2">
            <a:extLst>
              <a:ext uri="{FF2B5EF4-FFF2-40B4-BE49-F238E27FC236}">
                <a16:creationId xmlns:a16="http://schemas.microsoft.com/office/drawing/2014/main" id="{5E411798-A77D-A7DF-0644-4931B620B417}"/>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3" name="Slide Number Placeholder 3">
            <a:extLst>
              <a:ext uri="{FF2B5EF4-FFF2-40B4-BE49-F238E27FC236}">
                <a16:creationId xmlns:a16="http://schemas.microsoft.com/office/drawing/2014/main" id="{F5B8635D-846A-E221-FF4A-6952E36D0180}"/>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6</a:t>
            </a:fld>
            <a:endParaRPr lang="en-IN" dirty="0"/>
          </a:p>
        </p:txBody>
      </p:sp>
      <p:sp>
        <p:nvSpPr>
          <p:cNvPr id="4" name="TextBox 3">
            <a:extLst>
              <a:ext uri="{FF2B5EF4-FFF2-40B4-BE49-F238E27FC236}">
                <a16:creationId xmlns:a16="http://schemas.microsoft.com/office/drawing/2014/main" id="{70BEE028-027F-54A9-EC31-5DDCFA391241}"/>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2040347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BEA5E8-8902-E721-595C-698346B901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DED365-22F1-2CED-4673-4D0599875700}"/>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EXISTING SYSTEM</a:t>
            </a:r>
          </a:p>
        </p:txBody>
      </p:sp>
      <p:pic>
        <p:nvPicPr>
          <p:cNvPr id="7" name="Picture 6">
            <a:extLst>
              <a:ext uri="{FF2B5EF4-FFF2-40B4-BE49-F238E27FC236}">
                <a16:creationId xmlns:a16="http://schemas.microsoft.com/office/drawing/2014/main" id="{3737EBEA-BB3F-C98C-7129-B5AF843E4042}"/>
              </a:ext>
            </a:extLst>
          </p:cNvPr>
          <p:cNvPicPr>
            <a:picLocks noChangeAspect="1"/>
          </p:cNvPicPr>
          <p:nvPr/>
        </p:nvPicPr>
        <p:blipFill>
          <a:blip r:embed="rId2"/>
          <a:stretch>
            <a:fillRect/>
          </a:stretch>
        </p:blipFill>
        <p:spPr>
          <a:xfrm>
            <a:off x="546939" y="495681"/>
            <a:ext cx="978762" cy="953928"/>
          </a:xfrm>
          <a:prstGeom prst="rect">
            <a:avLst/>
          </a:prstGeom>
        </p:spPr>
      </p:pic>
      <p:pic>
        <p:nvPicPr>
          <p:cNvPr id="8" name="Picture 7">
            <a:extLst>
              <a:ext uri="{FF2B5EF4-FFF2-40B4-BE49-F238E27FC236}">
                <a16:creationId xmlns:a16="http://schemas.microsoft.com/office/drawing/2014/main" id="{AE1BA251-FD80-BCAA-A4D1-26223AA8BB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219" y="433271"/>
            <a:ext cx="835001" cy="1078748"/>
          </a:xfrm>
          <a:prstGeom prst="rect">
            <a:avLst/>
          </a:prstGeom>
        </p:spPr>
      </p:pic>
      <p:sp>
        <p:nvSpPr>
          <p:cNvPr id="9" name="Rectangle 1">
            <a:extLst>
              <a:ext uri="{FF2B5EF4-FFF2-40B4-BE49-F238E27FC236}">
                <a16:creationId xmlns:a16="http://schemas.microsoft.com/office/drawing/2014/main" id="{6C13DA8E-32AD-79CA-E3E1-94BA5BE8EE36}"/>
              </a:ext>
            </a:extLst>
          </p:cNvPr>
          <p:cNvSpPr>
            <a:spLocks noGrp="1" noChangeArrowheads="1"/>
          </p:cNvSpPr>
          <p:nvPr>
            <p:ph idx="1"/>
          </p:nvPr>
        </p:nvSpPr>
        <p:spPr bwMode="auto">
          <a:xfrm>
            <a:off x="782915" y="1693473"/>
            <a:ext cx="10878375" cy="445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50000"/>
              </a:lnSpc>
              <a:spcBef>
                <a:spcPct val="0"/>
              </a:spcBef>
              <a:spcAft>
                <a:spcPct val="0"/>
              </a:spcAft>
              <a:buSzTx/>
              <a:buFont typeface="Arial" panose="020B0604020202020204" pitchFamily="34" charset="0"/>
              <a:buChar char="•"/>
              <a:tabLst/>
            </a:pPr>
            <a:r>
              <a:rPr lang="en-US" sz="2400" dirty="0">
                <a:latin typeface="Arial Narrow" panose="020B0606020202030204" pitchFamily="34" charset="0"/>
              </a:rPr>
              <a:t> Existing plagiarism detection systems, such as Turnitin, Grammarly, and </a:t>
            </a:r>
            <a:r>
              <a:rPr lang="en-US" sz="2400" dirty="0" err="1">
                <a:latin typeface="Arial Narrow" panose="020B0606020202030204" pitchFamily="34" charset="0"/>
              </a:rPr>
              <a:t>Copyscape</a:t>
            </a:r>
            <a:r>
              <a:rPr lang="en-US" sz="2400" dirty="0">
                <a:latin typeface="Arial Narrow" panose="020B0606020202030204" pitchFamily="34" charset="0"/>
              </a:rPr>
              <a:t>, are   commonly used in academic and professional settings to ensure content originality. These tools compare documents against large databases using techniques like keyword matching, string comparison, and fingerprinting.</a:t>
            </a:r>
          </a:p>
          <a:p>
            <a:pPr marR="0" lvl="0" algn="just" defTabSz="914400" rtl="0" eaLnBrk="0" fontAlgn="base" latinLnBrk="0" hangingPunct="0">
              <a:lnSpc>
                <a:spcPct val="150000"/>
              </a:lnSpc>
              <a:spcBef>
                <a:spcPct val="0"/>
              </a:spcBef>
              <a:spcAft>
                <a:spcPct val="0"/>
              </a:spcAft>
              <a:buSzTx/>
              <a:buFont typeface="Arial" panose="020B0604020202020204" pitchFamily="34" charset="0"/>
              <a:buChar char="•"/>
              <a:tabLst/>
            </a:pPr>
            <a:r>
              <a:rPr lang="en-US" sz="2400" dirty="0">
                <a:latin typeface="Arial Narrow" panose="020B0606020202030204" pitchFamily="34" charset="0"/>
              </a:rPr>
              <a:t> While effective for detecting exact or slightly altered content, they struggle to identify paraphrased or semantically similar text due to limited NLP integration. </a:t>
            </a:r>
          </a:p>
          <a:p>
            <a:pPr marR="0" lvl="0" algn="just" defTabSz="914400" rtl="0" eaLnBrk="0" fontAlgn="base" latinLnBrk="0" hangingPunct="0">
              <a:lnSpc>
                <a:spcPct val="150000"/>
              </a:lnSpc>
              <a:spcBef>
                <a:spcPct val="0"/>
              </a:spcBef>
              <a:spcAft>
                <a:spcPct val="0"/>
              </a:spcAft>
              <a:buSzTx/>
              <a:buFont typeface="Arial" panose="020B0604020202020204" pitchFamily="34" charset="0"/>
              <a:buChar char="•"/>
              <a:tabLst/>
            </a:pPr>
            <a:r>
              <a:rPr lang="en-US" sz="2400" dirty="0">
                <a:latin typeface="Arial Narrow" panose="020B0606020202030204" pitchFamily="34" charset="0"/>
              </a:rPr>
              <a:t> Existing systems tend to be costly, inflexible, and insufficient for advanced semantic detection, highlighting the need for a more intelligent, customizable, and accessible solution</a:t>
            </a:r>
            <a:endParaRPr kumimoji="0" lang="en-US" altLang="en-US" sz="2400" i="0" u="none" strike="noStrike" cap="none" normalizeH="0" baseline="0" dirty="0">
              <a:ln>
                <a:noFill/>
              </a:ln>
              <a:solidFill>
                <a:schemeClr val="tx1"/>
              </a:solidFill>
              <a:effectLst/>
              <a:latin typeface="Arial Narrow" panose="020B0606020202030204" pitchFamily="34" charset="0"/>
            </a:endParaRPr>
          </a:p>
        </p:txBody>
      </p:sp>
      <p:sp>
        <p:nvSpPr>
          <p:cNvPr id="3" name="Footer Placeholder 2">
            <a:extLst>
              <a:ext uri="{FF2B5EF4-FFF2-40B4-BE49-F238E27FC236}">
                <a16:creationId xmlns:a16="http://schemas.microsoft.com/office/drawing/2014/main" id="{FFE4CDA1-D632-A133-533A-2F9C2C83A0E4}"/>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1755E3D3-93A3-9ED8-F9D2-25782DC3FC6E}"/>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7</a:t>
            </a:fld>
            <a:endParaRPr lang="en-IN" dirty="0"/>
          </a:p>
        </p:txBody>
      </p:sp>
      <p:sp>
        <p:nvSpPr>
          <p:cNvPr id="5" name="TextBox 4">
            <a:extLst>
              <a:ext uri="{FF2B5EF4-FFF2-40B4-BE49-F238E27FC236}">
                <a16:creationId xmlns:a16="http://schemas.microsoft.com/office/drawing/2014/main" id="{8B6FC970-66FD-EFD3-536B-1BC799238495}"/>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646178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1B132E-50EF-3EA4-66A3-46990F3334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46FC13-5D60-DE1F-837A-B57A3BEBECA2}"/>
              </a:ext>
            </a:extLst>
          </p:cNvPr>
          <p:cNvSpPr>
            <a:spLocks noGrp="1"/>
          </p:cNvSpPr>
          <p:nvPr>
            <p:ph type="title"/>
          </p:nvPr>
        </p:nvSpPr>
        <p:spPr>
          <a:xfrm>
            <a:off x="1154082" y="282495"/>
            <a:ext cx="10058400" cy="1450757"/>
          </a:xfrm>
        </p:spPr>
        <p:txBody>
          <a:bodyPr anchor="ctr" anchorCtr="0">
            <a:normAutofit/>
          </a:bodyPr>
          <a:lstStyle/>
          <a:p>
            <a:pPr algn="ctr"/>
            <a:r>
              <a:rPr lang="en-IN" sz="4400" b="1" dirty="0">
                <a:latin typeface="Arial Narrow" panose="020B0606020202030204" pitchFamily="34" charset="0"/>
              </a:rPr>
              <a:t>PROPOSED SYSTEM </a:t>
            </a:r>
          </a:p>
        </p:txBody>
      </p:sp>
      <p:pic>
        <p:nvPicPr>
          <p:cNvPr id="7" name="Picture 6">
            <a:extLst>
              <a:ext uri="{FF2B5EF4-FFF2-40B4-BE49-F238E27FC236}">
                <a16:creationId xmlns:a16="http://schemas.microsoft.com/office/drawing/2014/main" id="{1A62A2ED-2AEE-2461-0B53-56E567481BFE}"/>
              </a:ext>
            </a:extLst>
          </p:cNvPr>
          <p:cNvPicPr>
            <a:picLocks noChangeAspect="1"/>
          </p:cNvPicPr>
          <p:nvPr/>
        </p:nvPicPr>
        <p:blipFill>
          <a:blip r:embed="rId2"/>
          <a:stretch>
            <a:fillRect/>
          </a:stretch>
        </p:blipFill>
        <p:spPr>
          <a:xfrm>
            <a:off x="546939" y="530910"/>
            <a:ext cx="978762" cy="953928"/>
          </a:xfrm>
          <a:prstGeom prst="rect">
            <a:avLst/>
          </a:prstGeom>
        </p:spPr>
      </p:pic>
      <p:pic>
        <p:nvPicPr>
          <p:cNvPr id="8" name="Picture 7">
            <a:extLst>
              <a:ext uri="{FF2B5EF4-FFF2-40B4-BE49-F238E27FC236}">
                <a16:creationId xmlns:a16="http://schemas.microsoft.com/office/drawing/2014/main" id="{2663862F-06DD-65E3-B644-F95B6EAC5B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4982" y="530910"/>
            <a:ext cx="835001" cy="1078748"/>
          </a:xfrm>
          <a:prstGeom prst="rect">
            <a:avLst/>
          </a:prstGeom>
        </p:spPr>
      </p:pic>
      <p:sp>
        <p:nvSpPr>
          <p:cNvPr id="9" name="Rectangle 1">
            <a:extLst>
              <a:ext uri="{FF2B5EF4-FFF2-40B4-BE49-F238E27FC236}">
                <a16:creationId xmlns:a16="http://schemas.microsoft.com/office/drawing/2014/main" id="{DBAE8C1B-89D6-17AE-53B3-14221EE8B473}"/>
              </a:ext>
            </a:extLst>
          </p:cNvPr>
          <p:cNvSpPr>
            <a:spLocks noGrp="1" noChangeArrowheads="1"/>
          </p:cNvSpPr>
          <p:nvPr>
            <p:ph idx="1"/>
          </p:nvPr>
        </p:nvSpPr>
        <p:spPr bwMode="auto">
          <a:xfrm>
            <a:off x="809953" y="1858073"/>
            <a:ext cx="10746658" cy="5200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20000"/>
              </a:lnSpc>
              <a:buFont typeface="Arial" panose="020B0604020202020204" pitchFamily="34" charset="0"/>
              <a:buChar char="•"/>
            </a:pPr>
            <a:r>
              <a:rPr lang="en-US" sz="2400" kern="100" dirty="0">
                <a:effectLst/>
                <a:latin typeface="Arial Narrow" panose="020B0606020202030204" pitchFamily="34" charset="0"/>
                <a:ea typeface="Calibri" panose="020F0502020204030204" pitchFamily="34" charset="0"/>
                <a:cs typeface="Times New Roman" panose="02020603050405020304" pitchFamily="18" charset="0"/>
              </a:rPr>
              <a:t> The proposed system is an AI-powered plagiarism detection application designed to efficiently analyze and compare textual content using advanced NLP techniques. </a:t>
            </a:r>
            <a:endParaRPr lang="en-US" sz="2400" kern="100" dirty="0">
              <a:effectLst/>
              <a:latin typeface="Arial Narrow" panose="020B0606020202030204" pitchFamily="34" charset="0"/>
              <a:cs typeface="Times New Roman" panose="02020603050405020304" pitchFamily="18" charset="0"/>
            </a:endParaRPr>
          </a:p>
          <a:p>
            <a:pPr algn="just">
              <a:lnSpc>
                <a:spcPct val="120000"/>
              </a:lnSpc>
              <a:buFont typeface="Arial" panose="020B0604020202020204" pitchFamily="34" charset="0"/>
              <a:buChar char="•"/>
            </a:pPr>
            <a:r>
              <a:rPr lang="en-US" sz="2400" kern="100" dirty="0">
                <a:effectLst/>
                <a:latin typeface="Arial Narrow" panose="020B0606020202030204" pitchFamily="34" charset="0"/>
                <a:ea typeface="Calibri" panose="020F0502020204030204" pitchFamily="34" charset="0"/>
                <a:cs typeface="Times New Roman" panose="02020603050405020304" pitchFamily="18" charset="0"/>
              </a:rPr>
              <a:t> The system allows users to upload documents through a web-based interface developed using the Flask framework. </a:t>
            </a:r>
          </a:p>
          <a:p>
            <a:pPr algn="just">
              <a:lnSpc>
                <a:spcPct val="120000"/>
              </a:lnSpc>
              <a:buFont typeface="Arial" panose="020B0604020202020204" pitchFamily="34" charset="0"/>
              <a:buChar char="•"/>
            </a:pPr>
            <a:r>
              <a:rPr lang="en-US" sz="2400" kern="100" dirty="0">
                <a:effectLst/>
                <a:latin typeface="Arial Narrow" panose="020B0606020202030204" pitchFamily="34" charset="0"/>
                <a:ea typeface="Calibri" panose="020F0502020204030204" pitchFamily="34" charset="0"/>
                <a:cs typeface="Times New Roman" panose="02020603050405020304" pitchFamily="18" charset="0"/>
              </a:rPr>
              <a:t> Once a document is submitted, it undergoes several stages of processing, including text cleaning, tokenization, and normalization to prepare the data for analysis. </a:t>
            </a:r>
          </a:p>
          <a:p>
            <a:pPr algn="just">
              <a:lnSpc>
                <a:spcPct val="120000"/>
              </a:lnSpc>
              <a:buFont typeface="Arial" panose="020B0604020202020204" pitchFamily="34" charset="0"/>
              <a:buChar char="•"/>
            </a:pPr>
            <a:r>
              <a:rPr lang="en-US" sz="2400" kern="100" dirty="0">
                <a:effectLst/>
                <a:latin typeface="Arial Narrow" panose="020B0606020202030204" pitchFamily="34" charset="0"/>
                <a:ea typeface="Calibri" panose="020F0502020204030204" pitchFamily="34" charset="0"/>
                <a:cs typeface="Times New Roman" panose="02020603050405020304" pitchFamily="18" charset="0"/>
              </a:rPr>
              <a:t> By integrating machine learning techniques web interface, the proposed system provides an effective solution for maintaining content integrity in academic and professional domains.</a:t>
            </a:r>
            <a:endParaRPr lang="en-US" sz="2400" kern="100" dirty="0">
              <a:effectLst/>
              <a:latin typeface="Arial Narrow" panose="020B0606020202030204" pitchFamily="34" charset="0"/>
              <a:cs typeface="Times New Roman" panose="02020603050405020304" pitchFamily="18" charset="0"/>
            </a:endParaRPr>
          </a:p>
          <a:p>
            <a:pPr algn="just">
              <a:buFont typeface="Arial" panose="020B0604020202020204" pitchFamily="34" charset="0"/>
              <a:buChar char="•"/>
            </a:pPr>
            <a:endParaRPr lang="en-US" sz="2400" kern="100" dirty="0">
              <a:effectLst/>
              <a:latin typeface="Calibri" panose="020F0502020204030204" pitchFamily="34" charset="0"/>
              <a:cs typeface="Times New Roman" panose="02020603050405020304" pitchFamily="18" charset="0"/>
            </a:endParaRPr>
          </a:p>
          <a:p>
            <a:pPr algn="just">
              <a:buFont typeface="Arial" panose="020B0604020202020204" pitchFamily="34" charset="0"/>
              <a:buChar char="•"/>
            </a:pPr>
            <a:endParaRPr lang="en-IN" sz="2400" dirty="0"/>
          </a:p>
        </p:txBody>
      </p:sp>
      <p:sp>
        <p:nvSpPr>
          <p:cNvPr id="3" name="Footer Placeholder 2">
            <a:extLst>
              <a:ext uri="{FF2B5EF4-FFF2-40B4-BE49-F238E27FC236}">
                <a16:creationId xmlns:a16="http://schemas.microsoft.com/office/drawing/2014/main" id="{42BCB8CB-78E4-9AB8-22B2-5E87D95D63A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D8E6EFA4-065A-835C-04FC-CD7629090554}"/>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8</a:t>
            </a:fld>
            <a:endParaRPr lang="en-IN" dirty="0"/>
          </a:p>
        </p:txBody>
      </p:sp>
      <p:sp>
        <p:nvSpPr>
          <p:cNvPr id="5" name="TextBox 4">
            <a:extLst>
              <a:ext uri="{FF2B5EF4-FFF2-40B4-BE49-F238E27FC236}">
                <a16:creationId xmlns:a16="http://schemas.microsoft.com/office/drawing/2014/main" id="{C0BED6BC-8610-700F-77E6-4FF6049B3CFF}"/>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3150471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AE31F-D84D-E536-346A-36DC68969C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B733EF-5880-60B3-3E95-20EB624EF4DF}"/>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SYSTEM ARCHITECTURE</a:t>
            </a:r>
          </a:p>
        </p:txBody>
      </p:sp>
      <p:pic>
        <p:nvPicPr>
          <p:cNvPr id="7" name="Picture 6">
            <a:extLst>
              <a:ext uri="{FF2B5EF4-FFF2-40B4-BE49-F238E27FC236}">
                <a16:creationId xmlns:a16="http://schemas.microsoft.com/office/drawing/2014/main" id="{92605EE3-CF3B-B449-D0C5-C790AAAC2112}"/>
              </a:ext>
            </a:extLst>
          </p:cNvPr>
          <p:cNvPicPr>
            <a:picLocks noChangeAspect="1"/>
          </p:cNvPicPr>
          <p:nvPr/>
        </p:nvPicPr>
        <p:blipFill>
          <a:blip r:embed="rId2"/>
          <a:stretch>
            <a:fillRect/>
          </a:stretch>
        </p:blipFill>
        <p:spPr>
          <a:xfrm>
            <a:off x="546939" y="530910"/>
            <a:ext cx="978762" cy="953928"/>
          </a:xfrm>
          <a:prstGeom prst="rect">
            <a:avLst/>
          </a:prstGeom>
        </p:spPr>
      </p:pic>
      <p:pic>
        <p:nvPicPr>
          <p:cNvPr id="8" name="Picture 7">
            <a:extLst>
              <a:ext uri="{FF2B5EF4-FFF2-40B4-BE49-F238E27FC236}">
                <a16:creationId xmlns:a16="http://schemas.microsoft.com/office/drawing/2014/main" id="{36B9E0B3-B3EE-DD43-B53F-8527A0F011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4982" y="530910"/>
            <a:ext cx="835001" cy="1078748"/>
          </a:xfrm>
          <a:prstGeom prst="rect">
            <a:avLst/>
          </a:prstGeom>
        </p:spPr>
      </p:pic>
      <p:sp>
        <p:nvSpPr>
          <p:cNvPr id="3" name="Footer Placeholder 2">
            <a:extLst>
              <a:ext uri="{FF2B5EF4-FFF2-40B4-BE49-F238E27FC236}">
                <a16:creationId xmlns:a16="http://schemas.microsoft.com/office/drawing/2014/main" id="{80DE3600-8C0C-B074-484C-1CD09B91F4D5}"/>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0EDCF8F9-A3A9-73CB-A963-16E26524C573}"/>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9</a:t>
            </a:fld>
            <a:endParaRPr lang="en-IN" dirty="0"/>
          </a:p>
        </p:txBody>
      </p:sp>
      <p:sp>
        <p:nvSpPr>
          <p:cNvPr id="5" name="TextBox 4">
            <a:extLst>
              <a:ext uri="{FF2B5EF4-FFF2-40B4-BE49-F238E27FC236}">
                <a16:creationId xmlns:a16="http://schemas.microsoft.com/office/drawing/2014/main" id="{67F30E16-6B41-5B79-68C9-B007F032260E}"/>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grpSp>
        <p:nvGrpSpPr>
          <p:cNvPr id="6" name="Group 5">
            <a:extLst>
              <a:ext uri="{FF2B5EF4-FFF2-40B4-BE49-F238E27FC236}">
                <a16:creationId xmlns:a16="http://schemas.microsoft.com/office/drawing/2014/main" id="{DF9763DB-B2D8-4059-EB8B-44E7ECC6EFF9}"/>
              </a:ext>
            </a:extLst>
          </p:cNvPr>
          <p:cNvGrpSpPr/>
          <p:nvPr/>
        </p:nvGrpSpPr>
        <p:grpSpPr>
          <a:xfrm>
            <a:off x="1670881" y="2081256"/>
            <a:ext cx="8668140" cy="3738050"/>
            <a:chOff x="0" y="0"/>
            <a:chExt cx="9492" cy="3434"/>
          </a:xfrm>
        </p:grpSpPr>
        <p:grpSp>
          <p:nvGrpSpPr>
            <p:cNvPr id="9" name="Group 8">
              <a:extLst>
                <a:ext uri="{FF2B5EF4-FFF2-40B4-BE49-F238E27FC236}">
                  <a16:creationId xmlns:a16="http://schemas.microsoft.com/office/drawing/2014/main" id="{EAC0AD4E-BB42-8C82-BC26-C3C4F9685C27}"/>
                </a:ext>
              </a:extLst>
            </p:cNvPr>
            <p:cNvGrpSpPr/>
            <p:nvPr/>
          </p:nvGrpSpPr>
          <p:grpSpPr>
            <a:xfrm>
              <a:off x="0" y="0"/>
              <a:ext cx="9492" cy="3434"/>
              <a:chOff x="0" y="0"/>
              <a:chExt cx="7230136" cy="2314979"/>
            </a:xfrm>
          </p:grpSpPr>
          <p:grpSp>
            <p:nvGrpSpPr>
              <p:cNvPr id="12" name="Group 11">
                <a:extLst>
                  <a:ext uri="{FF2B5EF4-FFF2-40B4-BE49-F238E27FC236}">
                    <a16:creationId xmlns:a16="http://schemas.microsoft.com/office/drawing/2014/main" id="{547331E3-B840-759F-C925-B05F1FCCB0A4}"/>
                  </a:ext>
                </a:extLst>
              </p:cNvPr>
              <p:cNvGrpSpPr/>
              <p:nvPr/>
            </p:nvGrpSpPr>
            <p:grpSpPr>
              <a:xfrm>
                <a:off x="0" y="0"/>
                <a:ext cx="7230136" cy="2314979"/>
                <a:chOff x="0" y="0"/>
                <a:chExt cx="7230136" cy="2314979"/>
              </a:xfrm>
            </p:grpSpPr>
            <p:grpSp>
              <p:nvGrpSpPr>
                <p:cNvPr id="17" name="Group 16">
                  <a:extLst>
                    <a:ext uri="{FF2B5EF4-FFF2-40B4-BE49-F238E27FC236}">
                      <a16:creationId xmlns:a16="http://schemas.microsoft.com/office/drawing/2014/main" id="{C793759E-1049-C084-DEC4-1C713278300B}"/>
                    </a:ext>
                  </a:extLst>
                </p:cNvPr>
                <p:cNvGrpSpPr/>
                <p:nvPr/>
              </p:nvGrpSpPr>
              <p:grpSpPr>
                <a:xfrm>
                  <a:off x="0" y="0"/>
                  <a:ext cx="7230136" cy="654623"/>
                  <a:chOff x="0" y="0"/>
                  <a:chExt cx="7230136" cy="654623"/>
                </a:xfrm>
              </p:grpSpPr>
              <p:grpSp>
                <p:nvGrpSpPr>
                  <p:cNvPr id="23" name="Group 22">
                    <a:extLst>
                      <a:ext uri="{FF2B5EF4-FFF2-40B4-BE49-F238E27FC236}">
                        <a16:creationId xmlns:a16="http://schemas.microsoft.com/office/drawing/2014/main" id="{A0BD11E7-54AD-2D2F-7E71-FE66A74E6DAD}"/>
                      </a:ext>
                    </a:extLst>
                  </p:cNvPr>
                  <p:cNvGrpSpPr/>
                  <p:nvPr/>
                </p:nvGrpSpPr>
                <p:grpSpPr>
                  <a:xfrm>
                    <a:off x="0" y="0"/>
                    <a:ext cx="5337572" cy="637954"/>
                    <a:chOff x="0" y="0"/>
                    <a:chExt cx="5338014" cy="638368"/>
                  </a:xfrm>
                </p:grpSpPr>
                <p:sp>
                  <p:nvSpPr>
                    <p:cNvPr id="27" name="Rectangle 26">
                      <a:extLst>
                        <a:ext uri="{FF2B5EF4-FFF2-40B4-BE49-F238E27FC236}">
                          <a16:creationId xmlns:a16="http://schemas.microsoft.com/office/drawing/2014/main" id="{32627D46-DB43-E88F-715C-1F8826E9DDAB}"/>
                        </a:ext>
                      </a:extLst>
                    </p:cNvPr>
                    <p:cNvSpPr/>
                    <p:nvPr/>
                  </p:nvSpPr>
                  <p:spPr>
                    <a:xfrm>
                      <a:off x="0" y="414"/>
                      <a:ext cx="1435362" cy="637954"/>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ct val="105833"/>
                        </a:lnSpc>
                        <a:spcAft>
                          <a:spcPts val="0"/>
                        </a:spcAft>
                      </a:pPr>
                      <a:r>
                        <a:rPr lang="en-US" altLang="zh-CN" sz="1400" b="1" kern="0" dirty="0">
                          <a:solidFill>
                            <a:srgbClr val="000000"/>
                          </a:solidFill>
                          <a:latin typeface="Times New Roman"/>
                          <a:ea typeface="SimSun"/>
                          <a:cs typeface="Times New Roman"/>
                          <a:sym typeface="Times New Roman"/>
                        </a:rPr>
                        <a:t>USER INTERFACE </a:t>
                      </a:r>
                      <a:endParaRPr lang="en-US" altLang="zh-CN" sz="1400" b="1" kern="0" dirty="0">
                        <a:latin typeface="Calibri"/>
                        <a:ea typeface="等线"/>
                        <a:cs typeface="Times New Roman"/>
                        <a:sym typeface="Times New Roman"/>
                      </a:endParaRPr>
                    </a:p>
                  </p:txBody>
                </p:sp>
                <p:sp>
                  <p:nvSpPr>
                    <p:cNvPr id="28" name="Rectangle 27">
                      <a:extLst>
                        <a:ext uri="{FF2B5EF4-FFF2-40B4-BE49-F238E27FC236}">
                          <a16:creationId xmlns:a16="http://schemas.microsoft.com/office/drawing/2014/main" id="{7AC035F1-4287-0657-E5CF-71FB6539BA58}"/>
                        </a:ext>
                      </a:extLst>
                    </p:cNvPr>
                    <p:cNvSpPr/>
                    <p:nvPr/>
                  </p:nvSpPr>
                  <p:spPr>
                    <a:xfrm>
                      <a:off x="1924963" y="0"/>
                      <a:ext cx="1297172" cy="637954"/>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ct val="105833"/>
                        </a:lnSpc>
                        <a:spcAft>
                          <a:spcPts val="800"/>
                        </a:spcAft>
                      </a:pPr>
                      <a:r>
                        <a:rPr lang="en-US" altLang="zh-CN" sz="1400" b="1" kern="0" dirty="0">
                          <a:solidFill>
                            <a:srgbClr val="000000"/>
                          </a:solidFill>
                          <a:latin typeface="Times New Roman"/>
                          <a:ea typeface="SimSun"/>
                          <a:cs typeface="Times New Roman"/>
                          <a:sym typeface="Times New Roman"/>
                        </a:rPr>
                        <a:t>DOCUMENT UPLOAD </a:t>
                      </a:r>
                      <a:endParaRPr lang="en-US" altLang="zh-CN" sz="1400" b="1" kern="0" dirty="0">
                        <a:latin typeface="Calibri"/>
                        <a:ea typeface="等线"/>
                        <a:cs typeface="Times New Roman"/>
                        <a:sym typeface="Times New Roman"/>
                      </a:endParaRPr>
                    </a:p>
                  </p:txBody>
                </p:sp>
                <p:sp>
                  <p:nvSpPr>
                    <p:cNvPr id="29" name="Rectangle 28">
                      <a:extLst>
                        <a:ext uri="{FF2B5EF4-FFF2-40B4-BE49-F238E27FC236}">
                          <a16:creationId xmlns:a16="http://schemas.microsoft.com/office/drawing/2014/main" id="{AE5D7F36-07EA-C12D-BC3A-A71F6319FB92}"/>
                        </a:ext>
                      </a:extLst>
                    </p:cNvPr>
                    <p:cNvSpPr/>
                    <p:nvPr/>
                  </p:nvSpPr>
                  <p:spPr>
                    <a:xfrm>
                      <a:off x="3615540" y="0"/>
                      <a:ext cx="1722474" cy="637954"/>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ct val="105833"/>
                        </a:lnSpc>
                        <a:spcAft>
                          <a:spcPts val="800"/>
                        </a:spcAft>
                      </a:pPr>
                      <a:r>
                        <a:rPr lang="en-US" altLang="zh-CN" sz="1400" b="1" kern="0" dirty="0">
                          <a:solidFill>
                            <a:srgbClr val="000000"/>
                          </a:solidFill>
                          <a:latin typeface="Times New Roman"/>
                          <a:ea typeface="SimSun"/>
                          <a:cs typeface="Times New Roman"/>
                          <a:sym typeface="Times New Roman"/>
                        </a:rPr>
                        <a:t>PREPROCESSING  </a:t>
                      </a:r>
                      <a:endParaRPr lang="en-US" altLang="zh-CN" sz="1400" b="1" kern="0" dirty="0">
                        <a:latin typeface="Calibri"/>
                        <a:ea typeface="等线"/>
                        <a:cs typeface="Times New Roman"/>
                        <a:sym typeface="Times New Roman"/>
                      </a:endParaRPr>
                    </a:p>
                  </p:txBody>
                </p:sp>
                <p:cxnSp>
                  <p:nvCxnSpPr>
                    <p:cNvPr id="30" name="Straight Arrow Connector 29">
                      <a:extLst>
                        <a:ext uri="{FF2B5EF4-FFF2-40B4-BE49-F238E27FC236}">
                          <a16:creationId xmlns:a16="http://schemas.microsoft.com/office/drawing/2014/main" id="{9CC2067E-7CDA-9141-03AC-BB915B0E6D93}"/>
                        </a:ext>
                      </a:extLst>
                    </p:cNvPr>
                    <p:cNvCxnSpPr/>
                    <p:nvPr/>
                  </p:nvCxnSpPr>
                  <p:spPr>
                    <a:xfrm>
                      <a:off x="1467763" y="265814"/>
                      <a:ext cx="4572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550910BC-2B63-7400-8444-A33D6D81BB0E}"/>
                        </a:ext>
                      </a:extLst>
                    </p:cNvPr>
                    <p:cNvCxnSpPr/>
                    <p:nvPr/>
                  </p:nvCxnSpPr>
                  <p:spPr>
                    <a:xfrm>
                      <a:off x="3222135" y="255182"/>
                      <a:ext cx="3937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grpSp>
                <p:nvGrpSpPr>
                  <p:cNvPr id="24" name="Group 23">
                    <a:extLst>
                      <a:ext uri="{FF2B5EF4-FFF2-40B4-BE49-F238E27FC236}">
                        <a16:creationId xmlns:a16="http://schemas.microsoft.com/office/drawing/2014/main" id="{4F7B49F3-6660-A714-8302-2CC320C287A5}"/>
                      </a:ext>
                    </a:extLst>
                  </p:cNvPr>
                  <p:cNvGrpSpPr/>
                  <p:nvPr/>
                </p:nvGrpSpPr>
                <p:grpSpPr>
                  <a:xfrm>
                    <a:off x="5338000" y="0"/>
                    <a:ext cx="1892136" cy="654623"/>
                    <a:chOff x="5338000" y="0"/>
                    <a:chExt cx="1892136" cy="654623"/>
                  </a:xfrm>
                </p:grpSpPr>
                <p:sp>
                  <p:nvSpPr>
                    <p:cNvPr id="25" name="Rectangle 24">
                      <a:extLst>
                        <a:ext uri="{FF2B5EF4-FFF2-40B4-BE49-F238E27FC236}">
                          <a16:creationId xmlns:a16="http://schemas.microsoft.com/office/drawing/2014/main" id="{EAA30667-0DA6-4123-D042-4FBEA3E35591}"/>
                        </a:ext>
                      </a:extLst>
                    </p:cNvPr>
                    <p:cNvSpPr/>
                    <p:nvPr/>
                  </p:nvSpPr>
                  <p:spPr>
                    <a:xfrm>
                      <a:off x="5795201" y="0"/>
                      <a:ext cx="1434935" cy="654623"/>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ct val="105833"/>
                        </a:lnSpc>
                        <a:spcAft>
                          <a:spcPts val="800"/>
                        </a:spcAft>
                      </a:pPr>
                      <a:r>
                        <a:rPr lang="en-US" altLang="zh-CN" sz="1400" b="1" kern="0" dirty="0">
                          <a:solidFill>
                            <a:srgbClr val="000000"/>
                          </a:solidFill>
                          <a:latin typeface="Times New Roman"/>
                          <a:ea typeface="SimSun"/>
                          <a:cs typeface="Times New Roman"/>
                          <a:sym typeface="Times New Roman"/>
                        </a:rPr>
                        <a:t>FEATURE EXTRACTION</a:t>
                      </a:r>
                      <a:endParaRPr lang="en-US" altLang="zh-CN" sz="1400" b="1" kern="0" dirty="0">
                        <a:latin typeface="Calibri"/>
                        <a:ea typeface="等线"/>
                        <a:cs typeface="Times New Roman"/>
                        <a:sym typeface="Times New Roman"/>
                      </a:endParaRPr>
                    </a:p>
                  </p:txBody>
                </p:sp>
                <p:cxnSp>
                  <p:nvCxnSpPr>
                    <p:cNvPr id="26" name="Straight Arrow Connector 25">
                      <a:extLst>
                        <a:ext uri="{FF2B5EF4-FFF2-40B4-BE49-F238E27FC236}">
                          <a16:creationId xmlns:a16="http://schemas.microsoft.com/office/drawing/2014/main" id="{A447EAF5-8497-1269-3502-B1453406CAB4}"/>
                        </a:ext>
                      </a:extLst>
                    </p:cNvPr>
                    <p:cNvCxnSpPr/>
                    <p:nvPr/>
                  </p:nvCxnSpPr>
                  <p:spPr>
                    <a:xfrm>
                      <a:off x="5338000" y="255181"/>
                      <a:ext cx="45656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grpSp>
            <p:sp>
              <p:nvSpPr>
                <p:cNvPr id="18" name="Rectangle 17">
                  <a:extLst>
                    <a:ext uri="{FF2B5EF4-FFF2-40B4-BE49-F238E27FC236}">
                      <a16:creationId xmlns:a16="http://schemas.microsoft.com/office/drawing/2014/main" id="{4B8CE26F-179E-20FE-7C2D-583CE858849B}"/>
                    </a:ext>
                  </a:extLst>
                </p:cNvPr>
                <p:cNvSpPr/>
                <p:nvPr/>
              </p:nvSpPr>
              <p:spPr>
                <a:xfrm>
                  <a:off x="1893051" y="1658679"/>
                  <a:ext cx="1296670" cy="63754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ct val="105833"/>
                    </a:lnSpc>
                    <a:spcAft>
                      <a:spcPts val="0"/>
                    </a:spcAft>
                  </a:pPr>
                  <a:r>
                    <a:rPr lang="en-US" altLang="zh-CN" sz="1400" b="1" kern="0" dirty="0">
                      <a:solidFill>
                        <a:srgbClr val="000000"/>
                      </a:solidFill>
                      <a:latin typeface="Times New Roman"/>
                      <a:ea typeface="SimSun"/>
                      <a:cs typeface="Times New Roman"/>
                      <a:sym typeface="Times New Roman"/>
                    </a:rPr>
                    <a:t>REFERENCE DOCUMENT</a:t>
                  </a:r>
                  <a:endParaRPr lang="en-US" altLang="zh-CN" sz="1400" b="1" kern="0" dirty="0">
                    <a:latin typeface="Calibri"/>
                    <a:ea typeface="等线"/>
                    <a:cs typeface="Times New Roman"/>
                    <a:sym typeface="Times New Roman"/>
                  </a:endParaRPr>
                </a:p>
              </p:txBody>
            </p:sp>
            <p:cxnSp>
              <p:nvCxnSpPr>
                <p:cNvPr id="19" name="Straight Arrow Connector 18">
                  <a:extLst>
                    <a:ext uri="{FF2B5EF4-FFF2-40B4-BE49-F238E27FC236}">
                      <a16:creationId xmlns:a16="http://schemas.microsoft.com/office/drawing/2014/main" id="{E2A5C619-7DA0-BD77-74E9-9B867782B9C5}"/>
                    </a:ext>
                  </a:extLst>
                </p:cNvPr>
                <p:cNvCxnSpPr/>
                <p:nvPr/>
              </p:nvCxnSpPr>
              <p:spPr>
                <a:xfrm>
                  <a:off x="3190223" y="1924493"/>
                  <a:ext cx="45656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D36BA946-4ADC-D28F-DF6A-7A6E15A111F6}"/>
                    </a:ext>
                  </a:extLst>
                </p:cNvPr>
                <p:cNvSpPr/>
                <p:nvPr/>
              </p:nvSpPr>
              <p:spPr>
                <a:xfrm>
                  <a:off x="3647423" y="1658679"/>
                  <a:ext cx="1296670" cy="63754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ct val="105833"/>
                    </a:lnSpc>
                    <a:spcAft>
                      <a:spcPts val="800"/>
                    </a:spcAft>
                  </a:pPr>
                  <a:r>
                    <a:rPr lang="en-US" altLang="zh-CN" sz="1400" b="1" kern="1200" dirty="0">
                      <a:solidFill>
                        <a:srgbClr val="000000"/>
                      </a:solidFill>
                      <a:latin typeface="Times New Roman"/>
                      <a:ea typeface="Calibri"/>
                      <a:cs typeface="Times New Roman"/>
                      <a:sym typeface="Times New Roman"/>
                    </a:rPr>
                    <a:t>PLAGIARISM % DISPLAY</a:t>
                  </a:r>
                  <a:endParaRPr lang="en-US" altLang="zh-CN" sz="1200" b="1" kern="0" dirty="0">
                    <a:latin typeface="Calibri"/>
                    <a:ea typeface="等线"/>
                    <a:cs typeface="Times New Roman"/>
                    <a:sym typeface="Times New Roman"/>
                  </a:endParaRPr>
                </a:p>
              </p:txBody>
            </p:sp>
            <p:sp>
              <p:nvSpPr>
                <p:cNvPr id="21" name="Rectangle 20">
                  <a:extLst>
                    <a:ext uri="{FF2B5EF4-FFF2-40B4-BE49-F238E27FC236}">
                      <a16:creationId xmlns:a16="http://schemas.microsoft.com/office/drawing/2014/main" id="{3C0E8D30-8133-60C5-065A-9A7284F9DCA1}"/>
                    </a:ext>
                  </a:extLst>
                </p:cNvPr>
                <p:cNvSpPr/>
                <p:nvPr/>
              </p:nvSpPr>
              <p:spPr>
                <a:xfrm>
                  <a:off x="31993" y="1647994"/>
                  <a:ext cx="1398370" cy="66698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ct val="105833"/>
                    </a:lnSpc>
                    <a:spcAft>
                      <a:spcPts val="0"/>
                    </a:spcAft>
                  </a:pPr>
                  <a:r>
                    <a:rPr lang="en-US" altLang="zh-CN" sz="1400" b="1" kern="1200" dirty="0">
                      <a:solidFill>
                        <a:srgbClr val="000000"/>
                      </a:solidFill>
                      <a:latin typeface="Times New Roman"/>
                      <a:ea typeface="Calibri"/>
                      <a:cs typeface="Times New Roman"/>
                      <a:sym typeface="Times New Roman"/>
                    </a:rPr>
                    <a:t>TESTING WITH NEW INPUT TEXT</a:t>
                  </a:r>
                  <a:endParaRPr lang="en-US" altLang="zh-CN" sz="1200" b="1" kern="0" dirty="0">
                    <a:latin typeface="Calibri"/>
                    <a:ea typeface="等线"/>
                    <a:cs typeface="Times New Roman"/>
                    <a:sym typeface="Times New Roman"/>
                  </a:endParaRPr>
                </a:p>
              </p:txBody>
            </p:sp>
            <p:cxnSp>
              <p:nvCxnSpPr>
                <p:cNvPr id="22" name="Straight Arrow Connector 21">
                  <a:extLst>
                    <a:ext uri="{FF2B5EF4-FFF2-40B4-BE49-F238E27FC236}">
                      <a16:creationId xmlns:a16="http://schemas.microsoft.com/office/drawing/2014/main" id="{B96FDA44-A05B-FD12-4036-5FA2E70452A5}"/>
                    </a:ext>
                  </a:extLst>
                </p:cNvPr>
                <p:cNvCxnSpPr/>
                <p:nvPr/>
              </p:nvCxnSpPr>
              <p:spPr>
                <a:xfrm>
                  <a:off x="1435851" y="1924493"/>
                  <a:ext cx="45656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grpSp>
            <p:nvGrpSpPr>
              <p:cNvPr id="13" name="Group 12">
                <a:extLst>
                  <a:ext uri="{FF2B5EF4-FFF2-40B4-BE49-F238E27FC236}">
                    <a16:creationId xmlns:a16="http://schemas.microsoft.com/office/drawing/2014/main" id="{3A532F23-B46B-BF5E-EF93-B3062B0F8D08}"/>
                  </a:ext>
                </a:extLst>
              </p:cNvPr>
              <p:cNvGrpSpPr/>
              <p:nvPr/>
            </p:nvGrpSpPr>
            <p:grpSpPr>
              <a:xfrm>
                <a:off x="2552271" y="637953"/>
                <a:ext cx="3891516" cy="1020683"/>
                <a:chOff x="2552271" y="637953"/>
                <a:chExt cx="3891516" cy="1020683"/>
              </a:xfrm>
            </p:grpSpPr>
            <p:cxnSp>
              <p:nvCxnSpPr>
                <p:cNvPr id="14" name="Straight Connector 13">
                  <a:extLst>
                    <a:ext uri="{FF2B5EF4-FFF2-40B4-BE49-F238E27FC236}">
                      <a16:creationId xmlns:a16="http://schemas.microsoft.com/office/drawing/2014/main" id="{5D2E6E09-93C4-3B34-A886-5EA76C42BD2E}"/>
                    </a:ext>
                  </a:extLst>
                </p:cNvPr>
                <p:cNvCxnSpPr/>
                <p:nvPr/>
              </p:nvCxnSpPr>
              <p:spPr>
                <a:xfrm>
                  <a:off x="6443787" y="637953"/>
                  <a:ext cx="0" cy="308344"/>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8DBEB60E-FCB5-C237-4509-9BB0DC1ED3EC}"/>
                    </a:ext>
                  </a:extLst>
                </p:cNvPr>
                <p:cNvCxnSpPr/>
                <p:nvPr/>
              </p:nvCxnSpPr>
              <p:spPr>
                <a:xfrm flipH="1">
                  <a:off x="2552271" y="946297"/>
                  <a:ext cx="3891516"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36E1B5DC-B751-25A7-7E5A-2A4C9B576D87}"/>
                    </a:ext>
                  </a:extLst>
                </p:cNvPr>
                <p:cNvCxnSpPr/>
                <p:nvPr/>
              </p:nvCxnSpPr>
              <p:spPr>
                <a:xfrm>
                  <a:off x="2552271" y="946297"/>
                  <a:ext cx="0" cy="71233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grpSp>
        <p:cxnSp>
          <p:nvCxnSpPr>
            <p:cNvPr id="10" name="Straight Arrow Connector 9">
              <a:extLst>
                <a:ext uri="{FF2B5EF4-FFF2-40B4-BE49-F238E27FC236}">
                  <a16:creationId xmlns:a16="http://schemas.microsoft.com/office/drawing/2014/main" id="{6150CD66-B828-FC1C-9CEC-40DEA5842936}"/>
                </a:ext>
              </a:extLst>
            </p:cNvPr>
            <p:cNvCxnSpPr/>
            <p:nvPr/>
          </p:nvCxnSpPr>
          <p:spPr>
            <a:xfrm>
              <a:off x="6498" y="2883"/>
              <a:ext cx="6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4E78DBA9-EF12-36C0-86C1-0DC8589832D1}"/>
                </a:ext>
              </a:extLst>
            </p:cNvPr>
            <p:cNvSpPr/>
            <p:nvPr/>
          </p:nvSpPr>
          <p:spPr>
            <a:xfrm>
              <a:off x="7098" y="2489"/>
              <a:ext cx="1703" cy="94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ct val="105833"/>
                </a:lnSpc>
                <a:spcAft>
                  <a:spcPts val="800"/>
                </a:spcAft>
              </a:pPr>
              <a:r>
                <a:rPr lang="en-US" altLang="zh-CN" sz="1400" b="1" kern="0" dirty="0">
                  <a:latin typeface="Times New Roman"/>
                  <a:ea typeface="等线"/>
                  <a:cs typeface="Times New Roman"/>
                  <a:sym typeface="Times New Roman"/>
                </a:rPr>
                <a:t>HIGHLIGHTED MATCHES</a:t>
              </a:r>
              <a:endParaRPr lang="en-US" altLang="zh-CN" sz="1400" b="1" kern="0" dirty="0">
                <a:latin typeface="Calibri"/>
                <a:ea typeface="等线"/>
                <a:cs typeface="Times New Roman"/>
                <a:sym typeface="Times New Roman"/>
              </a:endParaRPr>
            </a:p>
          </p:txBody>
        </p:sp>
      </p:grpSp>
    </p:spTree>
    <p:extLst>
      <p:ext uri="{BB962C8B-B14F-4D97-AF65-F5344CB8AC3E}">
        <p14:creationId xmlns:p14="http://schemas.microsoft.com/office/powerpoint/2010/main" val="263839204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407</TotalTime>
  <Words>1531</Words>
  <Application>Microsoft Office PowerPoint</Application>
  <PresentationFormat>Widescreen</PresentationFormat>
  <Paragraphs>176</Paragraphs>
  <Slides>21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Aptos</vt:lpstr>
      <vt:lpstr>Arial</vt:lpstr>
      <vt:lpstr>Arial Narrow</vt:lpstr>
      <vt:lpstr>Calibri</vt:lpstr>
      <vt:lpstr>Calibri Light</vt:lpstr>
      <vt:lpstr>Times New Roman</vt:lpstr>
      <vt:lpstr>Wingdings</vt:lpstr>
      <vt:lpstr>Retrospect</vt:lpstr>
      <vt:lpstr>Office Theme</vt:lpstr>
      <vt:lpstr>PowerPoint Presentation</vt:lpstr>
      <vt:lpstr>ABSTRACT</vt:lpstr>
      <vt:lpstr>OBJECTIVE</vt:lpstr>
      <vt:lpstr>LITERATURE SURVEY</vt:lpstr>
      <vt:lpstr>LITERATURE SURVEY</vt:lpstr>
      <vt:lpstr>LITERATURE SURVEY</vt:lpstr>
      <vt:lpstr>EXISTING SYSTEM</vt:lpstr>
      <vt:lpstr>PROPOSED SYSTEM </vt:lpstr>
      <vt:lpstr>SYSTEM ARCHITECTURE</vt:lpstr>
      <vt:lpstr>MODULE 1 : User Interface </vt:lpstr>
      <vt:lpstr>MODULE 2 : Document Upload Module</vt:lpstr>
      <vt:lpstr>MODULE 3 : Preprocessing</vt:lpstr>
      <vt:lpstr>MODULE 4 : Reference Document Module</vt:lpstr>
      <vt:lpstr>MODULE 5 : Output for Plagiarism Detect Module</vt:lpstr>
      <vt:lpstr>OUTPUT</vt:lpstr>
      <vt:lpstr>OUTPUT</vt:lpstr>
      <vt:lpstr>OUTPUT</vt:lpstr>
      <vt:lpstr>PowerPoint Presentation</vt:lpstr>
      <vt:lpstr>CONCLUSION &amp; FUTURE ENHANCEMENT</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Matheswaran P</dc:creator>
  <cp:lastModifiedBy>Charulatha K (00003192806)</cp:lastModifiedBy>
  <cp:revision>14</cp:revision>
  <dcterms:created xsi:type="dcterms:W3CDTF">2025-05-09T08:00:13Z</dcterms:created>
  <dcterms:modified xsi:type="dcterms:W3CDTF">2025-05-25T15:06:27Z</dcterms:modified>
</cp:coreProperties>
</file>