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7" r:id="rId2"/>
    <p:sldId id="259" r:id="rId3"/>
    <p:sldId id="272" r:id="rId4"/>
    <p:sldId id="306" r:id="rId5"/>
    <p:sldId id="274" r:id="rId6"/>
    <p:sldId id="307" r:id="rId7"/>
    <p:sldId id="308" r:id="rId8"/>
    <p:sldId id="311" r:id="rId9"/>
    <p:sldId id="309" r:id="rId10"/>
    <p:sldId id="312" r:id="rId11"/>
    <p:sldId id="280" r:id="rId12"/>
    <p:sldId id="310" r:id="rId13"/>
    <p:sldId id="322" r:id="rId14"/>
    <p:sldId id="269" r:id="rId15"/>
    <p:sldId id="327" r:id="rId16"/>
    <p:sldId id="285" r:id="rId17"/>
    <p:sldId id="286" r:id="rId18"/>
    <p:sldId id="287" r:id="rId19"/>
    <p:sldId id="288" r:id="rId20"/>
    <p:sldId id="284" r:id="rId21"/>
    <p:sldId id="296" r:id="rId22"/>
    <p:sldId id="317" r:id="rId23"/>
    <p:sldId id="298" r:id="rId24"/>
    <p:sldId id="314" r:id="rId25"/>
    <p:sldId id="313" r:id="rId26"/>
    <p:sldId id="292" r:id="rId27"/>
    <p:sldId id="323" r:id="rId28"/>
    <p:sldId id="328" r:id="rId29"/>
    <p:sldId id="329" r:id="rId30"/>
    <p:sldId id="332" r:id="rId31"/>
    <p:sldId id="333" r:id="rId32"/>
    <p:sldId id="294" r:id="rId33"/>
    <p:sldId id="331" r:id="rId34"/>
    <p:sldId id="330" r:id="rId35"/>
    <p:sldId id="320" r:id="rId36"/>
    <p:sldId id="304" r:id="rId37"/>
    <p:sldId id="301" r:id="rId38"/>
    <p:sldId id="318" r:id="rId39"/>
    <p:sldId id="293" r:id="rId40"/>
    <p:sldId id="29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0614"/>
    <a:srgbClr val="FF0000"/>
    <a:srgbClr val="230D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56" autoAdjust="0"/>
  </p:normalViewPr>
  <p:slideViewPr>
    <p:cSldViewPr>
      <p:cViewPr varScale="1">
        <p:scale>
          <a:sx n="86" d="100"/>
          <a:sy n="86" d="100"/>
        </p:scale>
        <p:origin x="135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1F429B-72BE-46E5-A779-782A9C6ED1BB}" type="datetimeFigureOut">
              <a:rPr lang="en-IN" smtClean="0"/>
              <a:t>19-06-2021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8243C-FF48-4C63-BA8E-DBEFAA38A472}" type="slidenum">
              <a:rPr lang="en-IN" smtClean="0"/>
              <a:t>‹#›</a:t>
            </a:fld>
            <a:endParaRPr lang="en-IN"/>
          </a:p>
        </p:txBody>
      </p:sp>
    </p:spTree>
    <p:extLst>
      <p:ext uri="{BB962C8B-B14F-4D97-AF65-F5344CB8AC3E}">
        <p14:creationId xmlns:p14="http://schemas.microsoft.com/office/powerpoint/2010/main" val="1507173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3C8243C-FF48-4C63-BA8E-DBEFAA38A472}" type="slidenum">
              <a:rPr lang="en-IN" smtClean="0"/>
              <a:t>1</a:t>
            </a:fld>
            <a:endParaRPr lang="en-IN"/>
          </a:p>
        </p:txBody>
      </p:sp>
    </p:spTree>
    <p:extLst>
      <p:ext uri="{BB962C8B-B14F-4D97-AF65-F5344CB8AC3E}">
        <p14:creationId xmlns:p14="http://schemas.microsoft.com/office/powerpoint/2010/main" val="1091342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5D7CEC93-BC66-4B92-9079-A42D6D7C3964}" type="datetimeFigureOut">
              <a:rPr lang="en-US" smtClean="0"/>
              <a:pPr/>
              <a:t>6/19/2021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3630197-1351-430F-AE6C-8B45C241742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D7CEC93-BC66-4B92-9079-A42D6D7C3964}" type="datetimeFigureOut">
              <a:rPr lang="en-US" smtClean="0"/>
              <a:pPr/>
              <a:t>6/19/2021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30197-1351-430F-AE6C-8B45C24174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D7CEC93-BC66-4B92-9079-A42D6D7C3964}" type="datetimeFigureOut">
              <a:rPr lang="en-US" smtClean="0"/>
              <a:pPr/>
              <a:t>6/19/2021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30197-1351-430F-AE6C-8B45C241742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D7CEC93-BC66-4B92-9079-A42D6D7C3964}" type="datetimeFigureOut">
              <a:rPr lang="en-US" smtClean="0"/>
              <a:pPr/>
              <a:t>6/19/2021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30197-1351-430F-AE6C-8B45C241742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D7CEC93-BC66-4B92-9079-A42D6D7C3964}" type="datetimeFigureOut">
              <a:rPr lang="en-US" smtClean="0"/>
              <a:pPr/>
              <a:t>6/19/2021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30197-1351-430F-AE6C-8B45C241742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D7CEC93-BC66-4B92-9079-A42D6D7C3964}" type="datetimeFigureOut">
              <a:rPr lang="en-US" smtClean="0"/>
              <a:pPr/>
              <a:t>6/19/2021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30197-1351-430F-AE6C-8B45C241742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D7CEC93-BC66-4B92-9079-A42D6D7C3964}" type="datetimeFigureOut">
              <a:rPr lang="en-US" smtClean="0"/>
              <a:pPr/>
              <a:t>6/19/2021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630197-1351-430F-AE6C-8B45C241742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5D7CEC93-BC66-4B92-9079-A42D6D7C3964}" type="datetimeFigureOut">
              <a:rPr lang="en-US" smtClean="0"/>
              <a:pPr/>
              <a:t>6/19/2021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630197-1351-430F-AE6C-8B45C241742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7CEC93-BC66-4B92-9079-A42D6D7C3964}" type="datetimeFigureOut">
              <a:rPr lang="en-US" smtClean="0"/>
              <a:pPr/>
              <a:t>6/19/2021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630197-1351-430F-AE6C-8B45C24174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D7CEC93-BC66-4B92-9079-A42D6D7C3964}" type="datetimeFigureOut">
              <a:rPr lang="en-US" smtClean="0"/>
              <a:pPr/>
              <a:t>6/19/2021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30197-1351-430F-AE6C-8B45C241742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D7CEC93-BC66-4B92-9079-A42D6D7C3964}" type="datetimeFigureOut">
              <a:rPr lang="en-US" smtClean="0"/>
              <a:pPr/>
              <a:t>6/19/2021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3630197-1351-430F-AE6C-8B45C241742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D7CEC93-BC66-4B92-9079-A42D6D7C3964}" type="datetimeFigureOut">
              <a:rPr lang="en-US" smtClean="0"/>
              <a:pPr/>
              <a:t>6/19/2021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3630197-1351-430F-AE6C-8B45C241742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mailto:shlens@google.com" TargetMode="External"/><Relationship Id="rId2" Type="http://schemas.openxmlformats.org/officeDocument/2006/relationships/hyperlink" Target="mailto:szegedy@googl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3600"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609600"/>
            <a:ext cx="8229600" cy="5715000"/>
          </a:xfrm>
        </p:spPr>
        <p:txBody>
          <a:bodyPr>
            <a:normAutofit fontScale="77500" lnSpcReduction="20000"/>
          </a:bodyPr>
          <a:lstStyle/>
          <a:p>
            <a:pPr marL="0" indent="0" algn="ctr">
              <a:buNone/>
            </a:pPr>
            <a:endParaRPr lang="en-US" dirty="0">
              <a:solidFill>
                <a:schemeClr val="bg2">
                  <a:lumMod val="10000"/>
                </a:schemeClr>
              </a:solidFill>
              <a:latin typeface="Times New Roman" pitchFamily="18" charset="0"/>
              <a:cs typeface="Times New Roman" pitchFamily="18" charset="0"/>
            </a:endParaRPr>
          </a:p>
          <a:p>
            <a:pPr marL="0" indent="0" algn="ctr">
              <a:buNone/>
            </a:pPr>
            <a:r>
              <a:rPr lang="en-US" sz="2900" dirty="0">
                <a:solidFill>
                  <a:srgbClr val="0070C0"/>
                </a:solidFill>
                <a:latin typeface="Algerian" panose="04020705040A02060702" pitchFamily="82" charset="0"/>
                <a:cs typeface="Times New Roman" pitchFamily="18" charset="0"/>
              </a:rPr>
              <a:t>DIABETIC RETINOPATHY DETECTION USING DEEP LEARNING TECHNIQUES</a:t>
            </a:r>
          </a:p>
          <a:p>
            <a:pPr marL="0" indent="0" algn="just">
              <a:buNone/>
            </a:pPr>
            <a:r>
              <a:rPr lang="en-US" dirty="0">
                <a:latin typeface="Times New Roman" pitchFamily="18" charset="0"/>
                <a:cs typeface="Times New Roman" pitchFamily="18" charset="0"/>
              </a:rPr>
              <a:t>               </a:t>
            </a:r>
          </a:p>
          <a:p>
            <a:pPr marL="0" indent="0" algn="just">
              <a:buNone/>
            </a:pPr>
            <a:r>
              <a:rPr lang="en-US" dirty="0">
                <a:latin typeface="Times New Roman" pitchFamily="18" charset="0"/>
                <a:cs typeface="Times New Roman" pitchFamily="18" charset="0"/>
              </a:rPr>
              <a:t>                                          </a:t>
            </a:r>
          </a:p>
          <a:p>
            <a:pPr marL="0" indent="0" algn="just">
              <a:buNone/>
            </a:pPr>
            <a:r>
              <a:rPr lang="en-US" dirty="0">
                <a:latin typeface="Times New Roman" pitchFamily="18" charset="0"/>
                <a:cs typeface="Times New Roman" pitchFamily="18" charset="0"/>
              </a:rPr>
              <a:t>                                       </a:t>
            </a:r>
            <a:r>
              <a:rPr lang="en-US" sz="3000" dirty="0">
                <a:latin typeface="Times New Roman" pitchFamily="18" charset="0"/>
                <a:cs typeface="Times New Roman" pitchFamily="18" charset="0"/>
              </a:rPr>
              <a:t>Domain : Deep learning</a:t>
            </a:r>
          </a:p>
          <a:p>
            <a:pPr marL="0" indent="0" algn="just">
              <a:buNone/>
            </a:pPr>
            <a:r>
              <a:rPr lang="en-US" sz="3000" dirty="0">
                <a:latin typeface="Times New Roman" pitchFamily="18" charset="0"/>
                <a:cs typeface="Times New Roman" pitchFamily="18" charset="0"/>
              </a:rPr>
              <a:t>                                      Batch no: A5</a:t>
            </a:r>
          </a:p>
          <a:p>
            <a:pPr marL="0" indent="0" algn="just">
              <a:buNone/>
            </a:pPr>
            <a:endParaRPr lang="en-US" dirty="0">
              <a:latin typeface="Times New Roman" pitchFamily="18" charset="0"/>
              <a:cs typeface="Times New Roman" pitchFamily="18" charset="0"/>
            </a:endParaRPr>
          </a:p>
          <a:p>
            <a:pPr marL="0" indent="0" algn="r">
              <a:buNone/>
            </a:pPr>
            <a:r>
              <a:rPr lang="en-US" dirty="0">
                <a:latin typeface="Times New Roman" pitchFamily="18" charset="0"/>
                <a:cs typeface="Times New Roman" pitchFamily="18" charset="0"/>
              </a:rPr>
              <a:t>                           </a:t>
            </a:r>
          </a:p>
          <a:p>
            <a:pPr marL="0" indent="0" algn="just">
              <a:buNone/>
            </a:pPr>
            <a:r>
              <a:rPr lang="en-US" dirty="0">
                <a:latin typeface="Times New Roman" pitchFamily="18" charset="0"/>
                <a:cs typeface="Times New Roman" pitchFamily="18" charset="0"/>
              </a:rPr>
              <a:t>  Guide :                                                                  Team Members:</a:t>
            </a:r>
          </a:p>
          <a:p>
            <a:pPr marL="0" indent="0" algn="just">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Mrs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K.Kiruthika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M.Tech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Charulatha.K</a:t>
            </a:r>
            <a:r>
              <a:rPr lang="en-US" dirty="0">
                <a:latin typeface="Times New Roman" pitchFamily="18" charset="0"/>
                <a:cs typeface="Times New Roman" pitchFamily="18" charset="0"/>
              </a:rPr>
              <a:t> (211417104042)</a:t>
            </a:r>
          </a:p>
          <a:p>
            <a:pPr marL="0" indent="0" algn="just">
              <a:buNone/>
            </a:pPr>
            <a:r>
              <a:rPr lang="en-US" dirty="0">
                <a:latin typeface="Times New Roman" pitchFamily="18" charset="0"/>
                <a:cs typeface="Times New Roman" pitchFamily="18" charset="0"/>
              </a:rPr>
              <a:t>        Assistant professor                                     </a:t>
            </a:r>
            <a:r>
              <a:rPr lang="en-US" dirty="0" err="1">
                <a:latin typeface="Times New Roman" pitchFamily="18" charset="0"/>
                <a:cs typeface="Times New Roman" pitchFamily="18" charset="0"/>
              </a:rPr>
              <a:t>Jayasri.K</a:t>
            </a:r>
            <a:r>
              <a:rPr lang="en-US" dirty="0">
                <a:latin typeface="Times New Roman" pitchFamily="18" charset="0"/>
                <a:cs typeface="Times New Roman" pitchFamily="18" charset="0"/>
              </a:rPr>
              <a:t>(211417104092)                          </a:t>
            </a:r>
          </a:p>
          <a:p>
            <a:pPr marL="0" indent="0" algn="just">
              <a:buNone/>
            </a:pPr>
            <a:r>
              <a:rPr lang="en-US" dirty="0">
                <a:latin typeface="Times New Roman" pitchFamily="18" charset="0"/>
                <a:cs typeface="Times New Roman" pitchFamily="18" charset="0"/>
              </a:rPr>
              <a:t>                                                                     </a:t>
            </a:r>
            <a:r>
              <a:rPr lang="en-US" sz="2800" dirty="0" err="1">
                <a:latin typeface="Times New Roman" pitchFamily="18" charset="0"/>
                <a:cs typeface="Times New Roman" pitchFamily="18" charset="0"/>
              </a:rPr>
              <a:t>Kamathampalli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Jayasri</a:t>
            </a:r>
            <a:r>
              <a:rPr lang="en-US" sz="2800" dirty="0">
                <a:latin typeface="Times New Roman" pitchFamily="18" charset="0"/>
                <a:cs typeface="Times New Roman" pitchFamily="18" charset="0"/>
              </a:rPr>
              <a:t> Reddy</a:t>
            </a:r>
            <a:r>
              <a:rPr lang="en-US" dirty="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marL="0" indent="0" algn="just">
              <a:buNone/>
            </a:pPr>
            <a:r>
              <a:rPr lang="en-US" sz="2400" dirty="0">
                <a:latin typeface="Times New Roman" pitchFamily="18" charset="0"/>
                <a:cs typeface="Times New Roman" pitchFamily="18" charset="0"/>
              </a:rPr>
              <a:t>                                                                                      (211417104105)</a:t>
            </a:r>
          </a:p>
          <a:p>
            <a:pPr marL="0" indent="0" algn="just">
              <a:buNone/>
            </a:pPr>
            <a:r>
              <a:rPr lang="en-US" sz="2400" dirty="0">
                <a:latin typeface="Times New Roman" pitchFamily="18" charset="0"/>
                <a:cs typeface="Times New Roman" pitchFamily="18" charset="0"/>
              </a:rPr>
              <a:t>                                                                                         </a:t>
            </a:r>
          </a:p>
          <a:p>
            <a:pPr marL="0" indent="0" algn="just">
              <a:buNone/>
            </a:pPr>
            <a:r>
              <a:rPr lang="en-US" sz="2400" dirty="0">
                <a:latin typeface="Times New Roman" pitchFamily="18" charset="0"/>
                <a:cs typeface="Times New Roman"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86F71-D124-433D-9AD4-F0503C1C022E}"/>
              </a:ext>
            </a:extLst>
          </p:cNvPr>
          <p:cNvSpPr>
            <a:spLocks noGrp="1"/>
          </p:cNvSpPr>
          <p:nvPr>
            <p:ph type="title"/>
          </p:nvPr>
        </p:nvSpPr>
        <p:spPr/>
        <p:txBody>
          <a:bodyPr/>
          <a:lstStyle/>
          <a:p>
            <a:endParaRPr lang="en-IN"/>
          </a:p>
        </p:txBody>
      </p:sp>
      <p:graphicFrame>
        <p:nvGraphicFramePr>
          <p:cNvPr id="6" name="Table 5">
            <a:extLst>
              <a:ext uri="{FF2B5EF4-FFF2-40B4-BE49-F238E27FC236}">
                <a16:creationId xmlns:a16="http://schemas.microsoft.com/office/drawing/2014/main" id="{D1CC4D99-2857-48E6-862E-03DC5269C5C7}"/>
              </a:ext>
            </a:extLst>
          </p:cNvPr>
          <p:cNvGraphicFramePr>
            <a:graphicFrameLocks/>
          </p:cNvGraphicFramePr>
          <p:nvPr>
            <p:extLst>
              <p:ext uri="{D42A27DB-BD31-4B8C-83A1-F6EECF244321}">
                <p14:modId xmlns:p14="http://schemas.microsoft.com/office/powerpoint/2010/main" val="1974077510"/>
              </p:ext>
            </p:extLst>
          </p:nvPr>
        </p:nvGraphicFramePr>
        <p:xfrm>
          <a:off x="225742" y="533400"/>
          <a:ext cx="8692515" cy="5973578"/>
        </p:xfrm>
        <a:graphic>
          <a:graphicData uri="http://schemas.openxmlformats.org/drawingml/2006/table">
            <a:tbl>
              <a:tblPr firstRow="1" bandRow="1">
                <a:tableStyleId>{F5AB1C69-6EDB-4FF4-983F-18BD219EF322}</a:tableStyleId>
              </a:tblPr>
              <a:tblGrid>
                <a:gridCol w="697571">
                  <a:extLst>
                    <a:ext uri="{9D8B030D-6E8A-4147-A177-3AD203B41FA5}">
                      <a16:colId xmlns:a16="http://schemas.microsoft.com/office/drawing/2014/main" val="2073557592"/>
                    </a:ext>
                  </a:extLst>
                </a:gridCol>
                <a:gridCol w="1134087">
                  <a:extLst>
                    <a:ext uri="{9D8B030D-6E8A-4147-A177-3AD203B41FA5}">
                      <a16:colId xmlns:a16="http://schemas.microsoft.com/office/drawing/2014/main" val="1642286767"/>
                    </a:ext>
                  </a:extLst>
                </a:gridCol>
                <a:gridCol w="914400">
                  <a:extLst>
                    <a:ext uri="{9D8B030D-6E8A-4147-A177-3AD203B41FA5}">
                      <a16:colId xmlns:a16="http://schemas.microsoft.com/office/drawing/2014/main" val="2228654525"/>
                    </a:ext>
                  </a:extLst>
                </a:gridCol>
                <a:gridCol w="1910231">
                  <a:extLst>
                    <a:ext uri="{9D8B030D-6E8A-4147-A177-3AD203B41FA5}">
                      <a16:colId xmlns:a16="http://schemas.microsoft.com/office/drawing/2014/main" val="3033170853"/>
                    </a:ext>
                  </a:extLst>
                </a:gridCol>
                <a:gridCol w="2512227">
                  <a:extLst>
                    <a:ext uri="{9D8B030D-6E8A-4147-A177-3AD203B41FA5}">
                      <a16:colId xmlns:a16="http://schemas.microsoft.com/office/drawing/2014/main" val="439285213"/>
                    </a:ext>
                  </a:extLst>
                </a:gridCol>
                <a:gridCol w="1523999">
                  <a:extLst>
                    <a:ext uri="{9D8B030D-6E8A-4147-A177-3AD203B41FA5}">
                      <a16:colId xmlns:a16="http://schemas.microsoft.com/office/drawing/2014/main" val="3028079661"/>
                    </a:ext>
                  </a:extLst>
                </a:gridCol>
              </a:tblGrid>
              <a:tr h="8356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err="1">
                          <a:latin typeface="Times New Roman" pitchFamily="18" charset="0"/>
                          <a:cs typeface="Times New Roman" pitchFamily="18" charset="0"/>
                        </a:rPr>
                        <a:t>S.No</a:t>
                      </a:r>
                      <a:endParaRPr lang="en-US" sz="1800" b="0" dirty="0">
                        <a:latin typeface="Times New Roman" pitchFamily="18" charset="0"/>
                        <a:cs typeface="Times New Roman" pitchFamily="18" charset="0"/>
                      </a:endParaRPr>
                    </a:p>
                    <a:p>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err="1">
                          <a:latin typeface="Times New Roman" pitchFamily="18" charset="0"/>
                          <a:cs typeface="Times New Roman" pitchFamily="18" charset="0"/>
                        </a:rPr>
                        <a:t>Joural</a:t>
                      </a:r>
                      <a:r>
                        <a:rPr lang="en-US" sz="1800" b="0" dirty="0">
                          <a:latin typeface="Times New Roman" pitchFamily="18" charset="0"/>
                          <a:cs typeface="Times New Roman" pitchFamily="18" charset="0"/>
                        </a:rPr>
                        <a:t>  name, Year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Author Name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Paper Title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Methodology</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Merits</a:t>
                      </a:r>
                    </a:p>
                    <a:p>
                      <a:endParaRPr lang="en-IN" dirty="0"/>
                    </a:p>
                  </a:txBody>
                  <a:tcPr/>
                </a:tc>
                <a:extLst>
                  <a:ext uri="{0D108BD9-81ED-4DB2-BD59-A6C34878D82A}">
                    <a16:rowId xmlns:a16="http://schemas.microsoft.com/office/drawing/2014/main" val="1328221891"/>
                  </a:ext>
                </a:extLst>
              </a:tr>
              <a:tr h="4784858">
                <a:tc>
                  <a:txBody>
                    <a:bodyPr/>
                    <a:lstStyle/>
                    <a:p>
                      <a:r>
                        <a:rPr lang="en-US" dirty="0"/>
                        <a:t>8</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2015</a:t>
                      </a:r>
                      <a:endParaRPr lang="en-US" sz="1400" b="0" dirty="0">
                        <a:latin typeface="Times New Roman" pitchFamily="18" charset="0"/>
                        <a:cs typeface="Times New Roman" pitchFamily="18" charset="0"/>
                      </a:endParaRPr>
                    </a:p>
                    <a:p>
                      <a:r>
                        <a:rPr lang="en-IN" dirty="0"/>
                        <a:t>British journal of </a:t>
                      </a:r>
                      <a:r>
                        <a:rPr lang="en-IN" dirty="0" err="1"/>
                        <a:t>opthalmology</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Rupert R A </a:t>
                      </a:r>
                      <a:r>
                        <a:rPr kumimoji="0" lang="en-US" sz="1800" b="0" kern="1200" dirty="0" err="1">
                          <a:solidFill>
                            <a:schemeClr val="dk1"/>
                          </a:solidFill>
                          <a:latin typeface="Times New Roman" pitchFamily="18" charset="0"/>
                          <a:ea typeface="+mn-ea"/>
                          <a:cs typeface="Times New Roman" pitchFamily="18" charset="0"/>
                        </a:rPr>
                        <a:t>Bourne,Jost</a:t>
                      </a:r>
                      <a:r>
                        <a:rPr kumimoji="0" lang="en-US" sz="1800" b="0" kern="1200" dirty="0">
                          <a:solidFill>
                            <a:schemeClr val="dk1"/>
                          </a:solidFill>
                          <a:latin typeface="Times New Roman" pitchFamily="18" charset="0"/>
                          <a:ea typeface="+mn-ea"/>
                          <a:cs typeface="Times New Roman" pitchFamily="18" charset="0"/>
                        </a:rPr>
                        <a:t> B Jonas</a:t>
                      </a:r>
                      <a:endParaRPr lang="en-US" sz="1400" b="0" dirty="0">
                        <a:latin typeface="Times New Roman" pitchFamily="18" charset="0"/>
                        <a:cs typeface="Times New Roman"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Prevalence and causes of vision loss in high income countries and in Eastern and Central Europe in 2015: magnitude, temporal trends and </a:t>
                      </a:r>
                      <a:r>
                        <a:rPr kumimoji="0" lang="en-US" sz="1800" b="0" kern="1200" dirty="0">
                          <a:solidFill>
                            <a:schemeClr val="dk1"/>
                          </a:solidFill>
                          <a:effectLst/>
                          <a:latin typeface="+mn-lt"/>
                          <a:ea typeface="+mn-ea"/>
                          <a:cs typeface="+mn-cs"/>
                        </a:rPr>
                        <a:t>p</a:t>
                      </a:r>
                      <a:r>
                        <a:rPr kumimoji="0" lang="en-US" sz="1800" kern="1200" dirty="0">
                          <a:solidFill>
                            <a:schemeClr val="dk1"/>
                          </a:solidFill>
                          <a:effectLst/>
                          <a:latin typeface="+mn-lt"/>
                          <a:ea typeface="+mn-ea"/>
                          <a:cs typeface="+mn-cs"/>
                        </a:rPr>
                        <a:t>rojections </a:t>
                      </a:r>
                      <a:r>
                        <a:rPr kumimoji="0" lang="en-US" sz="1800" kern="1200" baseline="30000" dirty="0">
                          <a:solidFill>
                            <a:schemeClr val="dk1"/>
                          </a:solidFill>
                          <a:effectLst/>
                          <a:latin typeface="+mn-lt"/>
                          <a:ea typeface="+mn-ea"/>
                          <a:cs typeface="+mn-cs"/>
                        </a:rPr>
                        <a:t>8</a:t>
                      </a:r>
                      <a:endParaRPr kumimoji="0" lang="en-IN" sz="18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dirty="0">
                        <a:latin typeface="Times New Roman" pitchFamily="18" charset="0"/>
                        <a:cs typeface="Times New Roman" pitchFamily="18" charset="0"/>
                      </a:endParaRPr>
                    </a:p>
                    <a:p>
                      <a:endParaRPr lang="en-IN" dirty="0"/>
                    </a:p>
                  </a:txBody>
                  <a:tcPr/>
                </a:tc>
                <a:tc>
                  <a:txBody>
                    <a:bodyPr/>
                    <a:lstStyle/>
                    <a:p>
                      <a:pPr lvl="0"/>
                      <a:r>
                        <a:rPr kumimoji="0" lang="en-US" sz="1800" kern="1200" dirty="0">
                          <a:solidFill>
                            <a:schemeClr val="dk1"/>
                          </a:solidFill>
                          <a:effectLst/>
                          <a:latin typeface="+mn-lt"/>
                          <a:ea typeface="+mn-ea"/>
                          <a:cs typeface="+mn-cs"/>
                        </a:rPr>
                        <a:t>Based on a systematic review of medical literature, </a:t>
                      </a:r>
                      <a:r>
                        <a:rPr kumimoji="0" lang="en-US" sz="1800" kern="1200" dirty="0">
                          <a:solidFill>
                            <a:srgbClr val="FF0000"/>
                          </a:solidFill>
                          <a:effectLst/>
                          <a:latin typeface="+mn-lt"/>
                          <a:ea typeface="+mn-ea"/>
                          <a:cs typeface="+mn-cs"/>
                        </a:rPr>
                        <a:t>prevalence of blindness, moderate and severe vision impairment </a:t>
                      </a:r>
                      <a:r>
                        <a:rPr kumimoji="0" lang="en-US" sz="1800" kern="1200" dirty="0">
                          <a:solidFill>
                            <a:schemeClr val="dk1"/>
                          </a:solidFill>
                          <a:effectLst/>
                          <a:latin typeface="+mn-lt"/>
                          <a:ea typeface="+mn-ea"/>
                          <a:cs typeface="+mn-cs"/>
                        </a:rPr>
                        <a:t>(MSVI), mild vision impairment and presbyopia was estimated</a:t>
                      </a:r>
                      <a:endParaRPr lang="en-IN" dirty="0"/>
                    </a:p>
                  </a:txBody>
                  <a:tcPr/>
                </a:tc>
                <a:tc>
                  <a:txBody>
                    <a:bodyPr/>
                    <a:lstStyle/>
                    <a:p>
                      <a:pPr lvl="0"/>
                      <a:r>
                        <a:rPr kumimoji="0" lang="en-US" sz="1800" b="0" kern="1200" dirty="0">
                          <a:solidFill>
                            <a:schemeClr val="dk1"/>
                          </a:solidFill>
                          <a:latin typeface="Times New Roman" pitchFamily="18" charset="0"/>
                          <a:ea typeface="+mn-ea"/>
                          <a:cs typeface="Times New Roman" pitchFamily="18" charset="0"/>
                        </a:rPr>
                        <a:t>It improves the </a:t>
                      </a:r>
                      <a:r>
                        <a:rPr kumimoji="0" lang="en-US" sz="1800" b="0" kern="1200" dirty="0">
                          <a:solidFill>
                            <a:srgbClr val="FF0000"/>
                          </a:solidFill>
                          <a:latin typeface="Times New Roman" pitchFamily="18" charset="0"/>
                          <a:ea typeface="+mn-ea"/>
                          <a:cs typeface="Times New Roman" pitchFamily="18" charset="0"/>
                        </a:rPr>
                        <a:t>accuracy</a:t>
                      </a:r>
                      <a:r>
                        <a:rPr kumimoji="0" lang="en-US" sz="1800" b="0" kern="1200" dirty="0">
                          <a:solidFill>
                            <a:schemeClr val="dk1"/>
                          </a:solidFill>
                          <a:latin typeface="Times New Roman" pitchFamily="18" charset="0"/>
                          <a:ea typeface="+mn-ea"/>
                          <a:cs typeface="Times New Roman" pitchFamily="18" charset="0"/>
                        </a:rPr>
                        <a:t> of ongoing surveillance efforts to </a:t>
                      </a:r>
                      <a:r>
                        <a:rPr kumimoji="0" lang="en-US" sz="1800" b="0" kern="1200" dirty="0">
                          <a:solidFill>
                            <a:srgbClr val="FF0000"/>
                          </a:solidFill>
                          <a:latin typeface="Times New Roman" pitchFamily="18" charset="0"/>
                          <a:ea typeface="+mn-ea"/>
                          <a:cs typeface="Times New Roman" pitchFamily="18" charset="0"/>
                        </a:rPr>
                        <a:t>inform health policy </a:t>
                      </a:r>
                      <a:r>
                        <a:rPr kumimoji="0" lang="en-US" sz="1800" b="0" kern="1200" dirty="0">
                          <a:solidFill>
                            <a:schemeClr val="dk1"/>
                          </a:solidFill>
                          <a:latin typeface="Times New Roman" pitchFamily="18" charset="0"/>
                          <a:ea typeface="+mn-ea"/>
                          <a:cs typeface="Times New Roman" pitchFamily="18" charset="0"/>
                        </a:rPr>
                        <a:t>in Vision impairment </a:t>
                      </a:r>
                      <a:endParaRPr lang="en-IN" dirty="0"/>
                    </a:p>
                    <a:p>
                      <a:endParaRPr lang="en-IN" dirty="0"/>
                    </a:p>
                  </a:txBody>
                  <a:tcPr/>
                </a:tc>
                <a:extLst>
                  <a:ext uri="{0D108BD9-81ED-4DB2-BD59-A6C34878D82A}">
                    <a16:rowId xmlns:a16="http://schemas.microsoft.com/office/drawing/2014/main" val="3673918488"/>
                  </a:ext>
                </a:extLst>
              </a:tr>
            </a:tbl>
          </a:graphicData>
        </a:graphic>
      </p:graphicFrame>
    </p:spTree>
    <p:extLst>
      <p:ext uri="{BB962C8B-B14F-4D97-AF65-F5344CB8AC3E}">
        <p14:creationId xmlns:p14="http://schemas.microsoft.com/office/powerpoint/2010/main" val="2095932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0CC22-39B1-428A-9A44-F4628BD4EE3C}"/>
              </a:ext>
            </a:extLst>
          </p:cNvPr>
          <p:cNvSpPr>
            <a:spLocks noGrp="1"/>
          </p:cNvSpPr>
          <p:nvPr>
            <p:ph type="title"/>
          </p:nvPr>
        </p:nvSpPr>
        <p:spPr/>
        <p:txBody>
          <a:bodyPr/>
          <a:lstStyle/>
          <a:p>
            <a:endParaRPr lang="en-IN"/>
          </a:p>
        </p:txBody>
      </p:sp>
      <p:graphicFrame>
        <p:nvGraphicFramePr>
          <p:cNvPr id="6" name="Table 5">
            <a:extLst>
              <a:ext uri="{FF2B5EF4-FFF2-40B4-BE49-F238E27FC236}">
                <a16:creationId xmlns:a16="http://schemas.microsoft.com/office/drawing/2014/main" id="{90B365F0-E0BE-459B-A182-614ED620F49B}"/>
              </a:ext>
            </a:extLst>
          </p:cNvPr>
          <p:cNvGraphicFramePr>
            <a:graphicFrameLocks/>
          </p:cNvGraphicFramePr>
          <p:nvPr>
            <p:extLst>
              <p:ext uri="{D42A27DB-BD31-4B8C-83A1-F6EECF244321}">
                <p14:modId xmlns:p14="http://schemas.microsoft.com/office/powerpoint/2010/main" val="3644014234"/>
              </p:ext>
            </p:extLst>
          </p:nvPr>
        </p:nvGraphicFramePr>
        <p:xfrm>
          <a:off x="228600" y="609600"/>
          <a:ext cx="8686800" cy="5797179"/>
        </p:xfrm>
        <a:graphic>
          <a:graphicData uri="http://schemas.openxmlformats.org/drawingml/2006/table">
            <a:tbl>
              <a:tblPr firstRow="1" bandRow="1">
                <a:tableStyleId>{F5AB1C69-6EDB-4FF4-983F-18BD219EF322}</a:tableStyleId>
              </a:tblPr>
              <a:tblGrid>
                <a:gridCol w="691869">
                  <a:extLst>
                    <a:ext uri="{9D8B030D-6E8A-4147-A177-3AD203B41FA5}">
                      <a16:colId xmlns:a16="http://schemas.microsoft.com/office/drawing/2014/main" val="2073557592"/>
                    </a:ext>
                  </a:extLst>
                </a:gridCol>
                <a:gridCol w="679731">
                  <a:extLst>
                    <a:ext uri="{9D8B030D-6E8A-4147-A177-3AD203B41FA5}">
                      <a16:colId xmlns:a16="http://schemas.microsoft.com/office/drawing/2014/main" val="1642286767"/>
                    </a:ext>
                  </a:extLst>
                </a:gridCol>
                <a:gridCol w="1066800">
                  <a:extLst>
                    <a:ext uri="{9D8B030D-6E8A-4147-A177-3AD203B41FA5}">
                      <a16:colId xmlns:a16="http://schemas.microsoft.com/office/drawing/2014/main" val="2228654525"/>
                    </a:ext>
                  </a:extLst>
                </a:gridCol>
                <a:gridCol w="1752600">
                  <a:extLst>
                    <a:ext uri="{9D8B030D-6E8A-4147-A177-3AD203B41FA5}">
                      <a16:colId xmlns:a16="http://schemas.microsoft.com/office/drawing/2014/main" val="3033170853"/>
                    </a:ext>
                  </a:extLst>
                </a:gridCol>
                <a:gridCol w="2590800">
                  <a:extLst>
                    <a:ext uri="{9D8B030D-6E8A-4147-A177-3AD203B41FA5}">
                      <a16:colId xmlns:a16="http://schemas.microsoft.com/office/drawing/2014/main" val="439285213"/>
                    </a:ext>
                  </a:extLst>
                </a:gridCol>
                <a:gridCol w="1905000">
                  <a:extLst>
                    <a:ext uri="{9D8B030D-6E8A-4147-A177-3AD203B41FA5}">
                      <a16:colId xmlns:a16="http://schemas.microsoft.com/office/drawing/2014/main" val="3028079661"/>
                    </a:ext>
                  </a:extLst>
                </a:gridCol>
              </a:tblGrid>
              <a:tr h="6798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err="1">
                          <a:latin typeface="Times New Roman" pitchFamily="18" charset="0"/>
                          <a:cs typeface="Times New Roman" pitchFamily="18" charset="0"/>
                        </a:rPr>
                        <a:t>S.No</a:t>
                      </a:r>
                      <a:endParaRPr lang="en-US" sz="1800" b="0" dirty="0">
                        <a:latin typeface="Times New Roman" pitchFamily="18" charset="0"/>
                        <a:cs typeface="Times New Roman" pitchFamily="18" charset="0"/>
                      </a:endParaRPr>
                    </a:p>
                    <a:p>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Year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Author Name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Paper Title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Methodology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Merits</a:t>
                      </a:r>
                    </a:p>
                    <a:p>
                      <a:endParaRPr lang="en-IN" dirty="0"/>
                    </a:p>
                  </a:txBody>
                  <a:tcPr/>
                </a:tc>
                <a:extLst>
                  <a:ext uri="{0D108BD9-81ED-4DB2-BD59-A6C34878D82A}">
                    <a16:rowId xmlns:a16="http://schemas.microsoft.com/office/drawing/2014/main" val="1328221891"/>
                  </a:ext>
                </a:extLst>
              </a:tr>
              <a:tr h="4882779">
                <a:tc>
                  <a:txBody>
                    <a:bodyPr/>
                    <a:lstStyle/>
                    <a:p>
                      <a:r>
                        <a:rPr lang="en-US" dirty="0"/>
                        <a:t>9</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2019</a:t>
                      </a:r>
                      <a:endParaRPr lang="en-US" sz="1400" b="0" dirty="0">
                        <a:latin typeface="Times New Roman" pitchFamily="18" charset="0"/>
                        <a:cs typeface="Times New Roman"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Imran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Qureshi, Jun Ma </a:t>
                      </a:r>
                      <a:endParaRPr lang="en-US" sz="1400" b="0" dirty="0">
                        <a:latin typeface="Times New Roman" pitchFamily="18" charset="0"/>
                        <a:cs typeface="Times New Roman" pitchFamily="18" charset="0"/>
                      </a:endParaRPr>
                    </a:p>
                    <a:p>
                      <a:endParaRPr lang="en-IN" dirty="0"/>
                    </a:p>
                  </a:txBody>
                  <a:tcPr/>
                </a:tc>
                <a:tc>
                  <a:txBody>
                    <a:bodyPr/>
                    <a:lstStyle/>
                    <a:p>
                      <a:r>
                        <a:rPr kumimoji="0" lang="en-US" sz="1800" b="0" kern="1200" dirty="0">
                          <a:solidFill>
                            <a:schemeClr val="dk1"/>
                          </a:solidFill>
                          <a:latin typeface="Times New Roman" pitchFamily="18" charset="0"/>
                          <a:ea typeface="+mn-ea"/>
                          <a:cs typeface="Times New Roman" pitchFamily="18" charset="0"/>
                        </a:rPr>
                        <a:t>Recent Development on Detection Methods for the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Diagnosis of Diabetic </a:t>
                      </a:r>
                      <a:r>
                        <a:rPr kumimoji="0" lang="en-US" sz="1800" kern="1200" dirty="0">
                          <a:solidFill>
                            <a:schemeClr val="dk1"/>
                          </a:solidFill>
                          <a:effectLst/>
                          <a:latin typeface="+mn-lt"/>
                          <a:ea typeface="+mn-ea"/>
                          <a:cs typeface="+mn-cs"/>
                        </a:rPr>
                        <a:t>retinopathy </a:t>
                      </a:r>
                      <a:r>
                        <a:rPr kumimoji="0" lang="en-US" sz="1800" kern="1200" baseline="30000" dirty="0">
                          <a:solidFill>
                            <a:schemeClr val="dk1"/>
                          </a:solidFill>
                          <a:effectLst/>
                          <a:latin typeface="+mn-lt"/>
                          <a:ea typeface="+mn-ea"/>
                          <a:cs typeface="+mn-cs"/>
                        </a:rPr>
                        <a:t>9</a:t>
                      </a:r>
                      <a:endParaRPr kumimoji="0" lang="en-IN" sz="1800" kern="1200" dirty="0">
                        <a:solidFill>
                          <a:schemeClr val="dk1"/>
                        </a:solidFill>
                        <a:effectLst/>
                        <a:latin typeface="+mn-lt"/>
                        <a:ea typeface="+mn-ea"/>
                        <a:cs typeface="+mn-cs"/>
                      </a:endParaRPr>
                    </a:p>
                    <a:p>
                      <a:endParaRPr kumimoji="0" lang="en-US" sz="1800" b="0" kern="1200" dirty="0">
                        <a:solidFill>
                          <a:schemeClr val="dk1"/>
                        </a:solidFill>
                        <a:latin typeface="Times New Roman" pitchFamily="18" charset="0"/>
                        <a:ea typeface="+mn-ea"/>
                        <a:cs typeface="Times New Roman" pitchFamily="18" charset="0"/>
                      </a:endParaRPr>
                    </a:p>
                    <a:p>
                      <a:endParaRPr lang="en-IN" dirty="0"/>
                    </a:p>
                  </a:txBody>
                  <a:tcPr/>
                </a:tc>
                <a:tc>
                  <a:txBody>
                    <a:bodyPr/>
                    <a:lstStyle/>
                    <a:p>
                      <a:pPr lvl="0"/>
                      <a:r>
                        <a:rPr kumimoji="0" lang="en-US" sz="1800" kern="1200" dirty="0">
                          <a:solidFill>
                            <a:schemeClr val="dk1"/>
                          </a:solidFill>
                          <a:effectLst/>
                          <a:latin typeface="+mn-lt"/>
                          <a:ea typeface="+mn-ea"/>
                          <a:cs typeface="+mn-cs"/>
                        </a:rPr>
                        <a:t>Early screening through computer-assisted diagnosis (CAD) tools and proper </a:t>
                      </a:r>
                      <a:r>
                        <a:rPr kumimoji="0" lang="en-US" sz="1800" kern="1200" dirty="0">
                          <a:solidFill>
                            <a:srgbClr val="FF0000"/>
                          </a:solidFill>
                          <a:effectLst/>
                          <a:latin typeface="+mn-lt"/>
                          <a:ea typeface="+mn-ea"/>
                          <a:cs typeface="+mn-cs"/>
                        </a:rPr>
                        <a:t>treatment have the ability to control</a:t>
                      </a:r>
                      <a:r>
                        <a:rPr kumimoji="0" lang="en-US" sz="1800" kern="1200" dirty="0">
                          <a:solidFill>
                            <a:schemeClr val="dk1"/>
                          </a:solidFill>
                          <a:effectLst/>
                          <a:latin typeface="+mn-lt"/>
                          <a:ea typeface="+mn-ea"/>
                          <a:cs typeface="+mn-cs"/>
                        </a:rPr>
                        <a:t> the prevalence of DR.</a:t>
                      </a:r>
                      <a:endParaRPr lang="en-IN" dirty="0"/>
                    </a:p>
                  </a:txBody>
                  <a:tcPr/>
                </a:tc>
                <a:tc>
                  <a:txBody>
                    <a:bodyPr/>
                    <a:lstStyle/>
                    <a:p>
                      <a:pPr lvl="0"/>
                      <a:r>
                        <a:rPr kumimoji="0" lang="en-US" sz="1800" b="0" kern="1200" dirty="0">
                          <a:solidFill>
                            <a:schemeClr val="dk1"/>
                          </a:solidFill>
                          <a:latin typeface="Times New Roman" pitchFamily="18" charset="0"/>
                          <a:ea typeface="+mn-ea"/>
                          <a:cs typeface="Times New Roman" pitchFamily="18" charset="0"/>
                        </a:rPr>
                        <a:t>It is </a:t>
                      </a:r>
                      <a:r>
                        <a:rPr kumimoji="0" lang="en-US" sz="1800" b="0" kern="1200" dirty="0">
                          <a:solidFill>
                            <a:srgbClr val="FF0000"/>
                          </a:solidFill>
                          <a:latin typeface="Times New Roman" pitchFamily="18" charset="0"/>
                          <a:ea typeface="+mn-ea"/>
                          <a:cs typeface="Times New Roman" pitchFamily="18" charset="0"/>
                        </a:rPr>
                        <a:t>highly reliable, fast, and real-time </a:t>
                      </a:r>
                      <a:r>
                        <a:rPr kumimoji="0" lang="en-US" sz="1800" b="0" kern="1200" dirty="0">
                          <a:solidFill>
                            <a:schemeClr val="dk1"/>
                          </a:solidFill>
                          <a:latin typeface="Times New Roman" pitchFamily="18" charset="0"/>
                          <a:ea typeface="+mn-ea"/>
                          <a:cs typeface="Times New Roman" pitchFamily="18" charset="0"/>
                        </a:rPr>
                        <a:t>diagnosis settings of diabetic retinopathy</a:t>
                      </a:r>
                    </a:p>
                    <a:p>
                      <a:r>
                        <a:rPr kumimoji="0" lang="en-US" sz="1800" b="0" kern="1200" dirty="0">
                          <a:solidFill>
                            <a:schemeClr val="dk1"/>
                          </a:solidFill>
                          <a:latin typeface="Times New Roman" pitchFamily="18" charset="0"/>
                          <a:ea typeface="+mn-ea"/>
                          <a:cs typeface="Times New Roman" pitchFamily="18" charset="0"/>
                        </a:rPr>
                        <a:t> </a:t>
                      </a:r>
                      <a:endParaRPr lang="en-IN" dirty="0"/>
                    </a:p>
                    <a:p>
                      <a:endParaRPr lang="en-IN" dirty="0"/>
                    </a:p>
                  </a:txBody>
                  <a:tcPr/>
                </a:tc>
                <a:extLst>
                  <a:ext uri="{0D108BD9-81ED-4DB2-BD59-A6C34878D82A}">
                    <a16:rowId xmlns:a16="http://schemas.microsoft.com/office/drawing/2014/main" val="839649987"/>
                  </a:ext>
                </a:extLst>
              </a:tr>
            </a:tbl>
          </a:graphicData>
        </a:graphic>
      </p:graphicFrame>
    </p:spTree>
    <p:extLst>
      <p:ext uri="{BB962C8B-B14F-4D97-AF65-F5344CB8AC3E}">
        <p14:creationId xmlns:p14="http://schemas.microsoft.com/office/powerpoint/2010/main" val="3380256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EBDD3-659F-471A-8FFC-0FE755643398}"/>
              </a:ext>
            </a:extLst>
          </p:cNvPr>
          <p:cNvSpPr>
            <a:spLocks noGrp="1"/>
          </p:cNvSpPr>
          <p:nvPr>
            <p:ph type="title"/>
          </p:nvPr>
        </p:nvSpPr>
        <p:spPr/>
        <p:txBody>
          <a:bodyPr/>
          <a:lstStyle/>
          <a:p>
            <a:endParaRPr lang="en-IN"/>
          </a:p>
        </p:txBody>
      </p:sp>
      <p:graphicFrame>
        <p:nvGraphicFramePr>
          <p:cNvPr id="6" name="Table 5">
            <a:extLst>
              <a:ext uri="{FF2B5EF4-FFF2-40B4-BE49-F238E27FC236}">
                <a16:creationId xmlns:a16="http://schemas.microsoft.com/office/drawing/2014/main" id="{CE2C2AEA-4AB0-4343-B4D7-F1DA48CAAC4C}"/>
              </a:ext>
            </a:extLst>
          </p:cNvPr>
          <p:cNvGraphicFramePr>
            <a:graphicFrameLocks/>
          </p:cNvGraphicFramePr>
          <p:nvPr>
            <p:extLst>
              <p:ext uri="{D42A27DB-BD31-4B8C-83A1-F6EECF244321}">
                <p14:modId xmlns:p14="http://schemas.microsoft.com/office/powerpoint/2010/main" val="3081474213"/>
              </p:ext>
            </p:extLst>
          </p:nvPr>
        </p:nvGraphicFramePr>
        <p:xfrm>
          <a:off x="228600" y="533400"/>
          <a:ext cx="8686800" cy="5943599"/>
        </p:xfrm>
        <a:graphic>
          <a:graphicData uri="http://schemas.openxmlformats.org/drawingml/2006/table">
            <a:tbl>
              <a:tblPr firstRow="1" bandRow="1">
                <a:tableStyleId>{F5AB1C69-6EDB-4FF4-983F-18BD219EF322}</a:tableStyleId>
              </a:tblPr>
              <a:tblGrid>
                <a:gridCol w="691869">
                  <a:extLst>
                    <a:ext uri="{9D8B030D-6E8A-4147-A177-3AD203B41FA5}">
                      <a16:colId xmlns:a16="http://schemas.microsoft.com/office/drawing/2014/main" val="2073557592"/>
                    </a:ext>
                  </a:extLst>
                </a:gridCol>
                <a:gridCol w="1365531">
                  <a:extLst>
                    <a:ext uri="{9D8B030D-6E8A-4147-A177-3AD203B41FA5}">
                      <a16:colId xmlns:a16="http://schemas.microsoft.com/office/drawing/2014/main" val="1642286767"/>
                    </a:ext>
                  </a:extLst>
                </a:gridCol>
                <a:gridCol w="1066800">
                  <a:extLst>
                    <a:ext uri="{9D8B030D-6E8A-4147-A177-3AD203B41FA5}">
                      <a16:colId xmlns:a16="http://schemas.microsoft.com/office/drawing/2014/main" val="2228654525"/>
                    </a:ext>
                  </a:extLst>
                </a:gridCol>
                <a:gridCol w="1447800">
                  <a:extLst>
                    <a:ext uri="{9D8B030D-6E8A-4147-A177-3AD203B41FA5}">
                      <a16:colId xmlns:a16="http://schemas.microsoft.com/office/drawing/2014/main" val="3033170853"/>
                    </a:ext>
                  </a:extLst>
                </a:gridCol>
                <a:gridCol w="2438400">
                  <a:extLst>
                    <a:ext uri="{9D8B030D-6E8A-4147-A177-3AD203B41FA5}">
                      <a16:colId xmlns:a16="http://schemas.microsoft.com/office/drawing/2014/main" val="439285213"/>
                    </a:ext>
                  </a:extLst>
                </a:gridCol>
                <a:gridCol w="1676400">
                  <a:extLst>
                    <a:ext uri="{9D8B030D-6E8A-4147-A177-3AD203B41FA5}">
                      <a16:colId xmlns:a16="http://schemas.microsoft.com/office/drawing/2014/main" val="3028079661"/>
                    </a:ext>
                  </a:extLst>
                </a:gridCol>
              </a:tblGrid>
              <a:tr h="9846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err="1">
                          <a:latin typeface="Times New Roman" pitchFamily="18" charset="0"/>
                          <a:cs typeface="Times New Roman" pitchFamily="18" charset="0"/>
                        </a:rPr>
                        <a:t>S.No</a:t>
                      </a:r>
                      <a:endParaRPr lang="en-US" sz="1800" b="0" dirty="0">
                        <a:latin typeface="Times New Roman" pitchFamily="18" charset="0"/>
                        <a:cs typeface="Times New Roman" pitchFamily="18" charset="0"/>
                      </a:endParaRPr>
                    </a:p>
                    <a:p>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Journal name, Year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Author Name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Paper Title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Methodology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Merits</a:t>
                      </a:r>
                    </a:p>
                    <a:p>
                      <a:endParaRPr lang="en-IN" dirty="0"/>
                    </a:p>
                  </a:txBody>
                  <a:tcPr/>
                </a:tc>
                <a:extLst>
                  <a:ext uri="{0D108BD9-81ED-4DB2-BD59-A6C34878D82A}">
                    <a16:rowId xmlns:a16="http://schemas.microsoft.com/office/drawing/2014/main" val="1328221891"/>
                  </a:ext>
                </a:extLst>
              </a:tr>
              <a:tr h="4958979">
                <a:tc>
                  <a:txBody>
                    <a:bodyPr/>
                    <a:lstStyle/>
                    <a:p>
                      <a:r>
                        <a:rPr lang="en-US" dirty="0"/>
                        <a:t>10</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Times New Roman" pitchFamily="18" charset="0"/>
                          <a:ea typeface="+mn-ea"/>
                          <a:cs typeface="Times New Roman" pitchFamily="18" charset="0"/>
                        </a:rPr>
                        <a:t>2015</a:t>
                      </a:r>
                      <a:endParaRPr lang="en-US" sz="1800" b="0" dirty="0">
                        <a:latin typeface="Times New Roman" pitchFamily="18" charset="0"/>
                        <a:cs typeface="Times New Roman" pitchFamily="18" charset="0"/>
                      </a:endParaRPr>
                    </a:p>
                    <a:p>
                      <a:r>
                        <a:rPr kumimoji="0" lang="en-US" b="0" i="0" kern="1200" dirty="0">
                          <a:solidFill>
                            <a:schemeClr val="dk1"/>
                          </a:solidFill>
                          <a:effectLst/>
                          <a:latin typeface="+mn-lt"/>
                          <a:ea typeface="+mn-ea"/>
                          <a:cs typeface="+mn-cs"/>
                        </a:rPr>
                        <a:t>IEEE Conference on Computer Vision and Pattern Recognition (CVPR), 2016</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Times New Roman" pitchFamily="18" charset="0"/>
                          <a:ea typeface="+mn-ea"/>
                          <a:cs typeface="Times New Roman" pitchFamily="18" charset="0"/>
                        </a:rPr>
                        <a:t>Christian </a:t>
                      </a:r>
                      <a:r>
                        <a:rPr kumimoji="0" lang="en-US" sz="1800" kern="1200" dirty="0" err="1">
                          <a:solidFill>
                            <a:schemeClr val="dk1"/>
                          </a:solidFill>
                          <a:latin typeface="Times New Roman" pitchFamily="18" charset="0"/>
                          <a:ea typeface="+mn-ea"/>
                          <a:cs typeface="Times New Roman" pitchFamily="18" charset="0"/>
                        </a:rPr>
                        <a:t>Szegedy</a:t>
                      </a:r>
                      <a:r>
                        <a:rPr kumimoji="0" lang="en-US" sz="1800" kern="1200" dirty="0">
                          <a:solidFill>
                            <a:schemeClr val="dk1"/>
                          </a:solidFill>
                          <a:latin typeface="Times New Roman" pitchFamily="18" charset="0"/>
                          <a:ea typeface="+mn-ea"/>
                          <a:cs typeface="Times New Roman" pitchFamily="18" charset="0"/>
                        </a:rPr>
                        <a:t>, Vincent </a:t>
                      </a:r>
                      <a:r>
                        <a:rPr kumimoji="0" lang="en-US" sz="1800" kern="1200" dirty="0" err="1">
                          <a:solidFill>
                            <a:schemeClr val="dk1"/>
                          </a:solidFill>
                          <a:latin typeface="Times New Roman" pitchFamily="18" charset="0"/>
                          <a:ea typeface="+mn-ea"/>
                          <a:cs typeface="Times New Roman" pitchFamily="18" charset="0"/>
                        </a:rPr>
                        <a:t>Vanhoucke</a:t>
                      </a:r>
                      <a:endParaRPr kumimoji="0" lang="en-US" sz="1800" kern="1200" dirty="0">
                        <a:solidFill>
                          <a:schemeClr val="dk1"/>
                        </a:solidFill>
                        <a:latin typeface="Times New Roman" pitchFamily="18" charset="0"/>
                        <a:ea typeface="+mn-ea"/>
                        <a:cs typeface="Times New Roman"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Times New Roman" pitchFamily="18" charset="0"/>
                          <a:ea typeface="+mn-ea"/>
                          <a:cs typeface="Times New Roman" pitchFamily="18" charset="0"/>
                        </a:rPr>
                        <a:t>Rethinking the Inception Architecture for Computer </a:t>
                      </a:r>
                      <a:r>
                        <a:rPr kumimoji="0" lang="en-US" sz="1800" kern="1200" dirty="0">
                          <a:solidFill>
                            <a:schemeClr val="dk1"/>
                          </a:solidFill>
                          <a:effectLst/>
                          <a:latin typeface="+mn-lt"/>
                          <a:ea typeface="+mn-ea"/>
                          <a:cs typeface="+mn-cs"/>
                        </a:rPr>
                        <a:t>vision </a:t>
                      </a:r>
                      <a:r>
                        <a:rPr kumimoji="0" lang="en-US" sz="1800" kern="1200" baseline="30000" dirty="0">
                          <a:solidFill>
                            <a:schemeClr val="dk1"/>
                          </a:solidFill>
                          <a:effectLst/>
                          <a:latin typeface="+mn-lt"/>
                          <a:ea typeface="+mn-ea"/>
                          <a:cs typeface="+mn-cs"/>
                        </a:rPr>
                        <a:t>10</a:t>
                      </a:r>
                      <a:endParaRPr kumimoji="0" lang="en-IN" sz="18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a:solidFill>
                          <a:schemeClr val="dk1"/>
                        </a:solidFill>
                        <a:latin typeface="Times New Roman" pitchFamily="18" charset="0"/>
                        <a:ea typeface="+mn-ea"/>
                        <a:cs typeface="Times New Roman" pitchFamily="18" charset="0"/>
                      </a:endParaRPr>
                    </a:p>
                    <a:p>
                      <a:endParaRPr lang="en-IN" dirty="0"/>
                    </a:p>
                  </a:txBody>
                  <a:tcPr/>
                </a:tc>
                <a:tc>
                  <a:txBody>
                    <a:bodyPr/>
                    <a:lstStyle/>
                    <a:p>
                      <a:r>
                        <a:rPr kumimoji="0" lang="en-US" sz="1800" kern="1200" dirty="0">
                          <a:solidFill>
                            <a:schemeClr val="dk1"/>
                          </a:solidFill>
                          <a:effectLst/>
                          <a:latin typeface="+mn-lt"/>
                          <a:ea typeface="+mn-ea"/>
                          <a:cs typeface="+mn-cs"/>
                        </a:rPr>
                        <a:t>Here we are exploring ways to scale up networks in ways that aim at utilizing the added computation as </a:t>
                      </a:r>
                      <a:r>
                        <a:rPr kumimoji="0" lang="en-US" sz="1800" kern="1200" dirty="0">
                          <a:solidFill>
                            <a:srgbClr val="FF0000"/>
                          </a:solidFill>
                          <a:effectLst/>
                          <a:latin typeface="+mn-lt"/>
                          <a:ea typeface="+mn-ea"/>
                          <a:cs typeface="+mn-cs"/>
                        </a:rPr>
                        <a:t>efficiently as possible by suitably factorized convolutions</a:t>
                      </a:r>
                      <a:r>
                        <a:rPr kumimoji="0" lang="en-US" sz="1800" kern="1200" dirty="0">
                          <a:solidFill>
                            <a:schemeClr val="dk1"/>
                          </a:solidFill>
                          <a:effectLst/>
                          <a:latin typeface="+mn-lt"/>
                          <a:ea typeface="+mn-ea"/>
                          <a:cs typeface="+mn-cs"/>
                        </a:rPr>
                        <a:t> and aggressive regularization</a:t>
                      </a:r>
                      <a:endParaRPr lang="en-IN" sz="18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Times New Roman" pitchFamily="18" charset="0"/>
                          <a:ea typeface="+mn-ea"/>
                          <a:cs typeface="Times New Roman" pitchFamily="18" charset="0"/>
                        </a:rPr>
                        <a:t>It can lead to </a:t>
                      </a:r>
                      <a:r>
                        <a:rPr kumimoji="0" lang="en-US" sz="1800" kern="1200" dirty="0">
                          <a:solidFill>
                            <a:srgbClr val="FF0000"/>
                          </a:solidFill>
                          <a:latin typeface="Times New Roman" pitchFamily="18" charset="0"/>
                          <a:ea typeface="+mn-ea"/>
                          <a:cs typeface="Times New Roman" pitchFamily="18" charset="0"/>
                        </a:rPr>
                        <a:t>high </a:t>
                      </a:r>
                      <a:r>
                        <a:rPr kumimoji="0" lang="en-US" sz="1800" kern="1200" dirty="0">
                          <a:solidFill>
                            <a:schemeClr val="dk1"/>
                          </a:solidFill>
                          <a:latin typeface="Times New Roman" pitchFamily="18" charset="0"/>
                          <a:ea typeface="+mn-ea"/>
                          <a:cs typeface="Times New Roman" pitchFamily="18" charset="0"/>
                        </a:rPr>
                        <a:t>performance vision networks and </a:t>
                      </a:r>
                      <a:r>
                        <a:rPr kumimoji="0" lang="en-US" sz="1800" kern="1200" dirty="0">
                          <a:solidFill>
                            <a:srgbClr val="FF0000"/>
                          </a:solidFill>
                          <a:latin typeface="Times New Roman" pitchFamily="18" charset="0"/>
                          <a:ea typeface="+mn-ea"/>
                          <a:cs typeface="Times New Roman" pitchFamily="18" charset="0"/>
                        </a:rPr>
                        <a:t>simpler in cost</a:t>
                      </a:r>
                      <a:endParaRPr lang="en-IN" dirty="0">
                        <a:solidFill>
                          <a:srgbClr val="FF0000"/>
                        </a:solidFill>
                      </a:endParaRPr>
                    </a:p>
                    <a:p>
                      <a:endParaRPr lang="en-IN" dirty="0"/>
                    </a:p>
                  </a:txBody>
                  <a:tcPr/>
                </a:tc>
                <a:extLst>
                  <a:ext uri="{0D108BD9-81ED-4DB2-BD59-A6C34878D82A}">
                    <a16:rowId xmlns:a16="http://schemas.microsoft.com/office/drawing/2014/main" val="268367368"/>
                  </a:ext>
                </a:extLst>
              </a:tr>
            </a:tbl>
          </a:graphicData>
        </a:graphic>
      </p:graphicFrame>
    </p:spTree>
    <p:extLst>
      <p:ext uri="{BB962C8B-B14F-4D97-AF65-F5344CB8AC3E}">
        <p14:creationId xmlns:p14="http://schemas.microsoft.com/office/powerpoint/2010/main" val="1699001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B10B0-332E-43FA-A572-2D2ACD971E13}"/>
              </a:ext>
            </a:extLst>
          </p:cNvPr>
          <p:cNvSpPr>
            <a:spLocks noGrp="1"/>
          </p:cNvSpPr>
          <p:nvPr>
            <p:ph type="title"/>
          </p:nvPr>
        </p:nvSpPr>
        <p:spPr>
          <a:xfrm>
            <a:off x="457200" y="381000"/>
            <a:ext cx="8229600" cy="1143000"/>
          </a:xfrm>
        </p:spPr>
        <p:txBody>
          <a:bodyPr/>
          <a:lstStyle/>
          <a:p>
            <a:r>
              <a:rPr lang="en-US" dirty="0"/>
              <a:t>            </a:t>
            </a:r>
            <a:r>
              <a:rPr lang="en-US" sz="3200" dirty="0">
                <a:latin typeface="Algerian" panose="04020705040A02060702" pitchFamily="82" charset="0"/>
              </a:rPr>
              <a:t>PROBLEM STATEMENT</a:t>
            </a:r>
            <a:endParaRPr lang="en-IN" sz="3200" dirty="0">
              <a:latin typeface="Algerian" panose="04020705040A02060702" pitchFamily="82" charset="0"/>
            </a:endParaRPr>
          </a:p>
        </p:txBody>
      </p:sp>
      <p:sp>
        <p:nvSpPr>
          <p:cNvPr id="3" name="Content Placeholder 2">
            <a:extLst>
              <a:ext uri="{FF2B5EF4-FFF2-40B4-BE49-F238E27FC236}">
                <a16:creationId xmlns:a16="http://schemas.microsoft.com/office/drawing/2014/main" id="{A66CB290-2D9A-4D1A-A8D7-C3447461F7E3}"/>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The main difficulty faced by DR affected patients is that they are </a:t>
            </a:r>
            <a:r>
              <a:rPr lang="en-US" sz="1800" dirty="0">
                <a:solidFill>
                  <a:srgbClr val="FF0000"/>
                </a:solidFill>
                <a:effectLst/>
                <a:latin typeface="Times New Roman" panose="02020603050405020304" pitchFamily="18" charset="0"/>
                <a:ea typeface="Times New Roman" panose="02020603050405020304" pitchFamily="18" charset="0"/>
              </a:rPr>
              <a:t>unaware of the disease</a:t>
            </a:r>
            <a:r>
              <a:rPr lang="en-US" sz="1800" spc="5"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until the changes in the retina</a:t>
            </a:r>
            <a:r>
              <a:rPr lang="en-US" sz="1800" dirty="0">
                <a:effectLst/>
                <a:latin typeface="Times New Roman" panose="02020603050405020304" pitchFamily="18" charset="0"/>
                <a:ea typeface="Times New Roman" panose="02020603050405020304" pitchFamily="18" charset="0"/>
              </a:rPr>
              <a:t> have progressed to a level that treatment will in turn tend to be less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effective. </a:t>
            </a:r>
          </a:p>
          <a:p>
            <a:pPr marL="0" indent="0">
              <a:buNone/>
            </a:pP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Automated screening techniques for the detection purpose have great significance in</a:t>
            </a:r>
            <a:r>
              <a:rPr lang="en-US" sz="1800" spc="5" dirty="0">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saving cost, time and labor</a:t>
            </a:r>
            <a:r>
              <a:rPr lang="en-US" sz="1800" dirty="0">
                <a:effectLst/>
                <a:latin typeface="Times New Roman" panose="02020603050405020304" pitchFamily="18" charset="0"/>
                <a:ea typeface="Times New Roman" panose="02020603050405020304" pitchFamily="18" charset="0"/>
              </a:rPr>
              <a:t>. </a:t>
            </a:r>
          </a:p>
          <a:p>
            <a:pPr marL="0" indent="0">
              <a:buNone/>
            </a:pP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 screening of diabetic patients for the development of diabetic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retinopathy can </a:t>
            </a:r>
            <a:r>
              <a:rPr lang="en-US" sz="1800" dirty="0">
                <a:solidFill>
                  <a:srgbClr val="FF0000"/>
                </a:solidFill>
                <a:effectLst/>
                <a:latin typeface="Times New Roman" panose="02020603050405020304" pitchFamily="18" charset="0"/>
                <a:ea typeface="Times New Roman" panose="02020603050405020304" pitchFamily="18" charset="0"/>
              </a:rPr>
              <a:t>reduce the risk of blindness by 50%.</a:t>
            </a:r>
          </a:p>
          <a:p>
            <a:pPr marL="0" indent="0">
              <a:buNone/>
            </a:pPr>
            <a:endParaRPr lang="en-US" sz="1800" dirty="0">
              <a:solidFill>
                <a:srgbClr val="FF0000"/>
              </a:solidFill>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we can quickly detect Diabetic Retinopathy with </a:t>
            </a:r>
            <a:r>
              <a:rPr lang="en-US" sz="1800" dirty="0">
                <a:solidFill>
                  <a:srgbClr val="FF0000"/>
                </a:solidFill>
                <a:effectLst/>
                <a:latin typeface="Times New Roman" panose="02020603050405020304" pitchFamily="18" charset="0"/>
                <a:ea typeface="Times New Roman" panose="02020603050405020304" pitchFamily="18" charset="0"/>
              </a:rPr>
              <a:t>high accuracy</a:t>
            </a:r>
            <a:r>
              <a:rPr lang="en-US" sz="1800" spc="5" dirty="0">
                <a:solidFill>
                  <a:srgbClr val="FF0000"/>
                </a:solidFill>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from our trained neural network and our system will </a:t>
            </a:r>
            <a:r>
              <a:rPr lang="en-US" sz="1800" dirty="0">
                <a:solidFill>
                  <a:srgbClr val="FF0000"/>
                </a:solidFill>
                <a:effectLst/>
                <a:latin typeface="Times New Roman" panose="02020603050405020304" pitchFamily="18" charset="0"/>
                <a:ea typeface="Times New Roman" panose="02020603050405020304" pitchFamily="18" charset="0"/>
              </a:rPr>
              <a:t>help to reduce the damage cause by diabetic</a:t>
            </a:r>
            <a:r>
              <a:rPr lang="en-US" sz="1800" spc="-285"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retinopathy at early stage</a:t>
            </a:r>
            <a:r>
              <a:rPr lang="en-US" sz="1800" dirty="0">
                <a:effectLst/>
                <a:latin typeface="Times New Roman" panose="02020603050405020304" pitchFamily="18" charset="0"/>
                <a:ea typeface="Times New Roman" panose="02020603050405020304" pitchFamily="18" charset="0"/>
              </a:rPr>
              <a:t>. </a:t>
            </a:r>
            <a:endParaRPr lang="en-IN" dirty="0">
              <a:solidFill>
                <a:srgbClr val="FF0000"/>
              </a:solidFill>
            </a:endParaRPr>
          </a:p>
        </p:txBody>
      </p:sp>
    </p:spTree>
    <p:extLst>
      <p:ext uri="{BB962C8B-B14F-4D97-AF65-F5344CB8AC3E}">
        <p14:creationId xmlns:p14="http://schemas.microsoft.com/office/powerpoint/2010/main" val="418150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752600"/>
          </a:xfrm>
        </p:spPr>
        <p:txBody>
          <a:bodyPr>
            <a:normAutofit/>
          </a:bodyPr>
          <a:lstStyle/>
          <a:p>
            <a:r>
              <a:rPr lang="en-US" sz="3200" dirty="0">
                <a:solidFill>
                  <a:schemeClr val="accent2">
                    <a:lumMod val="75000"/>
                  </a:schemeClr>
                </a:solidFill>
                <a:latin typeface="Algerian" panose="04020705040A02060702" pitchFamily="82" charset="0"/>
                <a:cs typeface="Times New Roman" pitchFamily="18" charset="0"/>
              </a:rPr>
              <a:t>                 TECHNOLOGY STACK</a:t>
            </a:r>
            <a:br>
              <a:rPr lang="en-US" sz="3200" dirty="0">
                <a:solidFill>
                  <a:schemeClr val="accent2">
                    <a:lumMod val="75000"/>
                  </a:schemeClr>
                </a:solidFill>
                <a:latin typeface="Algerian" panose="04020705040A02060702" pitchFamily="82" charset="0"/>
                <a:cs typeface="Times New Roman" pitchFamily="18" charset="0"/>
              </a:rPr>
            </a:br>
            <a:br>
              <a:rPr lang="en-US" sz="3200" dirty="0">
                <a:solidFill>
                  <a:schemeClr val="accent2">
                    <a:lumMod val="75000"/>
                  </a:schemeClr>
                </a:solidFill>
                <a:latin typeface="Algerian" panose="04020705040A02060702" pitchFamily="82" charset="0"/>
                <a:cs typeface="Times New Roman" pitchFamily="18" charset="0"/>
              </a:rPr>
            </a:br>
            <a:r>
              <a:rPr lang="en-US" sz="2800" dirty="0">
                <a:solidFill>
                  <a:schemeClr val="accent2">
                    <a:lumMod val="75000"/>
                  </a:schemeClr>
                </a:solidFill>
                <a:latin typeface="Algerian" panose="04020705040A02060702" pitchFamily="82" charset="0"/>
                <a:cs typeface="Times New Roman" pitchFamily="18" charset="0"/>
              </a:rPr>
              <a:t>Software Requirements </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lgn="just"/>
            <a:r>
              <a:rPr lang="en-US" dirty="0">
                <a:latin typeface="Times New Roman" pitchFamily="18" charset="0"/>
                <a:cs typeface="Times New Roman" pitchFamily="18" charset="0"/>
              </a:rPr>
              <a:t>Operating System	:   Windows 7 , 8, 10 (64 bit)</a:t>
            </a:r>
          </a:p>
          <a:p>
            <a:pPr lvl="0" algn="just"/>
            <a:r>
              <a:rPr lang="en-US" dirty="0">
                <a:latin typeface="Times New Roman" pitchFamily="18" charset="0"/>
                <a:cs typeface="Times New Roman" pitchFamily="18" charset="0"/>
              </a:rPr>
              <a:t>Software		:   Python 3.7</a:t>
            </a:r>
          </a:p>
          <a:p>
            <a:pPr lvl="0" algn="just"/>
            <a:r>
              <a:rPr lang="en-US" dirty="0">
                <a:latin typeface="Times New Roman" pitchFamily="18" charset="0"/>
                <a:cs typeface="Times New Roman" pitchFamily="18" charset="0"/>
              </a:rPr>
              <a:t>Tools 		:   Anaconda(</a:t>
            </a:r>
            <a:r>
              <a:rPr lang="en-US" dirty="0" err="1">
                <a:latin typeface="Times New Roman" pitchFamily="18" charset="0"/>
                <a:cs typeface="Times New Roman" pitchFamily="18" charset="0"/>
              </a:rPr>
              <a:t>Jupyter</a:t>
            </a:r>
            <a:r>
              <a:rPr lang="en-US" dirty="0">
                <a:latin typeface="Times New Roman" pitchFamily="18" charset="0"/>
                <a:cs typeface="Times New Roman" pitchFamily="18" charset="0"/>
              </a:rPr>
              <a:t> Note Book IDE)</a:t>
            </a:r>
          </a:p>
          <a:p>
            <a:pPr marL="0" lvl="0" indent="0" algn="just">
              <a:buNone/>
            </a:pPr>
            <a:endParaRPr lang="en-US" dirty="0">
              <a:latin typeface="Times New Roman" pitchFamily="18" charset="0"/>
              <a:cs typeface="Times New Roman" pitchFamily="18" charset="0"/>
            </a:endParaRPr>
          </a:p>
          <a:p>
            <a:pPr marL="0" indent="0" algn="just">
              <a:buNone/>
            </a:pPr>
            <a:r>
              <a:rPr lang="en-US" sz="2800" dirty="0">
                <a:solidFill>
                  <a:schemeClr val="accent2">
                    <a:lumMod val="75000"/>
                  </a:schemeClr>
                </a:solidFill>
                <a:latin typeface="Algerian" panose="04020705040A02060702" pitchFamily="82" charset="0"/>
                <a:cs typeface="Times New Roman" pitchFamily="18" charset="0"/>
              </a:rPr>
              <a:t>Hardware Requirements</a:t>
            </a:r>
          </a:p>
          <a:p>
            <a:pPr marL="0" indent="0" algn="just">
              <a:buNone/>
            </a:pPr>
            <a:endParaRPr lang="en-US" sz="2800" b="1" dirty="0">
              <a:latin typeface="Times New Roman" pitchFamily="18" charset="0"/>
              <a:cs typeface="Times New Roman" pitchFamily="18" charset="0"/>
            </a:endParaRPr>
          </a:p>
          <a:p>
            <a:pPr lvl="0"/>
            <a:r>
              <a:rPr lang="en-US" dirty="0">
                <a:latin typeface="Times New Roman" pitchFamily="18" charset="0"/>
                <a:cs typeface="Times New Roman" pitchFamily="18" charset="0"/>
              </a:rPr>
              <a:t>Hard Disk		:	500GB and Above</a:t>
            </a:r>
          </a:p>
          <a:p>
            <a:pPr lvl="0"/>
            <a:r>
              <a:rPr lang="en-US" dirty="0">
                <a:latin typeface="Times New Roman" pitchFamily="18" charset="0"/>
                <a:cs typeface="Times New Roman" pitchFamily="18" charset="0"/>
              </a:rPr>
              <a:t>RAM		: 	4GB and Above</a:t>
            </a:r>
          </a:p>
          <a:p>
            <a:pPr lvl="0"/>
            <a:r>
              <a:rPr lang="en-US" dirty="0">
                <a:latin typeface="Times New Roman" pitchFamily="18" charset="0"/>
                <a:cs typeface="Times New Roman" pitchFamily="18" charset="0"/>
              </a:rPr>
              <a:t>Processor		:	I3 and Above </a:t>
            </a:r>
          </a:p>
          <a:p>
            <a:pPr marL="0" indent="0" algn="just">
              <a:buNone/>
            </a:pPr>
            <a:endParaRPr lang="en-US"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789940F-5B7A-490E-9065-5EAE2B6B150C}"/>
              </a:ext>
            </a:extLst>
          </p:cNvPr>
          <p:cNvSpPr/>
          <p:nvPr/>
        </p:nvSpPr>
        <p:spPr>
          <a:xfrm>
            <a:off x="1451683" y="1088623"/>
            <a:ext cx="1602419" cy="56891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Training images</a:t>
            </a:r>
            <a:endParaRPr lang="en-IN" dirty="0"/>
          </a:p>
        </p:txBody>
      </p:sp>
      <p:sp>
        <p:nvSpPr>
          <p:cNvPr id="12" name="Rectangle 11">
            <a:extLst>
              <a:ext uri="{FF2B5EF4-FFF2-40B4-BE49-F238E27FC236}">
                <a16:creationId xmlns:a16="http://schemas.microsoft.com/office/drawing/2014/main" id="{8DEE7D50-8491-49D1-AB43-6CD7BF9C3E8B}"/>
              </a:ext>
            </a:extLst>
          </p:cNvPr>
          <p:cNvSpPr/>
          <p:nvPr/>
        </p:nvSpPr>
        <p:spPr>
          <a:xfrm>
            <a:off x="5032529" y="1066800"/>
            <a:ext cx="1752600" cy="609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Input images</a:t>
            </a:r>
            <a:endParaRPr lang="en-IN" dirty="0"/>
          </a:p>
        </p:txBody>
      </p:sp>
      <p:sp>
        <p:nvSpPr>
          <p:cNvPr id="13" name="Rectangle 12">
            <a:extLst>
              <a:ext uri="{FF2B5EF4-FFF2-40B4-BE49-F238E27FC236}">
                <a16:creationId xmlns:a16="http://schemas.microsoft.com/office/drawing/2014/main" id="{8AADFBFC-18DC-4DD4-A74E-B2359E4CF6DB}"/>
              </a:ext>
            </a:extLst>
          </p:cNvPr>
          <p:cNvSpPr/>
          <p:nvPr/>
        </p:nvSpPr>
        <p:spPr>
          <a:xfrm>
            <a:off x="1542312" y="1983236"/>
            <a:ext cx="1602419" cy="609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Trained dataset</a:t>
            </a:r>
            <a:endParaRPr lang="en-IN" dirty="0"/>
          </a:p>
        </p:txBody>
      </p:sp>
      <p:sp>
        <p:nvSpPr>
          <p:cNvPr id="14" name="Rectangle 13">
            <a:extLst>
              <a:ext uri="{FF2B5EF4-FFF2-40B4-BE49-F238E27FC236}">
                <a16:creationId xmlns:a16="http://schemas.microsoft.com/office/drawing/2014/main" id="{FF9CC874-16A9-4B56-B074-BBE975979DF6}"/>
              </a:ext>
            </a:extLst>
          </p:cNvPr>
          <p:cNvSpPr/>
          <p:nvPr/>
        </p:nvSpPr>
        <p:spPr>
          <a:xfrm>
            <a:off x="5002937" y="2014493"/>
            <a:ext cx="1752600" cy="609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Preprocessing</a:t>
            </a:r>
            <a:endParaRPr lang="en-IN" dirty="0"/>
          </a:p>
        </p:txBody>
      </p:sp>
      <p:sp>
        <p:nvSpPr>
          <p:cNvPr id="15" name="Rectangle 14">
            <a:extLst>
              <a:ext uri="{FF2B5EF4-FFF2-40B4-BE49-F238E27FC236}">
                <a16:creationId xmlns:a16="http://schemas.microsoft.com/office/drawing/2014/main" id="{C681E6E4-941B-4EA1-9294-C9AD36A11B0C}"/>
              </a:ext>
            </a:extLst>
          </p:cNvPr>
          <p:cNvSpPr/>
          <p:nvPr/>
        </p:nvSpPr>
        <p:spPr>
          <a:xfrm>
            <a:off x="1572826" y="2897636"/>
            <a:ext cx="1658645" cy="609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Feature dataset</a:t>
            </a:r>
            <a:endParaRPr lang="en-IN" dirty="0"/>
          </a:p>
        </p:txBody>
      </p:sp>
      <p:sp>
        <p:nvSpPr>
          <p:cNvPr id="16" name="Rectangle 15">
            <a:extLst>
              <a:ext uri="{FF2B5EF4-FFF2-40B4-BE49-F238E27FC236}">
                <a16:creationId xmlns:a16="http://schemas.microsoft.com/office/drawing/2014/main" id="{BEEAAF24-62C9-40CB-9BFC-ACB6C574E605}"/>
              </a:ext>
            </a:extLst>
          </p:cNvPr>
          <p:cNvSpPr/>
          <p:nvPr/>
        </p:nvSpPr>
        <p:spPr>
          <a:xfrm>
            <a:off x="5002937" y="2897636"/>
            <a:ext cx="1752600" cy="5785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Feature extraction</a:t>
            </a:r>
            <a:endParaRPr lang="en-IN" dirty="0"/>
          </a:p>
        </p:txBody>
      </p:sp>
      <p:sp>
        <p:nvSpPr>
          <p:cNvPr id="17" name="Rectangle 16">
            <a:extLst>
              <a:ext uri="{FF2B5EF4-FFF2-40B4-BE49-F238E27FC236}">
                <a16:creationId xmlns:a16="http://schemas.microsoft.com/office/drawing/2014/main" id="{376CD3E4-1553-4650-AA86-BA5F7CF6892F}"/>
              </a:ext>
            </a:extLst>
          </p:cNvPr>
          <p:cNvSpPr/>
          <p:nvPr/>
        </p:nvSpPr>
        <p:spPr>
          <a:xfrm>
            <a:off x="3527024" y="3917270"/>
            <a:ext cx="1447800" cy="609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Feature matching</a:t>
            </a:r>
            <a:endParaRPr lang="en-IN" dirty="0"/>
          </a:p>
        </p:txBody>
      </p:sp>
      <p:sp>
        <p:nvSpPr>
          <p:cNvPr id="18" name="Rectangle 17">
            <a:extLst>
              <a:ext uri="{FF2B5EF4-FFF2-40B4-BE49-F238E27FC236}">
                <a16:creationId xmlns:a16="http://schemas.microsoft.com/office/drawing/2014/main" id="{11A0BF0B-AB63-40E4-BA86-126D4EA234F2}"/>
              </a:ext>
            </a:extLst>
          </p:cNvPr>
          <p:cNvSpPr/>
          <p:nvPr/>
        </p:nvSpPr>
        <p:spPr>
          <a:xfrm>
            <a:off x="3527024" y="4876800"/>
            <a:ext cx="1508464" cy="609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CNN layer</a:t>
            </a:r>
            <a:endParaRPr lang="en-IN" dirty="0"/>
          </a:p>
        </p:txBody>
      </p:sp>
      <p:sp>
        <p:nvSpPr>
          <p:cNvPr id="19" name="Rectangle 18">
            <a:extLst>
              <a:ext uri="{FF2B5EF4-FFF2-40B4-BE49-F238E27FC236}">
                <a16:creationId xmlns:a16="http://schemas.microsoft.com/office/drawing/2014/main" id="{4C02C388-B830-4E44-9339-8FB065C6617F}"/>
              </a:ext>
            </a:extLst>
          </p:cNvPr>
          <p:cNvSpPr/>
          <p:nvPr/>
        </p:nvSpPr>
        <p:spPr>
          <a:xfrm>
            <a:off x="3527024" y="5943600"/>
            <a:ext cx="1508464" cy="609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Matching score</a:t>
            </a:r>
            <a:endParaRPr lang="en-IN" dirty="0"/>
          </a:p>
        </p:txBody>
      </p:sp>
      <p:cxnSp>
        <p:nvCxnSpPr>
          <p:cNvPr id="26" name="Straight Arrow Connector 25">
            <a:extLst>
              <a:ext uri="{FF2B5EF4-FFF2-40B4-BE49-F238E27FC236}">
                <a16:creationId xmlns:a16="http://schemas.microsoft.com/office/drawing/2014/main" id="{BAE2D91E-CB57-44FE-A890-FB3D884D6C03}"/>
              </a:ext>
            </a:extLst>
          </p:cNvPr>
          <p:cNvCxnSpPr>
            <a:cxnSpLocks/>
            <a:endCxn id="17" idx="1"/>
          </p:cNvCxnSpPr>
          <p:nvPr/>
        </p:nvCxnSpPr>
        <p:spPr>
          <a:xfrm>
            <a:off x="2514600" y="3565496"/>
            <a:ext cx="1012424" cy="656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DC1D3AD-F42B-4DAB-8827-36285E6B8CC2}"/>
              </a:ext>
            </a:extLst>
          </p:cNvPr>
          <p:cNvCxnSpPr>
            <a:cxnSpLocks/>
            <a:endCxn id="17" idx="3"/>
          </p:cNvCxnSpPr>
          <p:nvPr/>
        </p:nvCxnSpPr>
        <p:spPr>
          <a:xfrm flipH="1">
            <a:off x="4974824" y="3516760"/>
            <a:ext cx="642154" cy="705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3492FF7-BFFF-4613-A3EE-C845E1228DB1}"/>
              </a:ext>
            </a:extLst>
          </p:cNvPr>
          <p:cNvCxnSpPr>
            <a:cxnSpLocks/>
            <a:stCxn id="17" idx="2"/>
          </p:cNvCxnSpPr>
          <p:nvPr/>
        </p:nvCxnSpPr>
        <p:spPr>
          <a:xfrm>
            <a:off x="4250924" y="4526870"/>
            <a:ext cx="0" cy="349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2941CDA-E416-407C-9C6B-37AAC4C2C477}"/>
              </a:ext>
            </a:extLst>
          </p:cNvPr>
          <p:cNvCxnSpPr>
            <a:stCxn id="18" idx="2"/>
            <a:endCxn id="19" idx="0"/>
          </p:cNvCxnSpPr>
          <p:nvPr/>
        </p:nvCxnSpPr>
        <p:spPr>
          <a:xfrm>
            <a:off x="4281256" y="5486400"/>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C03A313-C823-48B7-A306-508F29F31FF9}"/>
              </a:ext>
            </a:extLst>
          </p:cNvPr>
          <p:cNvCxnSpPr>
            <a:cxnSpLocks/>
          </p:cNvCxnSpPr>
          <p:nvPr/>
        </p:nvCxnSpPr>
        <p:spPr>
          <a:xfrm>
            <a:off x="2341486" y="1719308"/>
            <a:ext cx="0" cy="243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8BA6C71-E43E-43BB-BAD1-AF52226BDE1B}"/>
              </a:ext>
            </a:extLst>
          </p:cNvPr>
          <p:cNvCxnSpPr>
            <a:cxnSpLocks/>
          </p:cNvCxnSpPr>
          <p:nvPr/>
        </p:nvCxnSpPr>
        <p:spPr>
          <a:xfrm>
            <a:off x="5882196" y="1728834"/>
            <a:ext cx="0" cy="280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EB67577-B5AE-4F6F-A7B1-21CACAAE18B7}"/>
              </a:ext>
            </a:extLst>
          </p:cNvPr>
          <p:cNvCxnSpPr>
            <a:cxnSpLocks/>
            <a:stCxn id="14" idx="2"/>
          </p:cNvCxnSpPr>
          <p:nvPr/>
        </p:nvCxnSpPr>
        <p:spPr>
          <a:xfrm>
            <a:off x="5879237" y="2624093"/>
            <a:ext cx="0" cy="283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5442988-4F3A-441A-94BC-ADFD655F8DAD}"/>
              </a:ext>
            </a:extLst>
          </p:cNvPr>
          <p:cNvCxnSpPr>
            <a:cxnSpLocks/>
            <a:stCxn id="13" idx="2"/>
          </p:cNvCxnSpPr>
          <p:nvPr/>
        </p:nvCxnSpPr>
        <p:spPr>
          <a:xfrm flipH="1">
            <a:off x="2343521" y="2592836"/>
            <a:ext cx="1" cy="309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itle 1">
            <a:extLst>
              <a:ext uri="{FF2B5EF4-FFF2-40B4-BE49-F238E27FC236}">
                <a16:creationId xmlns:a16="http://schemas.microsoft.com/office/drawing/2014/main" id="{0A37840C-327A-490F-B578-71DE731CF494}"/>
              </a:ext>
            </a:extLst>
          </p:cNvPr>
          <p:cNvSpPr>
            <a:spLocks noGrp="1"/>
          </p:cNvSpPr>
          <p:nvPr>
            <p:ph type="title"/>
          </p:nvPr>
        </p:nvSpPr>
        <p:spPr>
          <a:xfrm>
            <a:off x="152400" y="94974"/>
            <a:ext cx="8458200" cy="1295400"/>
          </a:xfrm>
        </p:spPr>
        <p:txBody>
          <a:bodyPr>
            <a:noAutofit/>
          </a:bodyPr>
          <a:lstStyle/>
          <a:p>
            <a:r>
              <a:rPr kumimoji="0" lang="en-US" sz="3600" i="0" u="none" strike="noStrike" kern="1200" cap="none" spc="0" normalizeH="0" baseline="0" noProof="0" dirty="0">
                <a:ln>
                  <a:noFill/>
                </a:ln>
                <a:solidFill>
                  <a:srgbClr val="00B0F0"/>
                </a:solidFill>
                <a:effectLst/>
                <a:uLnTx/>
                <a:uFillTx/>
                <a:latin typeface="Algerian" panose="04020705040A02060702" pitchFamily="82" charset="0"/>
                <a:cs typeface="Times New Roman" pitchFamily="18" charset="0"/>
              </a:rPr>
              <a:t>               </a:t>
            </a:r>
            <a:r>
              <a:rPr kumimoji="0" lang="en-IN" sz="3200" i="0" u="none" strike="noStrike" kern="1200" cap="none" spc="0" normalizeH="0" baseline="0" noProof="0" dirty="0">
                <a:ln>
                  <a:noFill/>
                </a:ln>
                <a:solidFill>
                  <a:schemeClr val="accent3">
                    <a:lumMod val="75000"/>
                  </a:schemeClr>
                </a:solidFill>
                <a:effectLst/>
                <a:uLnTx/>
                <a:uFillTx/>
                <a:latin typeface="Algerian" panose="04020705040A02060702" pitchFamily="82" charset="0"/>
                <a:cs typeface="Times New Roman" panose="02020603050405020304" pitchFamily="18" charset="0"/>
              </a:rPr>
              <a:t>SYSTEM ARCHITECTURE</a:t>
            </a:r>
            <a:br>
              <a:rPr kumimoji="0" lang="en-IN" sz="3600" b="0" i="0" u="none" strike="noStrike" kern="1200" cap="none" spc="0" normalizeH="0" baseline="0" noProof="0" dirty="0">
                <a:ln>
                  <a:noFill/>
                </a:ln>
                <a:solidFill>
                  <a:schemeClr val="tx1"/>
                </a:solidFill>
                <a:effectLst/>
                <a:uLnTx/>
                <a:uFillTx/>
                <a:latin typeface="+mj-lt"/>
                <a:ea typeface="+mj-ea"/>
                <a:cs typeface="+mj-cs"/>
              </a:rPr>
            </a:br>
            <a:endParaRPr lang="en-IN" sz="3600" dirty="0">
              <a:solidFill>
                <a:schemeClr val="accent2">
                  <a:lumMod val="75000"/>
                </a:schemeClr>
              </a:solidFill>
              <a:latin typeface="Algerian" panose="04020705040A02060702" pitchFamily="82" charset="0"/>
            </a:endParaRPr>
          </a:p>
        </p:txBody>
      </p:sp>
    </p:spTree>
    <p:extLst>
      <p:ext uri="{BB962C8B-B14F-4D97-AF65-F5344CB8AC3E}">
        <p14:creationId xmlns:p14="http://schemas.microsoft.com/office/powerpoint/2010/main" val="1820303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83DE4-7D5D-4F63-A8B4-93F144461CE6}"/>
              </a:ext>
            </a:extLst>
          </p:cNvPr>
          <p:cNvSpPr>
            <a:spLocks noGrp="1"/>
          </p:cNvSpPr>
          <p:nvPr>
            <p:ph type="title"/>
          </p:nvPr>
        </p:nvSpPr>
        <p:spPr>
          <a:xfrm>
            <a:off x="457200" y="704088"/>
            <a:ext cx="8229600" cy="591312"/>
          </a:xfrm>
        </p:spPr>
        <p:txBody>
          <a:bodyPr>
            <a:normAutofit fontScale="90000"/>
          </a:bodyPr>
          <a:lstStyle/>
          <a:p>
            <a:r>
              <a:rPr lang="en-US" sz="3600" dirty="0">
                <a:solidFill>
                  <a:schemeClr val="tx1">
                    <a:lumMod val="95000"/>
                    <a:lumOff val="5000"/>
                  </a:schemeClr>
                </a:solidFill>
                <a:latin typeface="Algerian" panose="04020705040A02060702" pitchFamily="82" charset="0"/>
              </a:rPr>
              <a:t>                       </a:t>
            </a:r>
            <a:r>
              <a:rPr lang="en-US" sz="3600" dirty="0">
                <a:solidFill>
                  <a:schemeClr val="accent2">
                    <a:lumMod val="75000"/>
                  </a:schemeClr>
                </a:solidFill>
                <a:latin typeface="Algerian" panose="04020705040A02060702" pitchFamily="82" charset="0"/>
              </a:rPr>
              <a:t>Use case Diagram</a:t>
            </a:r>
            <a:endParaRPr lang="en-IN" sz="3600" dirty="0">
              <a:solidFill>
                <a:schemeClr val="accent2">
                  <a:lumMod val="75000"/>
                </a:schemeClr>
              </a:solidFill>
              <a:latin typeface="Algerian" panose="04020705040A02060702" pitchFamily="82" charset="0"/>
            </a:endParaRPr>
          </a:p>
        </p:txBody>
      </p:sp>
      <p:pic>
        <p:nvPicPr>
          <p:cNvPr id="5" name="Content Placeholder 4">
            <a:extLst>
              <a:ext uri="{FF2B5EF4-FFF2-40B4-BE49-F238E27FC236}">
                <a16:creationId xmlns:a16="http://schemas.microsoft.com/office/drawing/2014/main" id="{CB4FF023-65A1-423F-8E1A-D35F6557554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5268" t="10884" r="1460"/>
          <a:stretch/>
        </p:blipFill>
        <p:spPr>
          <a:xfrm>
            <a:off x="2209800" y="1447800"/>
            <a:ext cx="4953000" cy="4876800"/>
          </a:xfrm>
        </p:spPr>
      </p:pic>
    </p:spTree>
    <p:extLst>
      <p:ext uri="{BB962C8B-B14F-4D97-AF65-F5344CB8AC3E}">
        <p14:creationId xmlns:p14="http://schemas.microsoft.com/office/powerpoint/2010/main" val="2024610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530AC-1423-43CC-BA58-312298433B8C}"/>
              </a:ext>
            </a:extLst>
          </p:cNvPr>
          <p:cNvSpPr>
            <a:spLocks noGrp="1"/>
          </p:cNvSpPr>
          <p:nvPr>
            <p:ph type="title"/>
          </p:nvPr>
        </p:nvSpPr>
        <p:spPr>
          <a:xfrm>
            <a:off x="914400" y="704088"/>
            <a:ext cx="7772400" cy="591312"/>
          </a:xfrm>
        </p:spPr>
        <p:txBody>
          <a:bodyPr>
            <a:normAutofit fontScale="90000"/>
          </a:bodyPr>
          <a:lstStyle/>
          <a:p>
            <a:r>
              <a:rPr lang="en-US" sz="3600" dirty="0">
                <a:solidFill>
                  <a:schemeClr val="accent2">
                    <a:lumMod val="75000"/>
                  </a:schemeClr>
                </a:solidFill>
                <a:latin typeface="Algerian" panose="04020705040A02060702" pitchFamily="82" charset="0"/>
              </a:rPr>
              <a:t>                  Activity Diagram</a:t>
            </a:r>
            <a:endParaRPr lang="en-IN" sz="3600" dirty="0">
              <a:solidFill>
                <a:schemeClr val="accent2">
                  <a:lumMod val="75000"/>
                </a:schemeClr>
              </a:solidFill>
              <a:latin typeface="Algerian" panose="04020705040A02060702" pitchFamily="82" charset="0"/>
            </a:endParaRPr>
          </a:p>
        </p:txBody>
      </p:sp>
      <p:pic>
        <p:nvPicPr>
          <p:cNvPr id="5" name="Content Placeholder 4">
            <a:extLst>
              <a:ext uri="{FF2B5EF4-FFF2-40B4-BE49-F238E27FC236}">
                <a16:creationId xmlns:a16="http://schemas.microsoft.com/office/drawing/2014/main" id="{ADC9A0D0-F1BD-495A-B07E-A90BA9C70A1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6013" t="6673" r="1660" b="3055"/>
          <a:stretch/>
        </p:blipFill>
        <p:spPr>
          <a:xfrm>
            <a:off x="2171700" y="1503078"/>
            <a:ext cx="4800600" cy="4745322"/>
          </a:xfrm>
        </p:spPr>
      </p:pic>
    </p:spTree>
    <p:extLst>
      <p:ext uri="{BB962C8B-B14F-4D97-AF65-F5344CB8AC3E}">
        <p14:creationId xmlns:p14="http://schemas.microsoft.com/office/powerpoint/2010/main" val="1686237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442F9-2137-4F6F-A70D-C9E2ED1E0090}"/>
              </a:ext>
            </a:extLst>
          </p:cNvPr>
          <p:cNvSpPr>
            <a:spLocks noGrp="1"/>
          </p:cNvSpPr>
          <p:nvPr>
            <p:ph type="title"/>
          </p:nvPr>
        </p:nvSpPr>
        <p:spPr>
          <a:xfrm>
            <a:off x="457200" y="704088"/>
            <a:ext cx="8229600" cy="743712"/>
          </a:xfrm>
        </p:spPr>
        <p:txBody>
          <a:bodyPr>
            <a:normAutofit/>
          </a:bodyPr>
          <a:lstStyle/>
          <a:p>
            <a:r>
              <a:rPr lang="en-US" sz="3600" dirty="0">
                <a:solidFill>
                  <a:schemeClr val="tx1">
                    <a:lumMod val="95000"/>
                    <a:lumOff val="5000"/>
                  </a:schemeClr>
                </a:solidFill>
                <a:latin typeface="Algerian" panose="04020705040A02060702" pitchFamily="82" charset="0"/>
              </a:rPr>
              <a:t>                </a:t>
            </a:r>
            <a:r>
              <a:rPr lang="en-US" sz="3200" dirty="0">
                <a:solidFill>
                  <a:schemeClr val="accent2">
                    <a:lumMod val="75000"/>
                  </a:schemeClr>
                </a:solidFill>
                <a:latin typeface="Algerian" panose="04020705040A02060702" pitchFamily="82" charset="0"/>
              </a:rPr>
              <a:t>Sequence Diagram</a:t>
            </a:r>
            <a:endParaRPr lang="en-IN" sz="3200" dirty="0">
              <a:solidFill>
                <a:schemeClr val="accent2">
                  <a:lumMod val="75000"/>
                </a:schemeClr>
              </a:solidFill>
              <a:latin typeface="Algerian" panose="04020705040A02060702" pitchFamily="82" charset="0"/>
            </a:endParaRPr>
          </a:p>
        </p:txBody>
      </p:sp>
      <p:pic>
        <p:nvPicPr>
          <p:cNvPr id="5" name="Content Placeholder 4">
            <a:extLst>
              <a:ext uri="{FF2B5EF4-FFF2-40B4-BE49-F238E27FC236}">
                <a16:creationId xmlns:a16="http://schemas.microsoft.com/office/drawing/2014/main" id="{EF1BEE85-08A1-4C19-98A3-094965FF969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2925" t="6257" r="4191" b="3889"/>
          <a:stretch/>
        </p:blipFill>
        <p:spPr>
          <a:xfrm>
            <a:off x="1600200" y="1676400"/>
            <a:ext cx="5715000" cy="4648200"/>
          </a:xfrm>
        </p:spPr>
      </p:pic>
    </p:spTree>
    <p:extLst>
      <p:ext uri="{BB962C8B-B14F-4D97-AF65-F5344CB8AC3E}">
        <p14:creationId xmlns:p14="http://schemas.microsoft.com/office/powerpoint/2010/main" val="1784772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93CFA-0CBE-4147-947D-0B4526EB189B}"/>
              </a:ext>
            </a:extLst>
          </p:cNvPr>
          <p:cNvSpPr>
            <a:spLocks noGrp="1"/>
          </p:cNvSpPr>
          <p:nvPr>
            <p:ph type="title"/>
          </p:nvPr>
        </p:nvSpPr>
        <p:spPr>
          <a:xfrm>
            <a:off x="457200" y="704088"/>
            <a:ext cx="8229600" cy="819912"/>
          </a:xfrm>
        </p:spPr>
        <p:txBody>
          <a:bodyPr>
            <a:normAutofit/>
          </a:bodyPr>
          <a:lstStyle/>
          <a:p>
            <a:r>
              <a:rPr lang="en-US" sz="3200" dirty="0">
                <a:solidFill>
                  <a:schemeClr val="tx1">
                    <a:lumMod val="95000"/>
                    <a:lumOff val="5000"/>
                  </a:schemeClr>
                </a:solidFill>
                <a:latin typeface="Algerian" panose="04020705040A02060702" pitchFamily="82" charset="0"/>
              </a:rPr>
              <a:t>             </a:t>
            </a:r>
            <a:r>
              <a:rPr lang="en-US" sz="3200" dirty="0">
                <a:solidFill>
                  <a:schemeClr val="accent2">
                    <a:lumMod val="75000"/>
                  </a:schemeClr>
                </a:solidFill>
                <a:latin typeface="Algerian" panose="04020705040A02060702" pitchFamily="82" charset="0"/>
              </a:rPr>
              <a:t>Collaboration Diagram</a:t>
            </a:r>
            <a:endParaRPr lang="en-IN" sz="3200" dirty="0">
              <a:solidFill>
                <a:schemeClr val="accent2">
                  <a:lumMod val="75000"/>
                </a:schemeClr>
              </a:solidFill>
              <a:latin typeface="Algerian" panose="04020705040A02060702" pitchFamily="82" charset="0"/>
            </a:endParaRPr>
          </a:p>
        </p:txBody>
      </p:sp>
      <p:pic>
        <p:nvPicPr>
          <p:cNvPr id="5" name="Content Placeholder 4">
            <a:extLst>
              <a:ext uri="{FF2B5EF4-FFF2-40B4-BE49-F238E27FC236}">
                <a16:creationId xmlns:a16="http://schemas.microsoft.com/office/drawing/2014/main" id="{6220047F-E86A-41C4-8C93-9E97A1D7090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0361" t="22865" r="2401" b="3956"/>
          <a:stretch/>
        </p:blipFill>
        <p:spPr>
          <a:xfrm>
            <a:off x="1371600" y="2019300"/>
            <a:ext cx="6400800" cy="3771900"/>
          </a:xfrm>
        </p:spPr>
      </p:pic>
    </p:spTree>
    <p:extLst>
      <p:ext uri="{BB962C8B-B14F-4D97-AF65-F5344CB8AC3E}">
        <p14:creationId xmlns:p14="http://schemas.microsoft.com/office/powerpoint/2010/main" val="1217384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Autofit/>
          </a:bodyPr>
          <a:lstStyle/>
          <a:p>
            <a:r>
              <a:rPr lang="en-US" sz="3200" dirty="0">
                <a:solidFill>
                  <a:schemeClr val="accent2">
                    <a:lumMod val="75000"/>
                  </a:schemeClr>
                </a:solidFill>
                <a:latin typeface="Algerian" panose="04020705040A02060702" pitchFamily="82" charset="0"/>
                <a:cs typeface="Times New Roman" pitchFamily="18" charset="0"/>
              </a:rPr>
              <a:t>                         INTRODUCTION</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000" dirty="0">
                <a:latin typeface="Times New Roman" pitchFamily="18" charset="0"/>
                <a:cs typeface="Times New Roman" pitchFamily="18" charset="0"/>
              </a:rPr>
              <a:t>Diabetic retinopathy (DR) is a common complication of diabetes associated with </a:t>
            </a:r>
            <a:r>
              <a:rPr lang="en-US" sz="2000" dirty="0">
                <a:solidFill>
                  <a:srgbClr val="FF0000"/>
                </a:solidFill>
                <a:latin typeface="Times New Roman" pitchFamily="18" charset="0"/>
                <a:cs typeface="Times New Roman" pitchFamily="18" charset="0"/>
              </a:rPr>
              <a:t>retinal vascular damage </a:t>
            </a:r>
            <a:r>
              <a:rPr lang="en-US" sz="2000" dirty="0">
                <a:latin typeface="Times New Roman" pitchFamily="18" charset="0"/>
                <a:cs typeface="Times New Roman" pitchFamily="18" charset="0"/>
              </a:rPr>
              <a:t>caused by long standing diabetes.</a:t>
            </a:r>
          </a:p>
          <a:p>
            <a:pPr marL="0" indent="0" algn="just">
              <a:buNone/>
            </a:pP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The diagnosis of DR mostly depends on the </a:t>
            </a:r>
            <a:r>
              <a:rPr lang="en-US" sz="2000" dirty="0">
                <a:solidFill>
                  <a:srgbClr val="FF0000"/>
                </a:solidFill>
                <a:latin typeface="Times New Roman" pitchFamily="18" charset="0"/>
                <a:cs typeface="Times New Roman" pitchFamily="18" charset="0"/>
              </a:rPr>
              <a:t>observation and evaluation </a:t>
            </a:r>
            <a:r>
              <a:rPr lang="en-US" sz="2000" dirty="0">
                <a:latin typeface="Times New Roman" pitchFamily="18" charset="0"/>
                <a:cs typeface="Times New Roman" pitchFamily="18" charset="0"/>
              </a:rPr>
              <a:t>to fundus photographs. </a:t>
            </a:r>
          </a:p>
          <a:p>
            <a:pPr marL="0" indent="0" algn="just">
              <a:buNone/>
            </a:pP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It improve the </a:t>
            </a:r>
            <a:r>
              <a:rPr lang="en-US" sz="2000" dirty="0">
                <a:solidFill>
                  <a:srgbClr val="FF0000"/>
                </a:solidFill>
                <a:latin typeface="Times New Roman" pitchFamily="18" charset="0"/>
                <a:cs typeface="Times New Roman" pitchFamily="18" charset="0"/>
              </a:rPr>
              <a:t>screening rate </a:t>
            </a:r>
            <a:r>
              <a:rPr lang="en-US" sz="2000" dirty="0">
                <a:latin typeface="Times New Roman" pitchFamily="18" charset="0"/>
                <a:cs typeface="Times New Roman" pitchFamily="18" charset="0"/>
              </a:rPr>
              <a:t>of DR and </a:t>
            </a:r>
            <a:r>
              <a:rPr lang="en-US" sz="2000" dirty="0">
                <a:solidFill>
                  <a:srgbClr val="FF0000"/>
                </a:solidFill>
                <a:latin typeface="Times New Roman" pitchFamily="18" charset="0"/>
                <a:cs typeface="Times New Roman" pitchFamily="18" charset="0"/>
              </a:rPr>
              <a:t>reduce </a:t>
            </a:r>
            <a:r>
              <a:rPr lang="en-US" sz="2000" dirty="0">
                <a:latin typeface="Times New Roman" pitchFamily="18" charset="0"/>
                <a:cs typeface="Times New Roman" pitchFamily="18" charset="0"/>
              </a:rPr>
              <a:t>the number of blindness. </a:t>
            </a:r>
          </a:p>
          <a:p>
            <a:pPr marL="0" indent="0" algn="just">
              <a:buNone/>
            </a:pP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For a deep learning model, the most important parts that should be focused on are </a:t>
            </a:r>
            <a:r>
              <a:rPr lang="en-US" sz="2000" dirty="0">
                <a:solidFill>
                  <a:srgbClr val="FF0000"/>
                </a:solidFill>
                <a:latin typeface="Times New Roman" pitchFamily="18" charset="0"/>
                <a:cs typeface="Times New Roman" pitchFamily="18" charset="0"/>
              </a:rPr>
              <a:t>data set, network architecture </a:t>
            </a:r>
            <a:r>
              <a:rPr lang="en-US" sz="2000" dirty="0">
                <a:latin typeface="Times New Roman" pitchFamily="18" charset="0"/>
                <a:cs typeface="Times New Roman" pitchFamily="18" charset="0"/>
              </a:rPr>
              <a:t>and </a:t>
            </a:r>
            <a:r>
              <a:rPr lang="en-US" sz="2000" dirty="0">
                <a:solidFill>
                  <a:srgbClr val="FF0000"/>
                </a:solidFill>
                <a:latin typeface="Times New Roman" pitchFamily="18" charset="0"/>
                <a:cs typeface="Times New Roman" pitchFamily="18" charset="0"/>
              </a:rPr>
              <a:t>training method</a:t>
            </a:r>
            <a:r>
              <a:rPr lang="en-US" sz="2000" dirty="0">
                <a:latin typeface="Times New Roman" pitchFamily="18" charset="0"/>
                <a:cs typeface="Times New Roman" pitchFamily="18" charset="0"/>
              </a:rPr>
              <a:t>. </a:t>
            </a:r>
          </a:p>
          <a:p>
            <a:pPr algn="just"/>
            <a:endParaRPr lang="en-US"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chemeClr val="accent2">
                    <a:lumMod val="75000"/>
                  </a:schemeClr>
                </a:solidFill>
                <a:latin typeface="Algerian" panose="04020705040A02060702" pitchFamily="82" charset="0"/>
                <a:cs typeface="Times New Roman" pitchFamily="18" charset="0"/>
              </a:rPr>
              <a:t>                        </a:t>
            </a:r>
            <a:r>
              <a:rPr lang="en-US" sz="3200" dirty="0">
                <a:solidFill>
                  <a:schemeClr val="accent2">
                    <a:lumMod val="75000"/>
                  </a:schemeClr>
                </a:solidFill>
                <a:latin typeface="Algerian" panose="04020705040A02060702" pitchFamily="82" charset="0"/>
                <a:cs typeface="Times New Roman" pitchFamily="18" charset="0"/>
              </a:rPr>
              <a:t>Modules</a:t>
            </a:r>
            <a:br>
              <a:rPr lang="en-US" sz="3200" dirty="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lvl="0" indent="0" algn="just">
              <a:buNone/>
            </a:pP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Image Pre-Processing</a:t>
            </a:r>
          </a:p>
          <a:p>
            <a:pPr lvl="0"/>
            <a:r>
              <a:rPr lang="en-US" sz="2400" dirty="0">
                <a:solidFill>
                  <a:schemeClr val="tx1">
                    <a:lumMod val="95000"/>
                    <a:lumOff val="5000"/>
                  </a:schemeClr>
                </a:solidFill>
                <a:cs typeface="Times New Roman" pitchFamily="18" charset="0"/>
              </a:rPr>
              <a:t>Convolution Neural network</a:t>
            </a:r>
            <a:endParaRPr lang="en-US" sz="2400" dirty="0">
              <a:solidFill>
                <a:srgbClr val="090614"/>
              </a:solidFill>
              <a:cs typeface="Times New Roman" pitchFamily="18" charset="0"/>
            </a:endParaRPr>
          </a:p>
          <a:p>
            <a:pPr lvl="0"/>
            <a:r>
              <a:rPr lang="en-US" dirty="0">
                <a:latin typeface="Times New Roman" pitchFamily="18" charset="0"/>
                <a:cs typeface="Times New Roman" pitchFamily="18" charset="0"/>
              </a:rPr>
              <a:t>Prediction and Matching Score</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820364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69658-3CAA-4B64-8F6C-DE69A57EF3B9}"/>
              </a:ext>
            </a:extLst>
          </p:cNvPr>
          <p:cNvSpPr>
            <a:spLocks noGrp="1"/>
          </p:cNvSpPr>
          <p:nvPr>
            <p:ph type="title"/>
          </p:nvPr>
        </p:nvSpPr>
        <p:spPr>
          <a:xfrm>
            <a:off x="457200" y="1143000"/>
            <a:ext cx="8229600" cy="2514600"/>
          </a:xfrm>
        </p:spPr>
        <p:txBody>
          <a:bodyPr>
            <a:normAutofit/>
          </a:bodyPr>
          <a:lstStyle/>
          <a:p>
            <a:r>
              <a:rPr lang="en-US" sz="4000" dirty="0">
                <a:latin typeface="Algerian" panose="04020705040A02060702" pitchFamily="82" charset="0"/>
                <a:cs typeface="Times New Roman" pitchFamily="18" charset="0"/>
              </a:rPr>
              <a:t>                      </a:t>
            </a:r>
            <a:br>
              <a:rPr lang="en-US" dirty="0">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7687B27D-5F63-4D07-94AF-C41BF8997B83}"/>
              </a:ext>
            </a:extLst>
          </p:cNvPr>
          <p:cNvSpPr>
            <a:spLocks noGrp="1"/>
          </p:cNvSpPr>
          <p:nvPr>
            <p:ph idx="1"/>
          </p:nvPr>
        </p:nvSpPr>
        <p:spPr>
          <a:xfrm>
            <a:off x="457200" y="762000"/>
            <a:ext cx="8229600" cy="5562600"/>
          </a:xfrm>
        </p:spPr>
        <p:txBody>
          <a:bodyPr>
            <a:normAutofit fontScale="47500" lnSpcReduction="20000"/>
          </a:bodyPr>
          <a:lstStyle/>
          <a:p>
            <a:pPr marL="0" indent="0">
              <a:buNone/>
            </a:pPr>
            <a:r>
              <a:rPr lang="en-US" dirty="0">
                <a:latin typeface="Algerian" panose="04020705040A02060702" pitchFamily="82" charset="0"/>
              </a:rPr>
              <a:t>   </a:t>
            </a:r>
          </a:p>
          <a:p>
            <a:pPr marL="0" indent="0">
              <a:buNone/>
            </a:pPr>
            <a:endParaRPr lang="en-US" dirty="0">
              <a:latin typeface="Algerian" panose="04020705040A02060702" pitchFamily="82" charset="0"/>
            </a:endParaRPr>
          </a:p>
          <a:p>
            <a:pPr marL="0" indent="0">
              <a:buNone/>
            </a:pPr>
            <a:r>
              <a:rPr lang="en-US" sz="4000" dirty="0">
                <a:latin typeface="Times New Roman" pitchFamily="18" charset="0"/>
                <a:cs typeface="Times New Roman" pitchFamily="18" charset="0"/>
              </a:rPr>
              <a:t>                       </a:t>
            </a:r>
            <a:r>
              <a:rPr lang="en-US" sz="6700" dirty="0">
                <a:solidFill>
                  <a:srgbClr val="0070C0"/>
                </a:solidFill>
                <a:latin typeface="Algerian" panose="04020705040A02060702" pitchFamily="82" charset="0"/>
                <a:cs typeface="Times New Roman" pitchFamily="18" charset="0"/>
              </a:rPr>
              <a:t>Image Pre-Processing</a:t>
            </a:r>
          </a:p>
          <a:p>
            <a:pPr marL="0" indent="0">
              <a:buNone/>
            </a:pPr>
            <a:endParaRPr lang="en-US" dirty="0">
              <a:latin typeface="Algerian" panose="04020705040A02060702" pitchFamily="82" charset="0"/>
            </a:endParaRPr>
          </a:p>
          <a:p>
            <a:pPr marL="0" indent="0">
              <a:buNone/>
            </a:pPr>
            <a:r>
              <a:rPr lang="en-IN" dirty="0">
                <a:latin typeface="Algerian" panose="04020705040A02060702" pitchFamily="82" charset="0"/>
              </a:rPr>
              <a:t>                    </a:t>
            </a:r>
            <a:endParaRPr lang="en-US" sz="3200" dirty="0">
              <a:solidFill>
                <a:srgbClr val="0070C0"/>
              </a:solidFill>
              <a:latin typeface="Algerian" panose="04020705040A02060702" pitchFamily="82" charset="0"/>
              <a:cs typeface="Times New Roman" pitchFamily="18" charset="0"/>
            </a:endParaRPr>
          </a:p>
          <a:p>
            <a:pPr marL="0" indent="0">
              <a:buNone/>
            </a:pPr>
            <a:r>
              <a:rPr lang="en-US" dirty="0">
                <a:latin typeface="Times New Roman" pitchFamily="18" charset="0"/>
                <a:cs typeface="Times New Roman" pitchFamily="18" charset="0"/>
              </a:rPr>
              <a:t>           </a:t>
            </a:r>
          </a:p>
          <a:p>
            <a:pPr>
              <a:buFont typeface="Wingdings" panose="05000000000000000000" pitchFamily="2" charset="2"/>
              <a:buChar char="Ø"/>
            </a:pPr>
            <a:r>
              <a:rPr lang="en-US" sz="2800" dirty="0">
                <a:cs typeface="Times New Roman" pitchFamily="18" charset="0"/>
              </a:rPr>
              <a:t> </a:t>
            </a:r>
            <a:r>
              <a:rPr lang="en-US" sz="4200" dirty="0">
                <a:latin typeface="+mj-lt"/>
                <a:cs typeface="Times New Roman" pitchFamily="18" charset="0"/>
              </a:rPr>
              <a:t>Dataset is a </a:t>
            </a:r>
            <a:r>
              <a:rPr lang="en-US" sz="4200" dirty="0">
                <a:solidFill>
                  <a:srgbClr val="FF0000"/>
                </a:solidFill>
                <a:latin typeface="+mj-lt"/>
                <a:cs typeface="Times New Roman" pitchFamily="18" charset="0"/>
              </a:rPr>
              <a:t>primary and signiﬁcant </a:t>
            </a:r>
            <a:r>
              <a:rPr lang="en-US" sz="4200" dirty="0">
                <a:latin typeface="+mj-lt"/>
                <a:cs typeface="Times New Roman" pitchFamily="18" charset="0"/>
              </a:rPr>
              <a:t>part that needs to be dealt with for a deep learning application.</a:t>
            </a:r>
          </a:p>
          <a:p>
            <a:pPr marL="0" indent="0">
              <a:buNone/>
            </a:pPr>
            <a:endParaRPr lang="en-US" sz="4200" dirty="0">
              <a:solidFill>
                <a:srgbClr val="0070C0"/>
              </a:solidFill>
              <a:latin typeface="+mj-lt"/>
            </a:endParaRPr>
          </a:p>
          <a:p>
            <a:pPr>
              <a:buFont typeface="Wingdings" panose="05000000000000000000" pitchFamily="2" charset="2"/>
              <a:buChar char="Ø"/>
            </a:pPr>
            <a:r>
              <a:rPr lang="en-US" sz="4200" dirty="0">
                <a:latin typeface="+mj-lt"/>
              </a:rPr>
              <a:t> Collecting the healthy and affected  eye images through </a:t>
            </a:r>
            <a:r>
              <a:rPr lang="en-US" sz="4200" dirty="0">
                <a:solidFill>
                  <a:srgbClr val="FF0000"/>
                </a:solidFill>
                <a:latin typeface="+mj-lt"/>
              </a:rPr>
              <a:t>OCT [Optical Coherence Tomography] scan </a:t>
            </a:r>
          </a:p>
          <a:p>
            <a:pPr marL="0" indent="0">
              <a:buNone/>
            </a:pPr>
            <a:endParaRPr lang="en-US" sz="4200" dirty="0">
              <a:latin typeface="+mj-lt"/>
            </a:endParaRPr>
          </a:p>
          <a:p>
            <a:pPr>
              <a:buFont typeface="Wingdings" panose="05000000000000000000" pitchFamily="2" charset="2"/>
              <a:buChar char="Ø"/>
            </a:pPr>
            <a:r>
              <a:rPr lang="en-US" sz="4200" dirty="0">
                <a:latin typeface="+mj-lt"/>
                <a:cs typeface="Times New Roman" pitchFamily="18" charset="0"/>
              </a:rPr>
              <a:t>This model </a:t>
            </a:r>
            <a:r>
              <a:rPr lang="en-US" sz="4200" dirty="0">
                <a:solidFill>
                  <a:srgbClr val="FF0000"/>
                </a:solidFill>
                <a:latin typeface="+mj-lt"/>
                <a:cs typeface="Times New Roman" pitchFamily="18" charset="0"/>
              </a:rPr>
              <a:t>accepts two funds images </a:t>
            </a:r>
            <a:r>
              <a:rPr lang="en-US" sz="4200" dirty="0">
                <a:latin typeface="+mj-lt"/>
                <a:cs typeface="Times New Roman" pitchFamily="18" charset="0"/>
              </a:rPr>
              <a:t>corresponding to the left eye and right eye as inputs</a:t>
            </a:r>
          </a:p>
          <a:p>
            <a:pPr marL="0" indent="0">
              <a:buNone/>
            </a:pPr>
            <a:endParaRPr lang="en-US" sz="4200" dirty="0">
              <a:solidFill>
                <a:srgbClr val="0070C0"/>
              </a:solidFill>
              <a:latin typeface="+mj-lt"/>
              <a:cs typeface="Times New Roman" pitchFamily="18" charset="0"/>
            </a:endParaRPr>
          </a:p>
          <a:p>
            <a:pPr>
              <a:buFont typeface="Wingdings" panose="05000000000000000000" pitchFamily="2" charset="2"/>
              <a:buChar char="Ø"/>
            </a:pPr>
            <a:r>
              <a:rPr lang="en-US" sz="4200" dirty="0">
                <a:latin typeface="+mj-lt"/>
              </a:rPr>
              <a:t>Involving the preprocessing step we have to convert the </a:t>
            </a:r>
            <a:r>
              <a:rPr lang="en-US" sz="4200" dirty="0">
                <a:solidFill>
                  <a:srgbClr val="FF0000"/>
                </a:solidFill>
                <a:latin typeface="+mj-lt"/>
              </a:rPr>
              <a:t>RGB images to grey scale and resize </a:t>
            </a:r>
            <a:r>
              <a:rPr lang="en-US" sz="4200" dirty="0">
                <a:latin typeface="+mj-lt"/>
              </a:rPr>
              <a:t>the image from the collected image.</a:t>
            </a:r>
          </a:p>
          <a:p>
            <a:pPr marL="0" indent="0">
              <a:buNone/>
            </a:pPr>
            <a:endParaRPr lang="en-US" sz="2800" dirty="0"/>
          </a:p>
          <a:p>
            <a:pPr marL="0" indent="0">
              <a:buNone/>
            </a:pPr>
            <a:endParaRPr lang="en-US" sz="2800" dirty="0"/>
          </a:p>
          <a:p>
            <a:pPr marL="0" indent="0">
              <a:buNone/>
            </a:pPr>
            <a:endParaRPr lang="en-US" dirty="0"/>
          </a:p>
          <a:p>
            <a:pPr marL="0" indent="0">
              <a:buNone/>
            </a:pPr>
            <a:endParaRPr lang="en-US" dirty="0">
              <a:latin typeface="Algerian" panose="04020705040A02060702" pitchFamily="82" charset="0"/>
              <a:cs typeface="Times New Roman" pitchFamily="18" charset="0"/>
            </a:endParaRPr>
          </a:p>
          <a:p>
            <a:pPr marL="0" indent="0">
              <a:buNone/>
            </a:pPr>
            <a:r>
              <a:rPr lang="en-US" dirty="0">
                <a:latin typeface="Algerian" panose="04020705040A02060702" pitchFamily="82" charset="0"/>
                <a:cs typeface="Times New Roman" pitchFamily="18" charset="0"/>
              </a:rPr>
              <a:t>      </a:t>
            </a:r>
            <a:endParaRPr lang="en-IN" dirty="0">
              <a:latin typeface="Algerian" panose="04020705040A02060702" pitchFamily="82" charset="0"/>
            </a:endParaRPr>
          </a:p>
          <a:p>
            <a:pPr marL="0" indent="0">
              <a:buNone/>
            </a:pPr>
            <a:endParaRPr lang="en-US" dirty="0">
              <a:latin typeface="Algerian" panose="04020705040A02060702" pitchFamily="82" charset="0"/>
            </a:endParaRPr>
          </a:p>
        </p:txBody>
      </p:sp>
    </p:spTree>
    <p:extLst>
      <p:ext uri="{BB962C8B-B14F-4D97-AF65-F5344CB8AC3E}">
        <p14:creationId xmlns:p14="http://schemas.microsoft.com/office/powerpoint/2010/main" val="3016327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BBAA3A-5C27-4A9F-B3E4-8014EC48D1C9}"/>
              </a:ext>
            </a:extLst>
          </p:cNvPr>
          <p:cNvSpPr>
            <a:spLocks noGrp="1"/>
          </p:cNvSpPr>
          <p:nvPr>
            <p:ph idx="1"/>
          </p:nvPr>
        </p:nvSpPr>
        <p:spPr>
          <a:xfrm>
            <a:off x="457200" y="914400"/>
            <a:ext cx="8229600" cy="5410200"/>
          </a:xfrm>
        </p:spPr>
        <p:txBody>
          <a:bodyPr>
            <a:normAutofit/>
          </a:bodyPr>
          <a:lstStyle/>
          <a:p>
            <a:pPr>
              <a:lnSpc>
                <a:spcPct val="150000"/>
              </a:lnSpc>
              <a:buFont typeface="Wingdings" panose="05000000000000000000" pitchFamily="2" charset="2"/>
              <a:buChar char="ü"/>
            </a:pPr>
            <a:r>
              <a:rPr lang="en-US" sz="2000" dirty="0">
                <a:latin typeface="+mj-lt"/>
                <a:cs typeface="Times New Roman" panose="02020603050405020304" pitchFamily="18" charset="0"/>
              </a:rPr>
              <a:t>In training phase, the input of the CNN algorithm will be the preprocessed training data. As </a:t>
            </a:r>
            <a:r>
              <a:rPr lang="en-US" sz="2000" dirty="0">
                <a:solidFill>
                  <a:srgbClr val="FF0000"/>
                </a:solidFill>
                <a:latin typeface="+mj-lt"/>
                <a:cs typeface="Times New Roman" panose="02020603050405020304" pitchFamily="18" charset="0"/>
              </a:rPr>
              <a:t>the input goes iteratively through each layer </a:t>
            </a:r>
            <a:r>
              <a:rPr lang="en-US" sz="2000" dirty="0">
                <a:latin typeface="+mj-lt"/>
                <a:cs typeface="Times New Roman" panose="02020603050405020304" pitchFamily="18" charset="0"/>
              </a:rPr>
              <a:t>(convolutional, pooling, and fully connected), it will identify the features in the images. </a:t>
            </a:r>
          </a:p>
          <a:p>
            <a:pPr>
              <a:lnSpc>
                <a:spcPct val="150000"/>
              </a:lnSpc>
              <a:buFont typeface="Wingdings" panose="05000000000000000000" pitchFamily="2" charset="2"/>
              <a:buChar char="ü"/>
            </a:pPr>
            <a:r>
              <a:rPr lang="en-US" sz="2000" dirty="0">
                <a:latin typeface="+mj-lt"/>
                <a:cs typeface="Times New Roman" panose="02020603050405020304" pitchFamily="18" charset="0"/>
              </a:rPr>
              <a:t>The layers in the </a:t>
            </a:r>
            <a:r>
              <a:rPr lang="en-US" sz="2000" dirty="0">
                <a:solidFill>
                  <a:srgbClr val="FF0000"/>
                </a:solidFill>
                <a:latin typeface="+mj-lt"/>
                <a:cs typeface="Times New Roman" panose="02020603050405020304" pitchFamily="18" charset="0"/>
              </a:rPr>
              <a:t>algorithm will find the best features </a:t>
            </a:r>
            <a:r>
              <a:rPr lang="en-US" sz="2000" dirty="0">
                <a:latin typeface="+mj-lt"/>
                <a:cs typeface="Times New Roman" panose="02020603050405020304" pitchFamily="18" charset="0"/>
              </a:rPr>
              <a:t>which are needed for classification using feature maps.</a:t>
            </a:r>
          </a:p>
          <a:p>
            <a:pPr>
              <a:lnSpc>
                <a:spcPct val="150000"/>
              </a:lnSpc>
              <a:buFont typeface="Wingdings" panose="05000000000000000000" pitchFamily="2" charset="2"/>
              <a:buChar char="ü"/>
            </a:pPr>
            <a:r>
              <a:rPr lang="en-US" sz="2000" dirty="0">
                <a:latin typeface="+mj-lt"/>
                <a:cs typeface="Times New Roman" panose="02020603050405020304" pitchFamily="18" charset="0"/>
              </a:rPr>
              <a:t>The algorithm will first classify whether the patient is </a:t>
            </a:r>
            <a:r>
              <a:rPr lang="en-US" sz="2000" dirty="0">
                <a:solidFill>
                  <a:srgbClr val="FF0000"/>
                </a:solidFill>
                <a:latin typeface="+mj-lt"/>
                <a:cs typeface="Times New Roman" panose="02020603050405020304" pitchFamily="18" charset="0"/>
              </a:rPr>
              <a:t>suffering from disease or not</a:t>
            </a:r>
            <a:r>
              <a:rPr lang="en-US" sz="2000" dirty="0">
                <a:latin typeface="+mj-lt"/>
                <a:cs typeface="Times New Roman" panose="02020603050405020304" pitchFamily="18" charset="0"/>
              </a:rPr>
              <a:t>. If the patient is suffering from the disease, then it will check the </a:t>
            </a:r>
            <a:r>
              <a:rPr lang="en-US" sz="2000" dirty="0">
                <a:solidFill>
                  <a:srgbClr val="FF0000"/>
                </a:solidFill>
                <a:latin typeface="+mj-lt"/>
                <a:cs typeface="Times New Roman" panose="02020603050405020304" pitchFamily="18" charset="0"/>
              </a:rPr>
              <a:t>severity level of his disease</a:t>
            </a:r>
            <a:r>
              <a:rPr lang="en-US" sz="2000" dirty="0">
                <a:latin typeface="+mj-lt"/>
                <a:cs typeface="Times New Roman" panose="02020603050405020304" pitchFamily="18" charset="0"/>
              </a:rPr>
              <a:t>. The output for this will be the patient’s severity level</a:t>
            </a:r>
            <a:endParaRPr lang="en-IN" sz="2000" dirty="0">
              <a:latin typeface="+mj-lt"/>
            </a:endParaRPr>
          </a:p>
        </p:txBody>
      </p:sp>
    </p:spTree>
    <p:extLst>
      <p:ext uri="{BB962C8B-B14F-4D97-AF65-F5344CB8AC3E}">
        <p14:creationId xmlns:p14="http://schemas.microsoft.com/office/powerpoint/2010/main" val="2366185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A78358-E971-47F6-A3C3-C65D9339E93F}"/>
              </a:ext>
            </a:extLst>
          </p:cNvPr>
          <p:cNvSpPr>
            <a:spLocks noGrp="1"/>
          </p:cNvSpPr>
          <p:nvPr>
            <p:ph idx="1"/>
          </p:nvPr>
        </p:nvSpPr>
        <p:spPr>
          <a:xfrm>
            <a:off x="457200" y="457200"/>
            <a:ext cx="8229600" cy="5486400"/>
          </a:xfrm>
        </p:spPr>
        <p:txBody>
          <a:bodyPr>
            <a:normAutofit/>
          </a:bodyPr>
          <a:lstStyle/>
          <a:p>
            <a:pPr marL="0" indent="0">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200" dirty="0">
                <a:solidFill>
                  <a:srgbClr val="0070C0"/>
                </a:solidFill>
                <a:latin typeface="Algerian" panose="04020705040A02060702" pitchFamily="82" charset="0"/>
                <a:cs typeface="Times New Roman" panose="02020603050405020304" pitchFamily="18" charset="0"/>
              </a:rPr>
              <a:t>Convolution Neural network</a:t>
            </a:r>
          </a:p>
          <a:p>
            <a:pPr marL="0" indent="0">
              <a:buNone/>
            </a:pPr>
            <a:endParaRPr lang="en-US" sz="3200" dirty="0">
              <a:solidFill>
                <a:srgbClr val="0070C0"/>
              </a:solidFill>
              <a:latin typeface="Algerian" panose="04020705040A02060702" pitchFamily="82" charset="0"/>
              <a:cs typeface="Times New Roman" panose="02020603050405020304" pitchFamily="18" charset="0"/>
            </a:endParaRPr>
          </a:p>
          <a:p>
            <a:pPr algn="just">
              <a:buFont typeface="Wingdings" panose="05000000000000000000" pitchFamily="2" charset="2"/>
              <a:buChar char="Ø"/>
            </a:pPr>
            <a:r>
              <a:rPr lang="en-US" sz="2000" dirty="0">
                <a:latin typeface="+mj-lt"/>
                <a:ea typeface="Cambria" panose="02040503050406030204" pitchFamily="18" charset="0"/>
                <a:cs typeface="Calibri" panose="020F0502020204030204" pitchFamily="34" charset="0"/>
              </a:rPr>
              <a:t>Convolution neural network is a subset of  deep learning  neural network. It is mainly </a:t>
            </a:r>
            <a:r>
              <a:rPr lang="en-US" sz="2000" dirty="0">
                <a:solidFill>
                  <a:srgbClr val="FF0000"/>
                </a:solidFill>
                <a:latin typeface="+mj-lt"/>
                <a:ea typeface="Cambria" panose="02040503050406030204" pitchFamily="18" charset="0"/>
                <a:cs typeface="Calibri" panose="020F0502020204030204" pitchFamily="34" charset="0"/>
              </a:rPr>
              <a:t>used for image classification and image analysis</a:t>
            </a:r>
          </a:p>
          <a:p>
            <a:pPr algn="just">
              <a:buFont typeface="Wingdings" panose="05000000000000000000" pitchFamily="2" charset="2"/>
              <a:buChar char="Ø"/>
            </a:pPr>
            <a:endParaRPr lang="en-US" sz="2000" dirty="0">
              <a:latin typeface="+mj-lt"/>
              <a:ea typeface="Cambria" panose="02040503050406030204" pitchFamily="18" charset="0"/>
              <a:cs typeface="Calibri" panose="020F0502020204030204" pitchFamily="34" charset="0"/>
            </a:endParaRPr>
          </a:p>
          <a:p>
            <a:pPr algn="just">
              <a:buFont typeface="Wingdings" panose="05000000000000000000" pitchFamily="2" charset="2"/>
              <a:buChar char="Ø"/>
            </a:pPr>
            <a:r>
              <a:rPr lang="en-US" sz="2000" dirty="0">
                <a:latin typeface="+mj-lt"/>
                <a:cs typeface="Times New Roman" panose="02020603050405020304" pitchFamily="18" charset="0"/>
              </a:rPr>
              <a:t>The goal behind CNN is to do </a:t>
            </a:r>
            <a:r>
              <a:rPr lang="en-US" sz="2000" dirty="0">
                <a:solidFill>
                  <a:srgbClr val="FF0000"/>
                </a:solidFill>
                <a:latin typeface="+mj-lt"/>
                <a:cs typeface="Times New Roman" panose="02020603050405020304" pitchFamily="18" charset="0"/>
              </a:rPr>
              <a:t>how human brain analyzes the image</a:t>
            </a:r>
            <a:r>
              <a:rPr lang="en-US" sz="2000" dirty="0">
                <a:latin typeface="+mj-lt"/>
                <a:cs typeface="Times New Roman" panose="02020603050405020304" pitchFamily="18" charset="0"/>
              </a:rPr>
              <a:t>. </a:t>
            </a:r>
          </a:p>
          <a:p>
            <a:pPr algn="just">
              <a:buFont typeface="Wingdings" panose="05000000000000000000" pitchFamily="2" charset="2"/>
              <a:buChar char="Ø"/>
            </a:pPr>
            <a:endParaRPr lang="en-US" sz="2000" dirty="0">
              <a:latin typeface="+mj-lt"/>
              <a:cs typeface="Times New Roman" panose="02020603050405020304" pitchFamily="18" charset="0"/>
            </a:endParaRPr>
          </a:p>
          <a:p>
            <a:pPr algn="just">
              <a:buFont typeface="Wingdings" panose="05000000000000000000" pitchFamily="2" charset="2"/>
              <a:buChar char="Ø"/>
            </a:pPr>
            <a:r>
              <a:rPr lang="en-US" sz="2000" dirty="0">
                <a:latin typeface="+mj-lt"/>
                <a:cs typeface="Times New Roman" panose="02020603050405020304" pitchFamily="18" charset="0"/>
              </a:rPr>
              <a:t>Convolution neural network is comprised of one or more </a:t>
            </a:r>
            <a:r>
              <a:rPr lang="en-US" sz="2000" dirty="0">
                <a:solidFill>
                  <a:srgbClr val="FF0000"/>
                </a:solidFill>
                <a:latin typeface="+mj-lt"/>
                <a:cs typeface="Times New Roman" panose="02020603050405020304" pitchFamily="18" charset="0"/>
              </a:rPr>
              <a:t>convolutional layers </a:t>
            </a:r>
            <a:r>
              <a:rPr lang="en-US" sz="2000" dirty="0">
                <a:latin typeface="+mj-lt"/>
                <a:cs typeface="Times New Roman" panose="02020603050405020304" pitchFamily="18" charset="0"/>
              </a:rPr>
              <a:t>and then followed by one or more </a:t>
            </a:r>
            <a:r>
              <a:rPr lang="en-US" sz="2000" dirty="0">
                <a:solidFill>
                  <a:srgbClr val="FF0000"/>
                </a:solidFill>
                <a:latin typeface="+mj-lt"/>
                <a:cs typeface="Times New Roman" panose="02020603050405020304" pitchFamily="18" charset="0"/>
              </a:rPr>
              <a:t>fully connected layers</a:t>
            </a:r>
            <a:r>
              <a:rPr lang="en-US" sz="2000" dirty="0">
                <a:latin typeface="+mj-lt"/>
                <a:cs typeface="Times New Roman" panose="02020603050405020304" pitchFamily="18" charset="0"/>
              </a:rPr>
              <a:t>.</a:t>
            </a:r>
          </a:p>
          <a:p>
            <a:pPr marL="0" indent="0" algn="just">
              <a:buNone/>
            </a:pPr>
            <a:endParaRPr lang="en-US" sz="2000" dirty="0">
              <a:latin typeface="+mj-lt"/>
              <a:cs typeface="Times New Roman" panose="02020603050405020304" pitchFamily="18" charset="0"/>
            </a:endParaRPr>
          </a:p>
          <a:p>
            <a:pPr algn="jus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convolution layer of CNN will </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extract features from the source image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just">
              <a:buNone/>
            </a:pPr>
            <a:endParaRPr lang="en-US" sz="2000" dirty="0">
              <a:latin typeface="+mj-lt"/>
              <a:cs typeface="Times New Roman" panose="02020603050405020304" pitchFamily="18" charset="0"/>
            </a:endParaRPr>
          </a:p>
          <a:p>
            <a:pPr algn="just">
              <a:buFont typeface="Wingdings" panose="05000000000000000000" pitchFamily="2" charset="2"/>
              <a:buChar char="Ø"/>
            </a:pPr>
            <a:r>
              <a:rPr lang="en-US" sz="2000" dirty="0">
                <a:latin typeface="+mj-lt"/>
                <a:cs typeface="Times New Roman" panose="02020603050405020304" pitchFamily="18" charset="0"/>
              </a:rPr>
              <a:t>The CNN consist of </a:t>
            </a:r>
            <a:r>
              <a:rPr lang="en-US" sz="2000" dirty="0">
                <a:solidFill>
                  <a:srgbClr val="FF0000"/>
                </a:solidFill>
                <a:latin typeface="+mj-lt"/>
                <a:cs typeface="Times New Roman" panose="02020603050405020304" pitchFamily="18" charset="0"/>
              </a:rPr>
              <a:t>input, hidden and output </a:t>
            </a:r>
            <a:r>
              <a:rPr lang="en-US" sz="2000" dirty="0">
                <a:latin typeface="+mj-lt"/>
                <a:cs typeface="Times New Roman" panose="02020603050405020304" pitchFamily="18" charset="0"/>
              </a:rPr>
              <a:t>layer. </a:t>
            </a:r>
            <a:endParaRPr lang="en-US" sz="2000" i="0" dirty="0">
              <a:solidFill>
                <a:srgbClr val="202124"/>
              </a:solidFill>
              <a:effectLst/>
              <a:latin typeface="+mj-lt"/>
              <a:cs typeface="Times New Roman" panose="02020603050405020304" pitchFamily="18" charset="0"/>
            </a:endParaRPr>
          </a:p>
          <a:p>
            <a:pPr marL="0" indent="0">
              <a:buNone/>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9351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EC0A6B-9C7A-4EEE-9B08-24938F394B3B}"/>
              </a:ext>
            </a:extLst>
          </p:cNvPr>
          <p:cNvSpPr>
            <a:spLocks noGrp="1"/>
          </p:cNvSpPr>
          <p:nvPr>
            <p:ph idx="1"/>
          </p:nvPr>
        </p:nvSpPr>
        <p:spPr>
          <a:xfrm>
            <a:off x="457200" y="1219200"/>
            <a:ext cx="8229600" cy="5105400"/>
          </a:xfrm>
        </p:spPr>
        <p:txBody>
          <a:bodyPr>
            <a:normAutofit/>
          </a:bodyPr>
          <a:lstStyle/>
          <a:p>
            <a:pPr algn="just">
              <a:buFont typeface="Wingdings" panose="05000000000000000000" pitchFamily="2" charset="2"/>
              <a:buChar char="Ø"/>
            </a:pPr>
            <a:r>
              <a:rPr lang="en-US" sz="2400" dirty="0">
                <a:solidFill>
                  <a:srgbClr val="202124"/>
                </a:solidFill>
              </a:rPr>
              <a:t> </a:t>
            </a:r>
            <a:r>
              <a:rPr lang="en-US" sz="2000" dirty="0">
                <a:latin typeface="+mj-lt"/>
                <a:cs typeface="Times New Roman" panose="02020603050405020304" pitchFamily="18" charset="0"/>
              </a:rPr>
              <a:t>The input layer basically consists of </a:t>
            </a:r>
            <a:r>
              <a:rPr lang="en-US" sz="2000" dirty="0">
                <a:solidFill>
                  <a:srgbClr val="FF0000"/>
                </a:solidFill>
                <a:latin typeface="+mj-lt"/>
                <a:cs typeface="Times New Roman" panose="02020603050405020304" pitchFamily="18" charset="0"/>
              </a:rPr>
              <a:t>arrays of pixels</a:t>
            </a:r>
            <a:r>
              <a:rPr lang="en-US" sz="2000" dirty="0">
                <a:latin typeface="+mj-lt"/>
                <a:cs typeface="Times New Roman" panose="02020603050405020304" pitchFamily="18" charset="0"/>
              </a:rPr>
              <a:t>. The hidden layer is the most important layer as it plays </a:t>
            </a:r>
            <a:r>
              <a:rPr lang="en-US" sz="2000" dirty="0">
                <a:solidFill>
                  <a:srgbClr val="FF0000"/>
                </a:solidFill>
                <a:latin typeface="+mj-lt"/>
                <a:cs typeface="Times New Roman" panose="02020603050405020304" pitchFamily="18" charset="0"/>
              </a:rPr>
              <a:t>the main role in image computation</a:t>
            </a:r>
            <a:r>
              <a:rPr lang="en-US" sz="2000" dirty="0">
                <a:latin typeface="+mj-lt"/>
                <a:cs typeface="Times New Roman" panose="02020603050405020304" pitchFamily="18" charset="0"/>
              </a:rPr>
              <a:t>. </a:t>
            </a:r>
          </a:p>
          <a:p>
            <a:pPr algn="just">
              <a:buFont typeface="Wingdings" panose="05000000000000000000" pitchFamily="2" charset="2"/>
              <a:buChar char="Ø"/>
            </a:pPr>
            <a:endParaRPr lang="en-US" sz="2000" dirty="0">
              <a:latin typeface="+mj-lt"/>
              <a:cs typeface="Times New Roman" panose="02020603050405020304" pitchFamily="18" charset="0"/>
            </a:endParaRPr>
          </a:p>
          <a:p>
            <a:pPr algn="just">
              <a:buFont typeface="Wingdings" panose="05000000000000000000" pitchFamily="2" charset="2"/>
              <a:buChar char="Ø"/>
            </a:pPr>
            <a:r>
              <a:rPr lang="en-US" sz="2000" dirty="0">
                <a:latin typeface="+mj-lt"/>
                <a:cs typeface="Times New Roman" panose="02020603050405020304" pitchFamily="18" charset="0"/>
              </a:rPr>
              <a:t>Hidden layer comprises of </a:t>
            </a:r>
            <a:r>
              <a:rPr lang="en-US" sz="2000" dirty="0">
                <a:solidFill>
                  <a:srgbClr val="FF0000"/>
                </a:solidFill>
                <a:latin typeface="+mj-lt"/>
                <a:cs typeface="Times New Roman" panose="02020603050405020304" pitchFamily="18" charset="0"/>
              </a:rPr>
              <a:t>activation functions and biases</a:t>
            </a:r>
            <a:r>
              <a:rPr lang="en-US" sz="2000" dirty="0">
                <a:latin typeface="+mj-lt"/>
                <a:cs typeface="Times New Roman" panose="02020603050405020304" pitchFamily="18" charset="0"/>
              </a:rPr>
              <a:t>. The output layer helps us to </a:t>
            </a:r>
            <a:r>
              <a:rPr lang="en-US" sz="2000" dirty="0">
                <a:solidFill>
                  <a:srgbClr val="FF0000"/>
                </a:solidFill>
                <a:latin typeface="+mj-lt"/>
                <a:cs typeface="Times New Roman" panose="02020603050405020304" pitchFamily="18" charset="0"/>
              </a:rPr>
              <a:t>determine the class score</a:t>
            </a:r>
            <a:r>
              <a:rPr lang="en-US" sz="2000" i="0" dirty="0">
                <a:solidFill>
                  <a:srgbClr val="FF0000"/>
                </a:solidFill>
                <a:effectLst/>
                <a:latin typeface="+mj-lt"/>
                <a:cs typeface="Times New Roman" panose="02020603050405020304" pitchFamily="18" charset="0"/>
              </a:rPr>
              <a:t>        </a:t>
            </a:r>
          </a:p>
          <a:p>
            <a:pPr marL="0" indent="0" algn="just">
              <a:buNone/>
            </a:pPr>
            <a:r>
              <a:rPr lang="en-US" sz="2000" i="0" dirty="0">
                <a:solidFill>
                  <a:srgbClr val="202124"/>
                </a:solidFill>
                <a:effectLst/>
                <a:latin typeface="+mj-lt"/>
                <a:cs typeface="Times New Roman" panose="02020603050405020304" pitchFamily="18" charset="0"/>
              </a:rPr>
              <a:t>       </a:t>
            </a:r>
          </a:p>
          <a:p>
            <a:pPr algn="just">
              <a:buFont typeface="Wingdings" panose="05000000000000000000" pitchFamily="2" charset="2"/>
              <a:buChar char="Ø"/>
            </a:pPr>
            <a:r>
              <a:rPr lang="en-US" sz="2000" i="0" dirty="0">
                <a:solidFill>
                  <a:srgbClr val="202124"/>
                </a:solidFill>
                <a:effectLst/>
                <a:latin typeface="+mj-lt"/>
                <a:cs typeface="Times New Roman" panose="02020603050405020304" pitchFamily="18" charset="0"/>
              </a:rPr>
              <a:t>A Convolutional Neural Network can takes </a:t>
            </a:r>
            <a:r>
              <a:rPr lang="en-US" sz="2000" i="0" dirty="0">
                <a:solidFill>
                  <a:srgbClr val="FF0000"/>
                </a:solidFill>
                <a:effectLst/>
                <a:latin typeface="+mj-lt"/>
                <a:cs typeface="Times New Roman" panose="02020603050405020304" pitchFamily="18" charset="0"/>
              </a:rPr>
              <a:t>image as an input , assign importance</a:t>
            </a:r>
            <a:r>
              <a:rPr lang="en-US" sz="2000" i="0" dirty="0">
                <a:solidFill>
                  <a:srgbClr val="202124"/>
                </a:solidFill>
                <a:effectLst/>
                <a:latin typeface="+mj-lt"/>
                <a:cs typeface="Times New Roman" panose="02020603050405020304" pitchFamily="18" charset="0"/>
              </a:rPr>
              <a:t> (learnable weights and biases) to various aspects/objects in the image and be able to differentiate one from the other.</a:t>
            </a:r>
          </a:p>
          <a:p>
            <a:pPr algn="just">
              <a:buFont typeface="Wingdings" panose="05000000000000000000" pitchFamily="2" charset="2"/>
              <a:buChar char="Ø"/>
            </a:pPr>
            <a:endParaRPr lang="en-US" sz="2000" i="0" dirty="0">
              <a:solidFill>
                <a:srgbClr val="202124"/>
              </a:solidFill>
              <a:effectLst/>
              <a:latin typeface="+mj-lt"/>
              <a:cs typeface="Times New Roman" panose="02020603050405020304" pitchFamily="18" charset="0"/>
            </a:endParaRPr>
          </a:p>
          <a:p>
            <a:pPr algn="just">
              <a:buFont typeface="Wingdings" panose="05000000000000000000" pitchFamily="2" charset="2"/>
              <a:buChar char="Ø"/>
            </a:pPr>
            <a:r>
              <a:rPr lang="en-US" sz="2000" dirty="0">
                <a:solidFill>
                  <a:schemeClr val="tx1">
                    <a:lumMod val="95000"/>
                    <a:lumOff val="5000"/>
                  </a:schemeClr>
                </a:solidFill>
                <a:latin typeface="+mj-lt"/>
                <a:cs typeface="Times New Roman" panose="02020603050405020304" pitchFamily="18" charset="0"/>
              </a:rPr>
              <a:t> It Splitting the images  into  </a:t>
            </a:r>
            <a:r>
              <a:rPr lang="en-US" sz="2000" dirty="0">
                <a:solidFill>
                  <a:srgbClr val="FF0000"/>
                </a:solidFill>
                <a:latin typeface="+mj-lt"/>
                <a:cs typeface="Times New Roman" panose="02020603050405020304" pitchFamily="18" charset="0"/>
              </a:rPr>
              <a:t>testing set and training set</a:t>
            </a:r>
            <a:r>
              <a:rPr lang="en-US" sz="2000" dirty="0">
                <a:solidFill>
                  <a:schemeClr val="tx1">
                    <a:lumMod val="95000"/>
                    <a:lumOff val="5000"/>
                  </a:schemeClr>
                </a:solidFill>
                <a:latin typeface="+mj-lt"/>
                <a:cs typeface="Times New Roman" panose="02020603050405020304" pitchFamily="18" charset="0"/>
              </a:rPr>
              <a:t>.</a:t>
            </a:r>
            <a:r>
              <a:rPr lang="en-IN" sz="2000" dirty="0">
                <a:solidFill>
                  <a:schemeClr val="tx1">
                    <a:lumMod val="95000"/>
                    <a:lumOff val="5000"/>
                  </a:schemeClr>
                </a:solidFill>
                <a:latin typeface="+mj-lt"/>
                <a:cs typeface="Times New Roman" panose="02020603050405020304" pitchFamily="18" charset="0"/>
              </a:rPr>
              <a:t>Training set  has  larger number of dataset then the training set</a:t>
            </a:r>
            <a:endParaRPr lang="en-IN" sz="2000" dirty="0">
              <a:latin typeface="+mj-lt"/>
              <a:cs typeface="Times New Roman" panose="02020603050405020304" pitchFamily="18" charset="0"/>
            </a:endParaRPr>
          </a:p>
        </p:txBody>
      </p:sp>
    </p:spTree>
    <p:extLst>
      <p:ext uri="{BB962C8B-B14F-4D97-AF65-F5344CB8AC3E}">
        <p14:creationId xmlns:p14="http://schemas.microsoft.com/office/powerpoint/2010/main" val="4093338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convolutional neural network algorithm">
            <a:extLst>
              <a:ext uri="{FF2B5EF4-FFF2-40B4-BE49-F238E27FC236}">
                <a16:creationId xmlns:a16="http://schemas.microsoft.com/office/drawing/2014/main" id="{D84AD676-9AAF-41BC-8899-1C827166B8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28800"/>
            <a:ext cx="8229600" cy="2780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24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2A793-CEB5-4490-9123-9A12DB12594C}"/>
              </a:ext>
            </a:extLst>
          </p:cNvPr>
          <p:cNvSpPr>
            <a:spLocks noGrp="1"/>
          </p:cNvSpPr>
          <p:nvPr>
            <p:ph type="title"/>
          </p:nvPr>
        </p:nvSpPr>
        <p:spPr>
          <a:xfrm>
            <a:off x="457200" y="704088"/>
            <a:ext cx="8229600" cy="896112"/>
          </a:xfrm>
        </p:spPr>
        <p:txBody>
          <a:bodyPr>
            <a:normAutofit/>
          </a:bodyPr>
          <a:lstStyle/>
          <a:p>
            <a:r>
              <a:rPr lang="en-US" sz="3200" dirty="0">
                <a:latin typeface="Algerian" panose="04020705040A02060702" pitchFamily="82" charset="0"/>
                <a:cs typeface="Times New Roman" pitchFamily="18" charset="0"/>
              </a:rPr>
              <a:t>           PREDICTION AND Matching Score</a:t>
            </a:r>
            <a:endParaRPr lang="en-IN" sz="3200" dirty="0">
              <a:latin typeface="Algerian" panose="04020705040A02060702" pitchFamily="82" charset="0"/>
            </a:endParaRPr>
          </a:p>
        </p:txBody>
      </p:sp>
      <p:sp>
        <p:nvSpPr>
          <p:cNvPr id="3" name="Content Placeholder 2">
            <a:extLst>
              <a:ext uri="{FF2B5EF4-FFF2-40B4-BE49-F238E27FC236}">
                <a16:creationId xmlns:a16="http://schemas.microsoft.com/office/drawing/2014/main" id="{C57B2D61-17FC-4A1E-BF3E-76D685F0CED9}"/>
              </a:ext>
            </a:extLst>
          </p:cNvPr>
          <p:cNvSpPr>
            <a:spLocks noGrp="1"/>
          </p:cNvSpPr>
          <p:nvPr>
            <p:ph idx="1"/>
          </p:nvPr>
        </p:nvSpPr>
        <p:spPr>
          <a:xfrm>
            <a:off x="457200" y="1981200"/>
            <a:ext cx="8229600" cy="4343400"/>
          </a:xfrm>
        </p:spPr>
        <p:txBody>
          <a:bodyPr>
            <a:noAutofit/>
          </a:bodyPr>
          <a:lstStyle/>
          <a:p>
            <a:pPr algn="just">
              <a:lnSpc>
                <a:spcPct val="120000"/>
              </a:lnSpc>
              <a:spcBef>
                <a:spcPts val="4200"/>
              </a:spcBef>
              <a:spcAft>
                <a:spcPts val="480"/>
              </a:spcAft>
              <a:buFont typeface="Wingdings" panose="05000000000000000000" pitchFamily="2" charset="2"/>
              <a:buChar char="Ø"/>
            </a:pPr>
            <a:r>
              <a:rPr lang="en-US" sz="1800" dirty="0">
                <a:latin typeface="+mj-lt"/>
                <a:cs typeface="Times New Roman" pitchFamily="18" charset="0"/>
              </a:rPr>
              <a:t>CNN accepts the image as an input and it will test the input images and </a:t>
            </a:r>
            <a:r>
              <a:rPr lang="en-US" sz="1800" dirty="0">
                <a:solidFill>
                  <a:srgbClr val="FF0000"/>
                </a:solidFill>
                <a:latin typeface="+mj-lt"/>
                <a:cs typeface="Times New Roman" pitchFamily="18" charset="0"/>
              </a:rPr>
              <a:t>predict that the patient is suffering </a:t>
            </a:r>
            <a:r>
              <a:rPr lang="en-US" sz="1800" dirty="0">
                <a:latin typeface="+mj-lt"/>
                <a:cs typeface="Times New Roman" pitchFamily="18" charset="0"/>
              </a:rPr>
              <a:t>from the disease or not.</a:t>
            </a:r>
          </a:p>
          <a:p>
            <a:pPr algn="just">
              <a:lnSpc>
                <a:spcPct val="120000"/>
              </a:lnSpc>
              <a:spcBef>
                <a:spcPts val="4200"/>
              </a:spcBef>
              <a:spcAft>
                <a:spcPts val="480"/>
              </a:spcAft>
              <a:buFont typeface="Wingdings" panose="05000000000000000000" pitchFamily="2" charset="2"/>
              <a:buChar char="Ø"/>
            </a:pPr>
            <a:r>
              <a:rPr lang="en-US" sz="1800" dirty="0">
                <a:latin typeface="+mj-lt"/>
                <a:cs typeface="Times New Roman" pitchFamily="18" charset="0"/>
              </a:rPr>
              <a:t>If the patient is suffering from the disease, then it </a:t>
            </a:r>
            <a:r>
              <a:rPr lang="en-US" sz="1800" dirty="0">
                <a:solidFill>
                  <a:srgbClr val="FF0000"/>
                </a:solidFill>
                <a:latin typeface="+mj-lt"/>
                <a:cs typeface="Times New Roman" pitchFamily="18" charset="0"/>
              </a:rPr>
              <a:t>will check the severity level </a:t>
            </a:r>
            <a:r>
              <a:rPr lang="en-US" sz="1800" dirty="0">
                <a:latin typeface="+mj-lt"/>
                <a:cs typeface="Times New Roman" pitchFamily="18" charset="0"/>
              </a:rPr>
              <a:t>of his disease. The output for this will be the patient’s severity level. </a:t>
            </a:r>
          </a:p>
          <a:p>
            <a:pPr algn="just">
              <a:lnSpc>
                <a:spcPct val="120000"/>
              </a:lnSpc>
              <a:spcBef>
                <a:spcPts val="4200"/>
              </a:spcBef>
              <a:spcAft>
                <a:spcPts val="480"/>
              </a:spcAft>
              <a:buFont typeface="Wingdings" panose="05000000000000000000" pitchFamily="2" charset="2"/>
              <a:buChar char="Ø"/>
            </a:pPr>
            <a:r>
              <a:rPr lang="en-US" sz="1800" dirty="0">
                <a:latin typeface="+mj-lt"/>
                <a:cs typeface="Times New Roman" pitchFamily="18" charset="0"/>
              </a:rPr>
              <a:t>The confusion matrices of </a:t>
            </a:r>
            <a:r>
              <a:rPr lang="en-US" sz="1800" dirty="0">
                <a:solidFill>
                  <a:srgbClr val="FF0000"/>
                </a:solidFill>
                <a:latin typeface="+mj-lt"/>
                <a:cs typeface="Times New Roman" pitchFamily="18" charset="0"/>
              </a:rPr>
              <a:t>prediction results </a:t>
            </a:r>
            <a:r>
              <a:rPr lang="en-US" sz="1800" dirty="0">
                <a:latin typeface="+mj-lt"/>
                <a:cs typeface="Times New Roman" pitchFamily="18" charset="0"/>
              </a:rPr>
              <a:t>of left eye, right eye, and both eyes together. The prediction results of the left eye and the right eye have very similar distribution patterns, indicating that the data partition method preserves the original image categories </a:t>
            </a:r>
            <a:r>
              <a:rPr lang="en-US" sz="1800" dirty="0">
                <a:solidFill>
                  <a:srgbClr val="FF0000"/>
                </a:solidFill>
                <a:latin typeface="+mj-lt"/>
                <a:cs typeface="Times New Roman" pitchFamily="18" charset="0"/>
              </a:rPr>
              <a:t>distribution of left eyes and right eyes</a:t>
            </a:r>
            <a:r>
              <a:rPr lang="en-US" sz="1800" dirty="0">
                <a:latin typeface="+mj-lt"/>
                <a:cs typeface="Times New Roman" pitchFamily="18" charset="0"/>
              </a:rPr>
              <a:t>.</a:t>
            </a:r>
          </a:p>
          <a:p>
            <a:pPr marL="0" indent="0" algn="just">
              <a:lnSpc>
                <a:spcPct val="120000"/>
              </a:lnSpc>
              <a:spcAft>
                <a:spcPts val="480"/>
              </a:spcAft>
              <a:buNone/>
            </a:pPr>
            <a:endParaRPr lang="en-IN" sz="1800" dirty="0">
              <a:latin typeface="+mj-lt"/>
            </a:endParaRPr>
          </a:p>
        </p:txBody>
      </p:sp>
    </p:spTree>
    <p:extLst>
      <p:ext uri="{BB962C8B-B14F-4D97-AF65-F5344CB8AC3E}">
        <p14:creationId xmlns:p14="http://schemas.microsoft.com/office/powerpoint/2010/main" val="651223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0F853-C375-4969-8F82-A38D9A9F6628}"/>
              </a:ext>
            </a:extLst>
          </p:cNvPr>
          <p:cNvSpPr>
            <a:spLocks noGrp="1"/>
          </p:cNvSpPr>
          <p:nvPr>
            <p:ph type="title"/>
          </p:nvPr>
        </p:nvSpPr>
        <p:spPr>
          <a:xfrm>
            <a:off x="381000" y="152400"/>
            <a:ext cx="8229600" cy="1143000"/>
          </a:xfrm>
        </p:spPr>
        <p:txBody>
          <a:bodyPr>
            <a:normAutofit/>
          </a:bodyPr>
          <a:lstStyle/>
          <a:p>
            <a:r>
              <a:rPr lang="en-US" sz="4000" dirty="0">
                <a:latin typeface="Algerian" panose="04020705040A02060702" pitchFamily="82" charset="0"/>
              </a:rPr>
              <a:t>                       </a:t>
            </a:r>
            <a:r>
              <a:rPr lang="en-US" sz="3200" dirty="0">
                <a:latin typeface="Algerian" panose="04020705040A02060702" pitchFamily="82" charset="0"/>
              </a:rPr>
              <a:t>TESTING</a:t>
            </a:r>
            <a:endParaRPr lang="en-IN" sz="3200" dirty="0">
              <a:latin typeface="Algerian" panose="04020705040A02060702" pitchFamily="82" charset="0"/>
            </a:endParaRPr>
          </a:p>
        </p:txBody>
      </p:sp>
      <p:sp>
        <p:nvSpPr>
          <p:cNvPr id="3" name="Content Placeholder 2">
            <a:extLst>
              <a:ext uri="{FF2B5EF4-FFF2-40B4-BE49-F238E27FC236}">
                <a16:creationId xmlns:a16="http://schemas.microsoft.com/office/drawing/2014/main" id="{03336722-C76A-40A2-9F9E-00BAB6B29D17}"/>
              </a:ext>
            </a:extLst>
          </p:cNvPr>
          <p:cNvSpPr>
            <a:spLocks noGrp="1"/>
          </p:cNvSpPr>
          <p:nvPr>
            <p:ph idx="1"/>
          </p:nvPr>
        </p:nvSpPr>
        <p:spPr>
          <a:xfrm>
            <a:off x="533400" y="1447800"/>
            <a:ext cx="8229600" cy="4953000"/>
          </a:xfrm>
        </p:spPr>
        <p:txBody>
          <a:bodyPr>
            <a:normAutofit/>
          </a:bodyPr>
          <a:lstStyle/>
          <a:p>
            <a:pPr>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Testing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a process of executing a program with the</a:t>
            </a:r>
            <a:r>
              <a:rPr lang="en-US" sz="1800" spc="300" dirty="0">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intent of finding an error</a:t>
            </a:r>
            <a:r>
              <a:rPr lang="en-US" sz="1800" dirty="0">
                <a:effectLst/>
                <a:latin typeface="Times New Roman" panose="02020603050405020304" pitchFamily="18" charset="0"/>
                <a:ea typeface="Times New Roman" panose="02020603050405020304" pitchFamily="18" charset="0"/>
              </a:rPr>
              <a:t>.</a:t>
            </a:r>
          </a:p>
          <a:p>
            <a:pPr>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A good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test case is one that has a </a:t>
            </a:r>
            <a:r>
              <a:rPr lang="en-US" sz="1800" dirty="0">
                <a:solidFill>
                  <a:srgbClr val="FF0000"/>
                </a:solidFill>
                <a:effectLst/>
                <a:latin typeface="Times New Roman" panose="02020603050405020304" pitchFamily="18" charset="0"/>
                <a:ea typeface="Times New Roman" panose="02020603050405020304" pitchFamily="18" charset="0"/>
              </a:rPr>
              <a:t>high probability of finding an as-yet –undiscovered error. </a:t>
            </a:r>
            <a:endParaRPr lang="en-US" sz="1800" dirty="0">
              <a:solidFill>
                <a:srgbClr val="FF0000"/>
              </a:solidFill>
              <a:latin typeface="Times New Roman" panose="02020603050405020304" pitchFamily="18" charset="0"/>
              <a:ea typeface="Times New Roman" panose="02020603050405020304" pitchFamily="18" charset="0"/>
            </a:endParaRPr>
          </a:p>
          <a:p>
            <a:pPr>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A successful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test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one</a:t>
            </a:r>
            <a:r>
              <a:rPr lang="en-US" sz="1800" spc="5"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that</a:t>
            </a:r>
            <a:r>
              <a:rPr lang="en-US" sz="1800" spc="5"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uncovers</a:t>
            </a:r>
            <a:r>
              <a:rPr lang="en-US" sz="1800" spc="5"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an</a:t>
            </a:r>
            <a:r>
              <a:rPr lang="en-US" sz="1800" spc="5"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as-yet-</a:t>
            </a:r>
            <a:r>
              <a:rPr lang="en-US" sz="1800" spc="5"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undiscovered</a:t>
            </a:r>
            <a:r>
              <a:rPr lang="en-US" sz="1800" spc="5"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error</a:t>
            </a:r>
            <a:r>
              <a:rPr lang="en-US" sz="1800" dirty="0">
                <a:effectLst/>
                <a:latin typeface="Times New Roman" panose="02020603050405020304" pitchFamily="18" charset="0"/>
                <a:ea typeface="Times New Roman" panose="02020603050405020304" pitchFamily="18" charset="0"/>
              </a:rPr>
              <a:t>.</a:t>
            </a:r>
          </a:p>
          <a:p>
            <a:pPr>
              <a:buFont typeface="Wingdings" panose="05000000000000000000" pitchFamily="2" charset="2"/>
              <a:buChar char="Ø"/>
            </a:pPr>
            <a:endParaRPr lang="en-US" sz="1800" dirty="0">
              <a:latin typeface="Times New Roman" panose="02020603050405020304" pitchFamily="18" charset="0"/>
            </a:endParaRPr>
          </a:p>
          <a:p>
            <a:pPr marL="0" indent="0">
              <a:buNone/>
            </a:pPr>
            <a:r>
              <a:rPr lang="en-US" sz="1800" b="1" spc="-25" dirty="0">
                <a:solidFill>
                  <a:schemeClr val="accent1">
                    <a:lumMod val="75000"/>
                  </a:schemeClr>
                </a:solidFill>
                <a:effectLst/>
                <a:latin typeface="Times New Roman" panose="02020603050405020304" pitchFamily="18" charset="0"/>
                <a:ea typeface="Times New Roman" panose="02020603050405020304" pitchFamily="18" charset="0"/>
              </a:rPr>
              <a:t>WHITE</a:t>
            </a:r>
            <a:r>
              <a:rPr lang="en-US" sz="1800" b="1" spc="-20" dirty="0">
                <a:solidFill>
                  <a:schemeClr val="accent1">
                    <a:lumMod val="75000"/>
                  </a:schemeClr>
                </a:solidFill>
                <a:effectLst/>
                <a:latin typeface="Times New Roman" panose="02020603050405020304" pitchFamily="18" charset="0"/>
                <a:ea typeface="Times New Roman" panose="02020603050405020304" pitchFamily="18" charset="0"/>
              </a:rPr>
              <a:t> </a:t>
            </a:r>
            <a:r>
              <a:rPr lang="en-US" sz="1800" b="1" spc="-25" dirty="0">
                <a:solidFill>
                  <a:schemeClr val="accent1">
                    <a:lumMod val="75000"/>
                  </a:schemeClr>
                </a:solidFill>
                <a:effectLst/>
                <a:latin typeface="Times New Roman" panose="02020603050405020304" pitchFamily="18" charset="0"/>
                <a:ea typeface="Times New Roman" panose="02020603050405020304" pitchFamily="18" charset="0"/>
              </a:rPr>
              <a:t>BOX</a:t>
            </a:r>
            <a:r>
              <a:rPr lang="en-US" sz="1800" b="1" spc="-30" dirty="0">
                <a:solidFill>
                  <a:schemeClr val="accent1">
                    <a:lumMod val="75000"/>
                  </a:schemeClr>
                </a:solidFill>
                <a:effectLst/>
                <a:latin typeface="Times New Roman" panose="02020603050405020304" pitchFamily="18" charset="0"/>
                <a:ea typeface="Times New Roman" panose="02020603050405020304" pitchFamily="18" charset="0"/>
              </a:rPr>
              <a:t> </a:t>
            </a:r>
            <a:r>
              <a:rPr lang="en-US" sz="1800" b="1" spc="-25" dirty="0">
                <a:solidFill>
                  <a:schemeClr val="accent1">
                    <a:lumMod val="75000"/>
                  </a:schemeClr>
                </a:solidFill>
                <a:effectLst/>
                <a:latin typeface="Times New Roman" panose="02020603050405020304" pitchFamily="18" charset="0"/>
                <a:ea typeface="Times New Roman" panose="02020603050405020304" pitchFamily="18" charset="0"/>
              </a:rPr>
              <a:t>TESTING</a:t>
            </a:r>
            <a:endParaRPr lang="en-IN" sz="1800" b="1" spc="-25" dirty="0">
              <a:solidFill>
                <a:schemeClr val="accent1">
                  <a:lumMod val="75000"/>
                </a:schemeClr>
              </a:solidFill>
              <a:effectLst/>
              <a:latin typeface="Times New Roman" panose="02020603050405020304" pitchFamily="18" charset="0"/>
              <a:ea typeface="Times New Roman" panose="02020603050405020304" pitchFamily="18" charset="0"/>
            </a:endParaRPr>
          </a:p>
          <a:p>
            <a:pPr marL="0" indent="0">
              <a:buNone/>
            </a:pPr>
            <a:r>
              <a:rPr lang="en-IN" dirty="0"/>
              <a:t>                      </a:t>
            </a:r>
            <a:r>
              <a:rPr lang="en-US" sz="1800" dirty="0">
                <a:effectLst/>
                <a:latin typeface="Times New Roman" panose="02020603050405020304" pitchFamily="18" charset="0"/>
                <a:ea typeface="Times New Roman" panose="02020603050405020304" pitchFamily="18" charset="0"/>
              </a:rPr>
              <a:t>This testing is also called as </a:t>
            </a:r>
            <a:r>
              <a:rPr lang="en-US" sz="1800" dirty="0">
                <a:solidFill>
                  <a:srgbClr val="FF0000"/>
                </a:solidFill>
                <a:effectLst/>
                <a:latin typeface="Times New Roman" panose="02020603050405020304" pitchFamily="18" charset="0"/>
                <a:ea typeface="Times New Roman" panose="02020603050405020304" pitchFamily="18" charset="0"/>
              </a:rPr>
              <a:t>Glass box testing</a:t>
            </a:r>
            <a:r>
              <a:rPr lang="en-US" sz="1800" dirty="0">
                <a:effectLst/>
                <a:latin typeface="Times New Roman" panose="02020603050405020304" pitchFamily="18" charset="0"/>
                <a:ea typeface="Times New Roman" panose="02020603050405020304" pitchFamily="18" charset="0"/>
              </a:rPr>
              <a:t>. In this testing, by knowing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specific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product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been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design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perform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test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conducted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5" dirty="0">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demonstrate each function is fully operational at the same time </a:t>
            </a:r>
            <a:r>
              <a:rPr lang="en-US" sz="1800" dirty="0">
                <a:effectLst/>
                <a:latin typeface="Times New Roman" panose="02020603050405020304" pitchFamily="18" charset="0"/>
                <a:ea typeface="Times New Roman" panose="02020603050405020304" pitchFamily="18" charset="0"/>
              </a:rPr>
              <a:t>searching for errors in each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 </a:t>
            </a:r>
          </a:p>
          <a:p>
            <a:pPr marL="0" indent="0">
              <a:buNone/>
            </a:pPr>
            <a:endParaRPr lang="en-US" sz="1800" dirty="0">
              <a:latin typeface="Times New Roman" panose="02020603050405020304" pitchFamily="18" charset="0"/>
            </a:endParaRPr>
          </a:p>
          <a:p>
            <a:pPr marL="0" indent="0">
              <a:buNone/>
            </a:pPr>
            <a:r>
              <a:rPr lang="en-US" sz="1800" b="1" spc="-25" dirty="0">
                <a:solidFill>
                  <a:schemeClr val="accent1">
                    <a:lumMod val="75000"/>
                  </a:schemeClr>
                </a:solidFill>
                <a:effectLst/>
                <a:latin typeface="Times New Roman" panose="02020603050405020304" pitchFamily="18" charset="0"/>
                <a:ea typeface="Times New Roman" panose="02020603050405020304" pitchFamily="18" charset="0"/>
              </a:rPr>
              <a:t>BLACK BOX</a:t>
            </a:r>
            <a:r>
              <a:rPr lang="en-US" sz="1800" b="1" spc="-20" dirty="0">
                <a:solidFill>
                  <a:schemeClr val="accent1">
                    <a:lumMod val="75000"/>
                  </a:schemeClr>
                </a:solidFill>
                <a:effectLst/>
                <a:latin typeface="Times New Roman" panose="02020603050405020304" pitchFamily="18" charset="0"/>
                <a:ea typeface="Times New Roman" panose="02020603050405020304" pitchFamily="18" charset="0"/>
              </a:rPr>
              <a:t> </a:t>
            </a:r>
            <a:r>
              <a:rPr lang="en-US" sz="1800" b="1" spc="-25" dirty="0">
                <a:solidFill>
                  <a:schemeClr val="accent1">
                    <a:lumMod val="75000"/>
                  </a:schemeClr>
                </a:solidFill>
                <a:effectLst/>
                <a:latin typeface="Times New Roman" panose="02020603050405020304" pitchFamily="18" charset="0"/>
                <a:ea typeface="Times New Roman" panose="02020603050405020304" pitchFamily="18" charset="0"/>
              </a:rPr>
              <a:t>TESTING</a:t>
            </a:r>
            <a:endParaRPr lang="en-IN" sz="1800" b="1" spc="-25" dirty="0">
              <a:solidFill>
                <a:schemeClr val="accent1">
                  <a:lumMod val="75000"/>
                </a:schemeClr>
              </a:solidFill>
              <a:effectLst/>
              <a:latin typeface="Times New Roman" panose="02020603050405020304" pitchFamily="18" charset="0"/>
              <a:ea typeface="Times New Roman" panose="02020603050405020304" pitchFamily="18" charset="0"/>
            </a:endParaRPr>
          </a:p>
          <a:p>
            <a:pPr marL="0" indent="0">
              <a:buNone/>
            </a:pPr>
            <a:r>
              <a:rPr lang="en-US" sz="1800" dirty="0">
                <a:latin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this testing by knowing the internal operation of a product, test can 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conducted to ensure that “all gears mesh”, that is the </a:t>
            </a:r>
            <a:r>
              <a:rPr lang="en-US" sz="1800" dirty="0">
                <a:solidFill>
                  <a:srgbClr val="FF0000"/>
                </a:solidFill>
                <a:effectLst/>
                <a:latin typeface="Times New Roman" panose="02020603050405020304" pitchFamily="18" charset="0"/>
                <a:ea typeface="Times New Roman" panose="02020603050405020304" pitchFamily="18" charset="0"/>
              </a:rPr>
              <a:t>internal operation performs </a:t>
            </a:r>
            <a:r>
              <a:rPr lang="en-US" sz="1800" dirty="0">
                <a:effectLst/>
                <a:latin typeface="Times New Roman" panose="02020603050405020304" pitchFamily="18" charset="0"/>
                <a:ea typeface="Times New Roman" panose="02020603050405020304" pitchFamily="18" charset="0"/>
              </a:rPr>
              <a:t>according 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specification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components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been</a:t>
            </a:r>
            <a:r>
              <a:rPr lang="en-US" sz="1800" spc="5" dirty="0">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adequately</a:t>
            </a:r>
            <a:r>
              <a:rPr lang="en-US" sz="1800" spc="5"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exercised.</a:t>
            </a:r>
            <a:r>
              <a:rPr lang="en-US" sz="1800" spc="5" dirty="0">
                <a:solidFill>
                  <a:srgbClr val="FF0000"/>
                </a:solidFill>
                <a:effectLst/>
                <a:latin typeface="Times New Roman" panose="02020603050405020304" pitchFamily="18" charset="0"/>
                <a:ea typeface="Times New Roman" panose="02020603050405020304" pitchFamily="18" charset="0"/>
              </a:rPr>
              <a:t> </a:t>
            </a:r>
            <a:endParaRPr lang="en-IN" dirty="0">
              <a:solidFill>
                <a:srgbClr val="FF0000"/>
              </a:solidFill>
            </a:endParaRPr>
          </a:p>
        </p:txBody>
      </p:sp>
    </p:spTree>
    <p:extLst>
      <p:ext uri="{BB962C8B-B14F-4D97-AF65-F5344CB8AC3E}">
        <p14:creationId xmlns:p14="http://schemas.microsoft.com/office/powerpoint/2010/main" val="35400607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7818F2-CC86-460A-AB7A-77B66E978356}"/>
              </a:ext>
            </a:extLst>
          </p:cNvPr>
          <p:cNvSpPr>
            <a:spLocks noGrp="1"/>
          </p:cNvSpPr>
          <p:nvPr>
            <p:ph idx="1"/>
          </p:nvPr>
        </p:nvSpPr>
        <p:spPr>
          <a:xfrm>
            <a:off x="457200" y="762000"/>
            <a:ext cx="8229600" cy="5562600"/>
          </a:xfrm>
        </p:spPr>
        <p:txBody>
          <a:bodyPr/>
          <a:lstStyle/>
          <a:p>
            <a:pPr marL="0" indent="0">
              <a:buNone/>
            </a:pPr>
            <a:r>
              <a:rPr lang="en-US" sz="1800" b="1" dirty="0">
                <a:solidFill>
                  <a:schemeClr val="accent1">
                    <a:lumMod val="75000"/>
                  </a:schemeClr>
                </a:solidFill>
                <a:effectLst/>
                <a:latin typeface="Times New Roman" panose="02020603050405020304" pitchFamily="18" charset="0"/>
                <a:ea typeface="Times New Roman" panose="02020603050405020304" pitchFamily="18" charset="0"/>
              </a:rPr>
              <a:t>INTEGRATION</a:t>
            </a:r>
            <a:r>
              <a:rPr lang="en-US" sz="1800" b="1" spc="-35" dirty="0">
                <a:solidFill>
                  <a:schemeClr val="accent1">
                    <a:lumMod val="75000"/>
                  </a:schemeClr>
                </a:solidFill>
                <a:effectLst/>
                <a:latin typeface="Times New Roman" panose="02020603050405020304" pitchFamily="18" charset="0"/>
                <a:ea typeface="Times New Roman" panose="02020603050405020304" pitchFamily="18" charset="0"/>
              </a:rPr>
              <a:t> </a:t>
            </a:r>
            <a:r>
              <a:rPr lang="en-US" sz="1800" b="1" dirty="0">
                <a:solidFill>
                  <a:schemeClr val="accent1">
                    <a:lumMod val="75000"/>
                  </a:schemeClr>
                </a:solidFill>
                <a:effectLst/>
                <a:latin typeface="Times New Roman" panose="02020603050405020304" pitchFamily="18" charset="0"/>
                <a:ea typeface="Times New Roman" panose="02020603050405020304" pitchFamily="18" charset="0"/>
              </a:rPr>
              <a:t>TESTING</a:t>
            </a:r>
          </a:p>
          <a:p>
            <a:pPr marL="0" indent="0">
              <a:buNone/>
            </a:pPr>
            <a:r>
              <a:rPr lang="en-US" sz="1800" dirty="0">
                <a:latin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Integration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testing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systematic</a:t>
            </a:r>
            <a:r>
              <a:rPr lang="en-US" sz="1800" spc="5"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technique</a:t>
            </a:r>
            <a:r>
              <a:rPr lang="en-US" sz="1800" spc="5"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for</a:t>
            </a:r>
            <a:r>
              <a:rPr lang="en-US" sz="1800" spc="5"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constructing</a:t>
            </a:r>
            <a:r>
              <a:rPr lang="en-US" sz="1800" spc="5"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the</a:t>
            </a:r>
            <a:r>
              <a:rPr lang="en-US" sz="1800" spc="5"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program</a:t>
            </a:r>
            <a:r>
              <a:rPr lang="en-US" sz="1800" spc="5"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structure </a:t>
            </a:r>
            <a:r>
              <a:rPr lang="en-US" sz="1800" dirty="0">
                <a:effectLst/>
                <a:latin typeface="Times New Roman" panose="02020603050405020304" pitchFamily="18" charset="0"/>
                <a:ea typeface="Times New Roman" panose="02020603050405020304" pitchFamily="18" charset="0"/>
              </a:rPr>
              <a:t>while at the same time conducting tests to uncover errors associated with. Individual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modules, which are highly prone to interface errors, </a:t>
            </a:r>
            <a:r>
              <a:rPr lang="en-US" sz="1800" dirty="0">
                <a:solidFill>
                  <a:srgbClr val="FF0000"/>
                </a:solidFill>
                <a:effectLst/>
                <a:latin typeface="Times New Roman" panose="02020603050405020304" pitchFamily="18" charset="0"/>
                <a:ea typeface="Times New Roman" panose="02020603050405020304" pitchFamily="18" charset="0"/>
              </a:rPr>
              <a:t>should not be assumed to work instantly</a:t>
            </a:r>
            <a:r>
              <a:rPr lang="en-US" sz="1800" spc="5"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when we put them together.</a:t>
            </a:r>
          </a:p>
          <a:p>
            <a:pPr marL="0" indent="0">
              <a:buNone/>
            </a:pPr>
            <a:endParaRPr lang="en-US" sz="1800" dirty="0">
              <a:latin typeface="Times New Roman" panose="02020603050405020304" pitchFamily="18" charset="0"/>
            </a:endParaRPr>
          </a:p>
          <a:p>
            <a:pPr marL="0" indent="0">
              <a:buNone/>
            </a:pPr>
            <a:r>
              <a:rPr lang="en-US" sz="1800" b="1" dirty="0">
                <a:solidFill>
                  <a:schemeClr val="accent1">
                    <a:lumMod val="75000"/>
                  </a:schemeClr>
                </a:solidFill>
                <a:effectLst/>
                <a:latin typeface="Times New Roman" panose="02020603050405020304" pitchFamily="18" charset="0"/>
                <a:ea typeface="Times New Roman" panose="02020603050405020304" pitchFamily="18" charset="0"/>
              </a:rPr>
              <a:t>PROGRAM</a:t>
            </a:r>
            <a:r>
              <a:rPr lang="en-US" sz="1800" b="1" spc="-30" dirty="0">
                <a:solidFill>
                  <a:schemeClr val="accent1">
                    <a:lumMod val="75000"/>
                  </a:schemeClr>
                </a:solidFill>
                <a:effectLst/>
                <a:latin typeface="Times New Roman" panose="02020603050405020304" pitchFamily="18" charset="0"/>
                <a:ea typeface="Times New Roman" panose="02020603050405020304" pitchFamily="18" charset="0"/>
              </a:rPr>
              <a:t> </a:t>
            </a:r>
            <a:r>
              <a:rPr lang="en-US" sz="1800" b="1" dirty="0">
                <a:solidFill>
                  <a:schemeClr val="accent1">
                    <a:lumMod val="75000"/>
                  </a:schemeClr>
                </a:solidFill>
                <a:effectLst/>
                <a:latin typeface="Times New Roman" panose="02020603050405020304" pitchFamily="18" charset="0"/>
                <a:ea typeface="Times New Roman" panose="02020603050405020304" pitchFamily="18" charset="0"/>
              </a:rPr>
              <a:t>TESTING</a:t>
            </a:r>
          </a:p>
          <a:p>
            <a:pPr marL="0" indent="0">
              <a:buNone/>
            </a:pPr>
            <a:r>
              <a:rPr lang="en-US" sz="1800" dirty="0">
                <a:latin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a:t>
            </a:r>
            <a:r>
              <a:rPr lang="en-US" sz="1800" dirty="0">
                <a:solidFill>
                  <a:srgbClr val="FF0000"/>
                </a:solidFill>
                <a:effectLst/>
                <a:latin typeface="Times New Roman" panose="02020603050405020304" pitchFamily="18" charset="0"/>
                <a:ea typeface="Times New Roman" panose="02020603050405020304" pitchFamily="18" charset="0"/>
              </a:rPr>
              <a:t>logical and syntax errors have</a:t>
            </a:r>
            <a:r>
              <a:rPr lang="en-US" sz="1800" spc="5"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been pointed </a:t>
            </a:r>
            <a:r>
              <a:rPr lang="en-US" sz="1800" dirty="0">
                <a:effectLst/>
                <a:latin typeface="Times New Roman" panose="02020603050405020304" pitchFamily="18" charset="0"/>
                <a:ea typeface="Times New Roman" panose="02020603050405020304" pitchFamily="18" charset="0"/>
              </a:rPr>
              <a:t>out</a:t>
            </a:r>
            <a:r>
              <a:rPr lang="en-US" sz="1800" spc="3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 program testing. 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syntax error is an error in a program statement that in violates one or more rules of the language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which it is written. </a:t>
            </a:r>
            <a:r>
              <a:rPr lang="en-US" sz="1800" dirty="0">
                <a:solidFill>
                  <a:srgbClr val="FF0000"/>
                </a:solidFill>
                <a:effectLst/>
                <a:latin typeface="Times New Roman" panose="02020603050405020304" pitchFamily="18" charset="0"/>
                <a:ea typeface="Times New Roman" panose="02020603050405020304" pitchFamily="18" charset="0"/>
              </a:rPr>
              <a:t>An improperly defined field dimension or omitted keywords are common</a:t>
            </a:r>
            <a:r>
              <a:rPr lang="en-US" sz="1800" spc="5"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syntax error.</a:t>
            </a:r>
            <a:r>
              <a:rPr lang="en-US" sz="1800" dirty="0">
                <a:effectLst/>
                <a:latin typeface="Times New Roman" panose="02020603050405020304" pitchFamily="18" charset="0"/>
                <a:ea typeface="Times New Roman" panose="02020603050405020304" pitchFamily="18" charset="0"/>
              </a:rPr>
              <a:t> These errors are shown through error messages generated by the computer</a:t>
            </a:r>
          </a:p>
          <a:p>
            <a:pPr marL="0" indent="0">
              <a:buNone/>
            </a:pPr>
            <a:endParaRPr lang="en-US" sz="1800" dirty="0">
              <a:latin typeface="Times New Roman" panose="02020603050405020304" pitchFamily="18" charset="0"/>
            </a:endParaRPr>
          </a:p>
          <a:p>
            <a:pPr marL="0" indent="0">
              <a:buNone/>
            </a:pPr>
            <a:r>
              <a:rPr lang="en-US" sz="1800" b="1" spc="-25" dirty="0">
                <a:solidFill>
                  <a:schemeClr val="accent1">
                    <a:lumMod val="75000"/>
                  </a:schemeClr>
                </a:solidFill>
                <a:effectLst/>
                <a:latin typeface="Times New Roman" panose="02020603050405020304" pitchFamily="18" charset="0"/>
                <a:ea typeface="Times New Roman" panose="02020603050405020304" pitchFamily="18" charset="0"/>
              </a:rPr>
              <a:t>VALIDATION</a:t>
            </a:r>
            <a:r>
              <a:rPr lang="en-US" sz="1800" b="1" spc="-30" dirty="0">
                <a:solidFill>
                  <a:schemeClr val="accent1">
                    <a:lumMod val="75000"/>
                  </a:schemeClr>
                </a:solidFill>
                <a:effectLst/>
                <a:latin typeface="Times New Roman" panose="02020603050405020304" pitchFamily="18" charset="0"/>
                <a:ea typeface="Times New Roman" panose="02020603050405020304" pitchFamily="18" charset="0"/>
              </a:rPr>
              <a:t> </a:t>
            </a:r>
            <a:r>
              <a:rPr lang="en-US" sz="1800" b="1" spc="-25" dirty="0">
                <a:solidFill>
                  <a:schemeClr val="accent1">
                    <a:lumMod val="75000"/>
                  </a:schemeClr>
                </a:solidFill>
                <a:effectLst/>
                <a:latin typeface="Times New Roman" panose="02020603050405020304" pitchFamily="18" charset="0"/>
                <a:ea typeface="Times New Roman" panose="02020603050405020304" pitchFamily="18" charset="0"/>
              </a:rPr>
              <a:t>TESTING</a:t>
            </a:r>
            <a:endParaRPr lang="en-IN" sz="1800" b="1" spc="-25" dirty="0">
              <a:solidFill>
                <a:schemeClr val="accent1">
                  <a:lumMod val="75000"/>
                </a:schemeClr>
              </a:solidFill>
              <a:effectLst/>
              <a:latin typeface="Times New Roman" panose="02020603050405020304" pitchFamily="18" charset="0"/>
              <a:ea typeface="Times New Roman" panose="02020603050405020304" pitchFamily="18" charset="0"/>
            </a:endParaRPr>
          </a:p>
          <a:p>
            <a:pPr marL="0" indent="0">
              <a:buNone/>
            </a:pPr>
            <a:r>
              <a:rPr lang="en-US" sz="1800" dirty="0">
                <a:latin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Validation testing can be defined in many ways, but a simple definition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that validation succeeds when </a:t>
            </a:r>
            <a:r>
              <a:rPr lang="en-US" sz="1800" dirty="0">
                <a:solidFill>
                  <a:srgbClr val="FF0000"/>
                </a:solidFill>
                <a:effectLst/>
                <a:latin typeface="Times New Roman" panose="02020603050405020304" pitchFamily="18" charset="0"/>
                <a:ea typeface="Times New Roman" panose="02020603050405020304" pitchFamily="18" charset="0"/>
              </a:rPr>
              <a:t>the software functions in manner that is reasonably expected by</a:t>
            </a:r>
            <a:r>
              <a:rPr lang="en-US" sz="1800" spc="5"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the customer</a:t>
            </a:r>
            <a:r>
              <a:rPr lang="en-US" sz="1800" dirty="0">
                <a:effectLst/>
                <a:latin typeface="Times New Roman" panose="02020603050405020304" pitchFamily="18" charset="0"/>
                <a:ea typeface="Times New Roman" panose="02020603050405020304" pitchFamily="18" charset="0"/>
              </a:rPr>
              <a:t>. Software validation is </a:t>
            </a:r>
            <a:r>
              <a:rPr lang="en-US" sz="1800" dirty="0">
                <a:solidFill>
                  <a:srgbClr val="FF0000"/>
                </a:solidFill>
                <a:effectLst/>
                <a:latin typeface="Times New Roman" panose="02020603050405020304" pitchFamily="18" charset="0"/>
                <a:ea typeface="Times New Roman" panose="02020603050405020304" pitchFamily="18" charset="0"/>
              </a:rPr>
              <a:t>achieved through a series of black box </a:t>
            </a:r>
            <a:r>
              <a:rPr lang="en-US" sz="1800" dirty="0">
                <a:effectLst/>
                <a:latin typeface="Times New Roman" panose="02020603050405020304" pitchFamily="18" charset="0"/>
                <a:ea typeface="Times New Roman" panose="02020603050405020304" pitchFamily="18" charset="0"/>
              </a:rPr>
              <a:t>tests that demonstrate</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conformity with requirement</a:t>
            </a:r>
            <a:endParaRPr lang="en-IN" dirty="0"/>
          </a:p>
        </p:txBody>
      </p:sp>
    </p:spTree>
    <p:extLst>
      <p:ext uri="{BB962C8B-B14F-4D97-AF65-F5344CB8AC3E}">
        <p14:creationId xmlns:p14="http://schemas.microsoft.com/office/powerpoint/2010/main" val="41847116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B2F201-6F56-449F-B394-059132D00EF3}"/>
              </a:ext>
            </a:extLst>
          </p:cNvPr>
          <p:cNvSpPr>
            <a:spLocks noGrp="1"/>
          </p:cNvSpPr>
          <p:nvPr>
            <p:ph idx="1"/>
          </p:nvPr>
        </p:nvSpPr>
        <p:spPr>
          <a:xfrm>
            <a:off x="457200" y="838200"/>
            <a:ext cx="8229600" cy="5486400"/>
          </a:xfrm>
        </p:spPr>
        <p:txBody>
          <a:bodyPr/>
          <a:lstStyle/>
          <a:p>
            <a:pPr marL="0" indent="0">
              <a:buNone/>
            </a:pPr>
            <a:r>
              <a:rPr lang="en-US" sz="1800" b="1" dirty="0">
                <a:solidFill>
                  <a:schemeClr val="accent1">
                    <a:lumMod val="75000"/>
                  </a:schemeClr>
                </a:solidFill>
                <a:effectLst/>
                <a:latin typeface="Times New Roman" panose="02020603050405020304" pitchFamily="18" charset="0"/>
                <a:ea typeface="Times New Roman" panose="02020603050405020304" pitchFamily="18" charset="0"/>
              </a:rPr>
              <a:t>SOFTWARE</a:t>
            </a:r>
            <a:r>
              <a:rPr lang="en-US" sz="1800" b="1" spc="-30" dirty="0">
                <a:solidFill>
                  <a:schemeClr val="accent1">
                    <a:lumMod val="75000"/>
                  </a:schemeClr>
                </a:solidFill>
                <a:effectLst/>
                <a:latin typeface="Times New Roman" panose="02020603050405020304" pitchFamily="18" charset="0"/>
                <a:ea typeface="Times New Roman" panose="02020603050405020304" pitchFamily="18" charset="0"/>
              </a:rPr>
              <a:t> </a:t>
            </a:r>
            <a:r>
              <a:rPr lang="en-US" sz="1800" b="1" dirty="0">
                <a:solidFill>
                  <a:schemeClr val="accent1">
                    <a:lumMod val="75000"/>
                  </a:schemeClr>
                </a:solidFill>
                <a:effectLst/>
                <a:latin typeface="Times New Roman" panose="02020603050405020304" pitchFamily="18" charset="0"/>
                <a:ea typeface="Times New Roman" panose="02020603050405020304" pitchFamily="18" charset="0"/>
              </a:rPr>
              <a:t>TESTING</a:t>
            </a:r>
            <a:r>
              <a:rPr lang="en-US" sz="1800" b="1" spc="-20" dirty="0">
                <a:solidFill>
                  <a:schemeClr val="accent1">
                    <a:lumMod val="75000"/>
                  </a:schemeClr>
                </a:solidFill>
                <a:effectLst/>
                <a:latin typeface="Times New Roman" panose="02020603050405020304" pitchFamily="18" charset="0"/>
                <a:ea typeface="Times New Roman" panose="02020603050405020304" pitchFamily="18" charset="0"/>
              </a:rPr>
              <a:t> </a:t>
            </a:r>
            <a:r>
              <a:rPr lang="en-US" sz="1800" b="1" dirty="0">
                <a:solidFill>
                  <a:schemeClr val="accent1">
                    <a:lumMod val="75000"/>
                  </a:schemeClr>
                </a:solidFill>
                <a:effectLst/>
                <a:latin typeface="Times New Roman" panose="02020603050405020304" pitchFamily="18" charset="0"/>
                <a:ea typeface="Times New Roman" panose="02020603050405020304" pitchFamily="18" charset="0"/>
              </a:rPr>
              <a:t>STRATEGIES</a:t>
            </a:r>
          </a:p>
          <a:p>
            <a:pPr marL="0" indent="0">
              <a:buNone/>
            </a:pPr>
            <a:r>
              <a:rPr lang="en-US" sz="1800" dirty="0">
                <a:latin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 software testing strategy </a:t>
            </a:r>
            <a:r>
              <a:rPr lang="en-US" sz="1800" dirty="0">
                <a:solidFill>
                  <a:srgbClr val="FF0000"/>
                </a:solidFill>
                <a:effectLst/>
                <a:latin typeface="Times New Roman" panose="02020603050405020304" pitchFamily="18" charset="0"/>
                <a:ea typeface="Times New Roman" panose="02020603050405020304" pitchFamily="18" charset="0"/>
              </a:rPr>
              <a:t>provides a road map for the software developer</a:t>
            </a:r>
            <a:r>
              <a:rPr lang="en-US" sz="1800" dirty="0">
                <a:effectLst/>
                <a:latin typeface="Times New Roman" panose="02020603050405020304" pitchFamily="18" charset="0"/>
                <a:ea typeface="Times New Roman" panose="02020603050405020304" pitchFamily="18" charset="0"/>
              </a:rPr>
              <a:t>. Testing is 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set activity that can be planned in advance and conducted systematically. For this reason </a:t>
            </a:r>
            <a:r>
              <a:rPr lang="en-US" sz="1800" dirty="0">
                <a:solidFill>
                  <a:srgbClr val="FF0000"/>
                </a:solidFill>
                <a:effectLst/>
                <a:latin typeface="Times New Roman" panose="02020603050405020304" pitchFamily="18" charset="0"/>
                <a:ea typeface="Times New Roman" panose="02020603050405020304" pitchFamily="18" charset="0"/>
              </a:rPr>
              <a:t>a</a:t>
            </a:r>
            <a:r>
              <a:rPr lang="en-US" sz="1800" spc="5"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template for software testing a set of steps</a:t>
            </a:r>
            <a:r>
              <a:rPr lang="en-US" sz="1800" dirty="0">
                <a:effectLst/>
                <a:latin typeface="Times New Roman" panose="02020603050405020304" pitchFamily="18" charset="0"/>
                <a:ea typeface="Times New Roman" panose="02020603050405020304" pitchFamily="18" charset="0"/>
              </a:rPr>
              <a:t> into which we can place specific test case design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methods</a:t>
            </a:r>
            <a:r>
              <a:rPr lang="en-US" sz="1800" spc="-5" dirty="0">
                <a:effectLst/>
                <a:latin typeface="Times New Roman" panose="02020603050405020304" pitchFamily="18" charset="0"/>
                <a:ea typeface="Times New Roman" panose="02020603050405020304" pitchFamily="18" charset="0"/>
              </a:rPr>
              <a:t> </a:t>
            </a:r>
            <a:endParaRPr lang="en-US" sz="1800" spc="-5" dirty="0">
              <a:latin typeface="Times New Roman" panose="02020603050405020304" pitchFamily="18" charset="0"/>
              <a:ea typeface="Times New Roman" panose="02020603050405020304" pitchFamily="18" charset="0"/>
            </a:endParaRPr>
          </a:p>
          <a:p>
            <a:pPr marL="0" indent="0">
              <a:buNone/>
            </a:pPr>
            <a:endParaRPr lang="en-US" sz="1800" spc="-5" dirty="0">
              <a:latin typeface="Times New Roman" panose="02020603050405020304" pitchFamily="18" charset="0"/>
            </a:endParaRPr>
          </a:p>
          <a:p>
            <a:pPr marL="0" indent="0">
              <a:buNone/>
            </a:pPr>
            <a:r>
              <a:rPr lang="en-US" sz="1800" b="1" spc="-25" dirty="0">
                <a:solidFill>
                  <a:schemeClr val="accent1">
                    <a:lumMod val="75000"/>
                  </a:schemeClr>
                </a:solidFill>
                <a:effectLst/>
                <a:latin typeface="Times New Roman" panose="02020603050405020304" pitchFamily="18" charset="0"/>
                <a:ea typeface="Times New Roman" panose="02020603050405020304" pitchFamily="18" charset="0"/>
              </a:rPr>
              <a:t>USER ACCEPTANCE TESTING</a:t>
            </a:r>
            <a:endParaRPr lang="en-IN" sz="1800" b="1" spc="-25" dirty="0">
              <a:solidFill>
                <a:schemeClr val="accent1">
                  <a:lumMod val="75000"/>
                </a:schemeClr>
              </a:solidFill>
              <a:effectLst/>
              <a:latin typeface="Times New Roman" panose="02020603050405020304" pitchFamily="18" charset="0"/>
              <a:ea typeface="Times New Roman" panose="02020603050405020304" pitchFamily="18" charset="0"/>
            </a:endParaRPr>
          </a:p>
          <a:p>
            <a:pPr marL="0" indent="0">
              <a:buNone/>
            </a:pPr>
            <a:r>
              <a:rPr lang="en-US" sz="1800" spc="-5" dirty="0">
                <a:latin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 acceptance of </a:t>
            </a:r>
            <a:r>
              <a:rPr lang="en-US" sz="1800" dirty="0">
                <a:solidFill>
                  <a:srgbClr val="FF0000"/>
                </a:solidFill>
                <a:effectLst/>
                <a:latin typeface="Times New Roman" panose="02020603050405020304" pitchFamily="18" charset="0"/>
                <a:ea typeface="Times New Roman" panose="02020603050405020304" pitchFamily="18" charset="0"/>
              </a:rPr>
              <a:t>the system is key factor for the success of any system</a:t>
            </a:r>
            <a:r>
              <a:rPr lang="en-US" sz="1800" dirty="0">
                <a:effectLst/>
                <a:latin typeface="Times New Roman" panose="02020603050405020304" pitchFamily="18" charset="0"/>
                <a:ea typeface="Times New Roman" panose="02020603050405020304" pitchFamily="18" charset="0"/>
              </a:rPr>
              <a:t>. The system</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under consideration is tested for user acceptance by constantly keeping in touch with prospective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 and </a:t>
            </a:r>
            <a:r>
              <a:rPr lang="en-US" sz="1800" dirty="0">
                <a:solidFill>
                  <a:srgbClr val="FF0000"/>
                </a:solidFill>
                <a:effectLst/>
                <a:latin typeface="Times New Roman" panose="02020603050405020304" pitchFamily="18" charset="0"/>
                <a:ea typeface="Times New Roman" panose="02020603050405020304" pitchFamily="18" charset="0"/>
              </a:rPr>
              <a:t>user at the time of developing and</a:t>
            </a:r>
            <a:r>
              <a:rPr lang="en-US" sz="1800" spc="300"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making changes</a:t>
            </a:r>
            <a:r>
              <a:rPr lang="en-US" sz="1800" dirty="0">
                <a:effectLst/>
                <a:latin typeface="Times New Roman" panose="02020603050405020304" pitchFamily="18" charset="0"/>
                <a:ea typeface="Times New Roman" panose="02020603050405020304" pitchFamily="18" charset="0"/>
              </a:rPr>
              <a:t> whenever required. </a:t>
            </a:r>
          </a:p>
          <a:p>
            <a:pPr marL="0" indent="0">
              <a:buNone/>
            </a:pPr>
            <a:endParaRPr lang="en-US"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This is done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regarding</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following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points.</a:t>
            </a:r>
            <a:endParaRPr lang="en-IN" sz="1800" dirty="0">
              <a:effectLst/>
              <a:latin typeface="Times New Roman" panose="02020603050405020304" pitchFamily="18" charset="0"/>
              <a:ea typeface="Times New Roman" panose="02020603050405020304" pitchFamily="18" charset="0"/>
            </a:endParaRPr>
          </a:p>
          <a:p>
            <a:pPr marL="0" lvl="0" indent="0" algn="just">
              <a:lnSpc>
                <a:spcPts val="1460"/>
              </a:lnSpc>
              <a:buSzPts val="1200"/>
              <a:buNone/>
              <a:tabLst>
                <a:tab pos="1510665" algn="l"/>
              </a:tabLst>
            </a:pPr>
            <a:r>
              <a:rPr lang="en-US" sz="1800" dirty="0">
                <a:latin typeface="Times New Roman" panose="02020603050405020304" pitchFamily="18" charset="0"/>
                <a:ea typeface="Symbol" panose="05050102010706020507" pitchFamily="18" charset="2"/>
                <a:cs typeface="Symbol" panose="05050102010706020507" pitchFamily="18" charset="2"/>
              </a:rPr>
              <a:t>                                       </a:t>
            </a:r>
          </a:p>
          <a:p>
            <a:pPr lvl="7" algn="just">
              <a:lnSpc>
                <a:spcPts val="1460"/>
              </a:lnSpc>
              <a:buSzPts val="1200"/>
              <a:buFont typeface="Wingdings" panose="05000000000000000000" pitchFamily="2" charset="2"/>
              <a:buChar char="Ø"/>
              <a:tabLst>
                <a:tab pos="1510665" algn="l"/>
              </a:tabLst>
            </a:pPr>
            <a:r>
              <a:rPr lang="en-US" sz="2000" dirty="0">
                <a:effectLst/>
                <a:latin typeface="Times New Roman" panose="02020603050405020304" pitchFamily="18" charset="0"/>
                <a:ea typeface="Symbol" panose="05050102010706020507" pitchFamily="18" charset="2"/>
                <a:cs typeface="Symbol" panose="05050102010706020507" pitchFamily="18" charset="2"/>
              </a:rPr>
              <a:t> Input</a:t>
            </a:r>
            <a:r>
              <a:rPr lang="en-US" sz="20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screen</a:t>
            </a:r>
            <a:r>
              <a:rPr lang="en-US" sz="2000" spc="-3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design.</a:t>
            </a:r>
          </a:p>
          <a:p>
            <a:pPr lvl="7" algn="just">
              <a:lnSpc>
                <a:spcPts val="1460"/>
              </a:lnSpc>
              <a:buSzPts val="1200"/>
              <a:buFont typeface="Wingdings" panose="05000000000000000000" pitchFamily="2" charset="2"/>
              <a:buChar char="Ø"/>
              <a:tabLst>
                <a:tab pos="1510665" algn="l"/>
              </a:tabLst>
            </a:pPr>
            <a:r>
              <a:rPr lang="en-US" sz="2000" dirty="0">
                <a:effectLst/>
                <a:latin typeface="Times New Roman" panose="02020603050405020304" pitchFamily="18" charset="0"/>
                <a:ea typeface="Times New Roman" panose="02020603050405020304" pitchFamily="18" charset="0"/>
              </a:rPr>
              <a:t> Output</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screen</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design</a:t>
            </a:r>
            <a:endParaRPr lang="en-IN" sz="2000" dirty="0"/>
          </a:p>
        </p:txBody>
      </p:sp>
    </p:spTree>
    <p:extLst>
      <p:ext uri="{BB962C8B-B14F-4D97-AF65-F5344CB8AC3E}">
        <p14:creationId xmlns:p14="http://schemas.microsoft.com/office/powerpoint/2010/main" val="1406606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A8E74-BEFA-43C8-A2F9-B94E1366354D}"/>
              </a:ext>
            </a:extLst>
          </p:cNvPr>
          <p:cNvSpPr>
            <a:spLocks noGrp="1"/>
          </p:cNvSpPr>
          <p:nvPr>
            <p:ph type="title"/>
          </p:nvPr>
        </p:nvSpPr>
        <p:spPr>
          <a:xfrm>
            <a:off x="457200" y="76200"/>
            <a:ext cx="8229600" cy="685800"/>
          </a:xfrm>
        </p:spPr>
        <p:txBody>
          <a:bodyPr>
            <a:normAutofit/>
          </a:bodyPr>
          <a:lstStyle/>
          <a:p>
            <a:r>
              <a:rPr lang="en-US" sz="3200" dirty="0">
                <a:solidFill>
                  <a:schemeClr val="tx1">
                    <a:lumMod val="95000"/>
                    <a:lumOff val="5000"/>
                  </a:schemeClr>
                </a:solidFill>
                <a:latin typeface="Algerian" panose="04020705040A02060702" pitchFamily="82" charset="0"/>
              </a:rPr>
              <a:t>                 </a:t>
            </a:r>
            <a:r>
              <a:rPr lang="en-US" sz="3200" dirty="0">
                <a:solidFill>
                  <a:schemeClr val="accent2">
                    <a:lumMod val="75000"/>
                  </a:schemeClr>
                </a:solidFill>
                <a:latin typeface="Algerian" panose="04020705040A02060702" pitchFamily="82" charset="0"/>
              </a:rPr>
              <a:t>Literature Survey</a:t>
            </a:r>
            <a:endParaRPr lang="en-IN" sz="3200" dirty="0">
              <a:solidFill>
                <a:schemeClr val="accent2">
                  <a:lumMod val="75000"/>
                </a:schemeClr>
              </a:solidFill>
              <a:latin typeface="Algerian" panose="04020705040A02060702" pitchFamily="82" charset="0"/>
            </a:endParaRPr>
          </a:p>
        </p:txBody>
      </p:sp>
      <p:graphicFrame>
        <p:nvGraphicFramePr>
          <p:cNvPr id="10" name="Table 10">
            <a:extLst>
              <a:ext uri="{FF2B5EF4-FFF2-40B4-BE49-F238E27FC236}">
                <a16:creationId xmlns:a16="http://schemas.microsoft.com/office/drawing/2014/main" id="{E86BAEFF-B237-4480-A111-4BF246AF9BE3}"/>
              </a:ext>
            </a:extLst>
          </p:cNvPr>
          <p:cNvGraphicFramePr>
            <a:graphicFrameLocks noGrp="1"/>
          </p:cNvGraphicFramePr>
          <p:nvPr>
            <p:ph idx="1"/>
            <p:extLst>
              <p:ext uri="{D42A27DB-BD31-4B8C-83A1-F6EECF244321}">
                <p14:modId xmlns:p14="http://schemas.microsoft.com/office/powerpoint/2010/main" val="1637288996"/>
              </p:ext>
            </p:extLst>
          </p:nvPr>
        </p:nvGraphicFramePr>
        <p:xfrm>
          <a:off x="152400" y="1219200"/>
          <a:ext cx="8839199" cy="5004437"/>
        </p:xfrm>
        <a:graphic>
          <a:graphicData uri="http://schemas.openxmlformats.org/drawingml/2006/table">
            <a:tbl>
              <a:tblPr firstRow="1" bandRow="1">
                <a:tableStyleId>{F5AB1C69-6EDB-4FF4-983F-18BD219EF322}</a:tableStyleId>
              </a:tblPr>
              <a:tblGrid>
                <a:gridCol w="704007">
                  <a:extLst>
                    <a:ext uri="{9D8B030D-6E8A-4147-A177-3AD203B41FA5}">
                      <a16:colId xmlns:a16="http://schemas.microsoft.com/office/drawing/2014/main" val="586006324"/>
                    </a:ext>
                  </a:extLst>
                </a:gridCol>
                <a:gridCol w="1564460">
                  <a:extLst>
                    <a:ext uri="{9D8B030D-6E8A-4147-A177-3AD203B41FA5}">
                      <a16:colId xmlns:a16="http://schemas.microsoft.com/office/drawing/2014/main" val="2148144222"/>
                    </a:ext>
                  </a:extLst>
                </a:gridCol>
                <a:gridCol w="1095122">
                  <a:extLst>
                    <a:ext uri="{9D8B030D-6E8A-4147-A177-3AD203B41FA5}">
                      <a16:colId xmlns:a16="http://schemas.microsoft.com/office/drawing/2014/main" val="4186442657"/>
                    </a:ext>
                  </a:extLst>
                </a:gridCol>
                <a:gridCol w="1877352">
                  <a:extLst>
                    <a:ext uri="{9D8B030D-6E8A-4147-A177-3AD203B41FA5}">
                      <a16:colId xmlns:a16="http://schemas.microsoft.com/office/drawing/2014/main" val="1018077642"/>
                    </a:ext>
                  </a:extLst>
                </a:gridCol>
                <a:gridCol w="2112021">
                  <a:extLst>
                    <a:ext uri="{9D8B030D-6E8A-4147-A177-3AD203B41FA5}">
                      <a16:colId xmlns:a16="http://schemas.microsoft.com/office/drawing/2014/main" val="433187473"/>
                    </a:ext>
                  </a:extLst>
                </a:gridCol>
                <a:gridCol w="1486237">
                  <a:extLst>
                    <a:ext uri="{9D8B030D-6E8A-4147-A177-3AD203B41FA5}">
                      <a16:colId xmlns:a16="http://schemas.microsoft.com/office/drawing/2014/main" val="3207186136"/>
                    </a:ext>
                  </a:extLst>
                </a:gridCol>
              </a:tblGrid>
              <a:tr h="10386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err="1">
                          <a:latin typeface="Times New Roman" pitchFamily="18" charset="0"/>
                          <a:cs typeface="Times New Roman" pitchFamily="18" charset="0"/>
                        </a:rPr>
                        <a:t>S.No</a:t>
                      </a:r>
                      <a:endParaRPr lang="en-US" sz="1800" b="0" dirty="0">
                        <a:latin typeface="Times New Roman" pitchFamily="18" charset="0"/>
                        <a:cs typeface="Times New Roman"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Journal name, Year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Author Name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Paper Title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Methodology</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Merits</a:t>
                      </a:r>
                    </a:p>
                    <a:p>
                      <a:endParaRPr lang="en-IN" dirty="0"/>
                    </a:p>
                  </a:txBody>
                  <a:tcPr/>
                </a:tc>
                <a:extLst>
                  <a:ext uri="{0D108BD9-81ED-4DB2-BD59-A6C34878D82A}">
                    <a16:rowId xmlns:a16="http://schemas.microsoft.com/office/drawing/2014/main" val="3990112356"/>
                  </a:ext>
                </a:extLst>
              </a:tr>
              <a:tr h="3965749">
                <a:tc>
                  <a:txBody>
                    <a:bodyPr/>
                    <a:lstStyle/>
                    <a:p>
                      <a:r>
                        <a:rPr lang="en-US" dirty="0"/>
                        <a:t>1</a:t>
                      </a:r>
                      <a:endParaRPr lang="en-IN" dirty="0"/>
                    </a:p>
                  </a:txBody>
                  <a:tcPr/>
                </a:tc>
                <a:tc>
                  <a:txBody>
                    <a:bodyPr/>
                    <a:lstStyle/>
                    <a:p>
                      <a:r>
                        <a:rPr lang="en-US" dirty="0"/>
                        <a:t>International Journal of Recent Technology and Engineering (IJRTE)</a:t>
                      </a:r>
                    </a:p>
                    <a:p>
                      <a:r>
                        <a:rPr lang="en-US" dirty="0"/>
                        <a:t>  (2017)</a:t>
                      </a:r>
                    </a:p>
                    <a:p>
                      <a:r>
                        <a:rPr lang="en-US" dirty="0"/>
                        <a:t>Volume 7</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Times New Roman" pitchFamily="18" charset="0"/>
                          <a:ea typeface="+mn-ea"/>
                          <a:cs typeface="Times New Roman" pitchFamily="18" charset="0"/>
                        </a:rPr>
                        <a:t>Yogesh Kumaran, Chandrashekar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Times New Roman" pitchFamily="18" charset="0"/>
                          <a:ea typeface="+mn-ea"/>
                          <a:cs typeface="Times New Roman" pitchFamily="18" charset="0"/>
                        </a:rPr>
                        <a:t> M. Patil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Times New Roman" pitchFamily="18" charset="0"/>
                          <a:ea typeface="+mn-ea"/>
                          <a:cs typeface="Times New Roman" pitchFamily="18" charset="0"/>
                        </a:rPr>
                        <a:t>A Brief Review of the Detection of Diabetic Retinopathy in Human Eyes Using Pre-Processing &amp; Segmentation</a:t>
                      </a:r>
                      <a:endParaRPr lang="en-US" sz="1400" b="0" dirty="0">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effectLst/>
                          <a:latin typeface="+mn-lt"/>
                          <a:ea typeface="+mn-ea"/>
                          <a:cs typeface="+mn-cs"/>
                        </a:rPr>
                        <a:t>Techniques </a:t>
                      </a:r>
                      <a:r>
                        <a:rPr kumimoji="0" lang="en-US" sz="1800" kern="1200" baseline="30000" dirty="0">
                          <a:solidFill>
                            <a:schemeClr val="dk1"/>
                          </a:solidFill>
                          <a:effectLst/>
                          <a:latin typeface="+mn-lt"/>
                          <a:ea typeface="+mn-ea"/>
                          <a:cs typeface="+mn-cs"/>
                        </a:rPr>
                        <a:t>1</a:t>
                      </a:r>
                      <a:endParaRPr kumimoji="0" lang="en-IN" sz="1800" kern="1200" dirty="0">
                        <a:solidFill>
                          <a:schemeClr val="dk1"/>
                        </a:solidFill>
                        <a:effectLst/>
                        <a:latin typeface="+mn-lt"/>
                        <a:ea typeface="+mn-ea"/>
                        <a:cs typeface="+mn-cs"/>
                      </a:endParaRPr>
                    </a:p>
                    <a:p>
                      <a:endParaRPr lang="en-IN" dirty="0"/>
                    </a:p>
                  </a:txBody>
                  <a:tcPr/>
                </a:tc>
                <a:tc>
                  <a:txBody>
                    <a:bodyPr/>
                    <a:lstStyle/>
                    <a:p>
                      <a:r>
                        <a:rPr kumimoji="0" lang="en-US" sz="1800" kern="1200" dirty="0">
                          <a:solidFill>
                            <a:schemeClr val="dk1"/>
                          </a:solidFill>
                          <a:effectLst/>
                          <a:latin typeface="+mn-lt"/>
                          <a:ea typeface="+mn-ea"/>
                          <a:cs typeface="+mn-cs"/>
                        </a:rPr>
                        <a:t>A brief insight into the detection of DR in human eyes using </a:t>
                      </a:r>
                      <a:r>
                        <a:rPr kumimoji="0" lang="en-US" sz="1800" kern="1200" dirty="0">
                          <a:solidFill>
                            <a:srgbClr val="FF0000"/>
                          </a:solidFill>
                          <a:effectLst/>
                          <a:latin typeface="+mn-lt"/>
                          <a:ea typeface="+mn-ea"/>
                          <a:cs typeface="+mn-cs"/>
                        </a:rPr>
                        <a:t>different types of preprocessing &amp; segmentation </a:t>
                      </a:r>
                      <a:r>
                        <a:rPr kumimoji="0" lang="en-US" sz="1800" kern="1200" dirty="0">
                          <a:solidFill>
                            <a:schemeClr val="dk1"/>
                          </a:solidFill>
                          <a:effectLst/>
                          <a:latin typeface="+mn-lt"/>
                          <a:ea typeface="+mn-ea"/>
                          <a:cs typeface="+mn-cs"/>
                        </a:rPr>
                        <a:t>techniques is being presented.</a:t>
                      </a:r>
                      <a:endParaRPr lang="en-IN" dirty="0"/>
                    </a:p>
                  </a:txBody>
                  <a:tcPr/>
                </a:tc>
                <a:tc>
                  <a:txBody>
                    <a:bodyPr/>
                    <a:lstStyle/>
                    <a:p>
                      <a:pPr lvl="0"/>
                      <a:r>
                        <a:rPr kumimoji="0" lang="en-US" sz="1800" kern="1200" dirty="0">
                          <a:solidFill>
                            <a:schemeClr val="dk1"/>
                          </a:solidFill>
                          <a:latin typeface="Times New Roman" pitchFamily="18" charset="0"/>
                          <a:ea typeface="+mn-ea"/>
                          <a:cs typeface="Times New Roman" pitchFamily="18" charset="0"/>
                        </a:rPr>
                        <a:t>It can detect DR at an </a:t>
                      </a:r>
                      <a:r>
                        <a:rPr kumimoji="0" lang="en-US" sz="1800" kern="1200" dirty="0">
                          <a:solidFill>
                            <a:srgbClr val="FF0000"/>
                          </a:solidFill>
                          <a:latin typeface="Times New Roman" pitchFamily="18" charset="0"/>
                          <a:ea typeface="+mn-ea"/>
                          <a:cs typeface="Times New Roman" pitchFamily="18" charset="0"/>
                        </a:rPr>
                        <a:t>early stage </a:t>
                      </a:r>
                      <a:r>
                        <a:rPr kumimoji="0" lang="en-US" sz="1800" kern="1200" dirty="0">
                          <a:solidFill>
                            <a:schemeClr val="dk1"/>
                          </a:solidFill>
                          <a:latin typeface="Times New Roman" pitchFamily="18" charset="0"/>
                          <a:ea typeface="+mn-ea"/>
                          <a:cs typeface="Times New Roman" pitchFamily="18" charset="0"/>
                        </a:rPr>
                        <a:t>by segmented retinal </a:t>
                      </a:r>
                      <a:r>
                        <a:rPr kumimoji="0" lang="en-US" sz="1800" kern="1200" dirty="0" err="1">
                          <a:solidFill>
                            <a:schemeClr val="dk1"/>
                          </a:solidFill>
                          <a:latin typeface="Times New Roman" pitchFamily="18" charset="0"/>
                          <a:ea typeface="+mn-ea"/>
                          <a:cs typeface="Times New Roman" pitchFamily="18" charset="0"/>
                        </a:rPr>
                        <a:t>fibre</a:t>
                      </a:r>
                      <a:r>
                        <a:rPr kumimoji="0" lang="en-US" sz="1800" kern="1200" dirty="0">
                          <a:solidFill>
                            <a:schemeClr val="dk1"/>
                          </a:solidFill>
                          <a:latin typeface="Times New Roman" pitchFamily="18" charset="0"/>
                          <a:ea typeface="+mn-ea"/>
                          <a:cs typeface="Times New Roman" pitchFamily="18" charset="0"/>
                        </a:rPr>
                        <a:t>.</a:t>
                      </a:r>
                    </a:p>
                    <a:p>
                      <a:pPr lvl="0"/>
                      <a:endParaRPr kumimoji="0" lang="en-US" sz="1800" kern="1200" dirty="0">
                        <a:solidFill>
                          <a:schemeClr val="dk1"/>
                        </a:solidFill>
                        <a:latin typeface="Times New Roman" pitchFamily="18" charset="0"/>
                        <a:ea typeface="+mn-ea"/>
                        <a:cs typeface="Times New Roman" pitchFamily="18" charset="0"/>
                      </a:endParaRPr>
                    </a:p>
                    <a:p>
                      <a:pPr algn="just"/>
                      <a:endParaRPr lang="en-US" sz="1400" b="0" dirty="0">
                        <a:latin typeface="Times New Roman" pitchFamily="18" charset="0"/>
                        <a:cs typeface="Times New Roman" pitchFamily="18" charset="0"/>
                      </a:endParaRPr>
                    </a:p>
                    <a:p>
                      <a:endParaRPr lang="en-IN" dirty="0"/>
                    </a:p>
                    <a:p>
                      <a:endParaRPr lang="en-IN" dirty="0"/>
                    </a:p>
                  </a:txBody>
                  <a:tcPr/>
                </a:tc>
                <a:extLst>
                  <a:ext uri="{0D108BD9-81ED-4DB2-BD59-A6C34878D82A}">
                    <a16:rowId xmlns:a16="http://schemas.microsoft.com/office/drawing/2014/main" val="582309214"/>
                  </a:ext>
                </a:extLst>
              </a:tr>
            </a:tbl>
          </a:graphicData>
        </a:graphic>
      </p:graphicFrame>
    </p:spTree>
    <p:extLst>
      <p:ext uri="{BB962C8B-B14F-4D97-AF65-F5344CB8AC3E}">
        <p14:creationId xmlns:p14="http://schemas.microsoft.com/office/powerpoint/2010/main" val="40730035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71691-1C96-4E37-AD14-E32C14F50422}"/>
              </a:ext>
            </a:extLst>
          </p:cNvPr>
          <p:cNvSpPr>
            <a:spLocks noGrp="1"/>
          </p:cNvSpPr>
          <p:nvPr>
            <p:ph type="title"/>
          </p:nvPr>
        </p:nvSpPr>
        <p:spPr>
          <a:xfrm>
            <a:off x="304800" y="-762000"/>
            <a:ext cx="8229600" cy="1905000"/>
          </a:xfrm>
        </p:spPr>
        <p:txBody>
          <a:bodyPr>
            <a:normAutofit/>
          </a:bodyPr>
          <a:lstStyle/>
          <a:p>
            <a:r>
              <a:rPr lang="en-US" sz="3200" dirty="0">
                <a:latin typeface="Algerian" panose="04020705040A02060702" pitchFamily="82" charset="0"/>
              </a:rPr>
              <a:t>                             TEST CASES</a:t>
            </a:r>
            <a:br>
              <a:rPr lang="en-US" sz="3200" dirty="0">
                <a:latin typeface="Algerian" panose="04020705040A02060702" pitchFamily="82" charset="0"/>
              </a:rPr>
            </a:br>
            <a:r>
              <a:rPr lang="en-US" sz="3200" dirty="0">
                <a:latin typeface="Algerian" panose="04020705040A02060702" pitchFamily="82" charset="0"/>
              </a:rPr>
              <a:t>                  Login page </a:t>
            </a:r>
            <a:r>
              <a:rPr lang="en-US" sz="2400" dirty="0">
                <a:latin typeface="Algerian" panose="04020705040A02060702" pitchFamily="82" charset="0"/>
              </a:rPr>
              <a:t>(module 3)</a:t>
            </a:r>
            <a:endParaRPr lang="en-IN" sz="2400" dirty="0"/>
          </a:p>
        </p:txBody>
      </p:sp>
      <p:pic>
        <p:nvPicPr>
          <p:cNvPr id="5" name="Content Placeholder 4">
            <a:extLst>
              <a:ext uri="{FF2B5EF4-FFF2-40B4-BE49-F238E27FC236}">
                <a16:creationId xmlns:a16="http://schemas.microsoft.com/office/drawing/2014/main" id="{D04AF2EA-A405-4DCA-872F-CBD31B8CD9D0}"/>
              </a:ext>
            </a:extLst>
          </p:cNvPr>
          <p:cNvPicPr>
            <a:picLocks noGrp="1" noChangeAspect="1"/>
          </p:cNvPicPr>
          <p:nvPr>
            <p:ph idx="1"/>
          </p:nvPr>
        </p:nvPicPr>
        <p:blipFill>
          <a:blip r:embed="rId2"/>
          <a:stretch>
            <a:fillRect/>
          </a:stretch>
        </p:blipFill>
        <p:spPr>
          <a:xfrm>
            <a:off x="685800" y="1676401"/>
            <a:ext cx="8001000" cy="4648200"/>
          </a:xfrm>
        </p:spPr>
      </p:pic>
    </p:spTree>
    <p:extLst>
      <p:ext uri="{BB962C8B-B14F-4D97-AF65-F5344CB8AC3E}">
        <p14:creationId xmlns:p14="http://schemas.microsoft.com/office/powerpoint/2010/main" val="27461485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2FF97-EB30-47B0-B19C-0804E4B28BBA}"/>
              </a:ext>
            </a:extLst>
          </p:cNvPr>
          <p:cNvSpPr>
            <a:spLocks noGrp="1"/>
          </p:cNvSpPr>
          <p:nvPr>
            <p:ph type="title"/>
          </p:nvPr>
        </p:nvSpPr>
        <p:spPr>
          <a:xfrm>
            <a:off x="647699" y="-508156"/>
            <a:ext cx="8229600" cy="1181100"/>
          </a:xfrm>
        </p:spPr>
        <p:txBody>
          <a:bodyPr>
            <a:normAutofit/>
          </a:bodyPr>
          <a:lstStyle/>
          <a:p>
            <a:r>
              <a:rPr lang="en-US" sz="3200" dirty="0">
                <a:latin typeface="Algerian" panose="04020705040A02060702" pitchFamily="82" charset="0"/>
              </a:rPr>
              <a:t>                Input page </a:t>
            </a:r>
            <a:r>
              <a:rPr lang="en-US" sz="2400" dirty="0">
                <a:latin typeface="Algerian" panose="04020705040A02060702" pitchFamily="82" charset="0"/>
              </a:rPr>
              <a:t>(Module2 &amp; 3)</a:t>
            </a:r>
            <a:endParaRPr lang="en-IN" sz="2400" dirty="0">
              <a:latin typeface="Algerian" panose="04020705040A02060702" pitchFamily="82" charset="0"/>
            </a:endParaRPr>
          </a:p>
        </p:txBody>
      </p:sp>
      <p:sp>
        <p:nvSpPr>
          <p:cNvPr id="3" name="Content Placeholder 2">
            <a:extLst>
              <a:ext uri="{FF2B5EF4-FFF2-40B4-BE49-F238E27FC236}">
                <a16:creationId xmlns:a16="http://schemas.microsoft.com/office/drawing/2014/main" id="{8373DF67-BDF1-418E-A59E-E7AD3AACAA87}"/>
              </a:ext>
            </a:extLst>
          </p:cNvPr>
          <p:cNvSpPr>
            <a:spLocks noGrp="1"/>
          </p:cNvSpPr>
          <p:nvPr>
            <p:ph idx="1"/>
          </p:nvPr>
        </p:nvSpPr>
        <p:spPr/>
        <p:txBody>
          <a:bodyPr/>
          <a:lstStyle/>
          <a:p>
            <a:endParaRPr lang="en-IN"/>
          </a:p>
        </p:txBody>
      </p:sp>
      <p:graphicFrame>
        <p:nvGraphicFramePr>
          <p:cNvPr id="4" name="Content Placeholder 3">
            <a:extLst>
              <a:ext uri="{FF2B5EF4-FFF2-40B4-BE49-F238E27FC236}">
                <a16:creationId xmlns:a16="http://schemas.microsoft.com/office/drawing/2014/main" id="{81193791-5EB6-46B1-B77E-BF4603108B41}"/>
              </a:ext>
            </a:extLst>
          </p:cNvPr>
          <p:cNvGraphicFramePr>
            <a:graphicFrameLocks/>
          </p:cNvGraphicFramePr>
          <p:nvPr>
            <p:extLst>
              <p:ext uri="{D42A27DB-BD31-4B8C-83A1-F6EECF244321}">
                <p14:modId xmlns:p14="http://schemas.microsoft.com/office/powerpoint/2010/main" val="3801555527"/>
              </p:ext>
            </p:extLst>
          </p:nvPr>
        </p:nvGraphicFramePr>
        <p:xfrm>
          <a:off x="266700" y="929566"/>
          <a:ext cx="8610599" cy="5526075"/>
        </p:xfrm>
        <a:graphic>
          <a:graphicData uri="http://schemas.openxmlformats.org/drawingml/2006/table">
            <a:tbl>
              <a:tblPr firstRow="1" firstCol="1" lastRow="1" lastCol="1" bandRow="1" bandCol="1">
                <a:tableStyleId>{0505E3EF-67EA-436B-97B2-0124C06EBD24}</a:tableStyleId>
              </a:tblPr>
              <a:tblGrid>
                <a:gridCol w="942615">
                  <a:extLst>
                    <a:ext uri="{9D8B030D-6E8A-4147-A177-3AD203B41FA5}">
                      <a16:colId xmlns:a16="http://schemas.microsoft.com/office/drawing/2014/main" val="2145206096"/>
                    </a:ext>
                  </a:extLst>
                </a:gridCol>
                <a:gridCol w="2296233">
                  <a:extLst>
                    <a:ext uri="{9D8B030D-6E8A-4147-A177-3AD203B41FA5}">
                      <a16:colId xmlns:a16="http://schemas.microsoft.com/office/drawing/2014/main" val="3210960042"/>
                    </a:ext>
                  </a:extLst>
                </a:gridCol>
                <a:gridCol w="1401957">
                  <a:extLst>
                    <a:ext uri="{9D8B030D-6E8A-4147-A177-3AD203B41FA5}">
                      <a16:colId xmlns:a16="http://schemas.microsoft.com/office/drawing/2014/main" val="599558887"/>
                    </a:ext>
                  </a:extLst>
                </a:gridCol>
                <a:gridCol w="1484299">
                  <a:extLst>
                    <a:ext uri="{9D8B030D-6E8A-4147-A177-3AD203B41FA5}">
                      <a16:colId xmlns:a16="http://schemas.microsoft.com/office/drawing/2014/main" val="2206343341"/>
                    </a:ext>
                  </a:extLst>
                </a:gridCol>
                <a:gridCol w="1436367">
                  <a:extLst>
                    <a:ext uri="{9D8B030D-6E8A-4147-A177-3AD203B41FA5}">
                      <a16:colId xmlns:a16="http://schemas.microsoft.com/office/drawing/2014/main" val="24830613"/>
                    </a:ext>
                  </a:extLst>
                </a:gridCol>
                <a:gridCol w="1049128">
                  <a:extLst>
                    <a:ext uri="{9D8B030D-6E8A-4147-A177-3AD203B41FA5}">
                      <a16:colId xmlns:a16="http://schemas.microsoft.com/office/drawing/2014/main" val="3877206640"/>
                    </a:ext>
                  </a:extLst>
                </a:gridCol>
              </a:tblGrid>
              <a:tr h="595988">
                <a:tc>
                  <a:txBody>
                    <a:bodyPr/>
                    <a:lstStyle/>
                    <a:p>
                      <a:pPr marL="90805">
                        <a:spcBef>
                          <a:spcPts val="340"/>
                        </a:spcBef>
                        <a:spcAft>
                          <a:spcPts val="0"/>
                        </a:spcAft>
                      </a:pPr>
                      <a:endParaRPr lang="en-US" sz="1200" dirty="0">
                        <a:effectLst/>
                      </a:endParaRPr>
                    </a:p>
                    <a:p>
                      <a:pPr marL="90805">
                        <a:spcBef>
                          <a:spcPts val="340"/>
                        </a:spcBef>
                        <a:spcAft>
                          <a:spcPts val="0"/>
                        </a:spcAft>
                      </a:pPr>
                      <a:endParaRPr lang="en-US" sz="1200" dirty="0">
                        <a:effectLst/>
                      </a:endParaRPr>
                    </a:p>
                    <a:p>
                      <a:pPr marL="90805">
                        <a:spcBef>
                          <a:spcPts val="340"/>
                        </a:spcBef>
                        <a:spcAft>
                          <a:spcPts val="0"/>
                        </a:spcAft>
                      </a:pPr>
                      <a:r>
                        <a:rPr lang="en-US" sz="1200" dirty="0">
                          <a:effectLst/>
                        </a:rPr>
                        <a:t>S.NO</a:t>
                      </a:r>
                      <a:endParaRPr lang="en-IN" sz="12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90805">
                        <a:spcBef>
                          <a:spcPts val="340"/>
                        </a:spcBef>
                        <a:spcAft>
                          <a:spcPts val="0"/>
                        </a:spcAft>
                      </a:pPr>
                      <a:endParaRPr lang="en-US" sz="1200" dirty="0">
                        <a:effectLst/>
                      </a:endParaRPr>
                    </a:p>
                    <a:p>
                      <a:pPr marL="90805">
                        <a:spcBef>
                          <a:spcPts val="340"/>
                        </a:spcBef>
                        <a:spcAft>
                          <a:spcPts val="0"/>
                        </a:spcAft>
                      </a:pPr>
                      <a:endParaRPr lang="en-US" sz="1200" dirty="0">
                        <a:effectLst/>
                      </a:endParaRPr>
                    </a:p>
                    <a:p>
                      <a:pPr marL="90805">
                        <a:spcBef>
                          <a:spcPts val="340"/>
                        </a:spcBef>
                        <a:spcAft>
                          <a:spcPts val="0"/>
                        </a:spcAft>
                      </a:pPr>
                      <a:r>
                        <a:rPr lang="en-US" sz="1200" dirty="0">
                          <a:effectLst/>
                        </a:rPr>
                        <a:t>ACTION</a:t>
                      </a:r>
                      <a:endParaRPr lang="en-IN" sz="12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86995">
                        <a:spcBef>
                          <a:spcPts val="340"/>
                        </a:spcBef>
                        <a:spcAft>
                          <a:spcPts val="0"/>
                        </a:spcAft>
                      </a:pPr>
                      <a:endParaRPr lang="en-US" sz="1200" dirty="0">
                        <a:effectLst/>
                      </a:endParaRPr>
                    </a:p>
                    <a:p>
                      <a:pPr marL="86995">
                        <a:spcBef>
                          <a:spcPts val="340"/>
                        </a:spcBef>
                        <a:spcAft>
                          <a:spcPts val="0"/>
                        </a:spcAft>
                      </a:pPr>
                      <a:endParaRPr lang="en-US" sz="1200" dirty="0">
                        <a:effectLst/>
                      </a:endParaRPr>
                    </a:p>
                    <a:p>
                      <a:pPr marL="86995">
                        <a:spcBef>
                          <a:spcPts val="340"/>
                        </a:spcBef>
                        <a:spcAft>
                          <a:spcPts val="0"/>
                        </a:spcAft>
                      </a:pPr>
                      <a:r>
                        <a:rPr lang="en-US" sz="1200" dirty="0">
                          <a:effectLst/>
                        </a:rPr>
                        <a:t>INPUT</a:t>
                      </a:r>
                      <a:endParaRPr lang="en-IN" sz="12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89535" marR="353060">
                        <a:spcBef>
                          <a:spcPts val="340"/>
                        </a:spcBef>
                        <a:spcAft>
                          <a:spcPts val="0"/>
                        </a:spcAft>
                      </a:pPr>
                      <a:endParaRPr lang="en-US" sz="1200" dirty="0">
                        <a:effectLst/>
                      </a:endParaRPr>
                    </a:p>
                    <a:p>
                      <a:pPr marL="89535" marR="353060">
                        <a:spcBef>
                          <a:spcPts val="340"/>
                        </a:spcBef>
                        <a:spcAft>
                          <a:spcPts val="0"/>
                        </a:spcAft>
                      </a:pPr>
                      <a:r>
                        <a:rPr lang="en-US" sz="1200" dirty="0">
                          <a:effectLst/>
                        </a:rPr>
                        <a:t>EXCEPECT</a:t>
                      </a:r>
                      <a:r>
                        <a:rPr lang="en-US" sz="1200" spc="-285" dirty="0">
                          <a:effectLst/>
                        </a:rPr>
                        <a:t> </a:t>
                      </a:r>
                      <a:r>
                        <a:rPr lang="en-US" sz="1200" dirty="0">
                          <a:effectLst/>
                        </a:rPr>
                        <a:t>ED</a:t>
                      </a:r>
                      <a:r>
                        <a:rPr lang="en-US" sz="1200" spc="5" dirty="0">
                          <a:effectLst/>
                        </a:rPr>
                        <a:t> </a:t>
                      </a:r>
                      <a:r>
                        <a:rPr lang="en-US" sz="1200" dirty="0">
                          <a:effectLst/>
                        </a:rPr>
                        <a:t>OUTPUT</a:t>
                      </a:r>
                      <a:endParaRPr lang="en-IN" sz="12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88900" marR="466090">
                        <a:spcBef>
                          <a:spcPts val="340"/>
                        </a:spcBef>
                        <a:spcAft>
                          <a:spcPts val="0"/>
                        </a:spcAft>
                      </a:pPr>
                      <a:endParaRPr lang="en-US" sz="1200" dirty="0">
                        <a:effectLst/>
                      </a:endParaRPr>
                    </a:p>
                    <a:p>
                      <a:pPr marL="88900" marR="466090">
                        <a:spcBef>
                          <a:spcPts val="340"/>
                        </a:spcBef>
                        <a:spcAft>
                          <a:spcPts val="0"/>
                        </a:spcAft>
                      </a:pPr>
                      <a:r>
                        <a:rPr lang="en-US" sz="1200" dirty="0">
                          <a:effectLst/>
                        </a:rPr>
                        <a:t>ACTUAL OUTPUT</a:t>
                      </a:r>
                      <a:endParaRPr lang="en-IN" sz="12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88265" marR="377190">
                        <a:spcBef>
                          <a:spcPts val="340"/>
                        </a:spcBef>
                        <a:spcAft>
                          <a:spcPts val="0"/>
                        </a:spcAft>
                      </a:pPr>
                      <a:endParaRPr lang="en-US" sz="1200" dirty="0">
                        <a:effectLst/>
                      </a:endParaRPr>
                    </a:p>
                    <a:p>
                      <a:pPr marL="88265" marR="377190">
                        <a:spcBef>
                          <a:spcPts val="340"/>
                        </a:spcBef>
                        <a:spcAft>
                          <a:spcPts val="0"/>
                        </a:spcAft>
                      </a:pPr>
                      <a:r>
                        <a:rPr lang="en-US" sz="1200" dirty="0">
                          <a:effectLst/>
                        </a:rPr>
                        <a:t>TEST</a:t>
                      </a:r>
                      <a:r>
                        <a:rPr lang="en-US" sz="1200" spc="-285" dirty="0">
                          <a:effectLst/>
                        </a:rPr>
                        <a:t> </a:t>
                      </a:r>
                      <a:r>
                        <a:rPr lang="en-US" sz="1200" spc="-10" dirty="0">
                          <a:effectLst/>
                        </a:rPr>
                        <a:t>CASE</a:t>
                      </a:r>
                      <a:endParaRPr lang="en-IN" sz="12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extLst>
                  <a:ext uri="{0D108BD9-81ED-4DB2-BD59-A6C34878D82A}">
                    <a16:rowId xmlns:a16="http://schemas.microsoft.com/office/drawing/2014/main" val="2749719715"/>
                  </a:ext>
                </a:extLst>
              </a:tr>
              <a:tr h="1208765">
                <a:tc>
                  <a:txBody>
                    <a:bodyPr/>
                    <a:lstStyle/>
                    <a:p>
                      <a:pPr marL="90805">
                        <a:spcBef>
                          <a:spcPts val="335"/>
                        </a:spcBef>
                        <a:spcAft>
                          <a:spcPts val="0"/>
                        </a:spcAft>
                      </a:pPr>
                      <a:r>
                        <a:rPr lang="en-US" sz="1200">
                          <a:effectLst/>
                        </a:rPr>
                        <a:t>4.</a:t>
                      </a:r>
                      <a:endParaRPr lang="en-IN" sz="12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90805" marR="329565" algn="just">
                        <a:spcBef>
                          <a:spcPts val="335"/>
                        </a:spcBef>
                        <a:spcAft>
                          <a:spcPts val="0"/>
                        </a:spcAft>
                      </a:pPr>
                      <a:r>
                        <a:rPr lang="en-US" sz="1200" dirty="0">
                          <a:effectLst/>
                        </a:rPr>
                        <a:t>By</a:t>
                      </a:r>
                      <a:r>
                        <a:rPr lang="en-US" sz="1200" spc="5" dirty="0">
                          <a:effectLst/>
                        </a:rPr>
                        <a:t> </a:t>
                      </a:r>
                      <a:r>
                        <a:rPr lang="en-US" sz="1200" dirty="0">
                          <a:effectLst/>
                        </a:rPr>
                        <a:t>clicking</a:t>
                      </a:r>
                      <a:r>
                        <a:rPr lang="en-US" sz="1200" spc="5" dirty="0">
                          <a:effectLst/>
                        </a:rPr>
                        <a:t> </a:t>
                      </a:r>
                      <a:r>
                        <a:rPr lang="en-US" sz="1200" dirty="0">
                          <a:effectLst/>
                        </a:rPr>
                        <a:t>choose</a:t>
                      </a:r>
                      <a:r>
                        <a:rPr lang="en-US" sz="1200" spc="5" dirty="0">
                          <a:effectLst/>
                        </a:rPr>
                        <a:t> </a:t>
                      </a:r>
                      <a:r>
                        <a:rPr lang="en-US" sz="1200" dirty="0">
                          <a:effectLst/>
                        </a:rPr>
                        <a:t>file test box Upload</a:t>
                      </a:r>
                      <a:r>
                        <a:rPr lang="en-US" sz="1200" spc="5" dirty="0">
                          <a:effectLst/>
                        </a:rPr>
                        <a:t> </a:t>
                      </a:r>
                      <a:r>
                        <a:rPr lang="en-US" sz="1200" dirty="0">
                          <a:effectLst/>
                        </a:rPr>
                        <a:t>input</a:t>
                      </a:r>
                      <a:r>
                        <a:rPr lang="en-US" sz="1200" spc="5" dirty="0">
                          <a:effectLst/>
                        </a:rPr>
                        <a:t> </a:t>
                      </a:r>
                      <a:r>
                        <a:rPr lang="en-US" sz="1200" dirty="0">
                          <a:effectLst/>
                        </a:rPr>
                        <a:t>image</a:t>
                      </a:r>
                      <a:r>
                        <a:rPr lang="en-US" sz="1200" spc="5" dirty="0">
                          <a:effectLst/>
                        </a:rPr>
                        <a:t> </a:t>
                      </a:r>
                      <a:r>
                        <a:rPr lang="en-US" sz="1200" dirty="0">
                          <a:effectLst/>
                        </a:rPr>
                        <a:t>for</a:t>
                      </a:r>
                      <a:r>
                        <a:rPr lang="en-US" sz="1200" spc="5" dirty="0">
                          <a:effectLst/>
                        </a:rPr>
                        <a:t> </a:t>
                      </a:r>
                      <a:r>
                        <a:rPr lang="en-US" sz="1200" dirty="0" err="1">
                          <a:effectLst/>
                        </a:rPr>
                        <a:t>analysing</a:t>
                      </a:r>
                      <a:r>
                        <a:rPr lang="en-US" sz="1200" spc="5" dirty="0">
                          <a:effectLst/>
                        </a:rPr>
                        <a:t> </a:t>
                      </a:r>
                      <a:r>
                        <a:rPr lang="en-US" sz="1200" dirty="0">
                          <a:effectLst/>
                        </a:rPr>
                        <a:t>accuracy</a:t>
                      </a:r>
                      <a:r>
                        <a:rPr lang="en-US" sz="1200" spc="-285" dirty="0">
                          <a:effectLst/>
                        </a:rPr>
                        <a:t> </a:t>
                      </a:r>
                      <a:r>
                        <a:rPr lang="en-US" sz="1200" dirty="0">
                          <a:effectLst/>
                        </a:rPr>
                        <a:t>range</a:t>
                      </a:r>
                      <a:r>
                        <a:rPr lang="en-US" sz="1200" spc="5" dirty="0">
                          <a:effectLst/>
                        </a:rPr>
                        <a:t> </a:t>
                      </a:r>
                      <a:r>
                        <a:rPr lang="en-US" sz="1200" dirty="0">
                          <a:effectLst/>
                        </a:rPr>
                        <a:t>of</a:t>
                      </a:r>
                      <a:r>
                        <a:rPr lang="en-US" sz="1200" spc="5" dirty="0">
                          <a:effectLst/>
                        </a:rPr>
                        <a:t> </a:t>
                      </a:r>
                      <a:r>
                        <a:rPr lang="en-US" sz="1200" dirty="0">
                          <a:effectLst/>
                        </a:rPr>
                        <a:t>diabetic</a:t>
                      </a:r>
                      <a:r>
                        <a:rPr lang="en-US" sz="1200" spc="5" dirty="0">
                          <a:effectLst/>
                        </a:rPr>
                        <a:t> </a:t>
                      </a:r>
                      <a:r>
                        <a:rPr lang="en-US" sz="1200" dirty="0">
                          <a:effectLst/>
                        </a:rPr>
                        <a:t>retinopathy</a:t>
                      </a:r>
                      <a:endParaRPr lang="en-IN" sz="12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86995">
                        <a:spcBef>
                          <a:spcPts val="335"/>
                        </a:spcBef>
                        <a:spcAft>
                          <a:spcPts val="0"/>
                        </a:spcAft>
                      </a:pPr>
                      <a:r>
                        <a:rPr lang="en-US" sz="1200" dirty="0">
                          <a:effectLst/>
                        </a:rPr>
                        <a:t>xyz.jpeg</a:t>
                      </a:r>
                      <a:endParaRPr lang="en-IN" sz="12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89535" marR="331470">
                        <a:spcBef>
                          <a:spcPts val="335"/>
                        </a:spcBef>
                        <a:spcAft>
                          <a:spcPts val="0"/>
                        </a:spcAft>
                        <a:tabLst>
                          <a:tab pos="762635" algn="l"/>
                        </a:tabLst>
                      </a:pPr>
                      <a:r>
                        <a:rPr lang="en-US" sz="1200" dirty="0">
                          <a:effectLst/>
                        </a:rPr>
                        <a:t>Accuracy</a:t>
                      </a:r>
                      <a:r>
                        <a:rPr lang="en-US" sz="1200" spc="5" dirty="0">
                          <a:effectLst/>
                        </a:rPr>
                        <a:t> </a:t>
                      </a:r>
                      <a:r>
                        <a:rPr lang="en-US" sz="1200" dirty="0">
                          <a:effectLst/>
                        </a:rPr>
                        <a:t>range of </a:t>
                      </a:r>
                      <a:r>
                        <a:rPr lang="en-US" sz="1200" spc="-285" dirty="0">
                          <a:effectLst/>
                        </a:rPr>
                        <a:t> </a:t>
                      </a:r>
                      <a:r>
                        <a:rPr lang="en-US" sz="1200" dirty="0">
                          <a:effectLst/>
                        </a:rPr>
                        <a:t>diabetic</a:t>
                      </a:r>
                      <a:r>
                        <a:rPr lang="en-US" sz="1200" spc="5" dirty="0">
                          <a:effectLst/>
                        </a:rPr>
                        <a:t> </a:t>
                      </a:r>
                      <a:r>
                        <a:rPr lang="en-US" sz="1200" dirty="0">
                          <a:effectLst/>
                        </a:rPr>
                        <a:t>retinopathy</a:t>
                      </a:r>
                      <a:endParaRPr lang="en-IN" sz="12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88900" marR="332105">
                        <a:spcBef>
                          <a:spcPts val="335"/>
                        </a:spcBef>
                        <a:spcAft>
                          <a:spcPts val="0"/>
                        </a:spcAft>
                        <a:tabLst>
                          <a:tab pos="722630" algn="l"/>
                        </a:tabLst>
                      </a:pPr>
                      <a:r>
                        <a:rPr lang="en-US" sz="1200" dirty="0">
                          <a:effectLst/>
                        </a:rPr>
                        <a:t>Accuracy</a:t>
                      </a:r>
                      <a:r>
                        <a:rPr lang="en-US" sz="1200" spc="5" dirty="0">
                          <a:effectLst/>
                        </a:rPr>
                        <a:t> </a:t>
                      </a:r>
                      <a:r>
                        <a:rPr lang="en-US" sz="1200" dirty="0">
                          <a:effectLst/>
                        </a:rPr>
                        <a:t>range of </a:t>
                      </a:r>
                      <a:r>
                        <a:rPr lang="en-US" sz="1200" spc="-285" dirty="0">
                          <a:effectLst/>
                        </a:rPr>
                        <a:t> </a:t>
                      </a:r>
                      <a:r>
                        <a:rPr lang="en-US" sz="1200" dirty="0">
                          <a:effectLst/>
                        </a:rPr>
                        <a:t>diabetic</a:t>
                      </a:r>
                      <a:r>
                        <a:rPr lang="en-US" sz="1200" spc="5" dirty="0">
                          <a:effectLst/>
                        </a:rPr>
                        <a:t> </a:t>
                      </a:r>
                      <a:r>
                        <a:rPr lang="en-US" sz="1200" dirty="0">
                          <a:effectLst/>
                        </a:rPr>
                        <a:t>retinopathy</a:t>
                      </a:r>
                      <a:endParaRPr lang="en-IN" sz="12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88265">
                        <a:spcBef>
                          <a:spcPts val="335"/>
                        </a:spcBef>
                        <a:spcAft>
                          <a:spcPts val="0"/>
                        </a:spcAft>
                      </a:pPr>
                      <a:r>
                        <a:rPr lang="en-US" sz="1200">
                          <a:effectLst/>
                        </a:rPr>
                        <a:t>Passed</a:t>
                      </a:r>
                      <a:endParaRPr lang="en-IN" sz="12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extLst>
                  <a:ext uri="{0D108BD9-81ED-4DB2-BD59-A6C34878D82A}">
                    <a16:rowId xmlns:a16="http://schemas.microsoft.com/office/drawing/2014/main" val="1695113691"/>
                  </a:ext>
                </a:extLst>
              </a:tr>
              <a:tr h="1209764">
                <a:tc>
                  <a:txBody>
                    <a:bodyPr/>
                    <a:lstStyle/>
                    <a:p>
                      <a:pPr marL="90805">
                        <a:spcBef>
                          <a:spcPts val="345"/>
                        </a:spcBef>
                        <a:spcAft>
                          <a:spcPts val="0"/>
                        </a:spcAft>
                      </a:pPr>
                      <a:r>
                        <a:rPr lang="en-US" sz="1200">
                          <a:effectLst/>
                        </a:rPr>
                        <a:t>5.</a:t>
                      </a:r>
                      <a:endParaRPr lang="en-IN" sz="12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90805" marR="329565" algn="just">
                        <a:spcBef>
                          <a:spcPts val="345"/>
                        </a:spcBef>
                        <a:spcAft>
                          <a:spcPts val="0"/>
                        </a:spcAft>
                      </a:pPr>
                      <a:r>
                        <a:rPr lang="en-US" sz="1200">
                          <a:effectLst/>
                        </a:rPr>
                        <a:t>By</a:t>
                      </a:r>
                      <a:r>
                        <a:rPr lang="en-US" sz="1200" spc="5">
                          <a:effectLst/>
                        </a:rPr>
                        <a:t> </a:t>
                      </a:r>
                      <a:r>
                        <a:rPr lang="en-US" sz="1200">
                          <a:effectLst/>
                        </a:rPr>
                        <a:t>clicking</a:t>
                      </a:r>
                      <a:r>
                        <a:rPr lang="en-US" sz="1200" spc="5">
                          <a:effectLst/>
                        </a:rPr>
                        <a:t> </a:t>
                      </a:r>
                      <a:r>
                        <a:rPr lang="en-US" sz="1200">
                          <a:effectLst/>
                        </a:rPr>
                        <a:t>choose</a:t>
                      </a:r>
                      <a:r>
                        <a:rPr lang="en-US" sz="1200" spc="5">
                          <a:effectLst/>
                        </a:rPr>
                        <a:t> </a:t>
                      </a:r>
                      <a:r>
                        <a:rPr lang="en-US" sz="1200">
                          <a:effectLst/>
                        </a:rPr>
                        <a:t>file test box Upload</a:t>
                      </a:r>
                      <a:r>
                        <a:rPr lang="en-US" sz="1200" spc="5">
                          <a:effectLst/>
                        </a:rPr>
                        <a:t> </a:t>
                      </a:r>
                      <a:r>
                        <a:rPr lang="en-US" sz="1200">
                          <a:effectLst/>
                        </a:rPr>
                        <a:t>input</a:t>
                      </a:r>
                      <a:r>
                        <a:rPr lang="en-US" sz="1200" spc="5">
                          <a:effectLst/>
                        </a:rPr>
                        <a:t> </a:t>
                      </a:r>
                      <a:r>
                        <a:rPr lang="en-US" sz="1200">
                          <a:effectLst/>
                        </a:rPr>
                        <a:t>image</a:t>
                      </a:r>
                      <a:r>
                        <a:rPr lang="en-US" sz="1200" spc="5">
                          <a:effectLst/>
                        </a:rPr>
                        <a:t> </a:t>
                      </a:r>
                      <a:r>
                        <a:rPr lang="en-US" sz="1200">
                          <a:effectLst/>
                        </a:rPr>
                        <a:t>for</a:t>
                      </a:r>
                      <a:r>
                        <a:rPr lang="en-US" sz="1200" spc="5">
                          <a:effectLst/>
                        </a:rPr>
                        <a:t> </a:t>
                      </a:r>
                      <a:r>
                        <a:rPr lang="en-US" sz="1200">
                          <a:effectLst/>
                        </a:rPr>
                        <a:t>analysing</a:t>
                      </a:r>
                      <a:r>
                        <a:rPr lang="en-US" sz="1200" spc="5">
                          <a:effectLst/>
                        </a:rPr>
                        <a:t> </a:t>
                      </a:r>
                      <a:r>
                        <a:rPr lang="en-US" sz="1200">
                          <a:effectLst/>
                        </a:rPr>
                        <a:t>accuracy</a:t>
                      </a:r>
                      <a:r>
                        <a:rPr lang="en-US" sz="1200" spc="-285">
                          <a:effectLst/>
                        </a:rPr>
                        <a:t> </a:t>
                      </a:r>
                      <a:r>
                        <a:rPr lang="en-US" sz="1200">
                          <a:effectLst/>
                        </a:rPr>
                        <a:t>range</a:t>
                      </a:r>
                      <a:r>
                        <a:rPr lang="en-US" sz="1200" spc="5">
                          <a:effectLst/>
                        </a:rPr>
                        <a:t> </a:t>
                      </a:r>
                      <a:r>
                        <a:rPr lang="en-US" sz="1200">
                          <a:effectLst/>
                        </a:rPr>
                        <a:t>of</a:t>
                      </a:r>
                      <a:r>
                        <a:rPr lang="en-US" sz="1200" spc="5">
                          <a:effectLst/>
                        </a:rPr>
                        <a:t> </a:t>
                      </a:r>
                      <a:r>
                        <a:rPr lang="en-US" sz="1200">
                          <a:effectLst/>
                        </a:rPr>
                        <a:t>diabetic</a:t>
                      </a:r>
                      <a:r>
                        <a:rPr lang="en-US" sz="1200" spc="5">
                          <a:effectLst/>
                        </a:rPr>
                        <a:t> </a:t>
                      </a:r>
                      <a:r>
                        <a:rPr lang="en-US" sz="1200">
                          <a:effectLst/>
                        </a:rPr>
                        <a:t>retinopathy</a:t>
                      </a:r>
                      <a:endParaRPr lang="en-IN" sz="12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86995">
                        <a:spcBef>
                          <a:spcPts val="345"/>
                        </a:spcBef>
                        <a:spcAft>
                          <a:spcPts val="0"/>
                        </a:spcAft>
                      </a:pPr>
                      <a:r>
                        <a:rPr lang="en-US" sz="1200" dirty="0" err="1">
                          <a:effectLst/>
                        </a:rPr>
                        <a:t>xyz</a:t>
                      </a:r>
                      <a:endParaRPr lang="en-IN" sz="12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89535">
                        <a:lnSpc>
                          <a:spcPts val="1375"/>
                        </a:lnSpc>
                        <a:spcBef>
                          <a:spcPts val="345"/>
                        </a:spcBef>
                        <a:spcAft>
                          <a:spcPts val="0"/>
                        </a:spcAft>
                        <a:tabLst>
                          <a:tab pos="607060" algn="l"/>
                        </a:tabLst>
                      </a:pPr>
                      <a:r>
                        <a:rPr lang="en-US" sz="1200" dirty="0">
                          <a:effectLst/>
                        </a:rPr>
                        <a:t>Error	page</a:t>
                      </a:r>
                      <a:endParaRPr lang="en-IN" sz="1200" dirty="0">
                        <a:effectLst/>
                      </a:endParaRPr>
                    </a:p>
                    <a:p>
                      <a:pPr marL="89535">
                        <a:lnSpc>
                          <a:spcPts val="1375"/>
                        </a:lnSpc>
                        <a:tabLst>
                          <a:tab pos="748030" algn="l"/>
                        </a:tabLst>
                      </a:pPr>
                      <a:r>
                        <a:rPr lang="en-US" sz="1200" dirty="0">
                          <a:effectLst/>
                        </a:rPr>
                        <a:t>Will be</a:t>
                      </a:r>
                      <a:endParaRPr lang="en-IN" sz="1200" dirty="0">
                        <a:effectLst/>
                      </a:endParaRPr>
                    </a:p>
                    <a:p>
                      <a:pPr marL="89535">
                        <a:spcBef>
                          <a:spcPts val="10"/>
                        </a:spcBef>
                        <a:spcAft>
                          <a:spcPts val="0"/>
                        </a:spcAft>
                      </a:pPr>
                      <a:r>
                        <a:rPr lang="en-US" sz="1200" dirty="0">
                          <a:effectLst/>
                        </a:rPr>
                        <a:t>display</a:t>
                      </a:r>
                      <a:endParaRPr lang="en-IN" sz="12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88900">
                        <a:lnSpc>
                          <a:spcPts val="1375"/>
                        </a:lnSpc>
                        <a:spcBef>
                          <a:spcPts val="345"/>
                        </a:spcBef>
                        <a:spcAft>
                          <a:spcPts val="0"/>
                        </a:spcAft>
                        <a:tabLst>
                          <a:tab pos="566420" algn="l"/>
                        </a:tabLst>
                      </a:pPr>
                      <a:r>
                        <a:rPr lang="en-US" sz="1200">
                          <a:effectLst/>
                        </a:rPr>
                        <a:t>Error	page</a:t>
                      </a:r>
                      <a:endParaRPr lang="en-IN" sz="1200">
                        <a:effectLst/>
                      </a:endParaRPr>
                    </a:p>
                    <a:p>
                      <a:pPr marL="88900">
                        <a:lnSpc>
                          <a:spcPts val="1375"/>
                        </a:lnSpc>
                        <a:tabLst>
                          <a:tab pos="707390" algn="l"/>
                        </a:tabLst>
                      </a:pPr>
                      <a:r>
                        <a:rPr lang="en-US" sz="1200">
                          <a:effectLst/>
                        </a:rPr>
                        <a:t>will	be</a:t>
                      </a:r>
                      <a:endParaRPr lang="en-IN" sz="1200">
                        <a:effectLst/>
                      </a:endParaRPr>
                    </a:p>
                    <a:p>
                      <a:pPr marL="88900">
                        <a:spcBef>
                          <a:spcPts val="10"/>
                        </a:spcBef>
                        <a:spcAft>
                          <a:spcPts val="0"/>
                        </a:spcAft>
                      </a:pPr>
                      <a:r>
                        <a:rPr lang="en-US" sz="1200">
                          <a:effectLst/>
                        </a:rPr>
                        <a:t>display</a:t>
                      </a:r>
                      <a:endParaRPr lang="en-IN" sz="12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88265">
                        <a:spcBef>
                          <a:spcPts val="345"/>
                        </a:spcBef>
                        <a:spcAft>
                          <a:spcPts val="0"/>
                        </a:spcAft>
                      </a:pPr>
                      <a:r>
                        <a:rPr lang="en-US" sz="1200">
                          <a:effectLst/>
                        </a:rPr>
                        <a:t>Passed</a:t>
                      </a:r>
                      <a:endParaRPr lang="en-IN" sz="12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extLst>
                  <a:ext uri="{0D108BD9-81ED-4DB2-BD59-A6C34878D82A}">
                    <a16:rowId xmlns:a16="http://schemas.microsoft.com/office/drawing/2014/main" val="3004493419"/>
                  </a:ext>
                </a:extLst>
              </a:tr>
              <a:tr h="1208665">
                <a:tc>
                  <a:txBody>
                    <a:bodyPr/>
                    <a:lstStyle/>
                    <a:p>
                      <a:pPr marL="90805">
                        <a:spcBef>
                          <a:spcPts val="340"/>
                        </a:spcBef>
                        <a:spcAft>
                          <a:spcPts val="0"/>
                        </a:spcAft>
                      </a:pPr>
                      <a:r>
                        <a:rPr lang="en-US" sz="1200">
                          <a:effectLst/>
                        </a:rPr>
                        <a:t>6.</a:t>
                      </a:r>
                      <a:endParaRPr lang="en-IN" sz="12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90805" marR="329565" algn="just">
                        <a:spcBef>
                          <a:spcPts val="340"/>
                        </a:spcBef>
                        <a:spcAft>
                          <a:spcPts val="0"/>
                        </a:spcAft>
                        <a:tabLst>
                          <a:tab pos="1203325" algn="l"/>
                          <a:tab pos="1239520" algn="l"/>
                        </a:tabLst>
                      </a:pPr>
                      <a:r>
                        <a:rPr lang="en-US" sz="1200">
                          <a:effectLst/>
                        </a:rPr>
                        <a:t>Analysing	the</a:t>
                      </a:r>
                      <a:r>
                        <a:rPr lang="en-US" sz="1200" spc="-290">
                          <a:effectLst/>
                        </a:rPr>
                        <a:t> </a:t>
                      </a:r>
                      <a:r>
                        <a:rPr lang="en-US" sz="1200">
                          <a:effectLst/>
                        </a:rPr>
                        <a:t>accuracy of diabetic</a:t>
                      </a:r>
                      <a:r>
                        <a:rPr lang="en-US" sz="1200" spc="5">
                          <a:effectLst/>
                        </a:rPr>
                        <a:t> </a:t>
                      </a:r>
                      <a:r>
                        <a:rPr lang="en-US" sz="1200">
                          <a:effectLst/>
                        </a:rPr>
                        <a:t>retinopathy		by</a:t>
                      </a:r>
                      <a:r>
                        <a:rPr lang="en-US" sz="1200" spc="-290">
                          <a:effectLst/>
                        </a:rPr>
                        <a:t> </a:t>
                      </a:r>
                      <a:r>
                        <a:rPr lang="en-US" sz="1200">
                          <a:effectLst/>
                        </a:rPr>
                        <a:t>giving</a:t>
                      </a:r>
                      <a:r>
                        <a:rPr lang="en-US" sz="1200" spc="5">
                          <a:effectLst/>
                        </a:rPr>
                        <a:t> </a:t>
                      </a:r>
                      <a:r>
                        <a:rPr lang="en-US" sz="1200">
                          <a:effectLst/>
                        </a:rPr>
                        <a:t>the</a:t>
                      </a:r>
                      <a:r>
                        <a:rPr lang="en-US" sz="1200" spc="5">
                          <a:effectLst/>
                        </a:rPr>
                        <a:t> </a:t>
                      </a:r>
                      <a:r>
                        <a:rPr lang="en-US" sz="1200">
                          <a:effectLst/>
                        </a:rPr>
                        <a:t>name</a:t>
                      </a:r>
                      <a:r>
                        <a:rPr lang="en-US" sz="1200" spc="5">
                          <a:effectLst/>
                        </a:rPr>
                        <a:t> </a:t>
                      </a:r>
                      <a:r>
                        <a:rPr lang="en-US" sz="1200">
                          <a:effectLst/>
                        </a:rPr>
                        <a:t>of</a:t>
                      </a:r>
                      <a:r>
                        <a:rPr lang="en-US" sz="1200" spc="5">
                          <a:effectLst/>
                        </a:rPr>
                        <a:t> </a:t>
                      </a:r>
                      <a:r>
                        <a:rPr lang="en-US" sz="1200">
                          <a:effectLst/>
                        </a:rPr>
                        <a:t>the image</a:t>
                      </a:r>
                      <a:endParaRPr lang="en-IN" sz="12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86995">
                        <a:spcBef>
                          <a:spcPts val="340"/>
                        </a:spcBef>
                        <a:spcAft>
                          <a:spcPts val="0"/>
                        </a:spcAft>
                      </a:pPr>
                      <a:r>
                        <a:rPr lang="en-US" sz="1200" dirty="0">
                          <a:effectLst/>
                        </a:rPr>
                        <a:t>328_right.jpeg</a:t>
                      </a:r>
                      <a:endParaRPr lang="en-IN" sz="12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89535" marR="331470">
                        <a:spcBef>
                          <a:spcPts val="340"/>
                        </a:spcBef>
                        <a:spcAft>
                          <a:spcPts val="0"/>
                        </a:spcAft>
                        <a:tabLst>
                          <a:tab pos="762635" algn="l"/>
                        </a:tabLst>
                      </a:pPr>
                      <a:r>
                        <a:rPr lang="en-US" sz="1200" dirty="0">
                          <a:effectLst/>
                        </a:rPr>
                        <a:t>Accuracy</a:t>
                      </a:r>
                      <a:r>
                        <a:rPr lang="en-US" sz="1200" spc="5" dirty="0">
                          <a:effectLst/>
                        </a:rPr>
                        <a:t> </a:t>
                      </a:r>
                      <a:r>
                        <a:rPr lang="en-US" sz="1200" dirty="0">
                          <a:effectLst/>
                        </a:rPr>
                        <a:t>range of </a:t>
                      </a:r>
                      <a:r>
                        <a:rPr lang="en-US" sz="1200" spc="-285" dirty="0">
                          <a:effectLst/>
                        </a:rPr>
                        <a:t> </a:t>
                      </a:r>
                      <a:r>
                        <a:rPr lang="en-US" sz="1200" dirty="0">
                          <a:effectLst/>
                        </a:rPr>
                        <a:t>diabetic</a:t>
                      </a:r>
                      <a:r>
                        <a:rPr lang="en-US" sz="1200" spc="5" dirty="0">
                          <a:effectLst/>
                        </a:rPr>
                        <a:t> </a:t>
                      </a:r>
                      <a:r>
                        <a:rPr lang="en-US" sz="1200" dirty="0">
                          <a:effectLst/>
                        </a:rPr>
                        <a:t>retinopathy</a:t>
                      </a:r>
                      <a:endParaRPr lang="en-IN" sz="12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88900" marR="332105">
                        <a:spcBef>
                          <a:spcPts val="340"/>
                        </a:spcBef>
                        <a:spcAft>
                          <a:spcPts val="0"/>
                        </a:spcAft>
                        <a:tabLst>
                          <a:tab pos="722630" algn="l"/>
                        </a:tabLst>
                      </a:pPr>
                      <a:r>
                        <a:rPr lang="en-US" sz="1200">
                          <a:effectLst/>
                        </a:rPr>
                        <a:t>Accuracy</a:t>
                      </a:r>
                      <a:r>
                        <a:rPr lang="en-US" sz="1200" spc="5">
                          <a:effectLst/>
                        </a:rPr>
                        <a:t> </a:t>
                      </a:r>
                      <a:r>
                        <a:rPr lang="en-US" sz="1200">
                          <a:effectLst/>
                        </a:rPr>
                        <a:t>range	of</a:t>
                      </a:r>
                      <a:r>
                        <a:rPr lang="en-US" sz="1200" spc="-285">
                          <a:effectLst/>
                        </a:rPr>
                        <a:t> </a:t>
                      </a:r>
                      <a:r>
                        <a:rPr lang="en-US" sz="1200">
                          <a:effectLst/>
                        </a:rPr>
                        <a:t>diabetic</a:t>
                      </a:r>
                      <a:r>
                        <a:rPr lang="en-US" sz="1200" spc="5">
                          <a:effectLst/>
                        </a:rPr>
                        <a:t> </a:t>
                      </a:r>
                      <a:r>
                        <a:rPr lang="en-US" sz="1200">
                          <a:effectLst/>
                        </a:rPr>
                        <a:t>retinopathy</a:t>
                      </a:r>
                      <a:endParaRPr lang="en-IN" sz="12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88265">
                        <a:spcBef>
                          <a:spcPts val="340"/>
                        </a:spcBef>
                        <a:spcAft>
                          <a:spcPts val="0"/>
                        </a:spcAft>
                      </a:pPr>
                      <a:r>
                        <a:rPr lang="en-US" sz="1200">
                          <a:effectLst/>
                        </a:rPr>
                        <a:t>Passed</a:t>
                      </a:r>
                      <a:endParaRPr lang="en-IN" sz="12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extLst>
                  <a:ext uri="{0D108BD9-81ED-4DB2-BD59-A6C34878D82A}">
                    <a16:rowId xmlns:a16="http://schemas.microsoft.com/office/drawing/2014/main" val="2677609491"/>
                  </a:ext>
                </a:extLst>
              </a:tr>
              <a:tr h="1274041">
                <a:tc>
                  <a:txBody>
                    <a:bodyPr/>
                    <a:lstStyle/>
                    <a:p>
                      <a:pPr marL="90805">
                        <a:spcBef>
                          <a:spcPts val="345"/>
                        </a:spcBef>
                        <a:spcAft>
                          <a:spcPts val="0"/>
                        </a:spcAft>
                      </a:pPr>
                      <a:r>
                        <a:rPr lang="en-US" sz="1200">
                          <a:effectLst/>
                        </a:rPr>
                        <a:t>7.</a:t>
                      </a:r>
                      <a:endParaRPr lang="en-IN" sz="12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90805" marR="329565" algn="just">
                        <a:spcBef>
                          <a:spcPts val="345"/>
                        </a:spcBef>
                        <a:spcAft>
                          <a:spcPts val="0"/>
                        </a:spcAft>
                        <a:tabLst>
                          <a:tab pos="1203325" algn="l"/>
                          <a:tab pos="1239520" algn="l"/>
                        </a:tabLst>
                      </a:pPr>
                      <a:r>
                        <a:rPr lang="en-US" sz="1200">
                          <a:effectLst/>
                        </a:rPr>
                        <a:t>Analysing	the</a:t>
                      </a:r>
                      <a:r>
                        <a:rPr lang="en-US" sz="1200" spc="-290">
                          <a:effectLst/>
                        </a:rPr>
                        <a:t> </a:t>
                      </a:r>
                      <a:r>
                        <a:rPr lang="en-US" sz="1200">
                          <a:effectLst/>
                        </a:rPr>
                        <a:t>accuracy of diabetic</a:t>
                      </a:r>
                      <a:r>
                        <a:rPr lang="en-US" sz="1200" spc="5">
                          <a:effectLst/>
                        </a:rPr>
                        <a:t> </a:t>
                      </a:r>
                      <a:r>
                        <a:rPr lang="en-US" sz="1200">
                          <a:effectLst/>
                        </a:rPr>
                        <a:t>retinopathy		by</a:t>
                      </a:r>
                      <a:r>
                        <a:rPr lang="en-US" sz="1200" spc="-290">
                          <a:effectLst/>
                        </a:rPr>
                        <a:t> </a:t>
                      </a:r>
                      <a:r>
                        <a:rPr lang="en-US" sz="1200">
                          <a:effectLst/>
                        </a:rPr>
                        <a:t>giving</a:t>
                      </a:r>
                      <a:r>
                        <a:rPr lang="en-US" sz="1200" spc="5">
                          <a:effectLst/>
                        </a:rPr>
                        <a:t> </a:t>
                      </a:r>
                      <a:r>
                        <a:rPr lang="en-US" sz="1200">
                          <a:effectLst/>
                        </a:rPr>
                        <a:t>the</a:t>
                      </a:r>
                      <a:r>
                        <a:rPr lang="en-US" sz="1200" spc="5">
                          <a:effectLst/>
                        </a:rPr>
                        <a:t> </a:t>
                      </a:r>
                      <a:r>
                        <a:rPr lang="en-US" sz="1200">
                          <a:effectLst/>
                        </a:rPr>
                        <a:t>name</a:t>
                      </a:r>
                      <a:r>
                        <a:rPr lang="en-US" sz="1200" spc="5">
                          <a:effectLst/>
                        </a:rPr>
                        <a:t> </a:t>
                      </a:r>
                      <a:r>
                        <a:rPr lang="en-US" sz="1200">
                          <a:effectLst/>
                        </a:rPr>
                        <a:t>of</a:t>
                      </a:r>
                      <a:r>
                        <a:rPr lang="en-US" sz="1200" spc="5">
                          <a:effectLst/>
                        </a:rPr>
                        <a:t> </a:t>
                      </a:r>
                      <a:r>
                        <a:rPr lang="en-US" sz="1200">
                          <a:effectLst/>
                        </a:rPr>
                        <a:t>the image</a:t>
                      </a:r>
                      <a:endParaRPr lang="en-IN" sz="12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86995">
                        <a:spcBef>
                          <a:spcPts val="345"/>
                        </a:spcBef>
                        <a:spcAft>
                          <a:spcPts val="0"/>
                        </a:spcAft>
                      </a:pPr>
                      <a:r>
                        <a:rPr lang="en-US" sz="1200">
                          <a:effectLst/>
                        </a:rPr>
                        <a:t>12.jpeg</a:t>
                      </a:r>
                      <a:endParaRPr lang="en-IN" sz="12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89535">
                        <a:lnSpc>
                          <a:spcPts val="1375"/>
                        </a:lnSpc>
                        <a:spcBef>
                          <a:spcPts val="345"/>
                        </a:spcBef>
                        <a:spcAft>
                          <a:spcPts val="0"/>
                        </a:spcAft>
                        <a:tabLst>
                          <a:tab pos="607060" algn="l"/>
                        </a:tabLst>
                      </a:pPr>
                      <a:r>
                        <a:rPr lang="en-US" sz="1200">
                          <a:effectLst/>
                        </a:rPr>
                        <a:t>Error	page</a:t>
                      </a:r>
                      <a:endParaRPr lang="en-IN" sz="1200">
                        <a:effectLst/>
                      </a:endParaRPr>
                    </a:p>
                    <a:p>
                      <a:pPr marL="89535">
                        <a:lnSpc>
                          <a:spcPts val="1370"/>
                        </a:lnSpc>
                        <a:tabLst>
                          <a:tab pos="748030" algn="l"/>
                        </a:tabLst>
                      </a:pPr>
                      <a:r>
                        <a:rPr lang="en-US" sz="1200">
                          <a:effectLst/>
                        </a:rPr>
                        <a:t>will	be</a:t>
                      </a:r>
                      <a:endParaRPr lang="en-IN" sz="1200">
                        <a:effectLst/>
                      </a:endParaRPr>
                    </a:p>
                    <a:p>
                      <a:pPr marL="89535">
                        <a:lnSpc>
                          <a:spcPts val="1375"/>
                        </a:lnSpc>
                      </a:pPr>
                      <a:r>
                        <a:rPr lang="en-US" sz="1200">
                          <a:effectLst/>
                        </a:rPr>
                        <a:t>display</a:t>
                      </a:r>
                      <a:endParaRPr lang="en-IN" sz="12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88900">
                        <a:lnSpc>
                          <a:spcPts val="1375"/>
                        </a:lnSpc>
                        <a:spcBef>
                          <a:spcPts val="345"/>
                        </a:spcBef>
                        <a:spcAft>
                          <a:spcPts val="0"/>
                        </a:spcAft>
                        <a:tabLst>
                          <a:tab pos="566420" algn="l"/>
                        </a:tabLst>
                      </a:pPr>
                      <a:r>
                        <a:rPr lang="en-US" sz="1200">
                          <a:effectLst/>
                        </a:rPr>
                        <a:t>Error	page</a:t>
                      </a:r>
                      <a:endParaRPr lang="en-IN" sz="1200">
                        <a:effectLst/>
                      </a:endParaRPr>
                    </a:p>
                    <a:p>
                      <a:pPr marL="88900">
                        <a:lnSpc>
                          <a:spcPts val="1370"/>
                        </a:lnSpc>
                        <a:tabLst>
                          <a:tab pos="707390" algn="l"/>
                        </a:tabLst>
                      </a:pPr>
                      <a:r>
                        <a:rPr lang="en-US" sz="1200">
                          <a:effectLst/>
                        </a:rPr>
                        <a:t>will	be</a:t>
                      </a:r>
                      <a:endParaRPr lang="en-IN" sz="1200">
                        <a:effectLst/>
                      </a:endParaRPr>
                    </a:p>
                    <a:p>
                      <a:pPr marL="88900">
                        <a:lnSpc>
                          <a:spcPts val="1375"/>
                        </a:lnSpc>
                      </a:pPr>
                      <a:r>
                        <a:rPr lang="en-US" sz="1200">
                          <a:effectLst/>
                        </a:rPr>
                        <a:t>diplay</a:t>
                      </a:r>
                      <a:endParaRPr lang="en-IN" sz="120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tc>
                  <a:txBody>
                    <a:bodyPr/>
                    <a:lstStyle/>
                    <a:p>
                      <a:pPr marL="88265">
                        <a:spcBef>
                          <a:spcPts val="345"/>
                        </a:spcBef>
                        <a:spcAft>
                          <a:spcPts val="0"/>
                        </a:spcAft>
                      </a:pPr>
                      <a:r>
                        <a:rPr lang="en-US" sz="1200" dirty="0">
                          <a:effectLst/>
                        </a:rPr>
                        <a:t>Passed</a:t>
                      </a:r>
                      <a:endParaRPr lang="en-IN" sz="12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0" marR="0" marT="0" marB="0"/>
                </a:tc>
                <a:extLst>
                  <a:ext uri="{0D108BD9-81ED-4DB2-BD59-A6C34878D82A}">
                    <a16:rowId xmlns:a16="http://schemas.microsoft.com/office/drawing/2014/main" val="678164452"/>
                  </a:ext>
                </a:extLst>
              </a:tr>
            </a:tbl>
          </a:graphicData>
        </a:graphic>
      </p:graphicFrame>
    </p:spTree>
    <p:extLst>
      <p:ext uri="{BB962C8B-B14F-4D97-AF65-F5344CB8AC3E}">
        <p14:creationId xmlns:p14="http://schemas.microsoft.com/office/powerpoint/2010/main" val="22566746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5DF69-0C7C-46ED-9323-F9A6529A1801}"/>
              </a:ext>
            </a:extLst>
          </p:cNvPr>
          <p:cNvSpPr>
            <a:spLocks noGrp="1"/>
          </p:cNvSpPr>
          <p:nvPr>
            <p:ph type="title"/>
          </p:nvPr>
        </p:nvSpPr>
        <p:spPr>
          <a:xfrm>
            <a:off x="457200" y="457200"/>
            <a:ext cx="8229600" cy="685800"/>
          </a:xfrm>
        </p:spPr>
        <p:txBody>
          <a:bodyPr>
            <a:normAutofit/>
          </a:bodyPr>
          <a:lstStyle/>
          <a:p>
            <a:r>
              <a:rPr lang="en-US" sz="3200" dirty="0">
                <a:latin typeface="Algerian" panose="04020705040A02060702" pitchFamily="82" charset="0"/>
              </a:rPr>
              <a:t>                           login page</a:t>
            </a:r>
            <a:endParaRPr lang="en-IN" sz="3200" dirty="0">
              <a:latin typeface="Algerian" panose="04020705040A02060702" pitchFamily="82" charset="0"/>
            </a:endParaRPr>
          </a:p>
        </p:txBody>
      </p:sp>
      <p:pic>
        <p:nvPicPr>
          <p:cNvPr id="10" name="Content Placeholder 9">
            <a:extLst>
              <a:ext uri="{FF2B5EF4-FFF2-40B4-BE49-F238E27FC236}">
                <a16:creationId xmlns:a16="http://schemas.microsoft.com/office/drawing/2014/main" id="{0AEFD378-FD29-4AC6-844C-F758DF5224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447801"/>
            <a:ext cx="8229600" cy="4876800"/>
          </a:xfrm>
        </p:spPr>
      </p:pic>
    </p:spTree>
    <p:extLst>
      <p:ext uri="{BB962C8B-B14F-4D97-AF65-F5344CB8AC3E}">
        <p14:creationId xmlns:p14="http://schemas.microsoft.com/office/powerpoint/2010/main" val="30492486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5FDE-BC86-487C-BA46-4EFFB712348C}"/>
              </a:ext>
            </a:extLst>
          </p:cNvPr>
          <p:cNvSpPr>
            <a:spLocks noGrp="1"/>
          </p:cNvSpPr>
          <p:nvPr>
            <p:ph type="title"/>
          </p:nvPr>
        </p:nvSpPr>
        <p:spPr>
          <a:xfrm>
            <a:off x="304800" y="-38100"/>
            <a:ext cx="8229600" cy="1143000"/>
          </a:xfrm>
        </p:spPr>
        <p:txBody>
          <a:bodyPr>
            <a:normAutofit/>
          </a:bodyPr>
          <a:lstStyle/>
          <a:p>
            <a:r>
              <a:rPr lang="en-US" sz="3600" dirty="0">
                <a:latin typeface="Algerian" panose="04020705040A02060702" pitchFamily="82" charset="0"/>
              </a:rPr>
              <a:t>                        INPUT PAGE</a:t>
            </a:r>
            <a:endParaRPr lang="en-IN" sz="3600" dirty="0">
              <a:latin typeface="Algerian" panose="04020705040A02060702" pitchFamily="82" charset="0"/>
            </a:endParaRPr>
          </a:p>
        </p:txBody>
      </p:sp>
      <p:pic>
        <p:nvPicPr>
          <p:cNvPr id="4" name="Content Placeholder 7">
            <a:extLst>
              <a:ext uri="{FF2B5EF4-FFF2-40B4-BE49-F238E27FC236}">
                <a16:creationId xmlns:a16="http://schemas.microsoft.com/office/drawing/2014/main" id="{FDAE5C80-8B0B-4AC7-8CA1-45804E9F78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143000"/>
            <a:ext cx="8229600" cy="5448300"/>
          </a:xfrm>
        </p:spPr>
      </p:pic>
    </p:spTree>
    <p:extLst>
      <p:ext uri="{BB962C8B-B14F-4D97-AF65-F5344CB8AC3E}">
        <p14:creationId xmlns:p14="http://schemas.microsoft.com/office/powerpoint/2010/main" val="7719810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30133-6529-4EF2-AAC0-978E54ADFC09}"/>
              </a:ext>
            </a:extLst>
          </p:cNvPr>
          <p:cNvSpPr>
            <a:spLocks noGrp="1"/>
          </p:cNvSpPr>
          <p:nvPr>
            <p:ph type="title"/>
          </p:nvPr>
        </p:nvSpPr>
        <p:spPr>
          <a:xfrm>
            <a:off x="304800" y="457200"/>
            <a:ext cx="8229600" cy="551688"/>
          </a:xfrm>
        </p:spPr>
        <p:txBody>
          <a:bodyPr>
            <a:normAutofit fontScale="90000"/>
          </a:bodyPr>
          <a:lstStyle/>
          <a:p>
            <a:r>
              <a:rPr lang="en-US" sz="3600" dirty="0">
                <a:latin typeface="Algerian" panose="04020705040A02060702" pitchFamily="82" charset="0"/>
              </a:rPr>
              <a:t>                          RESULT PAGE</a:t>
            </a:r>
            <a:endParaRPr lang="en-IN" sz="3600" dirty="0">
              <a:latin typeface="Algerian" panose="04020705040A02060702" pitchFamily="82" charset="0"/>
            </a:endParaRPr>
          </a:p>
        </p:txBody>
      </p:sp>
      <p:pic>
        <p:nvPicPr>
          <p:cNvPr id="4" name="Content Placeholder 7">
            <a:extLst>
              <a:ext uri="{FF2B5EF4-FFF2-40B4-BE49-F238E27FC236}">
                <a16:creationId xmlns:a16="http://schemas.microsoft.com/office/drawing/2014/main" id="{F89F100C-4C88-483D-A3EC-669151A8DF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143000"/>
            <a:ext cx="8229600" cy="5562600"/>
          </a:xfrm>
        </p:spPr>
      </p:pic>
    </p:spTree>
    <p:extLst>
      <p:ext uri="{BB962C8B-B14F-4D97-AF65-F5344CB8AC3E}">
        <p14:creationId xmlns:p14="http://schemas.microsoft.com/office/powerpoint/2010/main" val="8904898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2A858-E2FC-44B7-8FB0-BD607350A14B}"/>
              </a:ext>
            </a:extLst>
          </p:cNvPr>
          <p:cNvSpPr>
            <a:spLocks noGrp="1"/>
          </p:cNvSpPr>
          <p:nvPr>
            <p:ph type="title"/>
          </p:nvPr>
        </p:nvSpPr>
        <p:spPr>
          <a:xfrm>
            <a:off x="609600" y="304800"/>
            <a:ext cx="8229600" cy="1143000"/>
          </a:xfrm>
        </p:spPr>
        <p:txBody>
          <a:bodyPr>
            <a:normAutofit/>
          </a:bodyPr>
          <a:lstStyle/>
          <a:p>
            <a:r>
              <a:rPr lang="en-US" sz="4000" dirty="0">
                <a:latin typeface="Algerian" panose="04020705040A02060702" pitchFamily="82" charset="0"/>
              </a:rPr>
              <a:t>                    </a:t>
            </a:r>
            <a:r>
              <a:rPr lang="en-US" sz="3200" dirty="0">
                <a:latin typeface="Algerian" panose="04020705040A02060702" pitchFamily="82" charset="0"/>
              </a:rPr>
              <a:t>Input images</a:t>
            </a:r>
            <a:endParaRPr lang="en-IN" sz="3200" dirty="0">
              <a:latin typeface="Algerian" panose="04020705040A02060702" pitchFamily="82" charset="0"/>
            </a:endParaRPr>
          </a:p>
        </p:txBody>
      </p:sp>
      <p:pic>
        <p:nvPicPr>
          <p:cNvPr id="4" name="image15.jpeg">
            <a:extLst>
              <a:ext uri="{FF2B5EF4-FFF2-40B4-BE49-F238E27FC236}">
                <a16:creationId xmlns:a16="http://schemas.microsoft.com/office/drawing/2014/main" id="{80D5649E-1ADD-455E-AED0-5860FB93DC06}"/>
              </a:ext>
            </a:extLst>
          </p:cNvPr>
          <p:cNvPicPr>
            <a:picLocks noGrp="1"/>
          </p:cNvPicPr>
          <p:nvPr>
            <p:ph idx="1"/>
          </p:nvPr>
        </p:nvPicPr>
        <p:blipFill>
          <a:blip r:embed="rId2" cstate="print"/>
          <a:stretch>
            <a:fillRect/>
          </a:stretch>
        </p:blipFill>
        <p:spPr>
          <a:xfrm>
            <a:off x="1219200" y="2121763"/>
            <a:ext cx="1914525" cy="1543050"/>
          </a:xfrm>
          <a:prstGeom prst="rect">
            <a:avLst/>
          </a:prstGeom>
        </p:spPr>
      </p:pic>
      <p:pic>
        <p:nvPicPr>
          <p:cNvPr id="6" name="Picture 5">
            <a:extLst>
              <a:ext uri="{FF2B5EF4-FFF2-40B4-BE49-F238E27FC236}">
                <a16:creationId xmlns:a16="http://schemas.microsoft.com/office/drawing/2014/main" id="{5D47E5D3-AE82-4AE9-BC15-1BF270A607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8600" y="2121763"/>
            <a:ext cx="1676400" cy="1543050"/>
          </a:xfrm>
          <a:prstGeom prst="rect">
            <a:avLst/>
          </a:prstGeom>
        </p:spPr>
      </p:pic>
      <p:pic>
        <p:nvPicPr>
          <p:cNvPr id="8" name="Picture 7">
            <a:extLst>
              <a:ext uri="{FF2B5EF4-FFF2-40B4-BE49-F238E27FC236}">
                <a16:creationId xmlns:a16="http://schemas.microsoft.com/office/drawing/2014/main" id="{27403E6D-7E0B-4E0E-829E-1040E8C8E6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5600" y="4172713"/>
            <a:ext cx="1600200" cy="1676400"/>
          </a:xfrm>
          <a:prstGeom prst="rect">
            <a:avLst/>
          </a:prstGeom>
        </p:spPr>
      </p:pic>
      <p:pic>
        <p:nvPicPr>
          <p:cNvPr id="10" name="Picture 9">
            <a:extLst>
              <a:ext uri="{FF2B5EF4-FFF2-40B4-BE49-F238E27FC236}">
                <a16:creationId xmlns:a16="http://schemas.microsoft.com/office/drawing/2014/main" id="{566C03A7-6A7F-4D57-BB3A-5A753D9308C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15000" y="4172713"/>
            <a:ext cx="1524000" cy="1668262"/>
          </a:xfrm>
          <a:prstGeom prst="rect">
            <a:avLst/>
          </a:prstGeom>
        </p:spPr>
      </p:pic>
    </p:spTree>
    <p:extLst>
      <p:ext uri="{BB962C8B-B14F-4D97-AF65-F5344CB8AC3E}">
        <p14:creationId xmlns:p14="http://schemas.microsoft.com/office/powerpoint/2010/main" val="33696336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8714E-0C6B-45E9-8234-EC005A8B9634}"/>
              </a:ext>
            </a:extLst>
          </p:cNvPr>
          <p:cNvSpPr>
            <a:spLocks noGrp="1"/>
          </p:cNvSpPr>
          <p:nvPr>
            <p:ph type="title"/>
          </p:nvPr>
        </p:nvSpPr>
        <p:spPr>
          <a:xfrm>
            <a:off x="685800" y="609600"/>
            <a:ext cx="8305800" cy="667512"/>
          </a:xfrm>
        </p:spPr>
        <p:txBody>
          <a:bodyPr>
            <a:normAutofit/>
          </a:bodyPr>
          <a:lstStyle/>
          <a:p>
            <a:r>
              <a:rPr lang="en-US" sz="4000" dirty="0">
                <a:latin typeface="Algerian" panose="04020705040A02060702" pitchFamily="82" charset="0"/>
              </a:rPr>
              <a:t>              </a:t>
            </a:r>
            <a:r>
              <a:rPr lang="en-US" sz="3200" dirty="0">
                <a:latin typeface="Algerian" panose="04020705040A02060702" pitchFamily="82" charset="0"/>
              </a:rPr>
              <a:t>Preprocessed image</a:t>
            </a:r>
            <a:endParaRPr lang="en-IN" sz="3200" dirty="0">
              <a:latin typeface="Algerian" panose="04020705040A02060702" pitchFamily="82" charset="0"/>
            </a:endParaRPr>
          </a:p>
        </p:txBody>
      </p:sp>
      <p:pic>
        <p:nvPicPr>
          <p:cNvPr id="3" name="Picture 2">
            <a:extLst>
              <a:ext uri="{FF2B5EF4-FFF2-40B4-BE49-F238E27FC236}">
                <a16:creationId xmlns:a16="http://schemas.microsoft.com/office/drawing/2014/main" id="{7700FAF1-3605-4203-BFB9-02E02E27D06E}"/>
              </a:ext>
            </a:extLst>
          </p:cNvPr>
          <p:cNvPicPr>
            <a:picLocks noChangeAspect="1"/>
          </p:cNvPicPr>
          <p:nvPr/>
        </p:nvPicPr>
        <p:blipFill rotWithShape="1">
          <a:blip r:embed="rId2"/>
          <a:srcRect t="5395" r="2609" b="926"/>
          <a:stretch/>
        </p:blipFill>
        <p:spPr>
          <a:xfrm>
            <a:off x="838200" y="2133600"/>
            <a:ext cx="2819400" cy="3238500"/>
          </a:xfrm>
          <a:prstGeom prst="rect">
            <a:avLst/>
          </a:prstGeom>
        </p:spPr>
      </p:pic>
      <p:pic>
        <p:nvPicPr>
          <p:cNvPr id="4" name="Picture 3">
            <a:extLst>
              <a:ext uri="{FF2B5EF4-FFF2-40B4-BE49-F238E27FC236}">
                <a16:creationId xmlns:a16="http://schemas.microsoft.com/office/drawing/2014/main" id="{EF009958-0D05-4A9B-8E93-5BF06948BDEF}"/>
              </a:ext>
            </a:extLst>
          </p:cNvPr>
          <p:cNvPicPr>
            <a:picLocks noChangeAspect="1"/>
          </p:cNvPicPr>
          <p:nvPr/>
        </p:nvPicPr>
        <p:blipFill rotWithShape="1">
          <a:blip r:embed="rId3"/>
          <a:srcRect r="-1053"/>
          <a:stretch/>
        </p:blipFill>
        <p:spPr>
          <a:xfrm>
            <a:off x="5211192" y="2289884"/>
            <a:ext cx="3124200" cy="2925932"/>
          </a:xfrm>
          <a:prstGeom prst="rect">
            <a:avLst/>
          </a:prstGeom>
        </p:spPr>
      </p:pic>
    </p:spTree>
    <p:extLst>
      <p:ext uri="{BB962C8B-B14F-4D97-AF65-F5344CB8AC3E}">
        <p14:creationId xmlns:p14="http://schemas.microsoft.com/office/powerpoint/2010/main" val="28513968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C7646-1690-46B0-B9EF-6831546A584B}"/>
              </a:ext>
            </a:extLst>
          </p:cNvPr>
          <p:cNvSpPr>
            <a:spLocks noGrp="1"/>
          </p:cNvSpPr>
          <p:nvPr>
            <p:ph type="title"/>
          </p:nvPr>
        </p:nvSpPr>
        <p:spPr>
          <a:xfrm>
            <a:off x="762000" y="304800"/>
            <a:ext cx="8229600" cy="1143000"/>
          </a:xfrm>
        </p:spPr>
        <p:txBody>
          <a:bodyPr>
            <a:normAutofit/>
          </a:bodyPr>
          <a:lstStyle/>
          <a:p>
            <a:r>
              <a:rPr lang="en-US" sz="3600" dirty="0">
                <a:latin typeface="Algerian" panose="04020705040A02060702" pitchFamily="82" charset="0"/>
              </a:rPr>
              <a:t>       </a:t>
            </a:r>
            <a:r>
              <a:rPr lang="en-US" sz="3200" dirty="0">
                <a:latin typeface="Algerian" panose="04020705040A02060702" pitchFamily="82" charset="0"/>
              </a:rPr>
              <a:t>Normal and affected retina</a:t>
            </a:r>
            <a:endParaRPr lang="en-IN" sz="3200" dirty="0">
              <a:latin typeface="Algerian" panose="04020705040A02060702" pitchFamily="82" charset="0"/>
            </a:endParaRPr>
          </a:p>
        </p:txBody>
      </p:sp>
      <p:pic>
        <p:nvPicPr>
          <p:cNvPr id="5" name="Content Placeholder 4">
            <a:extLst>
              <a:ext uri="{FF2B5EF4-FFF2-40B4-BE49-F238E27FC236}">
                <a16:creationId xmlns:a16="http://schemas.microsoft.com/office/drawing/2014/main" id="{1FD8323D-6D33-4252-B496-AF1F06E7FC09}"/>
              </a:ext>
            </a:extLst>
          </p:cNvPr>
          <p:cNvPicPr>
            <a:picLocks noGrp="1" noChangeAspect="1"/>
          </p:cNvPicPr>
          <p:nvPr>
            <p:ph idx="1"/>
          </p:nvPr>
        </p:nvPicPr>
        <p:blipFill rotWithShape="1">
          <a:blip r:embed="rId2"/>
          <a:srcRect t="2395" b="4216"/>
          <a:stretch/>
        </p:blipFill>
        <p:spPr>
          <a:xfrm>
            <a:off x="1143000" y="2286000"/>
            <a:ext cx="7010399" cy="3352800"/>
          </a:xfrm>
        </p:spPr>
      </p:pic>
    </p:spTree>
    <p:extLst>
      <p:ext uri="{BB962C8B-B14F-4D97-AF65-F5344CB8AC3E}">
        <p14:creationId xmlns:p14="http://schemas.microsoft.com/office/powerpoint/2010/main" val="4010791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D39A-D406-41FC-8CC7-3F8F8DFFAE1F}"/>
              </a:ext>
            </a:extLst>
          </p:cNvPr>
          <p:cNvSpPr>
            <a:spLocks noGrp="1"/>
          </p:cNvSpPr>
          <p:nvPr>
            <p:ph type="title"/>
          </p:nvPr>
        </p:nvSpPr>
        <p:spPr>
          <a:xfrm>
            <a:off x="1066800" y="533400"/>
            <a:ext cx="8229600" cy="1143000"/>
          </a:xfrm>
        </p:spPr>
        <p:txBody>
          <a:bodyPr>
            <a:normAutofit/>
          </a:bodyPr>
          <a:lstStyle/>
          <a:p>
            <a:r>
              <a:rPr lang="en-US" sz="3600" dirty="0">
                <a:latin typeface="Algerian" panose="04020705040A02060702" pitchFamily="82" charset="0"/>
              </a:rPr>
              <a:t>                  </a:t>
            </a:r>
            <a:r>
              <a:rPr lang="en-US" sz="3200" dirty="0">
                <a:latin typeface="Algerian" panose="04020705040A02060702" pitchFamily="82" charset="0"/>
              </a:rPr>
              <a:t>Conclusion</a:t>
            </a:r>
            <a:endParaRPr lang="en-IN" sz="3200" dirty="0">
              <a:latin typeface="Algerian" panose="04020705040A02060702" pitchFamily="82" charset="0"/>
            </a:endParaRPr>
          </a:p>
        </p:txBody>
      </p:sp>
      <p:sp>
        <p:nvSpPr>
          <p:cNvPr id="3" name="Content Placeholder 2">
            <a:extLst>
              <a:ext uri="{FF2B5EF4-FFF2-40B4-BE49-F238E27FC236}">
                <a16:creationId xmlns:a16="http://schemas.microsoft.com/office/drawing/2014/main" id="{BE539905-5272-464C-889D-2DBC34188E4D}"/>
              </a:ext>
            </a:extLst>
          </p:cNvPr>
          <p:cNvSpPr>
            <a:spLocks noGrp="1"/>
          </p:cNvSpPr>
          <p:nvPr>
            <p:ph idx="1"/>
          </p:nvPr>
        </p:nvSpPr>
        <p:spPr/>
        <p:txBody>
          <a:bodyPr>
            <a:normAutofit/>
          </a:bodyPr>
          <a:lstStyle/>
          <a:p>
            <a:pPr marL="360000" algn="just">
              <a:lnSpc>
                <a:spcPct val="150000"/>
              </a:lnSpc>
              <a:spcAft>
                <a:spcPts val="3000"/>
              </a:spcAft>
            </a:pPr>
            <a:r>
              <a:rPr lang="en-US" sz="2000" dirty="0">
                <a:effectLst/>
                <a:latin typeface="Times New Roman" panose="02020603050405020304" pitchFamily="18" charset="0"/>
                <a:ea typeface="Times New Roman" panose="02020603050405020304" pitchFamily="18" charset="0"/>
              </a:rPr>
              <a:t>On success of our project we can quickly detect Diabetic Retinopathy with high accuracy</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from our trained neural network and our system will help to reduce the damage cause by diabetic</a:t>
            </a:r>
            <a:r>
              <a:rPr lang="en-US" sz="2000" spc="-2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retinopathy at early stage. Our report generation system will give analysis of patient’s eye and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will help doctors to take quick action .Our system can be further enhanced by training our neural</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network</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model</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on</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different</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eye disease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so</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one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can</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get one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stop</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solution for</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all</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eye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diseases.</a:t>
            </a:r>
            <a:endParaRPr lang="en-IN" sz="2000" dirty="0">
              <a:effectLst/>
              <a:latin typeface="Times New Roman" panose="02020603050405020304" pitchFamily="18" charset="0"/>
              <a:ea typeface="Times New Roman" panose="02020603050405020304" pitchFamily="18" charset="0"/>
            </a:endParaRPr>
          </a:p>
          <a:p>
            <a:pPr marL="360000" indent="0" algn="just">
              <a:spcAft>
                <a:spcPts val="3000"/>
              </a:spcAft>
              <a:buNone/>
            </a:pPr>
            <a:endParaRPr lang="en-IN" sz="2000" dirty="0"/>
          </a:p>
        </p:txBody>
      </p:sp>
    </p:spTree>
    <p:extLst>
      <p:ext uri="{BB962C8B-B14F-4D97-AF65-F5344CB8AC3E}">
        <p14:creationId xmlns:p14="http://schemas.microsoft.com/office/powerpoint/2010/main" val="35395789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046A7-B295-4EBE-8B30-9AF05079B3CA}"/>
              </a:ext>
            </a:extLst>
          </p:cNvPr>
          <p:cNvSpPr>
            <a:spLocks noGrp="1"/>
          </p:cNvSpPr>
          <p:nvPr>
            <p:ph type="title"/>
          </p:nvPr>
        </p:nvSpPr>
        <p:spPr>
          <a:xfrm>
            <a:off x="990600" y="685800"/>
            <a:ext cx="8229600" cy="743712"/>
          </a:xfrm>
        </p:spPr>
        <p:txBody>
          <a:bodyPr>
            <a:normAutofit/>
          </a:bodyPr>
          <a:lstStyle/>
          <a:p>
            <a:r>
              <a:rPr lang="en-US" sz="3200" dirty="0">
                <a:latin typeface="Algerian" panose="04020705040A02060702" pitchFamily="82" charset="0"/>
              </a:rPr>
              <a:t>                     Reference</a:t>
            </a:r>
            <a:endParaRPr lang="en-IN" sz="3200" dirty="0">
              <a:latin typeface="Algerian" panose="04020705040A02060702" pitchFamily="82" charset="0"/>
            </a:endParaRPr>
          </a:p>
        </p:txBody>
      </p:sp>
      <p:sp>
        <p:nvSpPr>
          <p:cNvPr id="3" name="Content Placeholder 2">
            <a:extLst>
              <a:ext uri="{FF2B5EF4-FFF2-40B4-BE49-F238E27FC236}">
                <a16:creationId xmlns:a16="http://schemas.microsoft.com/office/drawing/2014/main" id="{2F343C34-C75C-4A5B-82E1-314C95DBC9D9}"/>
              </a:ext>
            </a:extLst>
          </p:cNvPr>
          <p:cNvSpPr>
            <a:spLocks noGrp="1"/>
          </p:cNvSpPr>
          <p:nvPr>
            <p:ph idx="1"/>
          </p:nvPr>
        </p:nvSpPr>
        <p:spPr/>
        <p:txBody>
          <a:bodyPr>
            <a:normAutofit/>
          </a:bodyPr>
          <a:lstStyle/>
          <a:p>
            <a:pPr>
              <a:buFont typeface="+mj-lt"/>
              <a:buAutoNum type="arabicParenR"/>
            </a:pPr>
            <a:r>
              <a:rPr lang="en-US" sz="1000" dirty="0"/>
              <a:t>A Brief Review of the Detection of Diabetic Retinopathy in Human Eyes Using Pre-Processing &amp; Segmentation Techniques Yogesh Kumaran, Chandrashekar M. Patil International Journal of Recent Technology and Engineering (IJRTE) ISSN: 2277-3878, Volume-7 Issue-4S2, December 2018</a:t>
            </a:r>
          </a:p>
          <a:p>
            <a:pPr>
              <a:buFont typeface="+mj-lt"/>
              <a:buAutoNum type="arabicParenR"/>
            </a:pPr>
            <a:r>
              <a:rPr lang="en-US" sz="1000" dirty="0"/>
              <a:t>ADAM: A METHOD FOR STOCHASTIC OPTIMIZATION </a:t>
            </a:r>
            <a:r>
              <a:rPr lang="en-US" sz="1000" dirty="0" err="1"/>
              <a:t>Diederik</a:t>
            </a:r>
            <a:r>
              <a:rPr lang="en-US" sz="1000" dirty="0"/>
              <a:t> P. </a:t>
            </a:r>
            <a:r>
              <a:rPr lang="en-US" sz="1000" dirty="0" err="1"/>
              <a:t>Kingma</a:t>
            </a:r>
            <a:r>
              <a:rPr lang="en-US" sz="1000" dirty="0"/>
              <a:t>* University of Amsterdam, </a:t>
            </a:r>
            <a:r>
              <a:rPr lang="en-US" sz="1000" dirty="0" err="1"/>
              <a:t>OpenAI</a:t>
            </a:r>
            <a:r>
              <a:rPr lang="en-US" sz="1000" dirty="0"/>
              <a:t> dpkingma@openai.com Jimmy Lei Ba∗ University of Toronto jimmy@psi.utoronto.ca Published as a conference paper at ICLR 2015</a:t>
            </a:r>
          </a:p>
          <a:p>
            <a:pPr>
              <a:buFont typeface="+mj-lt"/>
              <a:buAutoNum type="arabicParenR"/>
            </a:pPr>
            <a:r>
              <a:rPr lang="en-IN" sz="800" dirty="0"/>
              <a:t>Batch Normalization: Accelerating Deep Network Training b y Reducing Internal Covariate Shift Sergey </a:t>
            </a:r>
            <a:r>
              <a:rPr lang="en-IN" sz="800" dirty="0" err="1"/>
              <a:t>Ioffe</a:t>
            </a:r>
            <a:r>
              <a:rPr lang="en-IN" sz="800" dirty="0"/>
              <a:t> Google Inc., sioffe@google.com Christian </a:t>
            </a:r>
            <a:r>
              <a:rPr lang="en-IN" sz="800" dirty="0" err="1"/>
              <a:t>Szegedy</a:t>
            </a:r>
            <a:r>
              <a:rPr lang="en-IN" sz="800" dirty="0"/>
              <a:t> Google Inc., </a:t>
            </a:r>
            <a:r>
              <a:rPr lang="en-IN" sz="800" dirty="0">
                <a:hlinkClick r:id="rId2"/>
              </a:rPr>
              <a:t>szegedy@google.com</a:t>
            </a:r>
            <a:r>
              <a:rPr lang="en-US" sz="1000" dirty="0"/>
              <a:t>  http://arxiv.org/abs/1502.03167v3</a:t>
            </a:r>
          </a:p>
          <a:p>
            <a:pPr>
              <a:buFont typeface="+mj-lt"/>
              <a:buAutoNum type="arabicParenR"/>
            </a:pPr>
            <a:r>
              <a:rPr lang="en-IN" sz="1000" dirty="0"/>
              <a:t>Convolutional Neural Networks for Diabetic Retinopathy Harry </a:t>
            </a:r>
            <a:r>
              <a:rPr lang="en-IN" sz="1000" dirty="0" err="1"/>
              <a:t>Pratta</a:t>
            </a:r>
            <a:r>
              <a:rPr lang="en-IN" sz="1000" dirty="0"/>
              <a:t>,∗ , Frans </a:t>
            </a:r>
            <a:r>
              <a:rPr lang="en-IN" sz="1000" dirty="0" err="1"/>
              <a:t>Coenenb</a:t>
            </a:r>
            <a:r>
              <a:rPr lang="en-IN" sz="1000" dirty="0"/>
              <a:t> , Deborah M </a:t>
            </a:r>
            <a:r>
              <a:rPr lang="en-IN" sz="1000" dirty="0" err="1"/>
              <a:t>Broadbentc</a:t>
            </a:r>
            <a:r>
              <a:rPr lang="en-IN" sz="1000" dirty="0"/>
              <a:t> , Simon P </a:t>
            </a:r>
            <a:r>
              <a:rPr lang="en-IN" sz="1000" dirty="0" err="1"/>
              <a:t>Hardinga,c</a:t>
            </a:r>
            <a:r>
              <a:rPr lang="en-IN" sz="1000" dirty="0"/>
              <a:t>, </a:t>
            </a:r>
            <a:r>
              <a:rPr lang="en-IN" sz="1000" dirty="0" err="1"/>
              <a:t>Yalin</a:t>
            </a:r>
            <a:r>
              <a:rPr lang="en-IN" sz="1000" dirty="0"/>
              <a:t> </a:t>
            </a:r>
            <a:r>
              <a:rPr lang="en-IN" sz="1000" dirty="0" err="1"/>
              <a:t>Zhenga,c</a:t>
            </a:r>
            <a:r>
              <a:rPr lang="en-IN" sz="1000" dirty="0"/>
              <a:t> </a:t>
            </a:r>
            <a:r>
              <a:rPr lang="en-US" sz="1000" dirty="0"/>
              <a:t>International Conference On Medical Imaging Understanding and Analysis 2016, MIUA 2016, 6-8 July 2016, Loughborough, UK</a:t>
            </a:r>
          </a:p>
          <a:p>
            <a:pPr>
              <a:buFont typeface="+mj-lt"/>
              <a:buAutoNum type="arabicParenR"/>
            </a:pPr>
            <a:r>
              <a:rPr lang="en-US" sz="1000" dirty="0"/>
              <a:t>Diabetic Retinopathy detection through integration of Deep Learning classification framework Alexander </a:t>
            </a:r>
            <a:r>
              <a:rPr lang="en-US" sz="1000" dirty="0" err="1"/>
              <a:t>Rakhlin</a:t>
            </a:r>
            <a:r>
              <a:rPr lang="en-US" sz="1000" dirty="0"/>
              <a:t> e-mail: rakhlin@gmx.net February 2017</a:t>
            </a:r>
          </a:p>
          <a:p>
            <a:pPr>
              <a:buFont typeface="+mj-lt"/>
              <a:buAutoNum type="arabicParenR"/>
            </a:pPr>
            <a:r>
              <a:rPr lang="en-IN" sz="1000" dirty="0"/>
              <a:t>Diabetic Retinopathy Detection Using Eye Images Mohit Singh Solanki 12419 mohitss@iitk.ac.in Supervisor: </a:t>
            </a:r>
            <a:r>
              <a:rPr lang="en-IN" sz="1000" dirty="0" err="1"/>
              <a:t>Dr.</a:t>
            </a:r>
            <a:r>
              <a:rPr lang="en-IN" sz="1000" dirty="0"/>
              <a:t> Amitabha Mukherjee April 18, 2015</a:t>
            </a:r>
          </a:p>
          <a:p>
            <a:pPr>
              <a:buFont typeface="+mj-lt"/>
              <a:buAutoNum type="arabicParenR"/>
            </a:pPr>
            <a:r>
              <a:rPr lang="en-IN" sz="1000" dirty="0"/>
              <a:t>Indian Diabetic Retinopathy Image Dataset (</a:t>
            </a:r>
            <a:r>
              <a:rPr lang="en-IN" sz="1000" dirty="0" err="1"/>
              <a:t>IDRiD</a:t>
            </a:r>
            <a:r>
              <a:rPr lang="en-IN" sz="1000" dirty="0"/>
              <a:t>): A Database for Diabetic Retinopathy Screening Research Prasanna </a:t>
            </a:r>
            <a:r>
              <a:rPr lang="en-IN" sz="1000" dirty="0" err="1"/>
              <a:t>Porwal</a:t>
            </a:r>
            <a:r>
              <a:rPr lang="en-IN" sz="1000" dirty="0"/>
              <a:t> 1,* ID , Samiksha </a:t>
            </a:r>
            <a:r>
              <a:rPr lang="en-IN" sz="1000" dirty="0" err="1"/>
              <a:t>Pachade</a:t>
            </a:r>
            <a:r>
              <a:rPr lang="en-IN" sz="1000" dirty="0"/>
              <a:t> </a:t>
            </a:r>
            <a:r>
              <a:rPr lang="en-US" sz="1000" dirty="0"/>
              <a:t>Received: 5 June 2018; Accepted: 6 July 2018; Published: 10 July 2018</a:t>
            </a:r>
            <a:endParaRPr lang="en-IN" sz="1000" dirty="0"/>
          </a:p>
          <a:p>
            <a:pPr>
              <a:buFont typeface="+mj-lt"/>
              <a:buAutoNum type="arabicParenR"/>
            </a:pPr>
            <a:r>
              <a:rPr lang="en-US" sz="1000" dirty="0"/>
              <a:t>Prevalence and causes of vision loss in high-income countries and in Eastern and Central Europe in 2015: magnitude, temporal trends and projections Br J </a:t>
            </a:r>
            <a:r>
              <a:rPr lang="en-US" sz="1000" dirty="0" err="1"/>
              <a:t>Ophthalmol</a:t>
            </a:r>
            <a:r>
              <a:rPr lang="en-US" sz="1000" dirty="0"/>
              <a:t>: first published as 10.1136/bjophthalmol-2017-311258 on 15 March 2018. </a:t>
            </a:r>
          </a:p>
          <a:p>
            <a:pPr>
              <a:buFont typeface="+mj-lt"/>
              <a:buAutoNum type="arabicParenR"/>
            </a:pPr>
            <a:r>
              <a:rPr lang="en-US" sz="1000" dirty="0"/>
              <a:t>Recent Development on Detection Methods for the Diagnosis of Diabetic Retinopathy Imran Qureshi 1 , Jun Ma 1,* and Qaisar Abbas 2 Received: 10 April 2019; Accepted: 27 May 2019; Published: 3 June 2019</a:t>
            </a:r>
          </a:p>
          <a:p>
            <a:pPr>
              <a:buFont typeface="+mj-lt"/>
              <a:buAutoNum type="arabicParenR"/>
            </a:pPr>
            <a:r>
              <a:rPr lang="en-IN" sz="1000" dirty="0"/>
              <a:t>Rethinking the Inception Architecture for Computer Vision Christian </a:t>
            </a:r>
            <a:r>
              <a:rPr lang="en-IN" sz="1000" dirty="0" err="1"/>
              <a:t>Szegedy</a:t>
            </a:r>
            <a:r>
              <a:rPr lang="en-IN" sz="1000" dirty="0"/>
              <a:t> Google Inc. szegedy@google.com Vincent </a:t>
            </a:r>
            <a:r>
              <a:rPr lang="en-IN" sz="1000" dirty="0" err="1"/>
              <a:t>Vanhoucke</a:t>
            </a:r>
            <a:r>
              <a:rPr lang="en-IN" sz="1000" dirty="0"/>
              <a:t> vanhoucke@google.com Sergey </a:t>
            </a:r>
            <a:r>
              <a:rPr lang="en-IN" sz="1000" dirty="0" err="1"/>
              <a:t>Ioffe</a:t>
            </a:r>
            <a:r>
              <a:rPr lang="en-IN" sz="1000" dirty="0"/>
              <a:t> sioffe@google.com Jonathon </a:t>
            </a:r>
            <a:r>
              <a:rPr lang="en-IN" sz="1000" dirty="0" err="1"/>
              <a:t>Shlens</a:t>
            </a:r>
            <a:r>
              <a:rPr lang="en-IN" sz="1000" dirty="0"/>
              <a:t> </a:t>
            </a:r>
            <a:r>
              <a:rPr lang="en-IN" sz="1000" dirty="0">
                <a:hlinkClick r:id="rId3"/>
              </a:rPr>
              <a:t>shlens@google.com</a:t>
            </a:r>
            <a:r>
              <a:rPr lang="en-US" sz="1000" dirty="0"/>
              <a:t> December 2015</a:t>
            </a:r>
            <a:endParaRPr lang="en-IN" sz="1200" dirty="0"/>
          </a:p>
        </p:txBody>
      </p:sp>
    </p:spTree>
    <p:extLst>
      <p:ext uri="{BB962C8B-B14F-4D97-AF65-F5344CB8AC3E}">
        <p14:creationId xmlns:p14="http://schemas.microsoft.com/office/powerpoint/2010/main" val="3599235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10">
            <a:extLst>
              <a:ext uri="{FF2B5EF4-FFF2-40B4-BE49-F238E27FC236}">
                <a16:creationId xmlns:a16="http://schemas.microsoft.com/office/drawing/2014/main" id="{23AB0337-873D-4167-880F-8B13436E1B32}"/>
              </a:ext>
            </a:extLst>
          </p:cNvPr>
          <p:cNvGraphicFramePr>
            <a:graphicFrameLocks/>
          </p:cNvGraphicFramePr>
          <p:nvPr>
            <p:extLst>
              <p:ext uri="{D42A27DB-BD31-4B8C-83A1-F6EECF244321}">
                <p14:modId xmlns:p14="http://schemas.microsoft.com/office/powerpoint/2010/main" val="3565739732"/>
              </p:ext>
            </p:extLst>
          </p:nvPr>
        </p:nvGraphicFramePr>
        <p:xfrm>
          <a:off x="266700" y="762000"/>
          <a:ext cx="8610600" cy="5334000"/>
        </p:xfrm>
        <a:graphic>
          <a:graphicData uri="http://schemas.openxmlformats.org/drawingml/2006/table">
            <a:tbl>
              <a:tblPr firstRow="1" bandRow="1">
                <a:tableStyleId>{F5AB1C69-6EDB-4FF4-983F-18BD219EF322}</a:tableStyleId>
              </a:tblPr>
              <a:tblGrid>
                <a:gridCol w="685800">
                  <a:extLst>
                    <a:ext uri="{9D8B030D-6E8A-4147-A177-3AD203B41FA5}">
                      <a16:colId xmlns:a16="http://schemas.microsoft.com/office/drawing/2014/main" val="586006324"/>
                    </a:ext>
                  </a:extLst>
                </a:gridCol>
                <a:gridCol w="1485900">
                  <a:extLst>
                    <a:ext uri="{9D8B030D-6E8A-4147-A177-3AD203B41FA5}">
                      <a16:colId xmlns:a16="http://schemas.microsoft.com/office/drawing/2014/main" val="2148144222"/>
                    </a:ext>
                  </a:extLst>
                </a:gridCol>
                <a:gridCol w="914400">
                  <a:extLst>
                    <a:ext uri="{9D8B030D-6E8A-4147-A177-3AD203B41FA5}">
                      <a16:colId xmlns:a16="http://schemas.microsoft.com/office/drawing/2014/main" val="4186442657"/>
                    </a:ext>
                  </a:extLst>
                </a:gridCol>
                <a:gridCol w="1600200">
                  <a:extLst>
                    <a:ext uri="{9D8B030D-6E8A-4147-A177-3AD203B41FA5}">
                      <a16:colId xmlns:a16="http://schemas.microsoft.com/office/drawing/2014/main" val="1018077642"/>
                    </a:ext>
                  </a:extLst>
                </a:gridCol>
                <a:gridCol w="2209800">
                  <a:extLst>
                    <a:ext uri="{9D8B030D-6E8A-4147-A177-3AD203B41FA5}">
                      <a16:colId xmlns:a16="http://schemas.microsoft.com/office/drawing/2014/main" val="433187473"/>
                    </a:ext>
                  </a:extLst>
                </a:gridCol>
                <a:gridCol w="1714500">
                  <a:extLst>
                    <a:ext uri="{9D8B030D-6E8A-4147-A177-3AD203B41FA5}">
                      <a16:colId xmlns:a16="http://schemas.microsoft.com/office/drawing/2014/main" val="3207186136"/>
                    </a:ext>
                  </a:extLst>
                </a:gridCol>
              </a:tblGrid>
              <a:tr h="13567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err="1">
                          <a:latin typeface="Times New Roman" pitchFamily="18" charset="0"/>
                          <a:cs typeface="Times New Roman" pitchFamily="18" charset="0"/>
                        </a:rPr>
                        <a:t>S.No</a:t>
                      </a:r>
                      <a:endParaRPr lang="en-US" sz="1800" b="0" dirty="0">
                        <a:latin typeface="Times New Roman" pitchFamily="18" charset="0"/>
                        <a:cs typeface="Times New Roman"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Journal name, Year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Author Name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Paper Title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Methodology</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Merits</a:t>
                      </a:r>
                    </a:p>
                    <a:p>
                      <a:endParaRPr lang="en-IN" dirty="0"/>
                    </a:p>
                  </a:txBody>
                  <a:tcPr/>
                </a:tc>
                <a:extLst>
                  <a:ext uri="{0D108BD9-81ED-4DB2-BD59-A6C34878D82A}">
                    <a16:rowId xmlns:a16="http://schemas.microsoft.com/office/drawing/2014/main" val="3990112356"/>
                  </a:ext>
                </a:extLst>
              </a:tr>
              <a:tr h="3977269">
                <a:tc>
                  <a:txBody>
                    <a:bodyPr/>
                    <a:lstStyle/>
                    <a:p>
                      <a:r>
                        <a:rPr lang="en-US" dirty="0"/>
                        <a:t>2</a:t>
                      </a:r>
                      <a:endParaRPr lang="en-IN" dirty="0"/>
                    </a:p>
                  </a:txBody>
                  <a:tcPr/>
                </a:tc>
                <a:tc>
                  <a:txBody>
                    <a:bodyPr/>
                    <a:lstStyle/>
                    <a:p>
                      <a:r>
                        <a:rPr lang="en-US" dirty="0"/>
                        <a:t>Published as a conference paper at ICLR 2015</a:t>
                      </a:r>
                    </a:p>
                    <a:p>
                      <a:r>
                        <a:rPr lang="en-US" dirty="0"/>
                        <a:t>(2017)</a:t>
                      </a:r>
                    </a:p>
                    <a:p>
                      <a:endParaRPr lang="en-US"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err="1">
                          <a:solidFill>
                            <a:schemeClr val="dk1"/>
                          </a:solidFill>
                          <a:latin typeface="Times New Roman" pitchFamily="18" charset="0"/>
                          <a:ea typeface="+mn-ea"/>
                          <a:cs typeface="Times New Roman" pitchFamily="18" charset="0"/>
                        </a:rPr>
                        <a:t>Diederik</a:t>
                      </a:r>
                      <a:r>
                        <a:rPr kumimoji="0" lang="en-US" sz="1800" kern="1200" dirty="0">
                          <a:solidFill>
                            <a:schemeClr val="dk1"/>
                          </a:solidFill>
                          <a:latin typeface="Times New Roman" pitchFamily="18" charset="0"/>
                          <a:ea typeface="+mn-ea"/>
                          <a:cs typeface="Times New Roman" pitchFamily="18" charset="0"/>
                        </a:rPr>
                        <a:t> P. </a:t>
                      </a:r>
                      <a:r>
                        <a:rPr kumimoji="0" lang="en-US" sz="1800" kern="1200" dirty="0" err="1">
                          <a:solidFill>
                            <a:schemeClr val="dk1"/>
                          </a:solidFill>
                          <a:latin typeface="Times New Roman" pitchFamily="18" charset="0"/>
                          <a:ea typeface="+mn-ea"/>
                          <a:cs typeface="Times New Roman" pitchFamily="18" charset="0"/>
                        </a:rPr>
                        <a:t>Kingma</a:t>
                      </a:r>
                      <a:r>
                        <a:rPr kumimoji="0" lang="en-US" sz="1800" kern="1200" dirty="0">
                          <a:solidFill>
                            <a:schemeClr val="dk1"/>
                          </a:solidFill>
                          <a:latin typeface="Times New Roman" pitchFamily="18" charset="0"/>
                          <a:ea typeface="+mn-ea"/>
                          <a:cs typeface="Times New Roman" pitchFamily="18" charset="0"/>
                        </a:rPr>
                        <a:t>, Jimmy Lei Ba</a:t>
                      </a:r>
                      <a:endParaRPr lang="en-US" sz="1400" b="0" dirty="0">
                        <a:latin typeface="Times New Roman" pitchFamily="18" charset="0"/>
                        <a:cs typeface="Times New Roman"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Times New Roman" pitchFamily="18" charset="0"/>
                          <a:ea typeface="+mn-ea"/>
                          <a:cs typeface="Times New Roman" pitchFamily="18" charset="0"/>
                        </a:rPr>
                        <a:t>A Method for Stochastic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effectLst/>
                          <a:latin typeface="+mn-lt"/>
                          <a:ea typeface="+mn-ea"/>
                          <a:cs typeface="+mn-cs"/>
                        </a:rPr>
                        <a:t>optimization </a:t>
                      </a:r>
                      <a:r>
                        <a:rPr kumimoji="0" lang="en-US" sz="1800" kern="1200" baseline="30000" dirty="0">
                          <a:solidFill>
                            <a:schemeClr val="dk1"/>
                          </a:solidFill>
                          <a:effectLst/>
                          <a:latin typeface="+mn-lt"/>
                          <a:ea typeface="+mn-ea"/>
                          <a:cs typeface="+mn-cs"/>
                        </a:rPr>
                        <a:t>2</a:t>
                      </a:r>
                      <a:endParaRPr kumimoji="0" lang="en-IN" sz="1800" kern="1200" dirty="0">
                        <a:solidFill>
                          <a:schemeClr val="dk1"/>
                        </a:solidFill>
                        <a:effectLst/>
                        <a:latin typeface="+mn-lt"/>
                        <a:ea typeface="+mn-ea"/>
                        <a:cs typeface="+mn-cs"/>
                      </a:endParaRPr>
                    </a:p>
                    <a:p>
                      <a:endParaRPr lang="en-IN" dirty="0"/>
                    </a:p>
                  </a:txBody>
                  <a:tcPr/>
                </a:tc>
                <a:tc>
                  <a:txBody>
                    <a:bodyPr/>
                    <a:lstStyle/>
                    <a:p>
                      <a:r>
                        <a:rPr kumimoji="0" lang="en-US" sz="1800" kern="1200" dirty="0">
                          <a:solidFill>
                            <a:schemeClr val="dk1"/>
                          </a:solidFill>
                          <a:effectLst/>
                          <a:latin typeface="+mn-lt"/>
                          <a:ea typeface="+mn-ea"/>
                          <a:cs typeface="+mn-cs"/>
                        </a:rPr>
                        <a:t>An algorithm for </a:t>
                      </a:r>
                      <a:r>
                        <a:rPr kumimoji="0" lang="en-US" sz="1800" kern="1200" dirty="0">
                          <a:solidFill>
                            <a:srgbClr val="FF0000"/>
                          </a:solidFill>
                          <a:effectLst/>
                          <a:latin typeface="+mn-lt"/>
                          <a:ea typeface="+mn-ea"/>
                          <a:cs typeface="+mn-cs"/>
                        </a:rPr>
                        <a:t>first-order gradient</a:t>
                      </a:r>
                      <a:r>
                        <a:rPr kumimoji="0" lang="en-US" sz="1800" kern="1200" dirty="0">
                          <a:solidFill>
                            <a:schemeClr val="dk1"/>
                          </a:solidFill>
                          <a:effectLst/>
                          <a:latin typeface="+mn-lt"/>
                          <a:ea typeface="+mn-ea"/>
                          <a:cs typeface="+mn-cs"/>
                        </a:rPr>
                        <a:t>-based optimization of stochastic objective functions, based on adaptive estimates of </a:t>
                      </a:r>
                      <a:r>
                        <a:rPr kumimoji="0" lang="en-US" sz="1800" kern="1200" dirty="0">
                          <a:solidFill>
                            <a:srgbClr val="FF0000"/>
                          </a:solidFill>
                          <a:effectLst/>
                          <a:latin typeface="+mn-lt"/>
                          <a:ea typeface="+mn-ea"/>
                          <a:cs typeface="+mn-cs"/>
                        </a:rPr>
                        <a:t>lower-order moments.</a:t>
                      </a:r>
                      <a:endParaRPr lang="en-IN" dirty="0">
                        <a:solidFill>
                          <a:srgbClr val="FF0000"/>
                        </a:solidFill>
                      </a:endParaRPr>
                    </a:p>
                  </a:txBody>
                  <a:tcPr/>
                </a:tc>
                <a:tc>
                  <a:txBody>
                    <a:bodyPr/>
                    <a:lstStyle/>
                    <a:p>
                      <a:r>
                        <a:rPr kumimoji="0" lang="en-US" sz="1800" kern="1200" dirty="0">
                          <a:solidFill>
                            <a:schemeClr val="dk1"/>
                          </a:solidFill>
                          <a:latin typeface="Times New Roman" pitchFamily="18" charset="0"/>
                          <a:ea typeface="+mn-ea"/>
                          <a:cs typeface="Times New Roman" pitchFamily="18" charset="0"/>
                        </a:rPr>
                        <a:t>It is </a:t>
                      </a:r>
                      <a:r>
                        <a:rPr kumimoji="0" lang="en-US" sz="1800" kern="1200" dirty="0">
                          <a:solidFill>
                            <a:srgbClr val="FF0000"/>
                          </a:solidFill>
                          <a:latin typeface="Times New Roman" pitchFamily="18" charset="0"/>
                          <a:ea typeface="+mn-ea"/>
                          <a:cs typeface="Times New Roman" pitchFamily="18" charset="0"/>
                        </a:rPr>
                        <a:t>simple</a:t>
                      </a:r>
                      <a:r>
                        <a:rPr kumimoji="0" lang="en-US" sz="1800" kern="1200" dirty="0">
                          <a:solidFill>
                            <a:schemeClr val="dk1"/>
                          </a:solidFill>
                          <a:latin typeface="Times New Roman" pitchFamily="18" charset="0"/>
                          <a:ea typeface="+mn-ea"/>
                          <a:cs typeface="Times New Roman" pitchFamily="18" charset="0"/>
                        </a:rPr>
                        <a:t> and computationally </a:t>
                      </a:r>
                      <a:r>
                        <a:rPr kumimoji="0" lang="en-US" sz="1800" kern="1200" dirty="0">
                          <a:solidFill>
                            <a:srgbClr val="FF0000"/>
                          </a:solidFill>
                          <a:latin typeface="Times New Roman" pitchFamily="18" charset="0"/>
                          <a:ea typeface="+mn-ea"/>
                          <a:cs typeface="Times New Roman" pitchFamily="18" charset="0"/>
                        </a:rPr>
                        <a:t>efficient</a:t>
                      </a:r>
                      <a:r>
                        <a:rPr kumimoji="0" lang="en-US" sz="1800" kern="1200" dirty="0">
                          <a:solidFill>
                            <a:schemeClr val="dk1"/>
                          </a:solidFill>
                          <a:latin typeface="Times New Roman" pitchFamily="18" charset="0"/>
                          <a:ea typeface="+mn-ea"/>
                          <a:cs typeface="Times New Roman" pitchFamily="18" charset="0"/>
                        </a:rPr>
                        <a:t> algorithm</a:t>
                      </a:r>
                    </a:p>
                    <a:p>
                      <a:r>
                        <a:rPr kumimoji="0" lang="en-US" sz="1800" kern="1200" dirty="0">
                          <a:solidFill>
                            <a:schemeClr val="dk1"/>
                          </a:solidFill>
                          <a:latin typeface="Times New Roman" pitchFamily="18" charset="0"/>
                          <a:ea typeface="+mn-ea"/>
                          <a:cs typeface="Times New Roman" pitchFamily="18" charset="0"/>
                        </a:rPr>
                        <a:t>The method is </a:t>
                      </a:r>
                      <a:r>
                        <a:rPr kumimoji="0" lang="en-US" sz="1800" kern="1200" dirty="0">
                          <a:solidFill>
                            <a:srgbClr val="FF0000"/>
                          </a:solidFill>
                          <a:latin typeface="Times New Roman" pitchFamily="18" charset="0"/>
                          <a:ea typeface="+mn-ea"/>
                          <a:cs typeface="Times New Roman" pitchFamily="18" charset="0"/>
                        </a:rPr>
                        <a:t>straightforward</a:t>
                      </a:r>
                      <a:r>
                        <a:rPr kumimoji="0" lang="en-US" sz="1800" kern="1200" dirty="0">
                          <a:solidFill>
                            <a:schemeClr val="dk1"/>
                          </a:solidFill>
                          <a:latin typeface="Times New Roman" pitchFamily="18" charset="0"/>
                          <a:ea typeface="+mn-ea"/>
                          <a:cs typeface="Times New Roman" pitchFamily="18" charset="0"/>
                        </a:rPr>
                        <a:t> to implement</a:t>
                      </a:r>
                      <a:endParaRPr lang="en-IN" dirty="0"/>
                    </a:p>
                    <a:p>
                      <a:endParaRPr lang="en-IN" dirty="0"/>
                    </a:p>
                  </a:txBody>
                  <a:tcPr/>
                </a:tc>
                <a:extLst>
                  <a:ext uri="{0D108BD9-81ED-4DB2-BD59-A6C34878D82A}">
                    <a16:rowId xmlns:a16="http://schemas.microsoft.com/office/drawing/2014/main" val="2116958444"/>
                  </a:ext>
                </a:extLst>
              </a:tr>
            </a:tbl>
          </a:graphicData>
        </a:graphic>
      </p:graphicFrame>
    </p:spTree>
    <p:extLst>
      <p:ext uri="{BB962C8B-B14F-4D97-AF65-F5344CB8AC3E}">
        <p14:creationId xmlns:p14="http://schemas.microsoft.com/office/powerpoint/2010/main" val="36814672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ECB2-BBBC-4D66-A312-A3E1661D961A}"/>
              </a:ext>
            </a:extLst>
          </p:cNvPr>
          <p:cNvSpPr>
            <a:spLocks noGrp="1"/>
          </p:cNvSpPr>
          <p:nvPr>
            <p:ph type="title"/>
          </p:nvPr>
        </p:nvSpPr>
        <p:spPr>
          <a:xfrm>
            <a:off x="533400" y="2294878"/>
            <a:ext cx="8305800" cy="1143000"/>
          </a:xfrm>
        </p:spPr>
        <p:txBody>
          <a:bodyPr/>
          <a:lstStyle/>
          <a:p>
            <a:r>
              <a:rPr lang="en-US" i="1" dirty="0">
                <a:latin typeface="Algerian" panose="04020705040A02060702" pitchFamily="82" charset="0"/>
              </a:rPr>
              <a:t>               Thank you</a:t>
            </a:r>
            <a:endParaRPr lang="en-IN" i="1" dirty="0">
              <a:latin typeface="Algerian" panose="04020705040A02060702" pitchFamily="82" charset="0"/>
            </a:endParaRPr>
          </a:p>
        </p:txBody>
      </p:sp>
    </p:spTree>
    <p:extLst>
      <p:ext uri="{BB962C8B-B14F-4D97-AF65-F5344CB8AC3E}">
        <p14:creationId xmlns:p14="http://schemas.microsoft.com/office/powerpoint/2010/main" val="1428407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5BBC3-1DF2-47C1-B21A-A0740D94B8B6}"/>
              </a:ext>
            </a:extLst>
          </p:cNvPr>
          <p:cNvSpPr>
            <a:spLocks noGrp="1"/>
          </p:cNvSpPr>
          <p:nvPr>
            <p:ph type="title"/>
          </p:nvPr>
        </p:nvSpPr>
        <p:spPr/>
        <p:txBody>
          <a:bodyPr/>
          <a:lstStyle/>
          <a:p>
            <a:endParaRPr lang="en-IN"/>
          </a:p>
        </p:txBody>
      </p:sp>
      <p:graphicFrame>
        <p:nvGraphicFramePr>
          <p:cNvPr id="4" name="Table 4">
            <a:extLst>
              <a:ext uri="{FF2B5EF4-FFF2-40B4-BE49-F238E27FC236}">
                <a16:creationId xmlns:a16="http://schemas.microsoft.com/office/drawing/2014/main" id="{B93393A9-82B3-4283-A77D-44BCB64CE54B}"/>
              </a:ext>
            </a:extLst>
          </p:cNvPr>
          <p:cNvGraphicFramePr>
            <a:graphicFrameLocks noGrp="1"/>
          </p:cNvGraphicFramePr>
          <p:nvPr>
            <p:ph idx="1"/>
            <p:extLst>
              <p:ext uri="{D42A27DB-BD31-4B8C-83A1-F6EECF244321}">
                <p14:modId xmlns:p14="http://schemas.microsoft.com/office/powerpoint/2010/main" val="3853279718"/>
              </p:ext>
            </p:extLst>
          </p:nvPr>
        </p:nvGraphicFramePr>
        <p:xfrm>
          <a:off x="152400" y="704089"/>
          <a:ext cx="8839200" cy="5544311"/>
        </p:xfrm>
        <a:graphic>
          <a:graphicData uri="http://schemas.openxmlformats.org/drawingml/2006/table">
            <a:tbl>
              <a:tblPr firstRow="1" bandRow="1">
                <a:tableStyleId>{F5AB1C69-6EDB-4FF4-983F-18BD219EF322}</a:tableStyleId>
              </a:tblPr>
              <a:tblGrid>
                <a:gridCol w="679938">
                  <a:extLst>
                    <a:ext uri="{9D8B030D-6E8A-4147-A177-3AD203B41FA5}">
                      <a16:colId xmlns:a16="http://schemas.microsoft.com/office/drawing/2014/main" val="3190154432"/>
                    </a:ext>
                  </a:extLst>
                </a:gridCol>
                <a:gridCol w="1758462">
                  <a:extLst>
                    <a:ext uri="{9D8B030D-6E8A-4147-A177-3AD203B41FA5}">
                      <a16:colId xmlns:a16="http://schemas.microsoft.com/office/drawing/2014/main" val="1449454592"/>
                    </a:ext>
                  </a:extLst>
                </a:gridCol>
                <a:gridCol w="1143000">
                  <a:extLst>
                    <a:ext uri="{9D8B030D-6E8A-4147-A177-3AD203B41FA5}">
                      <a16:colId xmlns:a16="http://schemas.microsoft.com/office/drawing/2014/main" val="2070048778"/>
                    </a:ext>
                  </a:extLst>
                </a:gridCol>
                <a:gridCol w="1752600">
                  <a:extLst>
                    <a:ext uri="{9D8B030D-6E8A-4147-A177-3AD203B41FA5}">
                      <a16:colId xmlns:a16="http://schemas.microsoft.com/office/drawing/2014/main" val="2566078748"/>
                    </a:ext>
                  </a:extLst>
                </a:gridCol>
                <a:gridCol w="1676400">
                  <a:extLst>
                    <a:ext uri="{9D8B030D-6E8A-4147-A177-3AD203B41FA5}">
                      <a16:colId xmlns:a16="http://schemas.microsoft.com/office/drawing/2014/main" val="2129125100"/>
                    </a:ext>
                  </a:extLst>
                </a:gridCol>
                <a:gridCol w="1828800">
                  <a:extLst>
                    <a:ext uri="{9D8B030D-6E8A-4147-A177-3AD203B41FA5}">
                      <a16:colId xmlns:a16="http://schemas.microsoft.com/office/drawing/2014/main" val="2398400760"/>
                    </a:ext>
                  </a:extLst>
                </a:gridCol>
              </a:tblGrid>
              <a:tr h="11416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err="1">
                          <a:latin typeface="Times New Roman" pitchFamily="18" charset="0"/>
                          <a:cs typeface="Times New Roman" pitchFamily="18" charset="0"/>
                        </a:rPr>
                        <a:t>S.No</a:t>
                      </a:r>
                      <a:endParaRPr lang="en-US" sz="1800" b="0" dirty="0">
                        <a:latin typeface="Times New Roman" pitchFamily="18" charset="0"/>
                        <a:cs typeface="Times New Roman"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Journal name, Year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Author Name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Paper Title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Methodology</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Merits</a:t>
                      </a:r>
                    </a:p>
                    <a:p>
                      <a:endParaRPr lang="en-IN" dirty="0"/>
                    </a:p>
                  </a:txBody>
                  <a:tcPr/>
                </a:tc>
                <a:extLst>
                  <a:ext uri="{0D108BD9-81ED-4DB2-BD59-A6C34878D82A}">
                    <a16:rowId xmlns:a16="http://schemas.microsoft.com/office/drawing/2014/main" val="3192640024"/>
                  </a:ext>
                </a:extLst>
              </a:tr>
              <a:tr h="4402617">
                <a:tc>
                  <a:txBody>
                    <a:bodyPr/>
                    <a:lstStyle/>
                    <a:p>
                      <a:r>
                        <a:rPr lang="en-US" dirty="0"/>
                        <a:t>3</a:t>
                      </a:r>
                      <a:endParaRPr lang="en-IN" dirty="0"/>
                    </a:p>
                  </a:txBody>
                  <a:tcPr/>
                </a:tc>
                <a:tc>
                  <a:txBody>
                    <a:bodyPr/>
                    <a:lstStyle/>
                    <a:p>
                      <a:r>
                        <a:rPr kumimoji="0" lang="en-US" b="0" i="0" kern="1200" dirty="0">
                          <a:solidFill>
                            <a:schemeClr val="dk1"/>
                          </a:solidFill>
                          <a:effectLst/>
                          <a:latin typeface="+mn-lt"/>
                          <a:ea typeface="+mn-ea"/>
                          <a:cs typeface="+mn-cs"/>
                        </a:rPr>
                        <a:t>Proceedings of the 32nd International Conference on Machine Learning, PMLR , 2015.</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Times New Roman" pitchFamily="18" charset="0"/>
                          <a:ea typeface="+mn-ea"/>
                          <a:cs typeface="Times New Roman" pitchFamily="18" charset="0"/>
                        </a:rPr>
                        <a:t>Sergey </a:t>
                      </a:r>
                      <a:r>
                        <a:rPr kumimoji="0" lang="en-US" sz="1800" kern="1200" dirty="0" err="1">
                          <a:solidFill>
                            <a:schemeClr val="dk1"/>
                          </a:solidFill>
                          <a:latin typeface="Times New Roman" pitchFamily="18" charset="0"/>
                          <a:ea typeface="+mn-ea"/>
                          <a:cs typeface="Times New Roman" pitchFamily="18" charset="0"/>
                        </a:rPr>
                        <a:t>Ioffe</a:t>
                      </a:r>
                      <a:r>
                        <a:rPr kumimoji="0" lang="en-US" sz="1800" kern="1200" dirty="0">
                          <a:solidFill>
                            <a:schemeClr val="dk1"/>
                          </a:solidFill>
                          <a:latin typeface="Times New Roman" pitchFamily="18" charset="0"/>
                          <a:ea typeface="+mn-ea"/>
                          <a:cs typeface="Times New Roman" pitchFamily="18" charset="0"/>
                        </a:rPr>
                        <a:t>, Christian </a:t>
                      </a:r>
                      <a:r>
                        <a:rPr kumimoji="0" lang="en-US" sz="1800" kern="1200" dirty="0" err="1">
                          <a:solidFill>
                            <a:schemeClr val="dk1"/>
                          </a:solidFill>
                          <a:latin typeface="Times New Roman" pitchFamily="18" charset="0"/>
                          <a:ea typeface="+mn-ea"/>
                          <a:cs typeface="Times New Roman" pitchFamily="18" charset="0"/>
                        </a:rPr>
                        <a:t>Szegedy</a:t>
                      </a:r>
                      <a:endParaRPr lang="en-US" sz="1400" b="0" dirty="0">
                        <a:latin typeface="Times New Roman" pitchFamily="18" charset="0"/>
                        <a:cs typeface="Times New Roman" pitchFamily="18" charset="0"/>
                      </a:endParaRPr>
                    </a:p>
                    <a:p>
                      <a:endParaRPr lang="en-IN" dirty="0"/>
                    </a:p>
                  </a:txBody>
                  <a:tcPr/>
                </a:tc>
                <a:tc>
                  <a:txBody>
                    <a:bodyPr/>
                    <a:lstStyle/>
                    <a:p>
                      <a:r>
                        <a:rPr kumimoji="0" lang="en-US" sz="1800" kern="1200" dirty="0">
                          <a:solidFill>
                            <a:schemeClr val="dk1"/>
                          </a:solidFill>
                          <a:latin typeface="Times New Roman" pitchFamily="18" charset="0"/>
                          <a:ea typeface="+mn-ea"/>
                          <a:cs typeface="Times New Roman" pitchFamily="18" charset="0"/>
                        </a:rPr>
                        <a:t>Batch Normalization: Accelerating Deep Network Training by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dk1"/>
                          </a:solidFill>
                          <a:latin typeface="Times New Roman" pitchFamily="18" charset="0"/>
                          <a:ea typeface="+mn-ea"/>
                          <a:cs typeface="Times New Roman" pitchFamily="18" charset="0"/>
                        </a:rPr>
                        <a:t>Reducing Internal Covariate </a:t>
                      </a:r>
                      <a:r>
                        <a:rPr kumimoji="0" lang="en-US" sz="1800" kern="1200" dirty="0">
                          <a:solidFill>
                            <a:schemeClr val="dk1"/>
                          </a:solidFill>
                          <a:effectLst/>
                          <a:latin typeface="+mn-lt"/>
                          <a:ea typeface="+mn-ea"/>
                          <a:cs typeface="+mn-cs"/>
                        </a:rPr>
                        <a:t>shift </a:t>
                      </a:r>
                      <a:r>
                        <a:rPr kumimoji="0" lang="en-US" sz="1800" kern="1200" baseline="30000" dirty="0">
                          <a:solidFill>
                            <a:schemeClr val="dk1"/>
                          </a:solidFill>
                          <a:effectLst/>
                          <a:latin typeface="+mn-lt"/>
                          <a:ea typeface="+mn-ea"/>
                          <a:cs typeface="+mn-cs"/>
                        </a:rPr>
                        <a:t>3</a:t>
                      </a:r>
                      <a:endParaRPr kumimoji="0" lang="en-IN" sz="1800" kern="1200" dirty="0">
                        <a:solidFill>
                          <a:schemeClr val="dk1"/>
                        </a:solidFill>
                        <a:effectLst/>
                        <a:latin typeface="+mn-lt"/>
                        <a:ea typeface="+mn-ea"/>
                        <a:cs typeface="+mn-cs"/>
                      </a:endParaRPr>
                    </a:p>
                    <a:p>
                      <a:endParaRPr kumimoji="0" lang="en-US" sz="1800" kern="1200" dirty="0">
                        <a:solidFill>
                          <a:schemeClr val="dk1"/>
                        </a:solidFill>
                        <a:latin typeface="Times New Roman" pitchFamily="18" charset="0"/>
                        <a:ea typeface="+mn-ea"/>
                        <a:cs typeface="Times New Roman" pitchFamily="18" charset="0"/>
                      </a:endParaRPr>
                    </a:p>
                    <a:p>
                      <a:pPr algn="just"/>
                      <a:endParaRPr lang="en-US" sz="1400" b="0" dirty="0">
                        <a:latin typeface="Times New Roman" pitchFamily="18" charset="0"/>
                        <a:cs typeface="Times New Roman" pitchFamily="18" charset="0"/>
                      </a:endParaRPr>
                    </a:p>
                    <a:p>
                      <a:endParaRPr lang="en-IN" dirty="0"/>
                    </a:p>
                  </a:txBody>
                  <a:tcPr/>
                </a:tc>
                <a:tc>
                  <a:txBody>
                    <a:bodyPr/>
                    <a:lstStyle/>
                    <a:p>
                      <a:r>
                        <a:rPr kumimoji="0" lang="en-US" sz="1800" b="0" kern="1200" dirty="0">
                          <a:solidFill>
                            <a:schemeClr val="dk1"/>
                          </a:solidFill>
                          <a:effectLst/>
                          <a:latin typeface="+mn-lt"/>
                          <a:ea typeface="+mn-ea"/>
                          <a:cs typeface="+mn-cs"/>
                        </a:rPr>
                        <a:t>Our method draws its strength from making </a:t>
                      </a:r>
                      <a:r>
                        <a:rPr kumimoji="0" lang="en-US" sz="1800" b="0" kern="1200" dirty="0">
                          <a:solidFill>
                            <a:srgbClr val="FF0000"/>
                          </a:solidFill>
                          <a:effectLst/>
                          <a:latin typeface="+mn-lt"/>
                          <a:ea typeface="+mn-ea"/>
                          <a:cs typeface="+mn-cs"/>
                        </a:rPr>
                        <a:t>normalization a part of the model architecture </a:t>
                      </a:r>
                      <a:r>
                        <a:rPr kumimoji="0" lang="en-US" sz="1800" b="0" kern="1200" dirty="0">
                          <a:solidFill>
                            <a:schemeClr val="dk1"/>
                          </a:solidFill>
                          <a:effectLst/>
                          <a:latin typeface="+mn-lt"/>
                          <a:ea typeface="+mn-ea"/>
                          <a:cs typeface="+mn-cs"/>
                        </a:rPr>
                        <a:t>and performing the normalization for each training mini-batch.</a:t>
                      </a:r>
                      <a:endParaRPr lang="en-IN" sz="1800" b="0" dirty="0"/>
                    </a:p>
                  </a:txBody>
                  <a:tcPr/>
                </a:tc>
                <a:tc>
                  <a:txBody>
                    <a:bodyPr/>
                    <a:lstStyle/>
                    <a:p>
                      <a:pPr lvl="0"/>
                      <a:r>
                        <a:rPr kumimoji="0" lang="en-US" sz="1800" kern="1200" dirty="0">
                          <a:solidFill>
                            <a:schemeClr val="dk1"/>
                          </a:solidFill>
                          <a:latin typeface="Times New Roman" pitchFamily="18" charset="0"/>
                          <a:ea typeface="+mn-ea"/>
                          <a:cs typeface="Times New Roman" pitchFamily="18" charset="0"/>
                        </a:rPr>
                        <a:t>4.9% top-5 validation, </a:t>
                      </a:r>
                      <a:r>
                        <a:rPr kumimoji="0" lang="en-US" sz="1800" kern="1200" dirty="0">
                          <a:solidFill>
                            <a:srgbClr val="FF0000"/>
                          </a:solidFill>
                          <a:latin typeface="Times New Roman" pitchFamily="18" charset="0"/>
                          <a:ea typeface="+mn-ea"/>
                          <a:cs typeface="Times New Roman" pitchFamily="18" charset="0"/>
                        </a:rPr>
                        <a:t>exceeding the accuracy</a:t>
                      </a:r>
                      <a:r>
                        <a:rPr kumimoji="0" lang="en-US" sz="1800" kern="1200" dirty="0">
                          <a:solidFill>
                            <a:schemeClr val="dk1"/>
                          </a:solidFill>
                          <a:latin typeface="Times New Roman" pitchFamily="18" charset="0"/>
                          <a:ea typeface="+mn-ea"/>
                          <a:cs typeface="Times New Roman" pitchFamily="18" charset="0"/>
                        </a:rPr>
                        <a:t> of human raters.</a:t>
                      </a:r>
                    </a:p>
                    <a:p>
                      <a:r>
                        <a:rPr kumimoji="0" lang="en-US" sz="1800" kern="1200" dirty="0">
                          <a:solidFill>
                            <a:schemeClr val="dk1"/>
                          </a:solidFill>
                          <a:latin typeface="Times New Roman" pitchFamily="18" charset="0"/>
                          <a:ea typeface="+mn-ea"/>
                          <a:cs typeface="Times New Roman" pitchFamily="18" charset="0"/>
                        </a:rPr>
                        <a:t> </a:t>
                      </a:r>
                    </a:p>
                    <a:p>
                      <a:pPr lvl="0"/>
                      <a:r>
                        <a:rPr kumimoji="0" lang="en-US" sz="1800" kern="1200" dirty="0">
                          <a:solidFill>
                            <a:schemeClr val="dk1"/>
                          </a:solidFill>
                          <a:latin typeface="Times New Roman" pitchFamily="18" charset="0"/>
                          <a:ea typeface="+mn-ea"/>
                          <a:cs typeface="Times New Roman" pitchFamily="18" charset="0"/>
                        </a:rPr>
                        <a:t>It presents some </a:t>
                      </a:r>
                      <a:r>
                        <a:rPr kumimoji="0" lang="en-US" sz="1800" kern="1200" dirty="0">
                          <a:solidFill>
                            <a:srgbClr val="FF0000"/>
                          </a:solidFill>
                          <a:latin typeface="Times New Roman" pitchFamily="18" charset="0"/>
                          <a:ea typeface="+mn-ea"/>
                          <a:cs typeface="Times New Roman" pitchFamily="18" charset="0"/>
                        </a:rPr>
                        <a:t>algorithm</a:t>
                      </a:r>
                      <a:endParaRPr lang="en-US" sz="1400" b="0" dirty="0">
                        <a:solidFill>
                          <a:srgbClr val="FF0000"/>
                        </a:solidFill>
                        <a:latin typeface="Times New Roman" pitchFamily="18" charset="0"/>
                        <a:cs typeface="Times New Roman" pitchFamily="18" charset="0"/>
                      </a:endParaRPr>
                    </a:p>
                    <a:p>
                      <a:endParaRPr lang="en-IN" dirty="0"/>
                    </a:p>
                  </a:txBody>
                  <a:tcPr/>
                </a:tc>
                <a:extLst>
                  <a:ext uri="{0D108BD9-81ED-4DB2-BD59-A6C34878D82A}">
                    <a16:rowId xmlns:a16="http://schemas.microsoft.com/office/drawing/2014/main" val="2161479976"/>
                  </a:ext>
                </a:extLst>
              </a:tr>
            </a:tbl>
          </a:graphicData>
        </a:graphic>
      </p:graphicFrame>
    </p:spTree>
    <p:extLst>
      <p:ext uri="{BB962C8B-B14F-4D97-AF65-F5344CB8AC3E}">
        <p14:creationId xmlns:p14="http://schemas.microsoft.com/office/powerpoint/2010/main" val="4276239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CB0BF194-CA81-4AC0-AC57-B970C9684E10}"/>
              </a:ext>
            </a:extLst>
          </p:cNvPr>
          <p:cNvGraphicFramePr>
            <a:graphicFrameLocks/>
          </p:cNvGraphicFramePr>
          <p:nvPr>
            <p:extLst>
              <p:ext uri="{D42A27DB-BD31-4B8C-83A1-F6EECF244321}">
                <p14:modId xmlns:p14="http://schemas.microsoft.com/office/powerpoint/2010/main" val="2891347844"/>
              </p:ext>
            </p:extLst>
          </p:nvPr>
        </p:nvGraphicFramePr>
        <p:xfrm>
          <a:off x="152400" y="919413"/>
          <a:ext cx="8839200" cy="5019174"/>
        </p:xfrm>
        <a:graphic>
          <a:graphicData uri="http://schemas.openxmlformats.org/drawingml/2006/table">
            <a:tbl>
              <a:tblPr firstRow="1" bandRow="1">
                <a:tableStyleId>{F5AB1C69-6EDB-4FF4-983F-18BD219EF322}</a:tableStyleId>
              </a:tblPr>
              <a:tblGrid>
                <a:gridCol w="679938">
                  <a:extLst>
                    <a:ext uri="{9D8B030D-6E8A-4147-A177-3AD203B41FA5}">
                      <a16:colId xmlns:a16="http://schemas.microsoft.com/office/drawing/2014/main" val="3190154432"/>
                    </a:ext>
                  </a:extLst>
                </a:gridCol>
                <a:gridCol w="1529862">
                  <a:extLst>
                    <a:ext uri="{9D8B030D-6E8A-4147-A177-3AD203B41FA5}">
                      <a16:colId xmlns:a16="http://schemas.microsoft.com/office/drawing/2014/main" val="1449454592"/>
                    </a:ext>
                  </a:extLst>
                </a:gridCol>
                <a:gridCol w="838200">
                  <a:extLst>
                    <a:ext uri="{9D8B030D-6E8A-4147-A177-3AD203B41FA5}">
                      <a16:colId xmlns:a16="http://schemas.microsoft.com/office/drawing/2014/main" val="2070048778"/>
                    </a:ext>
                  </a:extLst>
                </a:gridCol>
                <a:gridCol w="1828800">
                  <a:extLst>
                    <a:ext uri="{9D8B030D-6E8A-4147-A177-3AD203B41FA5}">
                      <a16:colId xmlns:a16="http://schemas.microsoft.com/office/drawing/2014/main" val="2566078748"/>
                    </a:ext>
                  </a:extLst>
                </a:gridCol>
                <a:gridCol w="2133600">
                  <a:extLst>
                    <a:ext uri="{9D8B030D-6E8A-4147-A177-3AD203B41FA5}">
                      <a16:colId xmlns:a16="http://schemas.microsoft.com/office/drawing/2014/main" val="2129125100"/>
                    </a:ext>
                  </a:extLst>
                </a:gridCol>
                <a:gridCol w="1828800">
                  <a:extLst>
                    <a:ext uri="{9D8B030D-6E8A-4147-A177-3AD203B41FA5}">
                      <a16:colId xmlns:a16="http://schemas.microsoft.com/office/drawing/2014/main" val="2398400760"/>
                    </a:ext>
                  </a:extLst>
                </a:gridCol>
              </a:tblGrid>
              <a:tr h="8923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err="1">
                          <a:latin typeface="Times New Roman" pitchFamily="18" charset="0"/>
                          <a:cs typeface="Times New Roman" pitchFamily="18" charset="0"/>
                        </a:rPr>
                        <a:t>S.No</a:t>
                      </a:r>
                      <a:endParaRPr lang="en-US" sz="1800" b="0" dirty="0">
                        <a:latin typeface="Times New Roman" pitchFamily="18" charset="0"/>
                        <a:cs typeface="Times New Roman"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Journal name, Year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Author Name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Paper Title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Methodology</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Merits</a:t>
                      </a:r>
                    </a:p>
                    <a:p>
                      <a:endParaRPr lang="en-IN" dirty="0"/>
                    </a:p>
                  </a:txBody>
                  <a:tcPr/>
                </a:tc>
                <a:extLst>
                  <a:ext uri="{0D108BD9-81ED-4DB2-BD59-A6C34878D82A}">
                    <a16:rowId xmlns:a16="http://schemas.microsoft.com/office/drawing/2014/main" val="3192640024"/>
                  </a:ext>
                </a:extLst>
              </a:tr>
              <a:tr h="4104774">
                <a:tc>
                  <a:txBody>
                    <a:bodyPr/>
                    <a:lstStyle/>
                    <a:p>
                      <a:r>
                        <a:rPr lang="en-US" dirty="0"/>
                        <a:t>4</a:t>
                      </a:r>
                      <a:endParaRPr lang="en-IN" dirty="0"/>
                    </a:p>
                  </a:txBody>
                  <a:tcPr/>
                </a:tc>
                <a:tc>
                  <a:txBody>
                    <a:bodyPr/>
                    <a:lstStyle/>
                    <a:p>
                      <a:r>
                        <a:rPr lang="en-US" dirty="0"/>
                        <a:t>International Conference On Medical Imaging Understanding and Analysis 2016, MIUA 2016, 6-8 July 2016, Loughborough, UK </a:t>
                      </a:r>
                    </a:p>
                    <a:p>
                      <a:r>
                        <a:rPr lang="en-US" dirty="0"/>
                        <a:t>Volume 90</a:t>
                      </a:r>
                      <a:endParaRPr lang="en-IN" dirty="0"/>
                    </a:p>
                  </a:txBody>
                  <a:tcPr/>
                </a:tc>
                <a:tc>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Convolutional Neural Networks for Diabetic </a:t>
                      </a:r>
                      <a:r>
                        <a:rPr kumimoji="0" lang="en-US" sz="1800" kern="1200" dirty="0">
                          <a:solidFill>
                            <a:schemeClr val="dk1"/>
                          </a:solidFill>
                          <a:effectLst/>
                          <a:latin typeface="+mn-lt"/>
                          <a:ea typeface="+mn-ea"/>
                          <a:cs typeface="+mn-cs"/>
                        </a:rPr>
                        <a:t>retinopathy </a:t>
                      </a:r>
                      <a:r>
                        <a:rPr kumimoji="0" lang="en-US" sz="1800" kern="1200" baseline="30000" dirty="0">
                          <a:solidFill>
                            <a:schemeClr val="dk1"/>
                          </a:solidFill>
                          <a:effectLst/>
                          <a:latin typeface="+mn-lt"/>
                          <a:ea typeface="+mn-ea"/>
                          <a:cs typeface="+mn-cs"/>
                        </a:rPr>
                        <a:t>4</a:t>
                      </a:r>
                      <a:endParaRPr kumimoji="0" lang="en-IN" sz="18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dk1"/>
                        </a:solidFill>
                        <a:effectLst/>
                        <a:latin typeface="+mn-lt"/>
                        <a:ea typeface="+mn-ea"/>
                        <a:cs typeface="+mn-cs"/>
                      </a:endParaRPr>
                    </a:p>
                    <a:p>
                      <a:endParaRPr lang="en-IN" dirty="0"/>
                    </a:p>
                  </a:txBody>
                  <a:tcPr/>
                </a:tc>
                <a:tc>
                  <a:txBody>
                    <a:bodyPr/>
                    <a:lstStyle/>
                    <a:p>
                      <a:r>
                        <a:rPr kumimoji="0" lang="en-US" sz="1800" kern="1200" dirty="0">
                          <a:solidFill>
                            <a:schemeClr val="dk1"/>
                          </a:solidFill>
                          <a:effectLst/>
                          <a:latin typeface="+mn-lt"/>
                          <a:ea typeface="+mn-ea"/>
                          <a:cs typeface="+mn-cs"/>
                        </a:rPr>
                        <a:t>we propose a </a:t>
                      </a:r>
                      <a:r>
                        <a:rPr kumimoji="0" lang="en-US" sz="1800" kern="1200" dirty="0">
                          <a:solidFill>
                            <a:srgbClr val="FF0000"/>
                          </a:solidFill>
                          <a:effectLst/>
                          <a:latin typeface="+mn-lt"/>
                          <a:ea typeface="+mn-ea"/>
                          <a:cs typeface="+mn-cs"/>
                        </a:rPr>
                        <a:t>CNN approach to diagnosing DR </a:t>
                      </a:r>
                      <a:r>
                        <a:rPr kumimoji="0" lang="en-US" sz="1800" kern="1200" dirty="0">
                          <a:solidFill>
                            <a:schemeClr val="dk1"/>
                          </a:solidFill>
                          <a:effectLst/>
                          <a:latin typeface="+mn-lt"/>
                          <a:ea typeface="+mn-ea"/>
                          <a:cs typeface="+mn-cs"/>
                        </a:rPr>
                        <a:t>from digital fundus images and accurately classifying its severity</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This method produces comparable results </a:t>
                      </a:r>
                      <a:r>
                        <a:rPr kumimoji="0" lang="en-US" sz="1800" b="0" kern="1200" dirty="0">
                          <a:solidFill>
                            <a:srgbClr val="FF0000"/>
                          </a:solidFill>
                          <a:latin typeface="Times New Roman" pitchFamily="18" charset="0"/>
                          <a:ea typeface="+mn-ea"/>
                          <a:cs typeface="Times New Roman" pitchFamily="18" charset="0"/>
                        </a:rPr>
                        <a:t>without any feature-specific </a:t>
                      </a:r>
                      <a:r>
                        <a:rPr kumimoji="0" lang="en-US" sz="1800" b="0" kern="1200" dirty="0">
                          <a:solidFill>
                            <a:schemeClr val="dk1"/>
                          </a:solidFill>
                          <a:latin typeface="Times New Roman" pitchFamily="18" charset="0"/>
                          <a:ea typeface="+mn-ea"/>
                          <a:cs typeface="Times New Roman" pitchFamily="18" charset="0"/>
                        </a:rPr>
                        <a:t>detection and using a much more general dataset</a:t>
                      </a:r>
                      <a:endParaRPr lang="en-IN" dirty="0"/>
                    </a:p>
                    <a:p>
                      <a:endParaRPr lang="en-IN" dirty="0">
                        <a:solidFill>
                          <a:srgbClr val="FF0000"/>
                        </a:solidFill>
                      </a:endParaRPr>
                    </a:p>
                  </a:txBody>
                  <a:tcPr/>
                </a:tc>
                <a:extLst>
                  <a:ext uri="{0D108BD9-81ED-4DB2-BD59-A6C34878D82A}">
                    <a16:rowId xmlns:a16="http://schemas.microsoft.com/office/drawing/2014/main" val="3690414787"/>
                  </a:ext>
                </a:extLst>
              </a:tr>
            </a:tbl>
          </a:graphicData>
        </a:graphic>
      </p:graphicFrame>
    </p:spTree>
    <p:extLst>
      <p:ext uri="{BB962C8B-B14F-4D97-AF65-F5344CB8AC3E}">
        <p14:creationId xmlns:p14="http://schemas.microsoft.com/office/powerpoint/2010/main" val="88754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CB9D0314-9FE3-42CB-BD7B-3B00A7BC329C}"/>
              </a:ext>
            </a:extLst>
          </p:cNvPr>
          <p:cNvGraphicFramePr>
            <a:graphicFrameLocks/>
          </p:cNvGraphicFramePr>
          <p:nvPr>
            <p:extLst>
              <p:ext uri="{D42A27DB-BD31-4B8C-83A1-F6EECF244321}">
                <p14:modId xmlns:p14="http://schemas.microsoft.com/office/powerpoint/2010/main" val="1663836770"/>
              </p:ext>
            </p:extLst>
          </p:nvPr>
        </p:nvGraphicFramePr>
        <p:xfrm>
          <a:off x="266700" y="914400"/>
          <a:ext cx="8610600" cy="5351705"/>
        </p:xfrm>
        <a:graphic>
          <a:graphicData uri="http://schemas.openxmlformats.org/drawingml/2006/table">
            <a:tbl>
              <a:tblPr firstRow="1" bandRow="1">
                <a:tableStyleId>{F5AB1C69-6EDB-4FF4-983F-18BD219EF322}</a:tableStyleId>
              </a:tblPr>
              <a:tblGrid>
                <a:gridCol w="685800">
                  <a:extLst>
                    <a:ext uri="{9D8B030D-6E8A-4147-A177-3AD203B41FA5}">
                      <a16:colId xmlns:a16="http://schemas.microsoft.com/office/drawing/2014/main" val="3564364689"/>
                    </a:ext>
                  </a:extLst>
                </a:gridCol>
                <a:gridCol w="685800">
                  <a:extLst>
                    <a:ext uri="{9D8B030D-6E8A-4147-A177-3AD203B41FA5}">
                      <a16:colId xmlns:a16="http://schemas.microsoft.com/office/drawing/2014/main" val="2932547578"/>
                    </a:ext>
                  </a:extLst>
                </a:gridCol>
                <a:gridCol w="1219200">
                  <a:extLst>
                    <a:ext uri="{9D8B030D-6E8A-4147-A177-3AD203B41FA5}">
                      <a16:colId xmlns:a16="http://schemas.microsoft.com/office/drawing/2014/main" val="813767344"/>
                    </a:ext>
                  </a:extLst>
                </a:gridCol>
                <a:gridCol w="1524000">
                  <a:extLst>
                    <a:ext uri="{9D8B030D-6E8A-4147-A177-3AD203B41FA5}">
                      <a16:colId xmlns:a16="http://schemas.microsoft.com/office/drawing/2014/main" val="1391311951"/>
                    </a:ext>
                  </a:extLst>
                </a:gridCol>
                <a:gridCol w="2819400">
                  <a:extLst>
                    <a:ext uri="{9D8B030D-6E8A-4147-A177-3AD203B41FA5}">
                      <a16:colId xmlns:a16="http://schemas.microsoft.com/office/drawing/2014/main" val="3512554354"/>
                    </a:ext>
                  </a:extLst>
                </a:gridCol>
                <a:gridCol w="1676400">
                  <a:extLst>
                    <a:ext uri="{9D8B030D-6E8A-4147-A177-3AD203B41FA5}">
                      <a16:colId xmlns:a16="http://schemas.microsoft.com/office/drawing/2014/main" val="2116831051"/>
                    </a:ext>
                  </a:extLst>
                </a:gridCol>
              </a:tblGrid>
              <a:tr h="8022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err="1">
                          <a:latin typeface="Times New Roman" pitchFamily="18" charset="0"/>
                          <a:cs typeface="Times New Roman" pitchFamily="18" charset="0"/>
                        </a:rPr>
                        <a:t>S.No</a:t>
                      </a:r>
                      <a:endParaRPr lang="en-US" sz="1800" b="0" dirty="0">
                        <a:latin typeface="Times New Roman" pitchFamily="18" charset="0"/>
                        <a:cs typeface="Times New Roman" pitchFamily="18" charset="0"/>
                      </a:endParaRPr>
                    </a:p>
                    <a:p>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Year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Author Name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Paper Title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Methodology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Merits</a:t>
                      </a:r>
                    </a:p>
                    <a:p>
                      <a:endParaRPr lang="en-IN" dirty="0"/>
                    </a:p>
                  </a:txBody>
                  <a:tcPr/>
                </a:tc>
                <a:extLst>
                  <a:ext uri="{0D108BD9-81ED-4DB2-BD59-A6C34878D82A}">
                    <a16:rowId xmlns:a16="http://schemas.microsoft.com/office/drawing/2014/main" val="2319119377"/>
                  </a:ext>
                </a:extLst>
              </a:tr>
              <a:tr h="4437305">
                <a:tc>
                  <a:txBody>
                    <a:bodyPr/>
                    <a:lstStyle/>
                    <a:p>
                      <a:r>
                        <a:rPr lang="en-US" dirty="0"/>
                        <a:t>5</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2017</a:t>
                      </a:r>
                      <a:endParaRPr lang="en-US" sz="1400" b="0" dirty="0">
                        <a:latin typeface="Times New Roman" pitchFamily="18" charset="0"/>
                        <a:cs typeface="Times New Roman"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Alexander </a:t>
                      </a:r>
                      <a:r>
                        <a:rPr kumimoji="0" lang="en-US" sz="1800" b="0" kern="1200" dirty="0" err="1">
                          <a:solidFill>
                            <a:schemeClr val="dk1"/>
                          </a:solidFill>
                          <a:latin typeface="Times New Roman" pitchFamily="18" charset="0"/>
                          <a:ea typeface="+mn-ea"/>
                          <a:cs typeface="Times New Roman" pitchFamily="18" charset="0"/>
                        </a:rPr>
                        <a:t>Rakhlin</a:t>
                      </a:r>
                      <a:endParaRPr lang="en-US" sz="1400" b="0" dirty="0">
                        <a:latin typeface="Times New Roman" pitchFamily="18" charset="0"/>
                        <a:cs typeface="Times New Roman" pitchFamily="18" charset="0"/>
                      </a:endParaRPr>
                    </a:p>
                    <a:p>
                      <a:endParaRPr lang="en-IN" dirty="0"/>
                    </a:p>
                  </a:txBody>
                  <a:tcPr/>
                </a:tc>
                <a:tc>
                  <a:txBody>
                    <a:bodyPr/>
                    <a:lstStyle/>
                    <a:p>
                      <a:r>
                        <a:rPr kumimoji="0" lang="en-US" sz="1800" b="0" kern="1200" dirty="0">
                          <a:solidFill>
                            <a:schemeClr val="dk1"/>
                          </a:solidFill>
                          <a:latin typeface="Times New Roman" pitchFamily="18" charset="0"/>
                          <a:ea typeface="+mn-ea"/>
                          <a:cs typeface="Times New Roman" pitchFamily="18" charset="0"/>
                        </a:rPr>
                        <a:t>Diabetic Retinopathy detection through integration of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Deep learning classification </a:t>
                      </a:r>
                      <a:r>
                        <a:rPr kumimoji="0" lang="en-US" sz="1800" b="0" kern="1200" dirty="0">
                          <a:solidFill>
                            <a:schemeClr val="dk1"/>
                          </a:solidFill>
                          <a:effectLst/>
                          <a:latin typeface="+mn-lt"/>
                          <a:ea typeface="+mn-ea"/>
                          <a:cs typeface="+mn-cs"/>
                        </a:rPr>
                        <a:t>f</a:t>
                      </a:r>
                      <a:r>
                        <a:rPr kumimoji="0" lang="en-US" sz="1800" kern="1200" dirty="0">
                          <a:solidFill>
                            <a:schemeClr val="dk1"/>
                          </a:solidFill>
                          <a:effectLst/>
                          <a:latin typeface="+mn-lt"/>
                          <a:ea typeface="+mn-ea"/>
                          <a:cs typeface="+mn-cs"/>
                        </a:rPr>
                        <a:t>ramework </a:t>
                      </a:r>
                      <a:r>
                        <a:rPr kumimoji="0" lang="en-US" sz="1800" kern="1200" baseline="30000" dirty="0">
                          <a:solidFill>
                            <a:schemeClr val="dk1"/>
                          </a:solidFill>
                          <a:effectLst/>
                          <a:latin typeface="+mn-lt"/>
                          <a:ea typeface="+mn-ea"/>
                          <a:cs typeface="+mn-cs"/>
                        </a:rPr>
                        <a:t>5</a:t>
                      </a:r>
                      <a:endParaRPr kumimoji="0" lang="en-IN" sz="1800" kern="1200" dirty="0">
                        <a:solidFill>
                          <a:schemeClr val="dk1"/>
                        </a:solidFill>
                        <a:effectLst/>
                        <a:latin typeface="+mn-lt"/>
                        <a:ea typeface="+mn-ea"/>
                        <a:cs typeface="+mn-cs"/>
                      </a:endParaRPr>
                    </a:p>
                    <a:p>
                      <a:endParaRPr kumimoji="0" lang="en-US" sz="1800" b="0" kern="1200" dirty="0">
                        <a:solidFill>
                          <a:schemeClr val="dk1"/>
                        </a:solidFill>
                        <a:latin typeface="Times New Roman" pitchFamily="18" charset="0"/>
                        <a:ea typeface="+mn-ea"/>
                        <a:cs typeface="Times New Roman" pitchFamily="18" charset="0"/>
                      </a:endParaRPr>
                    </a:p>
                    <a:p>
                      <a:pPr algn="just"/>
                      <a:endParaRPr lang="en-US" sz="1400" b="0" dirty="0">
                        <a:latin typeface="Times New Roman" pitchFamily="18" charset="0"/>
                        <a:cs typeface="Times New Roman" pitchFamily="18" charset="0"/>
                      </a:endParaRPr>
                    </a:p>
                    <a:p>
                      <a:endParaRPr lang="en-IN" dirty="0"/>
                    </a:p>
                  </a:txBody>
                  <a:tcPr/>
                </a:tc>
                <a:tc>
                  <a:txBody>
                    <a:bodyPr/>
                    <a:lstStyle/>
                    <a:p>
                      <a:r>
                        <a:rPr kumimoji="0" lang="en-US" sz="1600" kern="1200" dirty="0">
                          <a:solidFill>
                            <a:schemeClr val="dk1"/>
                          </a:solidFill>
                          <a:effectLst/>
                          <a:latin typeface="+mn-lt"/>
                          <a:ea typeface="+mn-ea"/>
                          <a:cs typeface="+mn-cs"/>
                        </a:rPr>
                        <a:t>We make use of </a:t>
                      </a:r>
                      <a:r>
                        <a:rPr kumimoji="0" lang="en-US" sz="1600" kern="1200" dirty="0">
                          <a:solidFill>
                            <a:srgbClr val="FF0000"/>
                          </a:solidFill>
                          <a:effectLst/>
                          <a:latin typeface="+mn-lt"/>
                          <a:ea typeface="+mn-ea"/>
                          <a:cs typeface="+mn-cs"/>
                        </a:rPr>
                        <a:t>deep Convolutional Neural Networks </a:t>
                      </a:r>
                      <a:r>
                        <a:rPr kumimoji="0" lang="en-US" sz="1600" kern="1200" dirty="0">
                          <a:solidFill>
                            <a:schemeClr val="dk1"/>
                          </a:solidFill>
                          <a:effectLst/>
                          <a:latin typeface="+mn-lt"/>
                          <a:ea typeface="+mn-ea"/>
                          <a:cs typeface="+mn-cs"/>
                        </a:rPr>
                        <a:t>(CNNs), which have proven revolutionary in multiple fields of computer vision including medical imaging, and we bring their </a:t>
                      </a:r>
                      <a:r>
                        <a:rPr kumimoji="0" lang="en-US" sz="1600" kern="1200" dirty="0">
                          <a:solidFill>
                            <a:srgbClr val="FF0000"/>
                          </a:solidFill>
                          <a:effectLst/>
                          <a:latin typeface="+mn-lt"/>
                          <a:ea typeface="+mn-ea"/>
                          <a:cs typeface="+mn-cs"/>
                        </a:rPr>
                        <a:t>power to the diagnosis of eye fundus images</a:t>
                      </a:r>
                      <a:endParaRPr lang="en-IN" sz="1600" dirty="0">
                        <a:solidFill>
                          <a:srgbClr val="FF0000"/>
                        </a:solidFill>
                      </a:endParaRPr>
                    </a:p>
                  </a:txBody>
                  <a:tcPr/>
                </a:tc>
                <a:tc>
                  <a:txBody>
                    <a:bodyPr/>
                    <a:lstStyle/>
                    <a:p>
                      <a:pPr lvl="0"/>
                      <a:r>
                        <a:rPr kumimoji="0" lang="en-US" sz="1800" b="0" kern="1200" dirty="0">
                          <a:solidFill>
                            <a:schemeClr val="dk1"/>
                          </a:solidFill>
                          <a:latin typeface="Times New Roman" pitchFamily="18" charset="0"/>
                          <a:ea typeface="+mn-ea"/>
                          <a:cs typeface="Times New Roman" pitchFamily="18" charset="0"/>
                        </a:rPr>
                        <a:t>It </a:t>
                      </a:r>
                      <a:r>
                        <a:rPr kumimoji="0" lang="en-US" sz="1800" b="0" kern="1200" dirty="0">
                          <a:solidFill>
                            <a:srgbClr val="FF0000"/>
                          </a:solidFill>
                          <a:latin typeface="Times New Roman" pitchFamily="18" charset="0"/>
                          <a:ea typeface="+mn-ea"/>
                          <a:cs typeface="Times New Roman" pitchFamily="18" charset="0"/>
                        </a:rPr>
                        <a:t>increase the accuracy </a:t>
                      </a:r>
                      <a:r>
                        <a:rPr kumimoji="0" lang="en-US" sz="1800" b="0" kern="1200" dirty="0">
                          <a:solidFill>
                            <a:schemeClr val="dk1"/>
                          </a:solidFill>
                          <a:latin typeface="Times New Roman" pitchFamily="18" charset="0"/>
                          <a:ea typeface="+mn-ea"/>
                          <a:cs typeface="Times New Roman" pitchFamily="18" charset="0"/>
                        </a:rPr>
                        <a:t>of the method as well as to expand it to other eye diseases.</a:t>
                      </a:r>
                    </a:p>
                    <a:p>
                      <a:r>
                        <a:rPr kumimoji="0" lang="en-US" sz="1800" b="0" kern="1200" dirty="0">
                          <a:solidFill>
                            <a:schemeClr val="dk1"/>
                          </a:solidFill>
                          <a:latin typeface="Times New Roman" pitchFamily="18" charset="0"/>
                          <a:ea typeface="+mn-ea"/>
                          <a:cs typeface="Times New Roman" pitchFamily="18" charset="0"/>
                        </a:rPr>
                        <a:t> </a:t>
                      </a:r>
                    </a:p>
                    <a:p>
                      <a:pPr algn="just"/>
                      <a:endParaRPr lang="en-US" sz="1400" b="0" dirty="0">
                        <a:latin typeface="Times New Roman" pitchFamily="18" charset="0"/>
                        <a:cs typeface="Times New Roman" pitchFamily="18" charset="0"/>
                      </a:endParaRPr>
                    </a:p>
                  </a:txBody>
                  <a:tcPr/>
                </a:tc>
                <a:extLst>
                  <a:ext uri="{0D108BD9-81ED-4DB2-BD59-A6C34878D82A}">
                    <a16:rowId xmlns:a16="http://schemas.microsoft.com/office/drawing/2014/main" val="1879908825"/>
                  </a:ext>
                </a:extLst>
              </a:tr>
            </a:tbl>
          </a:graphicData>
        </a:graphic>
      </p:graphicFrame>
    </p:spTree>
    <p:extLst>
      <p:ext uri="{BB962C8B-B14F-4D97-AF65-F5344CB8AC3E}">
        <p14:creationId xmlns:p14="http://schemas.microsoft.com/office/powerpoint/2010/main" val="2047915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8E17-FBF7-42CF-A124-ACE60ACF2955}"/>
              </a:ext>
            </a:extLst>
          </p:cNvPr>
          <p:cNvSpPr>
            <a:spLocks noGrp="1"/>
          </p:cNvSpPr>
          <p:nvPr>
            <p:ph type="title"/>
          </p:nvPr>
        </p:nvSpPr>
        <p:spPr/>
        <p:txBody>
          <a:bodyPr/>
          <a:lstStyle/>
          <a:p>
            <a:endParaRPr lang="en-IN" dirty="0"/>
          </a:p>
        </p:txBody>
      </p:sp>
      <p:graphicFrame>
        <p:nvGraphicFramePr>
          <p:cNvPr id="6" name="Table 4">
            <a:extLst>
              <a:ext uri="{FF2B5EF4-FFF2-40B4-BE49-F238E27FC236}">
                <a16:creationId xmlns:a16="http://schemas.microsoft.com/office/drawing/2014/main" id="{A26F37E6-425C-4A04-8EE4-652871135D2D}"/>
              </a:ext>
            </a:extLst>
          </p:cNvPr>
          <p:cNvGraphicFramePr>
            <a:graphicFrameLocks/>
          </p:cNvGraphicFramePr>
          <p:nvPr>
            <p:extLst>
              <p:ext uri="{D42A27DB-BD31-4B8C-83A1-F6EECF244321}">
                <p14:modId xmlns:p14="http://schemas.microsoft.com/office/powerpoint/2010/main" val="933152627"/>
              </p:ext>
            </p:extLst>
          </p:nvPr>
        </p:nvGraphicFramePr>
        <p:xfrm>
          <a:off x="266700" y="611016"/>
          <a:ext cx="8610600" cy="5297807"/>
        </p:xfrm>
        <a:graphic>
          <a:graphicData uri="http://schemas.openxmlformats.org/drawingml/2006/table">
            <a:tbl>
              <a:tblPr firstRow="1" bandRow="1">
                <a:tableStyleId>{F5AB1C69-6EDB-4FF4-983F-18BD219EF322}</a:tableStyleId>
              </a:tblPr>
              <a:tblGrid>
                <a:gridCol w="685800">
                  <a:extLst>
                    <a:ext uri="{9D8B030D-6E8A-4147-A177-3AD203B41FA5}">
                      <a16:colId xmlns:a16="http://schemas.microsoft.com/office/drawing/2014/main" val="3564364689"/>
                    </a:ext>
                  </a:extLst>
                </a:gridCol>
                <a:gridCol w="1181100">
                  <a:extLst>
                    <a:ext uri="{9D8B030D-6E8A-4147-A177-3AD203B41FA5}">
                      <a16:colId xmlns:a16="http://schemas.microsoft.com/office/drawing/2014/main" val="2932547578"/>
                    </a:ext>
                  </a:extLst>
                </a:gridCol>
                <a:gridCol w="1219200">
                  <a:extLst>
                    <a:ext uri="{9D8B030D-6E8A-4147-A177-3AD203B41FA5}">
                      <a16:colId xmlns:a16="http://schemas.microsoft.com/office/drawing/2014/main" val="813767344"/>
                    </a:ext>
                  </a:extLst>
                </a:gridCol>
                <a:gridCol w="1371600">
                  <a:extLst>
                    <a:ext uri="{9D8B030D-6E8A-4147-A177-3AD203B41FA5}">
                      <a16:colId xmlns:a16="http://schemas.microsoft.com/office/drawing/2014/main" val="1391311951"/>
                    </a:ext>
                  </a:extLst>
                </a:gridCol>
                <a:gridCol w="2476500">
                  <a:extLst>
                    <a:ext uri="{9D8B030D-6E8A-4147-A177-3AD203B41FA5}">
                      <a16:colId xmlns:a16="http://schemas.microsoft.com/office/drawing/2014/main" val="3512554354"/>
                    </a:ext>
                  </a:extLst>
                </a:gridCol>
                <a:gridCol w="1676400">
                  <a:extLst>
                    <a:ext uri="{9D8B030D-6E8A-4147-A177-3AD203B41FA5}">
                      <a16:colId xmlns:a16="http://schemas.microsoft.com/office/drawing/2014/main" val="2116831051"/>
                    </a:ext>
                  </a:extLst>
                </a:gridCol>
              </a:tblGrid>
              <a:tr h="8424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err="1">
                          <a:latin typeface="Times New Roman" pitchFamily="18" charset="0"/>
                          <a:cs typeface="Times New Roman" pitchFamily="18" charset="0"/>
                        </a:rPr>
                        <a:t>S.No</a:t>
                      </a:r>
                      <a:endParaRPr lang="en-US" sz="1800" b="0" dirty="0">
                        <a:latin typeface="Times New Roman" pitchFamily="18" charset="0"/>
                        <a:cs typeface="Times New Roman" pitchFamily="18" charset="0"/>
                      </a:endParaRPr>
                    </a:p>
                    <a:p>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Journal name, Year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Author Name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Paper Title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Methodology</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Merits</a:t>
                      </a:r>
                    </a:p>
                    <a:p>
                      <a:endParaRPr lang="en-IN" dirty="0"/>
                    </a:p>
                  </a:txBody>
                  <a:tcPr/>
                </a:tc>
                <a:extLst>
                  <a:ext uri="{0D108BD9-81ED-4DB2-BD59-A6C34878D82A}">
                    <a16:rowId xmlns:a16="http://schemas.microsoft.com/office/drawing/2014/main" val="2319119377"/>
                  </a:ext>
                </a:extLst>
              </a:tr>
              <a:tr h="4109087">
                <a:tc>
                  <a:txBody>
                    <a:bodyPr/>
                    <a:lstStyle/>
                    <a:p>
                      <a:r>
                        <a:rPr lang="en-US" dirty="0"/>
                        <a:t>6</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2015</a:t>
                      </a:r>
                      <a:endParaRPr lang="en-US" sz="1400" b="0" dirty="0">
                        <a:latin typeface="Times New Roman" pitchFamily="18" charset="0"/>
                        <a:cs typeface="Times New Roman" pitchFamily="18" charset="0"/>
                      </a:endParaRPr>
                    </a:p>
                    <a:p>
                      <a:r>
                        <a:rPr kumimoji="0" lang="en-IN" b="0" i="0" kern="1200" dirty="0">
                          <a:solidFill>
                            <a:schemeClr val="dk1"/>
                          </a:solidFill>
                          <a:effectLst/>
                          <a:latin typeface="+mn-lt"/>
                          <a:ea typeface="+mn-ea"/>
                          <a:cs typeface="+mn-cs"/>
                        </a:rPr>
                        <a:t>Featured Prediction Competition</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Mohit Singh Solanki, Dr. Amitabha Mukherjee </a:t>
                      </a:r>
                      <a:endParaRPr lang="en-US" sz="1400" b="0" dirty="0">
                        <a:latin typeface="Times New Roman" pitchFamily="18" charset="0"/>
                        <a:cs typeface="Times New Roman"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Diabetic Retinopathy Detection Using Eye</a:t>
                      </a:r>
                      <a:r>
                        <a:rPr kumimoji="0" lang="en-US" sz="1800" b="0" kern="1200" dirty="0">
                          <a:solidFill>
                            <a:schemeClr val="dk1"/>
                          </a:solidFill>
                          <a:effectLst/>
                          <a:latin typeface="+mn-lt"/>
                          <a:ea typeface="+mn-ea"/>
                          <a:cs typeface="+mn-cs"/>
                        </a:rPr>
                        <a:t> i</a:t>
                      </a:r>
                      <a:r>
                        <a:rPr kumimoji="0" lang="en-US" sz="1800" kern="1200" dirty="0">
                          <a:solidFill>
                            <a:schemeClr val="dk1"/>
                          </a:solidFill>
                          <a:effectLst/>
                          <a:latin typeface="+mn-lt"/>
                          <a:ea typeface="+mn-ea"/>
                          <a:cs typeface="+mn-cs"/>
                        </a:rPr>
                        <a:t>mages </a:t>
                      </a:r>
                      <a:r>
                        <a:rPr kumimoji="0" lang="en-US" sz="1800" kern="1200" baseline="30000" dirty="0">
                          <a:solidFill>
                            <a:schemeClr val="dk1"/>
                          </a:solidFill>
                          <a:effectLst/>
                          <a:latin typeface="+mn-lt"/>
                          <a:ea typeface="+mn-ea"/>
                          <a:cs typeface="+mn-cs"/>
                        </a:rPr>
                        <a:t>6</a:t>
                      </a:r>
                      <a:endParaRPr kumimoji="0" lang="en-IN" sz="18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kern="1200" dirty="0">
                        <a:solidFill>
                          <a:schemeClr val="dk1"/>
                        </a:solidFill>
                        <a:latin typeface="Times New Roman" pitchFamily="18" charset="0"/>
                        <a:ea typeface="+mn-ea"/>
                        <a:cs typeface="Times New Roman" pitchFamily="18" charset="0"/>
                      </a:endParaRPr>
                    </a:p>
                    <a:p>
                      <a:endParaRPr lang="en-IN" dirty="0"/>
                    </a:p>
                  </a:txBody>
                  <a:tcPr/>
                </a:tc>
                <a:tc>
                  <a:txBody>
                    <a:bodyPr/>
                    <a:lstStyle/>
                    <a:p>
                      <a:r>
                        <a:rPr kumimoji="0" lang="en-US" sz="1800" kern="1200" dirty="0">
                          <a:solidFill>
                            <a:schemeClr val="dk1"/>
                          </a:solidFill>
                          <a:effectLst/>
                          <a:latin typeface="+mn-lt"/>
                          <a:ea typeface="+mn-ea"/>
                          <a:cs typeface="+mn-cs"/>
                        </a:rPr>
                        <a:t>This project we are using </a:t>
                      </a:r>
                      <a:r>
                        <a:rPr kumimoji="0" lang="en-US" sz="1800" kern="1200" dirty="0">
                          <a:solidFill>
                            <a:srgbClr val="FF0000"/>
                          </a:solidFill>
                          <a:effectLst/>
                          <a:latin typeface="+mn-lt"/>
                          <a:ea typeface="+mn-ea"/>
                          <a:cs typeface="+mn-cs"/>
                        </a:rPr>
                        <a:t>supervised learning </a:t>
                      </a:r>
                      <a:r>
                        <a:rPr kumimoji="0" lang="en-US" sz="1800" kern="1200" dirty="0">
                          <a:solidFill>
                            <a:schemeClr val="dk1"/>
                          </a:solidFill>
                          <a:effectLst/>
                          <a:latin typeface="+mn-lt"/>
                          <a:ea typeface="+mn-ea"/>
                          <a:cs typeface="+mn-cs"/>
                        </a:rPr>
                        <a:t>methods</a:t>
                      </a:r>
                      <a:r>
                        <a:rPr kumimoji="0" lang="en-US" sz="1800" b="1" kern="1200" dirty="0">
                          <a:solidFill>
                            <a:schemeClr val="dk1"/>
                          </a:solidFill>
                          <a:effectLst/>
                          <a:latin typeface="+mn-lt"/>
                          <a:ea typeface="+mn-ea"/>
                          <a:cs typeface="+mn-cs"/>
                        </a:rPr>
                        <a:t> </a:t>
                      </a:r>
                      <a:r>
                        <a:rPr kumimoji="0" lang="en-US" sz="1800" kern="1200" dirty="0">
                          <a:solidFill>
                            <a:schemeClr val="dk1"/>
                          </a:solidFill>
                          <a:effectLst/>
                          <a:latin typeface="+mn-lt"/>
                          <a:ea typeface="+mn-ea"/>
                          <a:cs typeface="+mn-cs"/>
                        </a:rPr>
                        <a:t>to classify a given set of images into 5 classes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It is a attempt towards finding a </a:t>
                      </a:r>
                      <a:r>
                        <a:rPr kumimoji="0" lang="en-US" sz="1800" b="0" kern="1200" dirty="0">
                          <a:solidFill>
                            <a:srgbClr val="FF0000"/>
                          </a:solidFill>
                          <a:latin typeface="Times New Roman" pitchFamily="18" charset="0"/>
                          <a:ea typeface="+mn-ea"/>
                          <a:cs typeface="Times New Roman" pitchFamily="18" charset="0"/>
                        </a:rPr>
                        <a:t>automated way </a:t>
                      </a:r>
                      <a:r>
                        <a:rPr kumimoji="0" lang="en-US" sz="1800" b="0" kern="1200" dirty="0">
                          <a:solidFill>
                            <a:schemeClr val="dk1"/>
                          </a:solidFill>
                          <a:latin typeface="Times New Roman" pitchFamily="18" charset="0"/>
                          <a:ea typeface="+mn-ea"/>
                          <a:cs typeface="Times New Roman" pitchFamily="18" charset="0"/>
                        </a:rPr>
                        <a:t>to detect this disease in </a:t>
                      </a:r>
                      <a:r>
                        <a:rPr kumimoji="0" lang="en-US" sz="1800" b="0" kern="1200" dirty="0">
                          <a:solidFill>
                            <a:srgbClr val="FF0000"/>
                          </a:solidFill>
                          <a:latin typeface="Times New Roman" pitchFamily="18" charset="0"/>
                          <a:ea typeface="+mn-ea"/>
                          <a:cs typeface="Times New Roman" pitchFamily="18" charset="0"/>
                        </a:rPr>
                        <a:t>its early phase.</a:t>
                      </a:r>
                    </a:p>
                    <a:p>
                      <a:endParaRPr lang="en-IN" dirty="0"/>
                    </a:p>
                    <a:p>
                      <a:endParaRPr lang="en-IN" dirty="0"/>
                    </a:p>
                  </a:txBody>
                  <a:tcPr/>
                </a:tc>
                <a:extLst>
                  <a:ext uri="{0D108BD9-81ED-4DB2-BD59-A6C34878D82A}">
                    <a16:rowId xmlns:a16="http://schemas.microsoft.com/office/drawing/2014/main" val="1707964382"/>
                  </a:ext>
                </a:extLst>
              </a:tr>
            </a:tbl>
          </a:graphicData>
        </a:graphic>
      </p:graphicFrame>
    </p:spTree>
    <p:extLst>
      <p:ext uri="{BB962C8B-B14F-4D97-AF65-F5344CB8AC3E}">
        <p14:creationId xmlns:p14="http://schemas.microsoft.com/office/powerpoint/2010/main" val="3584246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1816C-F2E7-4D90-A624-9937393F546F}"/>
              </a:ext>
            </a:extLst>
          </p:cNvPr>
          <p:cNvSpPr>
            <a:spLocks noGrp="1"/>
          </p:cNvSpPr>
          <p:nvPr>
            <p:ph type="title"/>
          </p:nvPr>
        </p:nvSpPr>
        <p:spPr/>
        <p:txBody>
          <a:bodyPr/>
          <a:lstStyle/>
          <a:p>
            <a:endParaRPr lang="en-IN"/>
          </a:p>
        </p:txBody>
      </p:sp>
      <p:graphicFrame>
        <p:nvGraphicFramePr>
          <p:cNvPr id="6" name="Table 5">
            <a:extLst>
              <a:ext uri="{FF2B5EF4-FFF2-40B4-BE49-F238E27FC236}">
                <a16:creationId xmlns:a16="http://schemas.microsoft.com/office/drawing/2014/main" id="{DE1358EB-3792-4376-881F-C6BB2E888952}"/>
              </a:ext>
            </a:extLst>
          </p:cNvPr>
          <p:cNvGraphicFramePr>
            <a:graphicFrameLocks/>
          </p:cNvGraphicFramePr>
          <p:nvPr>
            <p:extLst>
              <p:ext uri="{D42A27DB-BD31-4B8C-83A1-F6EECF244321}">
                <p14:modId xmlns:p14="http://schemas.microsoft.com/office/powerpoint/2010/main" val="2821944035"/>
              </p:ext>
            </p:extLst>
          </p:nvPr>
        </p:nvGraphicFramePr>
        <p:xfrm>
          <a:off x="225742" y="704088"/>
          <a:ext cx="8692515" cy="5805129"/>
        </p:xfrm>
        <a:graphic>
          <a:graphicData uri="http://schemas.openxmlformats.org/drawingml/2006/table">
            <a:tbl>
              <a:tblPr firstRow="1" bandRow="1">
                <a:tableStyleId>{F5AB1C69-6EDB-4FF4-983F-18BD219EF322}</a:tableStyleId>
              </a:tblPr>
              <a:tblGrid>
                <a:gridCol w="697571">
                  <a:extLst>
                    <a:ext uri="{9D8B030D-6E8A-4147-A177-3AD203B41FA5}">
                      <a16:colId xmlns:a16="http://schemas.microsoft.com/office/drawing/2014/main" val="2073557592"/>
                    </a:ext>
                  </a:extLst>
                </a:gridCol>
                <a:gridCol w="1515087">
                  <a:extLst>
                    <a:ext uri="{9D8B030D-6E8A-4147-A177-3AD203B41FA5}">
                      <a16:colId xmlns:a16="http://schemas.microsoft.com/office/drawing/2014/main" val="1642286767"/>
                    </a:ext>
                  </a:extLst>
                </a:gridCol>
                <a:gridCol w="990600">
                  <a:extLst>
                    <a:ext uri="{9D8B030D-6E8A-4147-A177-3AD203B41FA5}">
                      <a16:colId xmlns:a16="http://schemas.microsoft.com/office/drawing/2014/main" val="2228654525"/>
                    </a:ext>
                  </a:extLst>
                </a:gridCol>
                <a:gridCol w="1752600">
                  <a:extLst>
                    <a:ext uri="{9D8B030D-6E8A-4147-A177-3AD203B41FA5}">
                      <a16:colId xmlns:a16="http://schemas.microsoft.com/office/drawing/2014/main" val="3033170853"/>
                    </a:ext>
                  </a:extLst>
                </a:gridCol>
                <a:gridCol w="2286000">
                  <a:extLst>
                    <a:ext uri="{9D8B030D-6E8A-4147-A177-3AD203B41FA5}">
                      <a16:colId xmlns:a16="http://schemas.microsoft.com/office/drawing/2014/main" val="439285213"/>
                    </a:ext>
                  </a:extLst>
                </a:gridCol>
                <a:gridCol w="1450657">
                  <a:extLst>
                    <a:ext uri="{9D8B030D-6E8A-4147-A177-3AD203B41FA5}">
                      <a16:colId xmlns:a16="http://schemas.microsoft.com/office/drawing/2014/main" val="3028079661"/>
                    </a:ext>
                  </a:extLst>
                </a:gridCol>
              </a:tblGrid>
              <a:tr h="9014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err="1">
                          <a:latin typeface="Times New Roman" pitchFamily="18" charset="0"/>
                          <a:cs typeface="Times New Roman" pitchFamily="18" charset="0"/>
                        </a:rPr>
                        <a:t>S.No</a:t>
                      </a:r>
                      <a:endParaRPr lang="en-US" sz="1800" b="0" dirty="0">
                        <a:latin typeface="Times New Roman" pitchFamily="18" charset="0"/>
                        <a:cs typeface="Times New Roman" pitchFamily="18" charset="0"/>
                      </a:endParaRPr>
                    </a:p>
                    <a:p>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Journal name, Year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Author Name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Paper Title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Methodology</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Merits</a:t>
                      </a:r>
                    </a:p>
                    <a:p>
                      <a:endParaRPr lang="en-IN" dirty="0"/>
                    </a:p>
                  </a:txBody>
                  <a:tcPr/>
                </a:tc>
                <a:extLst>
                  <a:ext uri="{0D108BD9-81ED-4DB2-BD59-A6C34878D82A}">
                    <a16:rowId xmlns:a16="http://schemas.microsoft.com/office/drawing/2014/main" val="1328221891"/>
                  </a:ext>
                </a:extLst>
              </a:tr>
              <a:tr h="4890729">
                <a:tc>
                  <a:txBody>
                    <a:bodyPr/>
                    <a:lstStyle/>
                    <a:p>
                      <a:r>
                        <a:rPr lang="en-US" dirty="0"/>
                        <a:t>7</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2018</a:t>
                      </a:r>
                      <a:endParaRPr lang="en-US" sz="1400" b="0" dirty="0">
                        <a:latin typeface="Times New Roman" pitchFamily="18" charset="0"/>
                        <a:cs typeface="Times New Roman" pitchFamily="18" charset="0"/>
                      </a:endParaRPr>
                    </a:p>
                    <a:p>
                      <a:r>
                        <a:rPr kumimoji="0" lang="en-US" b="0" i="0" kern="1200" dirty="0">
                          <a:solidFill>
                            <a:schemeClr val="dk1"/>
                          </a:solidFill>
                          <a:effectLst/>
                          <a:latin typeface="+mn-lt"/>
                          <a:ea typeface="+mn-ea"/>
                          <a:cs typeface="+mn-cs"/>
                        </a:rPr>
                        <a:t>IEEE International Symposium on Biomedical Imaging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Prasanna </a:t>
                      </a:r>
                      <a:r>
                        <a:rPr kumimoji="0" lang="en-US" sz="1800" b="0" kern="1200" dirty="0" err="1">
                          <a:solidFill>
                            <a:schemeClr val="dk1"/>
                          </a:solidFill>
                          <a:latin typeface="Times New Roman" pitchFamily="18" charset="0"/>
                          <a:ea typeface="+mn-ea"/>
                          <a:cs typeface="Times New Roman" pitchFamily="18" charset="0"/>
                        </a:rPr>
                        <a:t>Porwal</a:t>
                      </a:r>
                      <a:r>
                        <a:rPr kumimoji="0" lang="en-US" sz="1800" b="0" kern="1200" dirty="0">
                          <a:solidFill>
                            <a:schemeClr val="dk1"/>
                          </a:solidFill>
                          <a:latin typeface="Times New Roman" pitchFamily="18" charset="0"/>
                          <a:ea typeface="+mn-ea"/>
                          <a:cs typeface="Times New Roman" pitchFamily="18" charset="0"/>
                        </a:rPr>
                        <a:t>  , Samiksha </a:t>
                      </a:r>
                      <a:r>
                        <a:rPr kumimoji="0" lang="en-US" sz="1800" b="0" kern="1200" dirty="0" err="1">
                          <a:solidFill>
                            <a:schemeClr val="dk1"/>
                          </a:solidFill>
                          <a:latin typeface="Times New Roman" pitchFamily="18" charset="0"/>
                          <a:ea typeface="+mn-ea"/>
                          <a:cs typeface="Times New Roman" pitchFamily="18" charset="0"/>
                        </a:rPr>
                        <a:t>Pachade</a:t>
                      </a:r>
                      <a:r>
                        <a:rPr kumimoji="0" lang="en-US" sz="1800" b="0" kern="1200" dirty="0">
                          <a:solidFill>
                            <a:schemeClr val="dk1"/>
                          </a:solidFill>
                          <a:latin typeface="Times New Roman" pitchFamily="18" charset="0"/>
                          <a:ea typeface="+mn-ea"/>
                          <a:cs typeface="Times New Roman" pitchFamily="18" charset="0"/>
                        </a:rPr>
                        <a:t> </a:t>
                      </a:r>
                      <a:endParaRPr lang="en-US" sz="1400" b="0" dirty="0">
                        <a:latin typeface="Times New Roman" pitchFamily="18" charset="0"/>
                        <a:cs typeface="Times New Roman" pitchFamily="18" charset="0"/>
                      </a:endParaRPr>
                    </a:p>
                    <a:p>
                      <a:endParaRPr lang="en-IN" dirty="0"/>
                    </a:p>
                  </a:txBody>
                  <a:tcPr/>
                </a:tc>
                <a:tc>
                  <a:txBody>
                    <a:bodyPr/>
                    <a:lstStyle/>
                    <a:p>
                      <a:r>
                        <a:rPr kumimoji="0" lang="en-US" sz="1800" b="0" kern="1200" dirty="0">
                          <a:solidFill>
                            <a:schemeClr val="dk1"/>
                          </a:solidFill>
                          <a:latin typeface="Times New Roman" pitchFamily="18" charset="0"/>
                          <a:ea typeface="+mn-ea"/>
                          <a:cs typeface="Times New Roman" pitchFamily="18" charset="0"/>
                        </a:rPr>
                        <a:t>Indian Diabetic Retinopathy Image Dataset (</a:t>
                      </a:r>
                      <a:r>
                        <a:rPr kumimoji="0" lang="en-US" sz="1800" b="0" kern="1200" dirty="0" err="1">
                          <a:solidFill>
                            <a:schemeClr val="dk1"/>
                          </a:solidFill>
                          <a:latin typeface="Times New Roman" pitchFamily="18" charset="0"/>
                          <a:ea typeface="+mn-ea"/>
                          <a:cs typeface="Times New Roman" pitchFamily="18" charset="0"/>
                        </a:rPr>
                        <a:t>IDRiD</a:t>
                      </a:r>
                      <a:r>
                        <a:rPr kumimoji="0" lang="en-US" sz="1800" b="0" kern="1200" dirty="0">
                          <a:solidFill>
                            <a:schemeClr val="dk1"/>
                          </a:solidFill>
                          <a:latin typeface="Times New Roman" pitchFamily="18" charset="0"/>
                          <a:ea typeface="+mn-ea"/>
                          <a:cs typeface="Times New Roman"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dk1"/>
                          </a:solidFill>
                          <a:latin typeface="Times New Roman" pitchFamily="18" charset="0"/>
                          <a:ea typeface="+mn-ea"/>
                          <a:cs typeface="Times New Roman" pitchFamily="18" charset="0"/>
                        </a:rPr>
                        <a:t>A Database for Diabetic Retinopathy Screening </a:t>
                      </a:r>
                      <a:r>
                        <a:rPr kumimoji="0" lang="en-US" sz="1800" b="0" kern="1200" dirty="0">
                          <a:solidFill>
                            <a:schemeClr val="dk1"/>
                          </a:solidFill>
                          <a:effectLst/>
                          <a:latin typeface="+mn-lt"/>
                          <a:ea typeface="+mn-ea"/>
                          <a:cs typeface="+mn-cs"/>
                        </a:rPr>
                        <a:t>r</a:t>
                      </a:r>
                      <a:r>
                        <a:rPr kumimoji="0" lang="en-US" sz="1800" kern="1200" dirty="0">
                          <a:solidFill>
                            <a:schemeClr val="dk1"/>
                          </a:solidFill>
                          <a:effectLst/>
                          <a:latin typeface="+mn-lt"/>
                          <a:ea typeface="+mn-ea"/>
                          <a:cs typeface="+mn-cs"/>
                        </a:rPr>
                        <a:t>esearch </a:t>
                      </a:r>
                      <a:r>
                        <a:rPr kumimoji="0" lang="en-US" sz="1800" kern="1200" baseline="30000" dirty="0">
                          <a:solidFill>
                            <a:schemeClr val="dk1"/>
                          </a:solidFill>
                          <a:effectLst/>
                          <a:latin typeface="+mn-lt"/>
                          <a:ea typeface="+mn-ea"/>
                          <a:cs typeface="+mn-cs"/>
                        </a:rPr>
                        <a:t>7</a:t>
                      </a:r>
                      <a:endParaRPr kumimoji="0" lang="en-IN" sz="1800" kern="1200" dirty="0">
                        <a:solidFill>
                          <a:schemeClr val="dk1"/>
                        </a:solidFill>
                        <a:effectLst/>
                        <a:latin typeface="+mn-lt"/>
                        <a:ea typeface="+mn-ea"/>
                        <a:cs typeface="+mn-cs"/>
                      </a:endParaRPr>
                    </a:p>
                    <a:p>
                      <a:endParaRPr kumimoji="0" lang="en-US" sz="1800" b="0" kern="1200" dirty="0">
                        <a:solidFill>
                          <a:schemeClr val="dk1"/>
                        </a:solidFill>
                        <a:latin typeface="Times New Roman" pitchFamily="18" charset="0"/>
                        <a:ea typeface="+mn-ea"/>
                        <a:cs typeface="Times New Roman" pitchFamily="18" charset="0"/>
                      </a:endParaRPr>
                    </a:p>
                    <a:p>
                      <a:endParaRPr lang="en-IN" dirty="0"/>
                    </a:p>
                  </a:txBody>
                  <a:tcPr/>
                </a:tc>
                <a:tc>
                  <a:txBody>
                    <a:bodyPr/>
                    <a:lstStyle/>
                    <a:p>
                      <a:r>
                        <a:rPr kumimoji="0" lang="en-US" sz="1800" kern="1200" dirty="0">
                          <a:solidFill>
                            <a:schemeClr val="dk1"/>
                          </a:solidFill>
                          <a:effectLst/>
                          <a:latin typeface="+mn-lt"/>
                          <a:ea typeface="+mn-ea"/>
                          <a:cs typeface="+mn-cs"/>
                        </a:rPr>
                        <a:t>Computer-aided disease diagnosis in retinal image analysis could ease mass screening of populations with </a:t>
                      </a:r>
                      <a:r>
                        <a:rPr kumimoji="0" lang="en-US" sz="1800" kern="1200" dirty="0">
                          <a:solidFill>
                            <a:srgbClr val="FF0000"/>
                          </a:solidFill>
                          <a:effectLst/>
                          <a:latin typeface="+mn-lt"/>
                          <a:ea typeface="+mn-ea"/>
                          <a:cs typeface="+mn-cs"/>
                        </a:rPr>
                        <a:t>diabetes mellitus and help clinicians </a:t>
                      </a:r>
                      <a:r>
                        <a:rPr kumimoji="0" lang="en-US" sz="1800" kern="1200" dirty="0">
                          <a:solidFill>
                            <a:schemeClr val="dk1"/>
                          </a:solidFill>
                          <a:effectLst/>
                          <a:latin typeface="+mn-lt"/>
                          <a:ea typeface="+mn-ea"/>
                          <a:cs typeface="+mn-cs"/>
                        </a:rPr>
                        <a:t>in utilizing their time more efficiently</a:t>
                      </a:r>
                      <a:endParaRPr lang="en-IN" dirty="0"/>
                    </a:p>
                  </a:txBody>
                  <a:tcPr/>
                </a:tc>
                <a:tc>
                  <a:txBody>
                    <a:bodyPr/>
                    <a:lstStyle/>
                    <a:p>
                      <a:pPr lvl="0"/>
                      <a:r>
                        <a:rPr kumimoji="0" lang="en-US" sz="1800" b="0" kern="1200" dirty="0">
                          <a:solidFill>
                            <a:schemeClr val="dk1"/>
                          </a:solidFill>
                          <a:latin typeface="Times New Roman" pitchFamily="18" charset="0"/>
                          <a:ea typeface="+mn-ea"/>
                          <a:cs typeface="Times New Roman" pitchFamily="18" charset="0"/>
                        </a:rPr>
                        <a:t>Computer-aided disease diagnosis help clinicians in utilizing their </a:t>
                      </a:r>
                      <a:r>
                        <a:rPr kumimoji="0" lang="en-US" sz="1800" b="0" kern="1200" dirty="0">
                          <a:solidFill>
                            <a:srgbClr val="FF0000"/>
                          </a:solidFill>
                          <a:latin typeface="Times New Roman" pitchFamily="18" charset="0"/>
                          <a:ea typeface="+mn-ea"/>
                          <a:cs typeface="Times New Roman" pitchFamily="18" charset="0"/>
                        </a:rPr>
                        <a:t>time more efficiently</a:t>
                      </a:r>
                    </a:p>
                    <a:p>
                      <a:r>
                        <a:rPr kumimoji="0" lang="en-US" sz="1800" b="0" kern="1200" dirty="0">
                          <a:solidFill>
                            <a:schemeClr val="dk1"/>
                          </a:solidFill>
                          <a:latin typeface="Times New Roman" pitchFamily="18" charset="0"/>
                          <a:ea typeface="+mn-ea"/>
                          <a:cs typeface="Times New Roman" pitchFamily="18" charset="0"/>
                        </a:rPr>
                        <a:t> </a:t>
                      </a:r>
                    </a:p>
                    <a:p>
                      <a:endParaRPr lang="en-IN" dirty="0"/>
                    </a:p>
                    <a:p>
                      <a:endParaRPr lang="en-IN" dirty="0"/>
                    </a:p>
                  </a:txBody>
                  <a:tcPr/>
                </a:tc>
                <a:extLst>
                  <a:ext uri="{0D108BD9-81ED-4DB2-BD59-A6C34878D82A}">
                    <a16:rowId xmlns:a16="http://schemas.microsoft.com/office/drawing/2014/main" val="839649987"/>
                  </a:ext>
                </a:extLst>
              </a:tr>
            </a:tbl>
          </a:graphicData>
        </a:graphic>
      </p:graphicFrame>
    </p:spTree>
    <p:extLst>
      <p:ext uri="{BB962C8B-B14F-4D97-AF65-F5344CB8AC3E}">
        <p14:creationId xmlns:p14="http://schemas.microsoft.com/office/powerpoint/2010/main" val="10176168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1642</TotalTime>
  <Words>2765</Words>
  <Application>Microsoft Office PowerPoint</Application>
  <PresentationFormat>On-screen Show (4:3)</PresentationFormat>
  <Paragraphs>349</Paragraphs>
  <Slides>40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Algerian</vt:lpstr>
      <vt:lpstr>Calibri</vt:lpstr>
      <vt:lpstr>Constantia</vt:lpstr>
      <vt:lpstr>Times New Roman</vt:lpstr>
      <vt:lpstr>Wingdings</vt:lpstr>
      <vt:lpstr>Wingdings 2</vt:lpstr>
      <vt:lpstr>Flow</vt:lpstr>
      <vt:lpstr> </vt:lpstr>
      <vt:lpstr>                         INTRODUCTION</vt:lpstr>
      <vt:lpstr>                 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PROBLEM STATEMENT</vt:lpstr>
      <vt:lpstr>                 TECHNOLOGY STACK  Software Requirements </vt:lpstr>
      <vt:lpstr>               SYSTEM ARCHITECTURE </vt:lpstr>
      <vt:lpstr>                       Use case Diagram</vt:lpstr>
      <vt:lpstr>                  Activity Diagram</vt:lpstr>
      <vt:lpstr>                Sequence Diagram</vt:lpstr>
      <vt:lpstr>             Collaboration Diagram</vt:lpstr>
      <vt:lpstr>                        Modules </vt:lpstr>
      <vt:lpstr>                       </vt:lpstr>
      <vt:lpstr>PowerPoint Presentation</vt:lpstr>
      <vt:lpstr>PowerPoint Presentation</vt:lpstr>
      <vt:lpstr>PowerPoint Presentation</vt:lpstr>
      <vt:lpstr>PowerPoint Presentation</vt:lpstr>
      <vt:lpstr>           PREDICTION AND Matching Score</vt:lpstr>
      <vt:lpstr>                       TESTING</vt:lpstr>
      <vt:lpstr>PowerPoint Presentation</vt:lpstr>
      <vt:lpstr>PowerPoint Presentation</vt:lpstr>
      <vt:lpstr>                             TEST CASES                   Login page (module 3)</vt:lpstr>
      <vt:lpstr>                Input page (Module2 &amp; 3)</vt:lpstr>
      <vt:lpstr>                           login page</vt:lpstr>
      <vt:lpstr>                        INPUT PAGE</vt:lpstr>
      <vt:lpstr>                          RESULT PAGE</vt:lpstr>
      <vt:lpstr>                    Input images</vt:lpstr>
      <vt:lpstr>              Preprocessed image</vt:lpstr>
      <vt:lpstr>       Normal and affected retina</vt:lpstr>
      <vt:lpstr>                  Conclusion</vt:lpstr>
      <vt:lpstr>                     Reference</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Diabetic Retinopathy Detection Based on Binocular Siamese like Convolution Neural Network</dc:title>
  <dc:creator>gts</dc:creator>
  <cp:lastModifiedBy>charu bharathi</cp:lastModifiedBy>
  <cp:revision>108</cp:revision>
  <dcterms:created xsi:type="dcterms:W3CDTF">2019-11-08T10:06:45Z</dcterms:created>
  <dcterms:modified xsi:type="dcterms:W3CDTF">2021-06-19T12:43:58Z</dcterms:modified>
</cp:coreProperties>
</file>