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71" r:id="rId11"/>
    <p:sldId id="263" r:id="rId12"/>
    <p:sldId id="272"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40529"/>
            <a:ext cx="10363200" cy="1938992"/>
          </a:xfrm>
          <a:prstGeom prst="rect">
            <a:avLst/>
          </a:prstGeom>
          <a:noFill/>
        </p:spPr>
        <p:txBody>
          <a:bodyPr wrap="square" rtlCol="0">
            <a:spAutoFit/>
          </a:bodyPr>
          <a:lstStyle/>
          <a:p>
            <a:r>
              <a:rPr lang="en-US" sz="2400" b="1" dirty="0"/>
              <a:t>STUDENT NAME</a:t>
            </a:r>
            <a:r>
              <a:rPr lang="en-US" sz="2400" dirty="0"/>
              <a:t>: CHARUMATHI. R</a:t>
            </a:r>
          </a:p>
          <a:p>
            <a:r>
              <a:rPr lang="en-US" sz="2400" b="1" dirty="0"/>
              <a:t>REGISTER NO</a:t>
            </a:r>
            <a:r>
              <a:rPr lang="en-US" sz="2400" dirty="0"/>
              <a:t>: 312216763</a:t>
            </a:r>
            <a:r>
              <a:rPr lang="en-IN" sz="2400" dirty="0"/>
              <a:t> </a:t>
            </a:r>
            <a:r>
              <a:rPr lang="en-IN" sz="2400" b="1" dirty="0"/>
              <a:t>NM ID: </a:t>
            </a:r>
            <a:r>
              <a:rPr lang="en-IN" sz="2400" dirty="0"/>
              <a:t>F359DA1C3D09EBBAE734B72DE44B2A39</a:t>
            </a:r>
            <a:endParaRPr lang="en-US" sz="2400" dirty="0"/>
          </a:p>
          <a:p>
            <a:r>
              <a:rPr lang="en-US" sz="2400" b="1" dirty="0"/>
              <a:t>DEPARTMENT</a:t>
            </a:r>
            <a:r>
              <a:rPr lang="en-US" sz="2400" dirty="0"/>
              <a:t>: B.COM (ACCOUNTING &amp;FINANCE)</a:t>
            </a:r>
          </a:p>
          <a:p>
            <a:r>
              <a:rPr lang="en-US" sz="2400" b="1" dirty="0"/>
              <a:t>COLLEGE</a:t>
            </a:r>
            <a:r>
              <a:rPr lang="en-US" sz="2400" dirty="0"/>
              <a:t>: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endParaRPr lang="en-IN" dirty="0"/>
          </a:p>
        </p:txBody>
      </p:sp>
      <p:sp>
        <p:nvSpPr>
          <p:cNvPr id="4" name="TextBox 3">
            <a:extLst>
              <a:ext uri="{FF2B5EF4-FFF2-40B4-BE49-F238E27FC236}">
                <a16:creationId xmlns:a16="http://schemas.microsoft.com/office/drawing/2014/main" id="{967B23F3-0C9B-DB86-A113-FBF38857100C}"/>
              </a:ext>
            </a:extLst>
          </p:cNvPr>
          <p:cNvSpPr txBox="1"/>
          <p:nvPr/>
        </p:nvSpPr>
        <p:spPr>
          <a:xfrm>
            <a:off x="457200" y="1143634"/>
            <a:ext cx="8694174" cy="5078313"/>
          </a:xfrm>
          <a:prstGeom prst="rect">
            <a:avLst/>
          </a:prstGeom>
          <a:noFill/>
        </p:spPr>
        <p:txBody>
          <a:bodyPr wrap="square">
            <a:spAutoFit/>
          </a:bodyPr>
          <a:lstStyle/>
          <a:p>
            <a:r>
              <a:rPr lang="en-IN" dirty="0"/>
              <a:t>Sheet 4: </a:t>
            </a:r>
          </a:p>
          <a:p>
            <a:r>
              <a:rPr lang="en-IN" dirty="0"/>
              <a:t>Training and Development Purpose: Records details about training and development activities.</a:t>
            </a:r>
          </a:p>
          <a:p>
            <a:r>
              <a:rPr lang="en-IN" dirty="0"/>
              <a:t>Columns:</a:t>
            </a:r>
          </a:p>
          <a:p>
            <a:pPr marL="285750" indent="-285750">
              <a:buFont typeface="Wingdings" panose="05000000000000000000" pitchFamily="2" charset="2"/>
              <a:buChar char="§"/>
            </a:pPr>
            <a:r>
              <a:rPr lang="en-IN" dirty="0"/>
              <a:t>Employee ID: Unique identifier for linking with Employee             Information.</a:t>
            </a:r>
          </a:p>
          <a:p>
            <a:pPr marL="285750" indent="-285750">
              <a:buFont typeface="Wingdings" panose="05000000000000000000" pitchFamily="2" charset="2"/>
              <a:buChar char="§"/>
            </a:pPr>
            <a:r>
              <a:rPr lang="en-IN" dirty="0"/>
              <a:t>Training Program: Name of the training or development program attended.</a:t>
            </a:r>
          </a:p>
          <a:p>
            <a:pPr marL="285750" indent="-285750">
              <a:buFont typeface="Wingdings" panose="05000000000000000000" pitchFamily="2" charset="2"/>
              <a:buChar char="§"/>
            </a:pPr>
            <a:r>
              <a:rPr lang="en-IN" dirty="0"/>
              <a:t>Completion Date: Date when the training was completed.</a:t>
            </a:r>
          </a:p>
          <a:p>
            <a:pPr marL="285750" indent="-285750">
              <a:buFont typeface="Wingdings" panose="05000000000000000000" pitchFamily="2" charset="2"/>
              <a:buChar char="§"/>
            </a:pPr>
            <a:r>
              <a:rPr lang="en-IN" dirty="0"/>
              <a:t>Certification Awarded: Any certifications or qualifications earned.</a:t>
            </a:r>
          </a:p>
          <a:p>
            <a:pPr marL="285750" indent="-285750">
              <a:buFont typeface="Wingdings" panose="05000000000000000000" pitchFamily="2" charset="2"/>
              <a:buChar char="§"/>
            </a:pPr>
            <a:r>
              <a:rPr lang="en-IN" dirty="0"/>
              <a:t>Training Hours: Total number of hours spent in training.</a:t>
            </a:r>
          </a:p>
          <a:p>
            <a:r>
              <a:rPr lang="en-US" dirty="0"/>
              <a:t>Sheet 5: </a:t>
            </a:r>
          </a:p>
          <a:p>
            <a:r>
              <a:rPr lang="en-US" dirty="0"/>
              <a:t>Goals and Objectives Purpose: Tracks individual and departmental goals and objectives</a:t>
            </a:r>
          </a:p>
          <a:p>
            <a:r>
              <a:rPr lang="en-US" dirty="0"/>
              <a:t>Columns:</a:t>
            </a:r>
          </a:p>
          <a:p>
            <a:pPr marL="285750" indent="-285750">
              <a:buFont typeface="Wingdings" panose="05000000000000000000" pitchFamily="2" charset="2"/>
              <a:buChar char="§"/>
            </a:pPr>
            <a:r>
              <a:rPr lang="en-US" dirty="0"/>
              <a:t>Employee ID: Unique identifier for linking with Employee Information. </a:t>
            </a:r>
          </a:p>
          <a:p>
            <a:pPr marL="285750" indent="-285750">
              <a:buFont typeface="Wingdings" panose="05000000000000000000" pitchFamily="2" charset="2"/>
              <a:buChar char="§"/>
            </a:pPr>
            <a:r>
              <a:rPr lang="en-US" dirty="0"/>
              <a:t>Goal Description: Description of the goal or objective set.</a:t>
            </a:r>
          </a:p>
          <a:p>
            <a:pPr marL="285750" indent="-285750">
              <a:buFont typeface="Wingdings" panose="05000000000000000000" pitchFamily="2" charset="2"/>
              <a:buChar char="§"/>
            </a:pPr>
            <a:r>
              <a:rPr lang="en-US" dirty="0"/>
              <a:t>Target Date: Deadline for achieving the goal.</a:t>
            </a:r>
          </a:p>
          <a:p>
            <a:pPr marL="285750" indent="-285750">
              <a:buFont typeface="Wingdings" panose="05000000000000000000" pitchFamily="2" charset="2"/>
              <a:buChar char="§"/>
            </a:pPr>
            <a:r>
              <a:rPr lang="en-US" dirty="0"/>
              <a:t>Status: Current status of the goal (e.g., Not Started, In Progress, Completed).Achievement Level: Percentage of the goal achieved or notes on performance against the goal.</a:t>
            </a:r>
            <a:endParaRPr lang="en-IN" dirty="0"/>
          </a:p>
        </p:txBody>
      </p:sp>
    </p:spTree>
    <p:extLst>
      <p:ext uri="{BB962C8B-B14F-4D97-AF65-F5344CB8AC3E}">
        <p14:creationId xmlns:p14="http://schemas.microsoft.com/office/powerpoint/2010/main" val="125507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4710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AAEF3B-EB72-09DD-5B6A-061F4F8823BD}"/>
              </a:ext>
            </a:extLst>
          </p:cNvPr>
          <p:cNvSpPr txBox="1"/>
          <p:nvPr/>
        </p:nvSpPr>
        <p:spPr>
          <a:xfrm>
            <a:off x="2209800" y="1695450"/>
            <a:ext cx="6941574" cy="4524315"/>
          </a:xfrm>
          <a:prstGeom prst="rect">
            <a:avLst/>
          </a:prstGeom>
          <a:noFill/>
        </p:spPr>
        <p:txBody>
          <a:bodyPr wrap="square">
            <a:spAutoFit/>
          </a:bodyPr>
          <a:lstStyle/>
          <a:p>
            <a:pPr marL="342900" indent="-342900">
              <a:buAutoNum type="arabicPeriod"/>
            </a:pPr>
            <a:r>
              <a:rPr lang="en-IN" dirty="0"/>
              <a:t>Advanced Data Visualization : Interactive Dashboards: Create dynamic dashboards that offer real-time insights into employee performance. Use interactive elements like slicers and drop-down menus to allow users to filter and view data by different parameters (e.g., department, time period).Custom Charts and Graphs: Incorporate visually appealing and easy-to-understand charts, such as heat maps, sparklines, and trend lines, to highlight key performance indicators and trends.</a:t>
            </a:r>
          </a:p>
          <a:p>
            <a:pPr marL="342900" indent="-342900">
              <a:buAutoNum type="arabicPeriod"/>
            </a:pPr>
            <a:r>
              <a:rPr lang="en-US" dirty="0"/>
              <a:t>Automated Data Analysis :Automated Calculations: Use advanced Excel formulas and functions (e.g., INDEX-MATCH, SUMIFS, AVERAGEIFS) to automate complex calculations and aggregations, saving time and reducing the risk of errors. Conditional Formatting: Apply conditional formatting to instantly highlight significant performance deviations, such as high achievers or underperformers, using color codes and data bars.</a:t>
            </a:r>
            <a:endParaRPr lang="en-IN" dirty="0"/>
          </a:p>
          <a:p>
            <a:pPr marL="342900" indent="-342900">
              <a:buAutoNum type="arabicPeriod"/>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AAEF3B-EB72-09DD-5B6A-061F4F8823BD}"/>
              </a:ext>
            </a:extLst>
          </p:cNvPr>
          <p:cNvSpPr txBox="1"/>
          <p:nvPr/>
        </p:nvSpPr>
        <p:spPr>
          <a:xfrm>
            <a:off x="2209799" y="1695450"/>
            <a:ext cx="7324725" cy="5078313"/>
          </a:xfrm>
          <a:prstGeom prst="rect">
            <a:avLst/>
          </a:prstGeom>
          <a:noFill/>
        </p:spPr>
        <p:txBody>
          <a:bodyPr wrap="square">
            <a:spAutoFit/>
          </a:bodyPr>
          <a:lstStyle/>
          <a:p>
            <a:pPr marL="342900" indent="-342900">
              <a:buFont typeface="+mj-lt"/>
              <a:buAutoNum type="arabicPeriod" startAt="3"/>
            </a:pPr>
            <a:r>
              <a:rPr lang="en-US" dirty="0"/>
              <a:t> Comprehensive Performance Metrics:360-Degree Performance Overview: Integrate various performance metrics—sales figures, project completion rates, customer feedback, attendance records, and training achievements—into a single comprehensive </a:t>
            </a:r>
            <a:r>
              <a:rPr lang="en-US" dirty="0" err="1"/>
              <a:t>analysis.Benchmarking</a:t>
            </a:r>
            <a:r>
              <a:rPr lang="en-US" dirty="0"/>
              <a:t> and Goal Tracking: Compare individual performance against benchmarks and goals to measure achievements and identify gaps, helping to set realistic targets and expectations.</a:t>
            </a:r>
          </a:p>
          <a:p>
            <a:pPr marL="342900" indent="-342900">
              <a:buFont typeface="+mj-lt"/>
              <a:buAutoNum type="arabicPeriod" startAt="3"/>
            </a:pPr>
            <a:r>
              <a:rPr lang="en-US" dirty="0"/>
              <a:t>4. Insightful Trend </a:t>
            </a:r>
            <a:r>
              <a:rPr lang="en-US" dirty="0" err="1"/>
              <a:t>Analysis:Historical</a:t>
            </a:r>
            <a:r>
              <a:rPr lang="en-US" dirty="0"/>
              <a:t> Performance Trends: Track and analyze performance trends over multiple periods to identify patterns, seasonality, and long-term </a:t>
            </a:r>
            <a:r>
              <a:rPr lang="en-US" dirty="0" err="1"/>
              <a:t>changes.Predictive</a:t>
            </a:r>
            <a:r>
              <a:rPr lang="en-US" dirty="0"/>
              <a:t> Analytics: Use historical data to forecast future performance trends and potential outcomes, aiding in strategic planning and resource allocation.</a:t>
            </a:r>
          </a:p>
          <a:p>
            <a:pPr marL="342900" indent="-342900">
              <a:buFont typeface="+mj-lt"/>
              <a:buAutoNum type="arabicPeriod" startAt="3"/>
            </a:pPr>
            <a:r>
              <a:rPr lang="en-US" dirty="0"/>
              <a:t>5. Actionable Insights and </a:t>
            </a:r>
            <a:r>
              <a:rPr lang="en-US" dirty="0" err="1"/>
              <a:t>Recommendations:Data-Driven</a:t>
            </a:r>
            <a:r>
              <a:rPr lang="en-US" dirty="0"/>
              <a:t> Recommendations: Generate actionable recommendations based on performance analysis, such as tailored development programs, targeted interventions, and strategic </a:t>
            </a:r>
            <a:r>
              <a:rPr lang="en-US" dirty="0" err="1"/>
              <a:t>adjustments.Highlighting</a:t>
            </a:r>
            <a:r>
              <a:rPr lang="en-US" dirty="0"/>
              <a:t> Success Stories: Identify and showcase high performers and success stories to motivate employees and recognize their contributions.</a:t>
            </a:r>
            <a:endParaRPr lang="en-IN" dirty="0"/>
          </a:p>
        </p:txBody>
      </p:sp>
    </p:spTree>
    <p:extLst>
      <p:ext uri="{BB962C8B-B14F-4D97-AF65-F5344CB8AC3E}">
        <p14:creationId xmlns:p14="http://schemas.microsoft.com/office/powerpoint/2010/main" val="163227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436562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69AC09-5920-83B3-349D-09F9088A226D}"/>
              </a:ext>
            </a:extLst>
          </p:cNvPr>
          <p:cNvSpPr txBox="1"/>
          <p:nvPr/>
        </p:nvSpPr>
        <p:spPr>
          <a:xfrm>
            <a:off x="457200" y="1143000"/>
            <a:ext cx="8694174" cy="5355312"/>
          </a:xfrm>
          <a:prstGeom prst="rect">
            <a:avLst/>
          </a:prstGeom>
          <a:noFill/>
        </p:spPr>
        <p:txBody>
          <a:bodyPr wrap="square">
            <a:spAutoFit/>
          </a:bodyPr>
          <a:lstStyle/>
          <a:p>
            <a:r>
              <a:rPr lang="en-IN" dirty="0"/>
              <a:t>Excel modelling for employee performance analysis involves creating structured and dynamic models that allow you to evaluate, interpret, and visualize employee performance data effectively. Here’s a comprehensive guide on how to set up and use such a model:</a:t>
            </a:r>
          </a:p>
          <a:p>
            <a:pPr marL="342900" indent="-342900">
              <a:buAutoNum type="arabicPeriod"/>
            </a:pPr>
            <a:r>
              <a:rPr lang="en-US" dirty="0"/>
              <a:t>Data Collection and Preparation</a:t>
            </a:r>
          </a:p>
          <a:p>
            <a:pPr marL="342900" indent="-342900">
              <a:buAutoNum type="alphaLcPeriod"/>
            </a:pPr>
            <a:r>
              <a:rPr lang="en-US" dirty="0"/>
              <a:t>Define Objectives : Determine what aspects of performance you need to analyze (e.g., productivity, attendance, sales, feedback). </a:t>
            </a:r>
          </a:p>
          <a:p>
            <a:pPr marL="342900" indent="-342900">
              <a:buAutoNum type="alphaLcPeriod"/>
            </a:pPr>
            <a:r>
              <a:rPr lang="en-US" dirty="0"/>
              <a:t> Gather Data : Collect relevant data from various sources such as HR systems, project management tools, and feedback surveys.</a:t>
            </a:r>
          </a:p>
          <a:p>
            <a:pPr marL="342900" indent="-342900">
              <a:buAutoNum type="alphaLcPeriod"/>
            </a:pPr>
            <a:r>
              <a:rPr lang="en-US" dirty="0"/>
              <a:t>  Clean and Structure Data : Ensure that data is accurate, complete, and formatted consistently.</a:t>
            </a:r>
          </a:p>
          <a:p>
            <a:r>
              <a:rPr lang="en-US" dirty="0"/>
              <a:t>Organize data into structured sheets or tables in Excel.</a:t>
            </a:r>
          </a:p>
          <a:p>
            <a:endParaRPr lang="en-US" dirty="0"/>
          </a:p>
          <a:p>
            <a:r>
              <a:rPr lang="en-US" dirty="0"/>
              <a:t>2. Building the Excel Model</a:t>
            </a:r>
          </a:p>
          <a:p>
            <a:r>
              <a:rPr lang="en-US" dirty="0"/>
              <a:t>a. Data Sheets Setup : </a:t>
            </a:r>
          </a:p>
          <a:p>
            <a:pPr marL="400050" indent="-400050">
              <a:buFont typeface="+mj-lt"/>
              <a:buAutoNum type="romanLcPeriod"/>
            </a:pPr>
            <a:r>
              <a:rPr lang="en-US" dirty="0"/>
              <a:t>  Employee Information Sheet</a:t>
            </a:r>
          </a:p>
          <a:p>
            <a:pPr marL="400050" indent="-400050">
              <a:buFont typeface="+mj-lt"/>
              <a:buAutoNum type="romanLcPeriod"/>
            </a:pPr>
            <a:r>
              <a:rPr lang="en-US" dirty="0"/>
              <a:t>  Performance Metrics Sheet </a:t>
            </a:r>
          </a:p>
          <a:p>
            <a:pPr marL="400050" indent="-400050">
              <a:buFont typeface="+mj-lt"/>
              <a:buAutoNum type="romanLcPeriod"/>
            </a:pPr>
            <a:r>
              <a:rPr lang="en-US" dirty="0"/>
              <a:t>  Attendance Records Sheet</a:t>
            </a:r>
          </a:p>
          <a:p>
            <a:pPr marL="400050" indent="-400050">
              <a:buFont typeface="+mj-lt"/>
              <a:buAutoNum type="romanLcPeriod"/>
            </a:pPr>
            <a:r>
              <a:rPr lang="en-US" dirty="0"/>
              <a:t> Training and Development Sheet </a:t>
            </a:r>
          </a:p>
          <a:p>
            <a:pPr marL="400050" indent="-400050">
              <a:buFont typeface="+mj-lt"/>
              <a:buAutoNum type="romanLcPeriod"/>
            </a:pPr>
            <a:r>
              <a:rPr lang="en-US" dirty="0"/>
              <a:t>  Goals and Objectives Sheet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3594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a:extLst>
              <a:ext uri="{FF2B5EF4-FFF2-40B4-BE49-F238E27FC236}">
                <a16:creationId xmlns:a16="http://schemas.microsoft.com/office/drawing/2014/main" id="{35B2C683-0E04-BD49-496C-5D0120319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75" y="1695450"/>
            <a:ext cx="6719303" cy="3467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ADC793-624C-386D-90FF-53F97192926E}"/>
              </a:ext>
            </a:extLst>
          </p:cNvPr>
          <p:cNvSpPr txBox="1"/>
          <p:nvPr/>
        </p:nvSpPr>
        <p:spPr>
          <a:xfrm>
            <a:off x="755332" y="1524000"/>
            <a:ext cx="9379268" cy="4585871"/>
          </a:xfrm>
          <a:prstGeom prst="rect">
            <a:avLst/>
          </a:prstGeom>
          <a:noFill/>
        </p:spPr>
        <p:txBody>
          <a:bodyPr wrap="square">
            <a:spAutoFit/>
          </a:bodyPr>
          <a:lstStyle/>
          <a:p>
            <a:r>
              <a:rPr lang="en-IN" dirty="0"/>
              <a:t>Employee performance analysis is crucial for optimizing organizational efficiency, identifying top talent, and addressing areas for improvement. Utilizing Excel for this analysis offers a versatile, cost-effective approach that empowers organizations to gain actionable insights into their workforce.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4000" dirty="0">
                <a:latin typeface="Bookman Old Style" panose="02050604050505020204" pitchFamily="18" charset="0"/>
              </a:rPr>
              <a:t>    THANK YOU</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304800" y="2123271"/>
            <a:ext cx="10744200"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575055"/>
            <a:ext cx="6705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095949B-2105-59CB-A650-7DEB2B597DBA}"/>
              </a:ext>
            </a:extLst>
          </p:cNvPr>
          <p:cNvSpPr txBox="1"/>
          <p:nvPr/>
        </p:nvSpPr>
        <p:spPr>
          <a:xfrm>
            <a:off x="381000" y="2133600"/>
            <a:ext cx="7315200" cy="3970318"/>
          </a:xfrm>
          <a:prstGeom prst="rect">
            <a:avLst/>
          </a:prstGeom>
          <a:noFill/>
        </p:spPr>
        <p:txBody>
          <a:bodyPr wrap="square">
            <a:spAutoFit/>
          </a:bodyPr>
          <a:lstStyle/>
          <a:p>
            <a:r>
              <a:rPr lang="en-IN" dirty="0"/>
              <a:t>Objective: To analyse and evaluate employee performance using data recorded in an Excel spreadsheet. The goal is to identify patterns, assess performance metrics, and provide actionable insights to improve overall productivity and employee satisfaction. </a:t>
            </a:r>
          </a:p>
          <a:p>
            <a:r>
              <a:rPr lang="en-IN" dirty="0"/>
              <a:t>Assess Individual Performance: Evaluate how well each employee is performing against set targets and goals.</a:t>
            </a:r>
          </a:p>
          <a:p>
            <a:r>
              <a:rPr lang="en-IN" dirty="0"/>
              <a:t> Identify High and Low Performers: Pinpoint employees who consistently perform at a high level and those who may need additional support or training. </a:t>
            </a:r>
          </a:p>
          <a:p>
            <a:r>
              <a:rPr lang="en-IN" dirty="0"/>
              <a:t>Determine Trends and Patterns: Recognize any trends or patterns in performance over time or across different departments . </a:t>
            </a:r>
          </a:p>
          <a:p>
            <a:r>
              <a:rPr lang="en-IN" dirty="0"/>
              <a:t>Provide Recommendations: Offer actionable recommendations based on the analysis to help improve employee performance and overall team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537240"/>
            <a:ext cx="609123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7D7A10C-1CF8-27B7-A902-4373254C9F7E}"/>
              </a:ext>
            </a:extLst>
          </p:cNvPr>
          <p:cNvSpPr txBox="1"/>
          <p:nvPr/>
        </p:nvSpPr>
        <p:spPr>
          <a:xfrm>
            <a:off x="304800" y="2645093"/>
            <a:ext cx="7391400" cy="2862322"/>
          </a:xfrm>
          <a:prstGeom prst="rect">
            <a:avLst/>
          </a:prstGeom>
          <a:noFill/>
        </p:spPr>
        <p:txBody>
          <a:bodyPr wrap="square">
            <a:spAutoFit/>
          </a:bodyPr>
          <a:lstStyle/>
          <a:p>
            <a:r>
              <a:rPr lang="en-IN" dirty="0"/>
              <a:t>Objective : To utilize Excel for a comprehensive analysis of employee performance metrics, providing insights into individual and team performance, identifying areas for improvement, and supporting data-driven decision-making to enhance overall productivity and job satisfaction.</a:t>
            </a:r>
          </a:p>
          <a:p>
            <a:endParaRPr lang="en-IN" dirty="0"/>
          </a:p>
          <a:p>
            <a:r>
              <a:rPr lang="en-IN" dirty="0"/>
              <a:t>Scope: This project involves analysing employee performance data, including sales figures, project completion rates, customer feedback, and attendance records, over a specified period. The analysis will result in actionable insights and recommendations for performance management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1585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2BA77BC-6000-3CA0-ACF7-A4AC8D0D9521}"/>
              </a:ext>
            </a:extLst>
          </p:cNvPr>
          <p:cNvSpPr txBox="1"/>
          <p:nvPr/>
        </p:nvSpPr>
        <p:spPr>
          <a:xfrm>
            <a:off x="457200" y="2143713"/>
            <a:ext cx="8694174" cy="3970318"/>
          </a:xfrm>
          <a:prstGeom prst="rect">
            <a:avLst/>
          </a:prstGeom>
          <a:noFill/>
        </p:spPr>
        <p:txBody>
          <a:bodyPr wrap="square">
            <a:spAutoFit/>
          </a:bodyPr>
          <a:lstStyle/>
          <a:p>
            <a:pPr marL="342900" indent="-342900">
              <a:buAutoNum type="arabicPeriod"/>
            </a:pPr>
            <a:r>
              <a:rPr lang="en-IN" dirty="0"/>
              <a:t>Human Resources (HR) Department Role: HR professionals use performance analysis to make decisions about employee development, training needs, promotions, and terminations.</a:t>
            </a:r>
          </a:p>
          <a:p>
            <a:pPr marL="342900" indent="-342900">
              <a:buAutoNum type="arabicPeriod"/>
            </a:pPr>
            <a:r>
              <a:rPr lang="en-IN" dirty="0"/>
              <a:t>2. Management Team Role: Managers and executives use performance data to make strategic decisions about resource allocation, team composition, and overall business strategy.</a:t>
            </a:r>
          </a:p>
          <a:p>
            <a:pPr marL="342900" indent="-342900">
              <a:buAutoNum type="arabicPeriod"/>
            </a:pPr>
            <a:r>
              <a:rPr lang="en-IN" dirty="0"/>
              <a:t>3. Team Leaders/Supervisors Role: Direct supervisors and team leaders use performance data to provide feedback, set goals, and monitor the progress of their team members</a:t>
            </a:r>
          </a:p>
          <a:p>
            <a:r>
              <a:rPr lang="en-US" dirty="0"/>
              <a:t>4. Employees Role: Employees may be the indirect users of performance analysis through feedback and performance reviews.</a:t>
            </a:r>
          </a:p>
          <a:p>
            <a:r>
              <a:rPr lang="en-US" dirty="0"/>
              <a:t>5.Training and Development Teams Role: Professionals responsible for employee training and development use performance data to design and implement targeted training programs.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1" y="466971"/>
            <a:ext cx="10515600"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1D0DAD-E13D-B9F7-5ECC-C11019AC60A8}"/>
              </a:ext>
            </a:extLst>
          </p:cNvPr>
          <p:cNvSpPr txBox="1"/>
          <p:nvPr/>
        </p:nvSpPr>
        <p:spPr>
          <a:xfrm>
            <a:off x="3050458" y="2143713"/>
            <a:ext cx="6100916" cy="4247317"/>
          </a:xfrm>
          <a:prstGeom prst="rect">
            <a:avLst/>
          </a:prstGeom>
          <a:noFill/>
        </p:spPr>
        <p:txBody>
          <a:bodyPr wrap="square">
            <a:spAutoFit/>
          </a:bodyPr>
          <a:lstStyle/>
          <a:p>
            <a:r>
              <a:rPr lang="en-IN" dirty="0"/>
              <a:t>Our solution leverages Excel to perform a comprehensive analysis of employee performance data.</a:t>
            </a:r>
          </a:p>
          <a:p>
            <a:r>
              <a:rPr lang="en-IN" dirty="0"/>
              <a:t> By organizing, </a:t>
            </a:r>
            <a:r>
              <a:rPr lang="en-IN" dirty="0" err="1"/>
              <a:t>analyzing</a:t>
            </a:r>
            <a:r>
              <a:rPr lang="en-IN" dirty="0"/>
              <a:t>, and visualizing performance metrics, we provide actionable insights that help organizations manage and enhance employee performance effectively.</a:t>
            </a:r>
          </a:p>
          <a:p>
            <a:r>
              <a:rPr lang="en-IN" dirty="0"/>
              <a:t> Features:</a:t>
            </a:r>
          </a:p>
          <a:p>
            <a:r>
              <a:rPr lang="en-IN" dirty="0"/>
              <a:t>1.Data Organization and Cleaning:</a:t>
            </a:r>
          </a:p>
          <a:p>
            <a:pPr marL="285750" indent="-285750">
              <a:buFont typeface="Arial" panose="020B0604020202020204" pitchFamily="34" charset="0"/>
              <a:buChar char="•"/>
            </a:pPr>
            <a:r>
              <a:rPr lang="en-IN" dirty="0"/>
              <a:t>Structured </a:t>
            </a:r>
            <a:r>
              <a:rPr lang="en-IN" dirty="0" err="1"/>
              <a:t>DataManagement</a:t>
            </a:r>
            <a:r>
              <a:rPr lang="en-IN" dirty="0"/>
              <a:t> </a:t>
            </a:r>
          </a:p>
          <a:p>
            <a:pPr marL="285750" indent="-285750">
              <a:buFont typeface="Arial" panose="020B0604020202020204" pitchFamily="34" charset="0"/>
              <a:buChar char="•"/>
            </a:pPr>
            <a:r>
              <a:rPr lang="en-IN" dirty="0"/>
              <a:t>Error Detection </a:t>
            </a:r>
          </a:p>
          <a:p>
            <a:r>
              <a:rPr lang="en-IN" dirty="0"/>
              <a:t>2.Performance Metrics Analysis:</a:t>
            </a:r>
          </a:p>
          <a:p>
            <a:pPr marL="285750" indent="-285750">
              <a:buFont typeface="Arial" panose="020B0604020202020204" pitchFamily="34" charset="0"/>
              <a:buChar char="•"/>
            </a:pPr>
            <a:r>
              <a:rPr lang="en-IN" dirty="0"/>
              <a:t>Aggregated Metrics</a:t>
            </a:r>
          </a:p>
          <a:p>
            <a:pPr marL="285750" indent="-285750">
              <a:buFont typeface="Arial" panose="020B0604020202020204" pitchFamily="34" charset="0"/>
              <a:buChar char="•"/>
            </a:pPr>
            <a:r>
              <a:rPr lang="en-IN" dirty="0"/>
              <a:t>Benchmarking targets</a:t>
            </a:r>
          </a:p>
          <a:p>
            <a:r>
              <a:rPr lang="en-IN" dirty="0"/>
              <a:t>3.Trend and Pattern Analysis:</a:t>
            </a:r>
          </a:p>
          <a:p>
            <a:pPr marL="285750" indent="-285750">
              <a:buFont typeface="Arial" panose="020B0604020202020204" pitchFamily="34" charset="0"/>
              <a:buChar char="•"/>
            </a:pPr>
            <a:r>
              <a:rPr lang="en-IN" dirty="0"/>
              <a:t>Time-Series Analysis</a:t>
            </a:r>
          </a:p>
          <a:p>
            <a:pPr marL="285750" indent="-285750">
              <a:buFont typeface="Arial" panose="020B0604020202020204" pitchFamily="34" charset="0"/>
              <a:buChar char="•"/>
            </a:pPr>
            <a:r>
              <a:rPr lang="en-IN" dirty="0"/>
              <a:t>Cross-Departmental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6" name="TextBox 5">
            <a:extLst>
              <a:ext uri="{FF2B5EF4-FFF2-40B4-BE49-F238E27FC236}">
                <a16:creationId xmlns:a16="http://schemas.microsoft.com/office/drawing/2014/main" id="{11F742A9-C913-CC41-8BF6-4A7CDAFFF5E7}"/>
              </a:ext>
            </a:extLst>
          </p:cNvPr>
          <p:cNvSpPr txBox="1"/>
          <p:nvPr/>
        </p:nvSpPr>
        <p:spPr>
          <a:xfrm>
            <a:off x="457200" y="1219201"/>
            <a:ext cx="8694174" cy="4524315"/>
          </a:xfrm>
          <a:prstGeom prst="rect">
            <a:avLst/>
          </a:prstGeom>
          <a:noFill/>
        </p:spPr>
        <p:txBody>
          <a:bodyPr wrap="square">
            <a:spAutoFit/>
          </a:bodyPr>
          <a:lstStyle/>
          <a:p>
            <a:pPr marL="342900" indent="-342900">
              <a:buAutoNum type="arabicPeriod"/>
            </a:pPr>
            <a:r>
              <a:rPr lang="en-IN" dirty="0"/>
              <a:t>Dataset Structure : File Format: Excel (.xlsx or .</a:t>
            </a:r>
            <a:r>
              <a:rPr lang="en-IN" dirty="0" err="1"/>
              <a:t>xls</a:t>
            </a:r>
            <a:r>
              <a:rPr lang="en-IN" dirty="0"/>
              <a:t>)Sheet Structure: Typically organized into multiple sheets or tables, each representing different aspects of employee performance</a:t>
            </a:r>
          </a:p>
          <a:p>
            <a:pPr marL="342900" indent="-342900">
              <a:buAutoNum type="arabicPeriod"/>
            </a:pPr>
            <a:r>
              <a:rPr lang="en-US" dirty="0"/>
              <a:t>Sheets/ Tables:</a:t>
            </a:r>
          </a:p>
          <a:p>
            <a:r>
              <a:rPr lang="en-US" dirty="0"/>
              <a:t>Sheet 1: Employee Information</a:t>
            </a:r>
          </a:p>
          <a:p>
            <a:pPr marL="342900" indent="-342900">
              <a:buFont typeface="Arial" panose="020B0604020202020204" pitchFamily="34" charset="0"/>
              <a:buChar char="•"/>
            </a:pPr>
            <a:r>
              <a:rPr lang="en-US" dirty="0"/>
              <a:t>Purpose: Contains basic details about each employee for identification and categorization. </a:t>
            </a:r>
          </a:p>
          <a:p>
            <a:pPr marL="285750" indent="-285750">
              <a:buFont typeface="Arial" panose="020B0604020202020204" pitchFamily="34" charset="0"/>
              <a:buChar char="•"/>
            </a:pPr>
            <a:r>
              <a:rPr lang="en-US" dirty="0"/>
              <a:t>Columns:-</a:t>
            </a:r>
          </a:p>
          <a:p>
            <a:pPr marL="285750" indent="-285750">
              <a:buFont typeface="Wingdings" panose="05000000000000000000" pitchFamily="2" charset="2"/>
              <a:buChar char="Ø"/>
            </a:pPr>
            <a:r>
              <a:rPr lang="en-US" dirty="0"/>
              <a:t>Employee ID: Unique identifier for each employee.</a:t>
            </a:r>
            <a:endParaRPr lang="en-IN" dirty="0"/>
          </a:p>
          <a:p>
            <a:pPr marL="285750" indent="-285750">
              <a:buFont typeface="Wingdings" panose="05000000000000000000" pitchFamily="2" charset="2"/>
              <a:buChar char="Ø"/>
            </a:pPr>
            <a:r>
              <a:rPr lang="en-US" dirty="0"/>
              <a:t>First Name: Employee's first name </a:t>
            </a:r>
          </a:p>
          <a:p>
            <a:pPr marL="285750" indent="-285750">
              <a:buFont typeface="Wingdings" panose="05000000000000000000" pitchFamily="2" charset="2"/>
              <a:buChar char="Ø"/>
            </a:pPr>
            <a:r>
              <a:rPr lang="en-US" dirty="0"/>
              <a:t> Last Name: Employee's last name </a:t>
            </a:r>
          </a:p>
          <a:p>
            <a:pPr marL="285750" indent="-285750">
              <a:buFont typeface="Wingdings" panose="05000000000000000000" pitchFamily="2" charset="2"/>
              <a:buChar char="Ø"/>
            </a:pPr>
            <a:r>
              <a:rPr lang="en-US" dirty="0"/>
              <a:t>Department: Department where the employee works (e.g., Sales, Marketing, HR)</a:t>
            </a:r>
          </a:p>
          <a:p>
            <a:pPr marL="285750" indent="-285750">
              <a:buFont typeface="Wingdings" panose="05000000000000000000" pitchFamily="2" charset="2"/>
              <a:buChar char="Ø"/>
            </a:pPr>
            <a:r>
              <a:rPr lang="en-US" dirty="0"/>
              <a:t>Job Title: Employee’s position or role</a:t>
            </a:r>
          </a:p>
          <a:p>
            <a:pPr marL="285750" indent="-285750">
              <a:buFont typeface="Wingdings" panose="05000000000000000000" pitchFamily="2" charset="2"/>
              <a:buChar char="Ø"/>
            </a:pPr>
            <a:r>
              <a:rPr lang="en-US" dirty="0"/>
              <a:t>Hire Date: Date the employee was hired</a:t>
            </a:r>
          </a:p>
          <a:p>
            <a:pPr marL="285750" indent="-285750">
              <a:buFont typeface="Wingdings" panose="05000000000000000000" pitchFamily="2" charset="2"/>
              <a:buChar char="Ø"/>
            </a:pPr>
            <a:r>
              <a:rPr lang="en-US" dirty="0"/>
              <a:t>Manager ID: ID of the employee’s direct manager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endParaRPr lang="en-IN" dirty="0"/>
          </a:p>
        </p:txBody>
      </p:sp>
      <p:sp>
        <p:nvSpPr>
          <p:cNvPr id="4" name="TextBox 3">
            <a:extLst>
              <a:ext uri="{FF2B5EF4-FFF2-40B4-BE49-F238E27FC236}">
                <a16:creationId xmlns:a16="http://schemas.microsoft.com/office/drawing/2014/main" id="{C262DDFE-6A4F-2994-F068-B1A6EF344E77}"/>
              </a:ext>
            </a:extLst>
          </p:cNvPr>
          <p:cNvSpPr txBox="1"/>
          <p:nvPr/>
        </p:nvSpPr>
        <p:spPr>
          <a:xfrm>
            <a:off x="533400" y="1219200"/>
            <a:ext cx="8617974" cy="5632311"/>
          </a:xfrm>
          <a:prstGeom prst="rect">
            <a:avLst/>
          </a:prstGeom>
          <a:noFill/>
        </p:spPr>
        <p:txBody>
          <a:bodyPr wrap="square">
            <a:spAutoFit/>
          </a:bodyPr>
          <a:lstStyle/>
          <a:p>
            <a:r>
              <a:rPr lang="en-IN" dirty="0"/>
              <a:t>Sheet 2: </a:t>
            </a:r>
          </a:p>
          <a:p>
            <a:r>
              <a:rPr lang="en-IN" dirty="0"/>
              <a:t>Performance Metrics Purpose: Contains quantitative metrics used to evaluate employee performance </a:t>
            </a:r>
          </a:p>
          <a:p>
            <a:r>
              <a:rPr lang="en-IN" dirty="0"/>
              <a:t>Columns:</a:t>
            </a:r>
          </a:p>
          <a:p>
            <a:pPr marL="285750" indent="-285750">
              <a:buFont typeface="Wingdings" panose="05000000000000000000" pitchFamily="2" charset="2"/>
              <a:buChar char="§"/>
            </a:pPr>
            <a:r>
              <a:rPr lang="en-IN" dirty="0"/>
              <a:t>Employee ID: Unique identifier for linking with Employee Information .</a:t>
            </a:r>
          </a:p>
          <a:p>
            <a:pPr marL="285750" indent="-285750">
              <a:buFont typeface="Wingdings" panose="05000000000000000000" pitchFamily="2" charset="2"/>
              <a:buChar char="§"/>
            </a:pPr>
            <a:r>
              <a:rPr lang="en-IN" dirty="0"/>
              <a:t>Review Period: Time period for the performance review (e.g., Q1 2024, FY 2024).Sales Figures: Total sales or revenue generated by the employee (if applicable).</a:t>
            </a:r>
          </a:p>
          <a:p>
            <a:pPr marL="285750" indent="-285750">
              <a:buFont typeface="Wingdings" panose="05000000000000000000" pitchFamily="2" charset="2"/>
              <a:buChar char="§"/>
            </a:pPr>
            <a:r>
              <a:rPr lang="en-IN" dirty="0"/>
              <a:t>Projects Completed: Number of projects or tasks completed by the employee.</a:t>
            </a:r>
          </a:p>
          <a:p>
            <a:pPr marL="285750" indent="-285750">
              <a:buFont typeface="Wingdings" panose="05000000000000000000" pitchFamily="2" charset="2"/>
              <a:buChar char="§"/>
            </a:pPr>
            <a:r>
              <a:rPr lang="en-IN" dirty="0"/>
              <a:t>Customer Feedback Score: Average score from customer feedback or satisfaction surveys.</a:t>
            </a:r>
          </a:p>
          <a:p>
            <a:pPr marL="285750" indent="-285750">
              <a:buFont typeface="Wingdings" panose="05000000000000000000" pitchFamily="2" charset="2"/>
              <a:buChar char="§"/>
            </a:pPr>
            <a:r>
              <a:rPr lang="en-IN" dirty="0"/>
              <a:t>Attendance: Number of days present versus absent.</a:t>
            </a:r>
          </a:p>
          <a:p>
            <a:pPr marL="285750" indent="-285750">
              <a:buFont typeface="Wingdings" panose="05000000000000000000" pitchFamily="2" charset="2"/>
              <a:buChar char="§"/>
            </a:pPr>
            <a:r>
              <a:rPr lang="en-IN" dirty="0"/>
              <a:t> Targets Achieved: Percentage or count of targets or goals achieved by the employee.</a:t>
            </a:r>
          </a:p>
          <a:p>
            <a:r>
              <a:rPr lang="en-US" dirty="0"/>
              <a:t>Sheet 3: </a:t>
            </a:r>
          </a:p>
          <a:p>
            <a:r>
              <a:rPr lang="en-US" dirty="0"/>
              <a:t>Attendance </a:t>
            </a:r>
            <a:r>
              <a:rPr lang="en-US" dirty="0" err="1"/>
              <a:t>RecordsPurpose</a:t>
            </a:r>
            <a:r>
              <a:rPr lang="en-US" dirty="0"/>
              <a:t>: Tracks attendance-related data for performance analysis.</a:t>
            </a:r>
          </a:p>
          <a:p>
            <a:r>
              <a:rPr lang="en-US" dirty="0"/>
              <a:t>Columns:</a:t>
            </a:r>
          </a:p>
          <a:p>
            <a:pPr marL="285750" indent="-285750">
              <a:buFont typeface="Wingdings" panose="05000000000000000000" pitchFamily="2" charset="2"/>
              <a:buChar char="§"/>
            </a:pPr>
            <a:r>
              <a:rPr lang="en-US" dirty="0"/>
              <a:t>Employee ID: Unique identifier for linking with Employee Information .</a:t>
            </a:r>
          </a:p>
          <a:p>
            <a:pPr marL="285750" indent="-285750">
              <a:buFont typeface="Wingdings" panose="05000000000000000000" pitchFamily="2" charset="2"/>
              <a:buChar char="§"/>
            </a:pPr>
            <a:r>
              <a:rPr lang="en-US" dirty="0"/>
              <a:t>Date: Specific date of attendance or absence .</a:t>
            </a:r>
          </a:p>
          <a:p>
            <a:pPr marL="285750" indent="-285750">
              <a:buFont typeface="Wingdings" panose="05000000000000000000" pitchFamily="2" charset="2"/>
              <a:buChar char="§"/>
            </a:pPr>
            <a:r>
              <a:rPr lang="en-US" dirty="0"/>
              <a:t>Status: Attendance status (e.g., Present, Absent, Sick Leave, Vacation).</a:t>
            </a:r>
          </a:p>
          <a:p>
            <a:pPr marL="285750" indent="-285750">
              <a:buFont typeface="Wingdings" panose="05000000000000000000" pitchFamily="2" charset="2"/>
              <a:buChar char="§"/>
            </a:pPr>
            <a:r>
              <a:rPr lang="en-US" dirty="0"/>
              <a:t>Hours Worked: Number of hours worked on each date.</a:t>
            </a:r>
          </a:p>
          <a:p>
            <a:pPr marL="285750" indent="-285750">
              <a:buFont typeface="Wingdings" panose="05000000000000000000" pitchFamily="2" charset="2"/>
              <a:buChar char="§"/>
            </a:pPr>
            <a:r>
              <a:rPr lang="en-US" dirty="0"/>
              <a:t>Reason for Absence: If applicable, the reason for absence (e.g., Sick, Personal).</a:t>
            </a:r>
            <a:endParaRPr lang="en-IN" dirty="0"/>
          </a:p>
        </p:txBody>
      </p:sp>
    </p:spTree>
    <p:extLst>
      <p:ext uri="{BB962C8B-B14F-4D97-AF65-F5344CB8AC3E}">
        <p14:creationId xmlns:p14="http://schemas.microsoft.com/office/powerpoint/2010/main" val="418862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TotalTime>
  <Words>1508</Words>
  <Application>Microsoft Office PowerPoint</Application>
  <PresentationFormat>Widescreen</PresentationFormat>
  <Paragraphs>143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PowerPoint Presentation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Rakshana Ravimurugan</cp:lastModifiedBy>
  <cp:revision>19</cp:revision>
  <dcterms:created xsi:type="dcterms:W3CDTF">2024-03-29T15:07:22Z</dcterms:created>
  <dcterms:modified xsi:type="dcterms:W3CDTF">2024-09-01T07:40:07Z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