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59" r:id="rId1"/>
  </p:sldMasterIdLst>
  <p:notesMasterIdLst>
    <p:notesMasterId r:id="rId2"/>
  </p:notesMasterIdLst>
  <p:sldIdLst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</p:sldIdLst>
  <p:sldSz type="screen16x9" cy="5143500" cx="9144000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Lato" panose="020B0604020202020204" charset="0"/>
      <p:regular r:id="rId18"/>
      <p:bold r:id="rId19"/>
      <p:italic r:id="rId20"/>
      <p:boldItalic r:id="rId21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090B0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42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131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0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Google Shape;179;g2fb6b8aff72f3d09_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3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137;g2fb6b8aff72f3d09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9" name="Google Shape;138;g2fb6b8aff72f3d0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43;g2fb6b8aff72f3d09_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3" name="Google Shape;144;g2fb6b8aff72f3d09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71;g2fb6b8aff72f3d09_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3" name="Google Shape;172;g2fb6b8aff72f3d09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75;g2fb6b8aff72f3d09_2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8" name="Google Shape;176;g2fb6b8aff72f3d09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79;g2fb6b8aff72f3d09_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3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179;g2fb6b8aff72f3d09_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8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179;g2fb6b8aff72f3d09_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3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Google Shape;179;g2fb6b8aff72f3d09_2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8" name="Google Shape;180;g2fb6b8aff72f3d09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3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048580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1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2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3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584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8585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586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7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704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6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7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8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9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0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1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2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3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4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5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6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7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8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9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0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1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22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048723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4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3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48680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1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2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3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4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5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6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7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8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9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0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1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2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3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4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5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6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7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98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99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29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591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92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593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594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595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69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25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6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27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28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29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30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7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31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2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33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34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6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675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6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77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78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679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8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048654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5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6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7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8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9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0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1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2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3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4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5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6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7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8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69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0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71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72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</a:lvl9pPr>
          </a:lstStyle>
          <a:p/>
        </p:txBody>
      </p:sp>
      <p:sp>
        <p:nvSpPr>
          <p:cNvPr id="1048673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73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1048735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36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37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738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048739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/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</a:lvl9pPr>
          </a:lstStyle>
          <a:p/>
        </p:txBody>
      </p:sp>
      <p:sp>
        <p:nvSpPr>
          <p:cNvPr id="1048740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5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48700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02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lvl1pPr>
          </a:lstStyle>
          <a:p/>
        </p:txBody>
      </p:sp>
      <p:sp>
        <p:nvSpPr>
          <p:cNvPr id="1048703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rm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rmAutofit/>
          </a:bodyPr>
          <a:lstStyle>
            <a:lvl1pPr algn="r" lvl="0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algn="r" lvl="1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algn="r" lvl="2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algn="r" lvl="3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algn="r" lvl="4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algn="r" lvl="5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algn="r" lvl="6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algn="r" lvl="7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algn="r" lvl="8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Google Shape;134;p13"/>
          <p:cNvSpPr txBox="1">
            <a:spLocks noGrp="1"/>
          </p:cNvSpPr>
          <p:nvPr>
            <p:ph type="ctrTitle"/>
          </p:nvPr>
        </p:nvSpPr>
        <p:spPr>
          <a:xfrm>
            <a:off x="0" y="1716300"/>
            <a:ext cx="9144000" cy="855600"/>
          </a:xfrm>
          <a:prstGeom prst="rect"/>
          <a:solidFill>
            <a:srgbClr val="000000"/>
          </a:solidFill>
        </p:spPr>
        <p:txBody>
          <a:bodyPr anchor="t" anchorCtr="0" bIns="91425" lIns="91425" rIns="91425" spcFirstLastPara="1" tIns="91425" wrap="square">
            <a:norm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DATA ANALYTICS </a:t>
            </a:r>
            <a:endParaRPr b="1" u="sng"/>
          </a:p>
        </p:txBody>
      </p:sp>
      <p:sp>
        <p:nvSpPr>
          <p:cNvPr id="1048588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158987" y="3941429"/>
            <a:ext cx="2985013" cy="1202071"/>
          </a:xfrm>
          <a:prstGeom prst="rect"/>
          <a:solidFill>
            <a:srgbClr val="000000"/>
          </a:solidFill>
        </p:spPr>
        <p:txBody>
          <a:bodyPr anchor="t" anchorCtr="0" bIns="91425" lIns="91425" rIns="91425" spcFirstLastPara="1" tIns="91425" wrap="square">
            <a:normAutofit fontScale="50000" lnSpcReduction="20000"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800" lang="en-US" smtClean="0"/>
              <a:t>By </a:t>
            </a: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800" lang="en-US" err="1" smtClean="0"/>
              <a:t>Saru</a:t>
            </a:r>
            <a:r>
              <a:rPr b="1" dirty="0" sz="2800" lang="en-US" err="1" smtClean="0"/>
              <a:t>mathi</a:t>
            </a:r>
            <a:r>
              <a:rPr b="1" dirty="0" sz="2800" lang="en-US" smtClean="0"/>
              <a:t> P</a:t>
            </a:r>
            <a:endParaRPr b="1" dirty="0" sz="28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dirty="0" sz="2800" lang="en-US" smtClean="0"/>
              <a:t>R</a:t>
            </a:r>
            <a:r>
              <a:rPr altLang="en-GB" b="1" dirty="0" sz="2800" lang="en-US" smtClean="0"/>
              <a:t>e</a:t>
            </a:r>
            <a:r>
              <a:rPr altLang="en-GB" b="1" dirty="0" sz="2800" lang="en-US" smtClean="0"/>
              <a:t>g</a:t>
            </a:r>
            <a:r>
              <a:rPr altLang="en-GB" b="1" dirty="0" sz="2800" lang="en-US" smtClean="0"/>
              <a:t> </a:t>
            </a:r>
            <a:r>
              <a:rPr altLang="en-GB" b="1" dirty="0" sz="2800" lang="en-US" smtClean="0"/>
              <a:t>n</a:t>
            </a:r>
            <a:r>
              <a:rPr altLang="en-GB" b="1" dirty="0" sz="2800" lang="en-US" smtClean="0"/>
              <a:t>o</a:t>
            </a:r>
            <a:r>
              <a:rPr altLang="en-GB" b="1" dirty="0" sz="2800" lang="en-US" smtClean="0"/>
              <a:t>:</a:t>
            </a:r>
            <a:r>
              <a:rPr altLang="en-GB" b="1" dirty="0" sz="2800" lang="en-US" smtClean="0"/>
              <a:t>2</a:t>
            </a:r>
            <a:r>
              <a:rPr altLang="en-GB" b="1" dirty="0" sz="2800" lang="en-US" smtClean="0"/>
              <a:t>2</a:t>
            </a:r>
            <a:r>
              <a:rPr altLang="en-GB" b="1" dirty="0" sz="2800" lang="en-US" smtClean="0"/>
              <a:t>1</a:t>
            </a:r>
            <a:r>
              <a:rPr altLang="en-GB" b="1" dirty="0" sz="2800" lang="en-US" smtClean="0"/>
              <a:t>3</a:t>
            </a:r>
            <a:r>
              <a:rPr altLang="en-GB" b="1" dirty="0" sz="2800" lang="en-US" smtClean="0"/>
              <a:t>3</a:t>
            </a:r>
            <a:r>
              <a:rPr altLang="en-GB" b="1" dirty="0" sz="2800" lang="en-US" smtClean="0"/>
              <a:t>7</a:t>
            </a:r>
            <a:r>
              <a:rPr altLang="en-GB" b="1" dirty="0" sz="2800" lang="en-US" smtClean="0"/>
              <a:t>1</a:t>
            </a:r>
            <a:r>
              <a:rPr altLang="en-GB" b="1" dirty="0" sz="2800" lang="en-US" smtClean="0"/>
              <a:t>0</a:t>
            </a:r>
            <a:r>
              <a:rPr altLang="en-GB" b="1" dirty="0" sz="2800" lang="en-US" smtClean="0"/>
              <a:t>4</a:t>
            </a:r>
            <a:r>
              <a:rPr altLang="en-GB" b="1" dirty="0" sz="2800" lang="en-US" smtClean="0"/>
              <a:t>2</a:t>
            </a:r>
            <a:r>
              <a:rPr altLang="en-GB" b="1" dirty="0" sz="2800" lang="en-US" smtClean="0"/>
              <a:t>0</a:t>
            </a:r>
            <a:r>
              <a:rPr altLang="en-GB" b="1" dirty="0" sz="2800" lang="en-US" smtClean="0"/>
              <a:t>6</a:t>
            </a:r>
            <a:r>
              <a:rPr altLang="en-GB" b="1" dirty="0" sz="2800" lang="en-US" smtClean="0"/>
              <a:t>0</a:t>
            </a:r>
            <a:endParaRPr b="1" dirty="0" sz="28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dirty="0" sz="2800" lang="en-US" smtClean="0"/>
              <a:t>I</a:t>
            </a:r>
            <a:r>
              <a:rPr altLang="en-GB" b="1" dirty="0" sz="2800" lang="en-US" smtClean="0"/>
              <a:t>I</a:t>
            </a:r>
            <a:r>
              <a:rPr altLang="en-GB" b="1" dirty="0" sz="2800" lang="en-US" smtClean="0"/>
              <a:t>I</a:t>
            </a:r>
            <a:r>
              <a:rPr altLang="en-GB" b="1" dirty="0" sz="2800" lang="en-US" smtClean="0"/>
              <a:t> </a:t>
            </a:r>
            <a:r>
              <a:rPr altLang="en-GB" b="1" dirty="0" sz="2800" lang="en-US" smtClean="0"/>
              <a:t>B</a:t>
            </a:r>
            <a:r>
              <a:rPr altLang="en-GB" b="1" dirty="0" sz="2800" lang="en-US" smtClean="0"/>
              <a:t>.</a:t>
            </a:r>
            <a:r>
              <a:rPr altLang="en-GB" b="1" dirty="0" sz="2800" lang="en-US" smtClean="0"/>
              <a:t>c</a:t>
            </a:r>
            <a:r>
              <a:rPr altLang="en-GB" b="1" dirty="0" sz="2800" lang="en-US" smtClean="0"/>
              <a:t>o</a:t>
            </a:r>
            <a:r>
              <a:rPr altLang="en-GB" b="1" dirty="0" sz="2800" lang="en-US" smtClean="0"/>
              <a:t>m</a:t>
            </a:r>
            <a:r>
              <a:rPr altLang="en-GB" b="1" dirty="0" sz="2800" lang="en-US" smtClean="0"/>
              <a:t>(</a:t>
            </a:r>
            <a:r>
              <a:rPr altLang="en-GB" b="1" dirty="0" sz="2800" lang="en-US" smtClean="0"/>
              <a:t>c</a:t>
            </a:r>
            <a:r>
              <a:rPr altLang="en-GB" b="1" dirty="0" sz="2800" lang="en-US" smtClean="0"/>
              <a:t>s</a:t>
            </a:r>
            <a:r>
              <a:rPr altLang="en-GB" b="1" dirty="0" sz="2800" lang="en-US" smtClean="0"/>
              <a:t>)</a:t>
            </a:r>
            <a:endParaRPr b="1" dirty="0" sz="28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b="1" dirty="0" sz="2800" lang="en-US" smtClean="0"/>
              <a:t>Q</a:t>
            </a:r>
            <a:r>
              <a:rPr altLang="en-GB" b="1" dirty="0" sz="2800" lang="en-US" smtClean="0"/>
              <a:t>u</a:t>
            </a:r>
            <a:r>
              <a:rPr altLang="en-GB" b="1" dirty="0" sz="2800" lang="en-US" smtClean="0"/>
              <a:t>a</a:t>
            </a:r>
            <a:r>
              <a:rPr altLang="en-GB" b="1" dirty="0" sz="2800" lang="en-US" smtClean="0"/>
              <a:t>i</a:t>
            </a:r>
            <a:r>
              <a:rPr altLang="en-GB" b="1" dirty="0" sz="2800" lang="en-US" smtClean="0"/>
              <a:t>d </a:t>
            </a:r>
            <a:r>
              <a:rPr altLang="en-GB" b="1" dirty="0" sz="2800" lang="en-US" smtClean="0"/>
              <a:t>-</a:t>
            </a:r>
            <a:r>
              <a:rPr altLang="en-GB" b="1" dirty="0" sz="2800" lang="en-US" smtClean="0"/>
              <a:t>e</a:t>
            </a:r>
            <a:r>
              <a:rPr altLang="en-GB" b="1" dirty="0" sz="2800" lang="en-US" smtClean="0"/>
              <a:t>-</a:t>
            </a:r>
            <a:r>
              <a:rPr altLang="en-GB" b="1" dirty="0" sz="2800" lang="en-US" smtClean="0"/>
              <a:t>m</a:t>
            </a:r>
            <a:r>
              <a:rPr altLang="en-GB" b="1" dirty="0" sz="2800" lang="en-US" smtClean="0"/>
              <a:t>i</a:t>
            </a:r>
            <a:r>
              <a:rPr altLang="en-GB" b="1" dirty="0" sz="2800" lang="en-US" smtClean="0"/>
              <a:t>l</a:t>
            </a:r>
            <a:r>
              <a:rPr altLang="en-GB" b="1" dirty="0" sz="2800" lang="en-US" smtClean="0"/>
              <a:t>l</a:t>
            </a:r>
            <a:r>
              <a:rPr altLang="en-GB" b="1" dirty="0" sz="2800" lang="en-US" smtClean="0"/>
              <a:t>a</a:t>
            </a:r>
            <a:r>
              <a:rPr altLang="en-GB" b="1" dirty="0" sz="2800" lang="en-US" smtClean="0"/>
              <a:t>t</a:t>
            </a:r>
            <a:r>
              <a:rPr altLang="en-GB" b="1" dirty="0" sz="2800" lang="en-US" smtClean="0"/>
              <a:t>h</a:t>
            </a:r>
            <a:r>
              <a:rPr altLang="en-GB" b="1" dirty="0" sz="2800" lang="en-US" smtClean="0"/>
              <a:t> </a:t>
            </a:r>
            <a:r>
              <a:rPr altLang="en-GB" b="1" dirty="0" sz="2800" lang="en-US" smtClean="0"/>
              <a:t>c</a:t>
            </a:r>
            <a:r>
              <a:rPr altLang="en-GB" b="1" dirty="0" sz="2800" lang="en-US" smtClean="0"/>
              <a:t>o</a:t>
            </a:r>
            <a:r>
              <a:rPr altLang="en-GB" b="1" dirty="0" sz="2800" lang="en-US" smtClean="0"/>
              <a:t>l</a:t>
            </a:r>
            <a:r>
              <a:rPr altLang="en-GB" b="1" dirty="0" sz="2800" lang="en-US" smtClean="0"/>
              <a:t>l</a:t>
            </a:r>
            <a:r>
              <a:rPr altLang="en-GB" b="1" dirty="0" sz="2800" lang="en-US" smtClean="0"/>
              <a:t>ege </a:t>
            </a:r>
            <a:r>
              <a:rPr altLang="en-GB" b="1" dirty="0" sz="2800" lang="en-US" smtClean="0"/>
              <a:t>f</a:t>
            </a:r>
            <a:r>
              <a:rPr altLang="en-GB" b="1" dirty="0" sz="2800" lang="en-US" smtClean="0"/>
              <a:t>or </a:t>
            </a:r>
            <a:r>
              <a:rPr altLang="en-GB" b="1" dirty="0" sz="2800" lang="en-US" smtClean="0"/>
              <a:t>w</a:t>
            </a:r>
            <a:r>
              <a:rPr altLang="en-GB" b="1" dirty="0" sz="2800" lang="en-US" smtClean="0"/>
              <a:t>omen </a:t>
            </a:r>
            <a:endParaRPr b="1" dirty="0" sz="2800"/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b="1" dirty="0" sz="2800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1"/>
          <p:cNvSpPr/>
          <p:nvPr/>
        </p:nvSpPr>
        <p:spPr>
          <a:xfrm>
            <a:off x="867102" y="1461494"/>
            <a:ext cx="5712374" cy="2771141"/>
          </a:xfrm>
          <a:prstGeom prst="rect"/>
        </p:spPr>
        <p:txBody>
          <a:bodyPr wrap="square">
            <a:spAutoFit/>
          </a:bodyPr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Key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Takeaways</a:t>
            </a:r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:</a:t>
            </a:r>
          </a:p>
          <a:p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285750">
              <a:buFont typeface="Wingdings" panose="05000000000000000000" pitchFamily="2" charset="2"/>
              <a:buChar char="Ø"/>
            </a:pP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Data analytics is essential for modern businesses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285750">
              <a:buFont typeface="Wingdings" panose="05000000000000000000" pitchFamily="2" charset="2"/>
              <a:buChar char="Ø"/>
            </a:pPr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285750">
              <a:buFont typeface="Wingdings" panose="05000000000000000000" pitchFamily="2" charset="2"/>
              <a:buChar char="Ø"/>
            </a:pP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Provides actionable insights that drive growth and efficiency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285750">
              <a:buFont typeface="Wingdings" panose="05000000000000000000" pitchFamily="2" charset="2"/>
              <a:buChar char="Ø"/>
            </a:pPr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285750">
              <a:buFont typeface="Wingdings" panose="05000000000000000000" pitchFamily="2" charset="2"/>
              <a:buChar char="Ø"/>
            </a:pP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Continuous advancements in technology are shaping the future of analytics.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b="1" dirty="0" lang="en-US"/>
          </a:p>
        </p:txBody>
      </p:sp>
      <p:sp>
        <p:nvSpPr>
          <p:cNvPr id="1048650" name="Rectangle 2"/>
          <p:cNvSpPr/>
          <p:nvPr/>
        </p:nvSpPr>
        <p:spPr>
          <a:xfrm>
            <a:off x="2017987" y="574616"/>
            <a:ext cx="7052441" cy="547095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1" name="Rectangle 3"/>
          <p:cNvSpPr/>
          <p:nvPr/>
        </p:nvSpPr>
        <p:spPr>
          <a:xfrm>
            <a:off x="2196663" y="660661"/>
            <a:ext cx="2743199" cy="866140"/>
          </a:xfrm>
          <a:prstGeom prst="rect"/>
        </p:spPr>
        <p:txBody>
          <a:bodyPr wrap="square">
            <a:spAutoFit/>
          </a:bodyPr>
          <a:p>
            <a:r>
              <a:rPr b="1" dirty="0" sz="2800" lang="en-US" smtClean="0">
                <a:solidFill>
                  <a:schemeClr val="bg1"/>
                </a:solidFill>
              </a:rPr>
              <a:t>Conclusion</a:t>
            </a:r>
            <a:endParaRPr b="1" dirty="0" sz="2400" lang="en-US">
              <a:solidFill>
                <a:schemeClr val="bg1"/>
              </a:solidFill>
            </a:endParaRPr>
          </a:p>
          <a:p>
            <a:endParaRPr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823849" y="866775"/>
            <a:ext cx="5009391" cy="3521100"/>
          </a:xfrm>
        </p:spPr>
        <p:txBody>
          <a:bodyPr>
            <a:normAutofit/>
          </a:bodyPr>
          <a:p>
            <a:r>
              <a:rPr b="1" dirty="0" sz="6000" lang="en-US" smtClean="0">
                <a:latin typeface="Lato" panose="020B0604020202020204" charset="0"/>
              </a:rPr>
              <a:t>Thank you!!!</a:t>
            </a:r>
            <a:endParaRPr b="1" dirty="0" sz="6000" lang="en-US"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140;p14"/>
          <p:cNvSpPr txBox="1"/>
          <p:nvPr/>
        </p:nvSpPr>
        <p:spPr>
          <a:xfrm flipH="1">
            <a:off x="1863300" y="653238"/>
            <a:ext cx="7280700" cy="646500"/>
          </a:xfrm>
          <a:prstGeom prst="rect"/>
          <a:solidFill>
            <a:srgbClr val="000000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">
                <a:solidFill>
                  <a:schemeClr val="lt1"/>
                </a:solidFill>
              </a:rPr>
              <a:t>Introduction to Data Analytics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1048597" name="Google Shape;141;p14"/>
          <p:cNvSpPr txBox="1"/>
          <p:nvPr/>
        </p:nvSpPr>
        <p:spPr>
          <a:xfrm>
            <a:off x="132185" y="1759273"/>
            <a:ext cx="9144000" cy="2316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400" lang="en">
                <a:solidFill>
                  <a:schemeClr val="lt1"/>
                </a:solidFill>
              </a:rPr>
              <a:t>What is Data Analytics?</a:t>
            </a:r>
            <a:endParaRPr b="1"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The process of examining raw data to find trends, patterns, and insights.</a:t>
            </a: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Key for making informed decisions in various industries</a:t>
            </a:r>
            <a:r>
              <a:rPr dirty="0" sz="1300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dirty="0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146;p15"/>
          <p:cNvSpPr txBox="1"/>
          <p:nvPr/>
        </p:nvSpPr>
        <p:spPr>
          <a:xfrm>
            <a:off x="147145" y="1634877"/>
            <a:ext cx="8860221" cy="33832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Why is Data Analytics Important?</a:t>
            </a: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Helps in understanding customer behavior.</a:t>
            </a: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Supports evidence-based decision-making.</a:t>
            </a: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Identifies business opportunities and risks.</a:t>
            </a: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 sz="2400">
              <a:solidFill>
                <a:schemeClr val="lt1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">
                <a:solidFill>
                  <a:schemeClr val="lt1"/>
                </a:solidFill>
              </a:rPr>
              <a:t>✓ Enhances operational efficiency.</a:t>
            </a:r>
            <a:endParaRPr dirty="0" sz="2400">
              <a:solidFill>
                <a:schemeClr val="lt1"/>
              </a:solidFill>
            </a:endParaRPr>
          </a:p>
        </p:txBody>
      </p:sp>
      <p:sp>
        <p:nvSpPr>
          <p:cNvPr id="1048601" name="Google Shape;147;p15"/>
          <p:cNvSpPr txBox="1"/>
          <p:nvPr/>
        </p:nvSpPr>
        <p:spPr>
          <a:xfrm>
            <a:off x="2118900" y="719823"/>
            <a:ext cx="7025100" cy="553968"/>
          </a:xfrm>
          <a:prstGeom prst="rect"/>
          <a:solidFill>
            <a:srgbClr val="000000"/>
          </a:solidFill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dirty="0" sz="2400" lang="en">
                <a:solidFill>
                  <a:schemeClr val="lt1"/>
                </a:solidFill>
                <a:latin typeface="Lato" panose="020B0604020202020204" charset="0"/>
              </a:rPr>
              <a:t>Importance of Data Analytics</a:t>
            </a:r>
            <a:endParaRPr b="1" dirty="0" sz="2400">
              <a:solidFill>
                <a:schemeClr val="lt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/>
          <p:nvPr/>
        </p:nvSpPr>
        <p:spPr>
          <a:xfrm>
            <a:off x="2697247" y="702347"/>
            <a:ext cx="4372304" cy="641131"/>
          </a:xfrm>
          <a:prstGeom prst="rect"/>
          <a:solidFill>
            <a:srgbClr val="090B0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5" name="TextBox 1"/>
          <p:cNvSpPr txBox="1"/>
          <p:nvPr/>
        </p:nvSpPr>
        <p:spPr>
          <a:xfrm>
            <a:off x="1711289" y="752548"/>
            <a:ext cx="6579476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2800" lang="en-US">
                <a:solidFill>
                  <a:schemeClr val="bg1"/>
                </a:solidFill>
              </a:rPr>
              <a:t>Types of Data </a:t>
            </a:r>
            <a:r>
              <a:rPr dirty="0" sz="2800" lang="en-US" smtClean="0">
                <a:solidFill>
                  <a:schemeClr val="bg1"/>
                </a:solidFill>
              </a:rPr>
              <a:t>Analytics</a:t>
            </a:r>
            <a:endParaRPr dirty="0" sz="2800" lang="en-US">
              <a:solidFill>
                <a:schemeClr val="bg1"/>
              </a:solidFill>
              <a:latin typeface="Lato" panose="020B0604020202020204" charset="0"/>
              <a:cs typeface="Arial" panose="020B0604020202020204" pitchFamily="34" charset="0"/>
            </a:endParaRPr>
          </a:p>
        </p:txBody>
      </p:sp>
      <p:sp>
        <p:nvSpPr>
          <p:cNvPr id="1048606" name="Rectangle 3"/>
          <p:cNvSpPr/>
          <p:nvPr/>
        </p:nvSpPr>
        <p:spPr>
          <a:xfrm>
            <a:off x="746235" y="1765738"/>
            <a:ext cx="1366343" cy="82506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7" name="Rectangle 4"/>
          <p:cNvSpPr/>
          <p:nvPr/>
        </p:nvSpPr>
        <p:spPr>
          <a:xfrm>
            <a:off x="2532992" y="1776248"/>
            <a:ext cx="1429408" cy="81455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8" name="Rectangle 5"/>
          <p:cNvSpPr/>
          <p:nvPr/>
        </p:nvSpPr>
        <p:spPr>
          <a:xfrm>
            <a:off x="4723058" y="1765738"/>
            <a:ext cx="1457026" cy="82506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09" name="Rectangle 6"/>
          <p:cNvSpPr/>
          <p:nvPr/>
        </p:nvSpPr>
        <p:spPr>
          <a:xfrm>
            <a:off x="6737131" y="1776248"/>
            <a:ext cx="1324304" cy="814552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0" name="TextBox 7"/>
          <p:cNvSpPr txBox="1"/>
          <p:nvPr/>
        </p:nvSpPr>
        <p:spPr>
          <a:xfrm>
            <a:off x="872361" y="1916659"/>
            <a:ext cx="1103584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Descriptive Analytics</a:t>
            </a:r>
          </a:p>
        </p:txBody>
      </p:sp>
      <p:sp>
        <p:nvSpPr>
          <p:cNvPr id="1048611" name="TextBox 8"/>
          <p:cNvSpPr txBox="1"/>
          <p:nvPr/>
        </p:nvSpPr>
        <p:spPr>
          <a:xfrm>
            <a:off x="2697247" y="1921914"/>
            <a:ext cx="1124608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Diagnostic Analytics</a:t>
            </a:r>
          </a:p>
        </p:txBody>
      </p:sp>
      <p:sp>
        <p:nvSpPr>
          <p:cNvPr id="1048612" name="TextBox 10"/>
          <p:cNvSpPr txBox="1"/>
          <p:nvPr/>
        </p:nvSpPr>
        <p:spPr>
          <a:xfrm>
            <a:off x="6810703" y="1921914"/>
            <a:ext cx="1156138" cy="52322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Prescriptive Analytics</a:t>
            </a:r>
          </a:p>
        </p:txBody>
      </p:sp>
      <p:sp>
        <p:nvSpPr>
          <p:cNvPr id="1048613" name="Rectangle 11"/>
          <p:cNvSpPr/>
          <p:nvPr/>
        </p:nvSpPr>
        <p:spPr>
          <a:xfrm>
            <a:off x="4793331" y="1921914"/>
            <a:ext cx="1316480" cy="523220"/>
          </a:xfrm>
          <a:prstGeom prst="rect"/>
        </p:spPr>
        <p:txBody>
          <a:bodyPr wrap="square">
            <a:spAutoFit/>
          </a:bodyPr>
          <a:p>
            <a:pPr algn="ctr"/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Predictive Analytics</a:t>
            </a:r>
          </a:p>
        </p:txBody>
      </p:sp>
      <p:sp>
        <p:nvSpPr>
          <p:cNvPr id="1048614" name="Rectangle 12"/>
          <p:cNvSpPr/>
          <p:nvPr/>
        </p:nvSpPr>
        <p:spPr>
          <a:xfrm>
            <a:off x="599090" y="2921876"/>
            <a:ext cx="1587062" cy="2017986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5" name="Rectangle 13"/>
          <p:cNvSpPr/>
          <p:nvPr/>
        </p:nvSpPr>
        <p:spPr>
          <a:xfrm>
            <a:off x="2510077" y="2921876"/>
            <a:ext cx="1759019" cy="2017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6" name="Rectangle 14"/>
          <p:cNvSpPr/>
          <p:nvPr/>
        </p:nvSpPr>
        <p:spPr>
          <a:xfrm>
            <a:off x="4570104" y="2921876"/>
            <a:ext cx="1755228" cy="2017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lang="en-US">
              <a:solidFill>
                <a:schemeClr val="bg1"/>
              </a:solidFill>
              <a:latin typeface="Lato" panose="020B0604020202020204" charset="0"/>
            </a:endParaRPr>
          </a:p>
          <a:p>
            <a:pPr algn="ctr"/>
            <a:endParaRPr dirty="0" lang="en-US"/>
          </a:p>
        </p:txBody>
      </p:sp>
      <p:sp>
        <p:nvSpPr>
          <p:cNvPr id="1048617" name="Rectangle 15"/>
          <p:cNvSpPr/>
          <p:nvPr/>
        </p:nvSpPr>
        <p:spPr>
          <a:xfrm>
            <a:off x="6653048" y="2921876"/>
            <a:ext cx="1702676" cy="201798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8" name="Rectangle 1"/>
          <p:cNvSpPr>
            <a:spLocks noChangeArrowheads="1"/>
          </p:cNvSpPr>
          <p:nvPr/>
        </p:nvSpPr>
        <p:spPr bwMode="auto">
          <a:xfrm>
            <a:off x="641133" y="3275547"/>
            <a:ext cx="1566040" cy="1310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What happened?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i="0" kumimoji="0" lang="en-US" normalizeH="0" strike="noStrike" u="none" smtClean="0">
              <a:ln>
                <a:noFill/>
              </a:ln>
              <a:solidFill>
                <a:schemeClr val="bg1"/>
              </a:solidFill>
              <a:effectLst/>
              <a:latin typeface="Lato" panose="020B060402020202020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Sales reports, website traffic summaries</a:t>
            </a: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Lato" panose="020B0604020202020204" charset="0"/>
              </a:rPr>
              <a:t>. </a:t>
            </a:r>
          </a:p>
        </p:txBody>
      </p:sp>
      <p:sp>
        <p:nvSpPr>
          <p:cNvPr id="1048619" name="Rectangle 2"/>
          <p:cNvSpPr>
            <a:spLocks noChangeArrowheads="1"/>
          </p:cNvSpPr>
          <p:nvPr/>
        </p:nvSpPr>
        <p:spPr bwMode="auto">
          <a:xfrm rot="10800000" flipV="1">
            <a:off x="2531098" y="3299196"/>
            <a:ext cx="1757124" cy="13106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Why did it happen?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dirty="0" lang="en-US">
              <a:solidFill>
                <a:schemeClr val="bg1"/>
              </a:solidFill>
              <a:latin typeface="Lato" panose="020B060402020202020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Root cause analysis, correlation studies.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i="0" kumimoji="0" lang="en-US" normalizeH="0" strike="noStrike" u="none" smtClean="0">
              <a:ln>
                <a:noFill/>
              </a:ln>
              <a:solidFill>
                <a:schemeClr val="bg1"/>
              </a:solidFill>
              <a:effectLst/>
              <a:latin typeface="Lato" panose="020B0604020202020204" charset="0"/>
            </a:endParaRPr>
          </a:p>
        </p:txBody>
      </p:sp>
      <p:sp>
        <p:nvSpPr>
          <p:cNvPr id="1048620" name="Rectangle 3"/>
          <p:cNvSpPr>
            <a:spLocks noChangeArrowheads="1"/>
          </p:cNvSpPr>
          <p:nvPr/>
        </p:nvSpPr>
        <p:spPr bwMode="auto">
          <a:xfrm>
            <a:off x="4719144" y="3293816"/>
            <a:ext cx="1539707" cy="15773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lang="en-US" smtClean="0">
                <a:solidFill>
                  <a:schemeClr val="bg1"/>
                </a:solidFill>
                <a:latin typeface="Lato" panose="020B0604020202020204" charset="0"/>
              </a:rPr>
              <a:t>What might happened?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dirty="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="0" cap="none" dirty="0" i="0" kumimoji="0" lang="en-US" normalizeH="0" strike="noStrike" u="none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 </a:t>
            </a:r>
            <a:r>
              <a:rPr altLang="en-US" baseline="0" b="0" cap="none" dirty="0" i="0" kumimoji="0" lang="en-US" normalizeH="0" strike="noStrike" u="none" smtClean="0">
                <a:ln>
                  <a:noFill/>
                </a:ln>
                <a:solidFill>
                  <a:schemeClr val="bg1"/>
                </a:solidFill>
                <a:effectLst/>
                <a:latin typeface="Lato" panose="020B0604020202020204" charset="0"/>
              </a:rPr>
              <a:t>Examples: Sales forecasting, risk assessment.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1" name="Rectangle 25"/>
          <p:cNvSpPr/>
          <p:nvPr/>
        </p:nvSpPr>
        <p:spPr>
          <a:xfrm>
            <a:off x="6335844" y="3174546"/>
            <a:ext cx="2019879" cy="1717041"/>
          </a:xfrm>
          <a:prstGeom prst="rect"/>
        </p:spPr>
        <p:txBody>
          <a:bodyPr wrap="square">
            <a:spAutoFit/>
          </a:bodyPr>
          <a:p>
            <a:pPr lvl="1" marL="457200"/>
            <a:r>
              <a:rPr dirty="0" lang="en-US" smtClean="0">
                <a:solidFill>
                  <a:schemeClr val="bg1"/>
                </a:solidFill>
                <a:latin typeface="Lato" panose="020B0604020202020204" charset="0"/>
              </a:rPr>
              <a:t>What </a:t>
            </a:r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should we do?</a:t>
            </a:r>
          </a:p>
          <a:p>
            <a:pPr lvl="1" marL="457200"/>
            <a:endParaRPr dirty="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pPr lvl="1" marL="457200"/>
            <a:r>
              <a:rPr dirty="0" lang="en-US" smtClean="0">
                <a:solidFill>
                  <a:schemeClr val="bg1"/>
                </a:solidFill>
                <a:latin typeface="Lato" panose="020B0604020202020204" charset="0"/>
              </a:rPr>
              <a:t>Examples</a:t>
            </a:r>
            <a:r>
              <a:rPr dirty="0" lang="en-US">
                <a:solidFill>
                  <a:schemeClr val="bg1"/>
                </a:solidFill>
                <a:latin typeface="Lato" panose="020B0604020202020204" charset="0"/>
              </a:rPr>
              <a:t>: Optimization models, recommendation systems.</a:t>
            </a: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Rectangle 3"/>
          <p:cNvSpPr/>
          <p:nvPr/>
        </p:nvSpPr>
        <p:spPr>
          <a:xfrm>
            <a:off x="1986455" y="478702"/>
            <a:ext cx="7157545" cy="572419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25" name="Rectangle 1"/>
          <p:cNvSpPr/>
          <p:nvPr/>
        </p:nvSpPr>
        <p:spPr>
          <a:xfrm>
            <a:off x="336332" y="1357848"/>
            <a:ext cx="7756634" cy="3710941"/>
          </a:xfrm>
          <a:prstGeom prst="rect"/>
        </p:spPr>
        <p:txBody>
          <a:bodyPr wrap="square">
            <a:spAutoFit/>
          </a:bodyPr>
          <a:p>
            <a:r>
              <a:rPr b="1" dirty="0" sz="1600" lang="en-US" smtClean="0">
                <a:solidFill>
                  <a:schemeClr val="bg1"/>
                </a:solidFill>
                <a:latin typeface="Lato" panose="020B0604020202020204" charset="0"/>
              </a:rPr>
              <a:t>1</a:t>
            </a:r>
            <a:r>
              <a:rPr b="1" dirty="0" sz="1600" lang="en-US">
                <a:solidFill>
                  <a:schemeClr val="bg1"/>
                </a:solidFill>
                <a:latin typeface="Lato" panose="020B0604020202020204" charset="0"/>
              </a:rPr>
              <a:t>. Data Collection:</a:t>
            </a: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Gathering data from various sources.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Tools: Surveys, sensors, databases</a:t>
            </a:r>
            <a:r>
              <a:rPr dirty="0" sz="16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1600" lang="en-US">
                <a:solidFill>
                  <a:schemeClr val="bg1"/>
                </a:solidFill>
                <a:latin typeface="Lato" panose="020B0604020202020204" charset="0"/>
              </a:rPr>
              <a:t>2. Data Cleaning:</a:t>
            </a: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Removing errors and inconsistencies.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Techniques: Filtering, deduplication</a:t>
            </a:r>
            <a:r>
              <a:rPr dirty="0" sz="16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1600" lang="en-US">
                <a:solidFill>
                  <a:schemeClr val="bg1"/>
                </a:solidFill>
                <a:latin typeface="Lato" panose="020B0604020202020204" charset="0"/>
              </a:rPr>
              <a:t>3. Data Analysis:</a:t>
            </a: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Applying statistical and machine learning techniques.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Tools: Excel, Python, R, SQL</a:t>
            </a:r>
            <a:r>
              <a:rPr dirty="0" sz="16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1600" lang="en-US">
                <a:solidFill>
                  <a:schemeClr val="bg1"/>
                </a:solidFill>
                <a:latin typeface="Lato" panose="020B0604020202020204" charset="0"/>
              </a:rPr>
              <a:t>4. Data Visualization:</a:t>
            </a:r>
            <a:endParaRPr dirty="0" sz="16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Presenting data insights through charts and graphs.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Tools: Tableau, Power BI, </a:t>
            </a:r>
            <a:r>
              <a:rPr dirty="0" sz="1600" lang="en-US" err="1">
                <a:solidFill>
                  <a:schemeClr val="bg1"/>
                </a:solidFill>
                <a:latin typeface="Lato" panose="020B0604020202020204" charset="0"/>
              </a:rPr>
              <a:t>Matplotlib</a:t>
            </a:r>
            <a:r>
              <a:rPr dirty="0" sz="1600" lang="en-US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</p:txBody>
      </p:sp>
      <p:sp>
        <p:nvSpPr>
          <p:cNvPr id="1048626" name="Rectangle 2"/>
          <p:cNvSpPr/>
          <p:nvPr/>
        </p:nvSpPr>
        <p:spPr>
          <a:xfrm>
            <a:off x="2171349" y="534078"/>
            <a:ext cx="3316804" cy="447040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solidFill>
                  <a:schemeClr val="bg1"/>
                </a:solidFill>
                <a:latin typeface="Lato" panose="020B0604020202020204" charset="0"/>
              </a:rPr>
              <a:t>Data Analytics Process</a:t>
            </a:r>
            <a:endParaRPr b="1"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Rectangle 1"/>
          <p:cNvSpPr/>
          <p:nvPr/>
        </p:nvSpPr>
        <p:spPr>
          <a:xfrm>
            <a:off x="888123" y="1293329"/>
            <a:ext cx="5712374" cy="3647441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endParaRPr b="1" dirty="0" lang="en-US"/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1. Programming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Languages: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US">
                <a:solidFill>
                  <a:schemeClr val="bg1"/>
                </a:solidFill>
                <a:latin typeface="Lato" panose="020B0604020202020204" charset="0"/>
              </a:rPr>
              <a:t>Python, R, SQL</a:t>
            </a:r>
            <a:r>
              <a:rPr dirty="0" sz="20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2. Data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Visualization Tools: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US">
                <a:solidFill>
                  <a:schemeClr val="bg1"/>
                </a:solidFill>
                <a:latin typeface="Lato" panose="020B0604020202020204" charset="0"/>
              </a:rPr>
              <a:t>Tableau, Power BI, D3.js</a:t>
            </a:r>
            <a:r>
              <a:rPr dirty="0" sz="20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3. Big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Data Technologies: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US">
                <a:solidFill>
                  <a:schemeClr val="bg1"/>
                </a:solidFill>
                <a:latin typeface="Lato" panose="020B0604020202020204" charset="0"/>
              </a:rPr>
              <a:t>Hadoop, Spark</a:t>
            </a:r>
            <a:r>
              <a:rPr dirty="0" sz="20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342900" lvl="1" marL="800100">
              <a:buFont typeface="Wingdings" panose="05000000000000000000" pitchFamily="2" charset="2"/>
              <a:buChar char="Ø"/>
            </a:pP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4. Machine Learning Platforms:</a:t>
            </a:r>
            <a:endParaRPr dirty="0" sz="20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pPr indent="-342900" lvl="1" marL="800100">
              <a:buFont typeface="Wingdings" panose="05000000000000000000" pitchFamily="2" charset="2"/>
              <a:buChar char="Ø"/>
            </a:pPr>
            <a:r>
              <a:rPr dirty="0" sz="2000" lang="en-US" smtClean="0">
                <a:solidFill>
                  <a:schemeClr val="bg1"/>
                </a:solidFill>
                <a:latin typeface="Lato" panose="020B0604020202020204" charset="0"/>
              </a:rPr>
              <a:t>Tensor Flow, </a:t>
            </a:r>
            <a:r>
              <a:rPr dirty="0" sz="2000" lang="en-US" err="1" smtClean="0">
                <a:solidFill>
                  <a:schemeClr val="bg1"/>
                </a:solidFill>
                <a:latin typeface="Lato" panose="020B0604020202020204" charset="0"/>
              </a:rPr>
              <a:t>Sci</a:t>
            </a:r>
            <a:r>
              <a:rPr dirty="0" sz="2000" lang="en-US" smtClean="0">
                <a:solidFill>
                  <a:schemeClr val="bg1"/>
                </a:solidFill>
                <a:latin typeface="Lato" panose="020B0604020202020204" charset="0"/>
              </a:rPr>
              <a:t> kit-learn.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  <p:sp>
        <p:nvSpPr>
          <p:cNvPr id="1048630" name="Rectangle 2"/>
          <p:cNvSpPr/>
          <p:nvPr/>
        </p:nvSpPr>
        <p:spPr>
          <a:xfrm>
            <a:off x="2091559" y="620110"/>
            <a:ext cx="7052441" cy="547095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1" name="Rectangle 3"/>
          <p:cNvSpPr/>
          <p:nvPr/>
        </p:nvSpPr>
        <p:spPr>
          <a:xfrm>
            <a:off x="2091559" y="705540"/>
            <a:ext cx="5754113" cy="447040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solidFill>
                  <a:schemeClr val="bg1"/>
                </a:solidFill>
                <a:latin typeface="Lato" panose="020B0604020202020204" charset="0"/>
              </a:rPr>
              <a:t>Tools and Technologies in Data Analytics</a:t>
            </a:r>
            <a:endParaRPr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Rectangle 1"/>
          <p:cNvSpPr/>
          <p:nvPr/>
        </p:nvSpPr>
        <p:spPr>
          <a:xfrm>
            <a:off x="804041" y="1556088"/>
            <a:ext cx="5712374" cy="3177541"/>
          </a:xfrm>
          <a:prstGeom prst="rect"/>
        </p:spPr>
        <p:txBody>
          <a:bodyPr wrap="square">
            <a:spAutoFit/>
          </a:bodyPr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Business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Market analysis, customer segmentation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lvl="1"/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Healthcare: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Patient diagnostics, personalized treatment plans.</a:t>
            </a:r>
          </a:p>
          <a:p>
            <a:endParaRPr b="1" dirty="0" sz="18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Finance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Fraud detection, risk management.</a:t>
            </a:r>
          </a:p>
          <a:p>
            <a:endParaRPr b="1" dirty="0" sz="18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Retail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Inventory management, personalized marketing.</a:t>
            </a:r>
          </a:p>
        </p:txBody>
      </p:sp>
      <p:sp>
        <p:nvSpPr>
          <p:cNvPr id="1048635" name="Rectangle 2"/>
          <p:cNvSpPr/>
          <p:nvPr/>
        </p:nvSpPr>
        <p:spPr>
          <a:xfrm>
            <a:off x="2091559" y="620110"/>
            <a:ext cx="7052441" cy="547095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6" name="Rectangle 3"/>
          <p:cNvSpPr/>
          <p:nvPr/>
        </p:nvSpPr>
        <p:spPr>
          <a:xfrm>
            <a:off x="2091559" y="705540"/>
            <a:ext cx="4259581" cy="802640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solidFill>
                  <a:schemeClr val="bg1"/>
                </a:solidFill>
                <a:latin typeface="Lato" panose="020B0604020202020204" charset="0"/>
              </a:rPr>
              <a:t>Applications of Data Analytics</a:t>
            </a:r>
          </a:p>
          <a:p>
            <a:endParaRPr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1"/>
          <p:cNvSpPr/>
          <p:nvPr/>
        </p:nvSpPr>
        <p:spPr>
          <a:xfrm>
            <a:off x="867102" y="1461494"/>
            <a:ext cx="5712374" cy="3380741"/>
          </a:xfrm>
          <a:prstGeom prst="rect"/>
        </p:spPr>
        <p:txBody>
          <a:bodyPr wrap="square">
            <a:spAutoFit/>
          </a:bodyPr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1. Data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Quality Issues: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Incomplete or inaccurate data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lvl="1"/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2. Data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Security and Privacy: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Protecting sensitive information.</a:t>
            </a:r>
          </a:p>
          <a:p>
            <a:endParaRPr b="1" dirty="0" sz="18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3. Complexity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of Data: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Dealing with large and unstructured datasets.</a:t>
            </a:r>
          </a:p>
          <a:p>
            <a:endParaRPr b="1" dirty="0" sz="18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4. Skilled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Workforce: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lvl="1"/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Need for trained data analysts and data scientists.</a:t>
            </a:r>
          </a:p>
          <a:p>
            <a:pPr indent="-285750" marL="285750">
              <a:buFont typeface="Wingdings" panose="05000000000000000000" pitchFamily="2" charset="2"/>
              <a:buChar char="Ø"/>
            </a:pPr>
            <a:endParaRPr b="1" dirty="0" lang="en-US"/>
          </a:p>
        </p:txBody>
      </p:sp>
      <p:sp>
        <p:nvSpPr>
          <p:cNvPr id="1048640" name="Rectangle 2"/>
          <p:cNvSpPr/>
          <p:nvPr/>
        </p:nvSpPr>
        <p:spPr>
          <a:xfrm>
            <a:off x="2091559" y="620110"/>
            <a:ext cx="7052441" cy="547095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1" name="Rectangle 3"/>
          <p:cNvSpPr/>
          <p:nvPr/>
        </p:nvSpPr>
        <p:spPr>
          <a:xfrm>
            <a:off x="2091559" y="705540"/>
            <a:ext cx="4030981" cy="802640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solidFill>
                  <a:schemeClr val="bg1"/>
                </a:solidFill>
              </a:rPr>
              <a:t>Challenges in Data Analytics</a:t>
            </a:r>
          </a:p>
          <a:p>
            <a:endParaRPr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Rectangle 2"/>
          <p:cNvSpPr/>
          <p:nvPr/>
        </p:nvSpPr>
        <p:spPr>
          <a:xfrm>
            <a:off x="2091559" y="620110"/>
            <a:ext cx="7052441" cy="547095"/>
          </a:xfrm>
          <a:prstGeom prst="rect"/>
          <a:solidFill>
            <a:srgbClr val="090B0F"/>
          </a:solidFill>
          <a:ln>
            <a:solidFill>
              <a:srgbClr val="090B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45" name="Rectangle 3"/>
          <p:cNvSpPr/>
          <p:nvPr/>
        </p:nvSpPr>
        <p:spPr>
          <a:xfrm>
            <a:off x="2091559" y="705540"/>
            <a:ext cx="3427979" cy="802640"/>
          </a:xfrm>
          <a:prstGeom prst="rect"/>
        </p:spPr>
        <p:txBody>
          <a:bodyPr wrap="none">
            <a:spAutoFit/>
          </a:bodyPr>
          <a:p>
            <a:r>
              <a:rPr b="1" dirty="0" sz="2400" lang="en-US">
                <a:solidFill>
                  <a:schemeClr val="bg1"/>
                </a:solidFill>
              </a:rPr>
              <a:t>Future of Data Analytics</a:t>
            </a:r>
          </a:p>
          <a:p>
            <a:endParaRPr dirty="0" sz="2400" lang="en-US">
              <a:solidFill>
                <a:schemeClr val="bg1"/>
              </a:solidFill>
              <a:latin typeface="Lato" panose="020B0604020202020204" charset="0"/>
            </a:endParaRPr>
          </a:p>
        </p:txBody>
      </p:sp>
      <p:sp>
        <p:nvSpPr>
          <p:cNvPr id="1048646" name="Rectangle 4"/>
          <p:cNvSpPr/>
          <p:nvPr/>
        </p:nvSpPr>
        <p:spPr>
          <a:xfrm>
            <a:off x="924910" y="1742619"/>
            <a:ext cx="6547945" cy="2529841"/>
          </a:xfrm>
          <a:prstGeom prst="rect"/>
        </p:spPr>
        <p:txBody>
          <a:bodyPr wrap="square">
            <a:spAutoFit/>
          </a:bodyPr>
          <a:p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Trends </a:t>
            </a:r>
            <a:r>
              <a:rPr b="1" dirty="0" sz="2000" lang="en-US">
                <a:solidFill>
                  <a:schemeClr val="bg1"/>
                </a:solidFill>
                <a:latin typeface="Lato" panose="020B0604020202020204" charset="0"/>
              </a:rPr>
              <a:t>to </a:t>
            </a:r>
            <a:r>
              <a:rPr b="1" dirty="0" sz="2000" lang="en-US" smtClean="0">
                <a:solidFill>
                  <a:schemeClr val="bg1"/>
                </a:solidFill>
                <a:latin typeface="Lato" panose="020B0604020202020204" charset="0"/>
              </a:rPr>
              <a:t>Watch:</a:t>
            </a:r>
            <a:endParaRPr dirty="0" sz="20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Increased use of AI and Machine </a:t>
            </a:r>
            <a:endParaRPr dirty="0" sz="1800" lang="en-US" smtClean="0">
              <a:solidFill>
                <a:schemeClr val="bg1"/>
              </a:solidFill>
              <a:latin typeface="Lato" panose="020B0604020202020204" charset="0"/>
            </a:endParaRPr>
          </a:p>
          <a:p>
            <a:pPr lvl="1" marL="457200"/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Learning.</a:t>
            </a:r>
          </a:p>
          <a:p>
            <a:pPr lvl="1" marL="457200"/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Growth </a:t>
            </a: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of real-time analytics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Enhanced </a:t>
            </a: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data privacy regulations</a:t>
            </a:r>
            <a:r>
              <a:rPr dirty="0" sz="1800" lang="en-US" smtClean="0">
                <a:solidFill>
                  <a:schemeClr val="bg1"/>
                </a:solidFill>
                <a:latin typeface="Lato" panose="020B0604020202020204" charset="0"/>
              </a:rPr>
              <a:t>.</a:t>
            </a:r>
          </a:p>
          <a:p>
            <a:pPr indent="-285750" lvl="1" marL="742950">
              <a:buFont typeface="Wingdings" panose="05000000000000000000" pitchFamily="2" charset="2"/>
              <a:buChar char="Ø"/>
            </a:pPr>
            <a:endParaRPr dirty="0" sz="1800" lang="en-US">
              <a:solidFill>
                <a:schemeClr val="bg1"/>
              </a:solidFill>
              <a:latin typeface="Lato" panose="020B0604020202020204" charset="0"/>
            </a:endParaRPr>
          </a:p>
          <a:p>
            <a:pPr indent="-285750" lvl="1" marL="742950">
              <a:buFont typeface="Wingdings" panose="05000000000000000000" pitchFamily="2" charset="2"/>
              <a:buChar char="Ø"/>
            </a:pPr>
            <a:r>
              <a:rPr dirty="0" sz="1800" lang="en-US">
                <a:solidFill>
                  <a:schemeClr val="bg1"/>
                </a:solidFill>
                <a:latin typeface="Lato" panose="020B0604020202020204" charset="0"/>
              </a:rPr>
              <a:t>The rise of self-service analytics tools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DATA ANALYTICS </dc:title>
  <dc:creator>RMX3998</dc:creator>
  <cp:lastModifiedBy>lenovo</cp:lastModifiedBy>
  <dcterms:created xsi:type="dcterms:W3CDTF">2024-08-31T04:00:30Z</dcterms:created>
  <dcterms:modified xsi:type="dcterms:W3CDTF">2024-08-31T04:00:30Z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a4d54407be3645e0886ee9709a802596</vt:lpwstr>
  </property>
</Properties>
</file>