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a:solidFill>
                  <a:srgbClr val="D4DF33"/>
                </a:solidFill>
              </a:rPr>
              <a:t>Executive </a:t>
            </a:r>
            <a:br>
              <a:rPr lang="en-US" dirty="0">
                <a:solidFill>
                  <a:srgbClr val="D4DF33"/>
                </a:solidFill>
              </a:rPr>
            </a:br>
            <a:r>
              <a:rPr lang="en-US" dirty="0">
                <a:solidFill>
                  <a:srgbClr val="D4DF33"/>
                </a:solidFill>
              </a:rPr>
              <a:t>Summary</a:t>
            </a:r>
            <a:endParaRPr dirty="0"/>
          </a:p>
        </p:txBody>
      </p:sp>
      <p:sp>
        <p:nvSpPr>
          <p:cNvPr id="512" name="Google Shape;512;p1"/>
          <p:cNvSpPr txBox="1"/>
          <p:nvPr/>
        </p:nvSpPr>
        <p:spPr>
          <a:xfrm>
            <a:off x="4321994" y="112985"/>
            <a:ext cx="7529755" cy="6571594"/>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Situation</a:t>
            </a:r>
            <a:endParaRPr dirty="0"/>
          </a:p>
          <a:p>
            <a:pPr marL="324000" marR="0" lvl="1" indent="-216000" algn="l" rtl="0">
              <a:lnSpc>
                <a:spcPct val="100000"/>
              </a:lnSpc>
              <a:spcBef>
                <a:spcPts val="300"/>
              </a:spcBef>
              <a:spcAft>
                <a:spcPts val="0"/>
              </a:spcAft>
              <a:buClr>
                <a:srgbClr val="28BA73"/>
              </a:buClr>
              <a:buSzPts val="1600"/>
              <a:buFont typeface="Trebuchet MS"/>
              <a:buChar char="•"/>
            </a:pPr>
            <a:r>
              <a:rPr lang="en-GB" sz="1600" b="0" i="0" u="none" strike="noStrike" cap="none" dirty="0">
                <a:solidFill>
                  <a:schemeClr val="dk1"/>
                </a:solidFill>
                <a:latin typeface="Trebuchet MS"/>
                <a:ea typeface="Trebuchet MS"/>
                <a:cs typeface="Trebuchet MS"/>
                <a:sym typeface="Trebuchet MS"/>
              </a:rPr>
              <a:t>One year data of energy and gas consumers has been provided to predict customer churn and deducing the important features for the same</a:t>
            </a: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Complication</a:t>
            </a:r>
            <a:endParaRPr dirty="0"/>
          </a:p>
          <a:p>
            <a:pPr marL="324000" marR="0" lvl="1" indent="-216000" algn="l" rtl="0">
              <a:lnSpc>
                <a:spcPct val="100000"/>
              </a:lnSpc>
              <a:spcBef>
                <a:spcPts val="300"/>
              </a:spcBef>
              <a:spcAft>
                <a:spcPts val="0"/>
              </a:spcAft>
              <a:buClr>
                <a:srgbClr val="28BA73"/>
              </a:buClr>
              <a:buSzPts val="1600"/>
              <a:buFont typeface="Trebuchet MS"/>
              <a:buChar char="•"/>
            </a:pPr>
            <a:r>
              <a:rPr lang="en-GB" sz="1600" dirty="0">
                <a:solidFill>
                  <a:schemeClr val="dk1"/>
                </a:solidFill>
                <a:latin typeface="Trebuchet MS"/>
                <a:ea typeface="Trebuchet MS"/>
                <a:cs typeface="Trebuchet MS"/>
                <a:sym typeface="Trebuchet MS"/>
              </a:rPr>
              <a:t>Data is heavily imbalanced </a:t>
            </a:r>
            <a:endParaRPr dirty="0"/>
          </a:p>
          <a:p>
            <a:pPr marL="550800" marR="0" lvl="2" indent="-114399" algn="l" rtl="0">
              <a:lnSpc>
                <a:spcPct val="90000"/>
              </a:lnSpc>
              <a:spcBef>
                <a:spcPts val="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Question</a:t>
            </a:r>
            <a:endParaRPr dirty="0"/>
          </a:p>
          <a:p>
            <a:pPr marL="323999" marR="0" lvl="1" indent="-216000" algn="l" rtl="0">
              <a:lnSpc>
                <a:spcPct val="100000"/>
              </a:lnSpc>
              <a:spcBef>
                <a:spcPts val="300"/>
              </a:spcBef>
              <a:spcAft>
                <a:spcPts val="0"/>
              </a:spcAft>
              <a:buClr>
                <a:srgbClr val="28BA73"/>
              </a:buClr>
              <a:buSzPts val="1600"/>
              <a:buFont typeface="Trebuchet MS"/>
              <a:buChar char="•"/>
            </a:pPr>
            <a:r>
              <a:rPr lang="en-GB" sz="1600" dirty="0">
                <a:solidFill>
                  <a:schemeClr val="dk1"/>
                </a:solidFill>
                <a:latin typeface="Trebuchet MS"/>
                <a:ea typeface="Trebuchet MS"/>
                <a:cs typeface="Trebuchet MS"/>
                <a:sym typeface="Trebuchet MS"/>
              </a:rPr>
              <a:t>What are the features primarily affecting customer churn and is the churn sensitive to price</a:t>
            </a: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r>
              <a:rPr lang="en-US" sz="1600" dirty="0">
                <a:solidFill>
                  <a:schemeClr val="dk1"/>
                </a:solidFill>
                <a:latin typeface="Trebuchet MS"/>
                <a:ea typeface="Trebuchet MS"/>
                <a:cs typeface="Trebuchet MS"/>
                <a:sym typeface="Trebuchet MS"/>
              </a:rPr>
              <a:t>Answer</a:t>
            </a:r>
            <a:endParaRPr sz="1600" dirty="0">
              <a:solidFill>
                <a:schemeClr val="dk1"/>
              </a:solidFill>
              <a:latin typeface="Trebuchet MS"/>
              <a:ea typeface="Trebuchet MS"/>
              <a:cs typeface="Trebuchet MS"/>
              <a:sym typeface="Trebuchet MS"/>
            </a:endParaRPr>
          </a:p>
          <a:p>
            <a:pPr marL="323999" lvl="1" indent="-216000" algn="l" rtl="0">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The model is predicting non churners very well but it does not generalize well on churn data. We should go back and look at creating better features for improved predictions</a:t>
            </a:r>
            <a:endParaRPr sz="1600" dirty="0">
              <a:solidFill>
                <a:schemeClr val="dk1"/>
              </a:solidFill>
              <a:latin typeface="Trebuchet MS"/>
              <a:ea typeface="Trebuchet MS"/>
              <a:cs typeface="Trebuchet MS"/>
              <a:sym typeface="Trebuchet MS"/>
            </a:endParaRPr>
          </a:p>
        </p:txBody>
      </p:sp>
      <p:sp>
        <p:nvSpPr>
          <p:cNvPr id="513" name="Google Shape;513;p1"/>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r>
              <a:rPr lang="en-GB" sz="1600" dirty="0">
                <a:solidFill>
                  <a:schemeClr val="lt1"/>
                </a:solidFill>
                <a:latin typeface="Trebuchet MS"/>
                <a:ea typeface="Trebuchet MS"/>
                <a:cs typeface="Trebuchet MS"/>
                <a:sym typeface="Trebuchet MS"/>
              </a:rPr>
              <a:t>The random forest model can predict the non churn at an accuracy of 0.91 </a:t>
            </a:r>
          </a:p>
          <a:p>
            <a:pPr marL="0" lvl="0" indent="0" algn="l" rtl="0">
              <a:spcBef>
                <a:spcPts val="300"/>
              </a:spcBef>
              <a:spcAft>
                <a:spcPts val="0"/>
              </a:spcAft>
              <a:buNone/>
            </a:pPr>
            <a:endParaRPr lang="en-GB" sz="1600" dirty="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dirty="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Words>
  <Application>Microsoft Macintosh PowerPoint</Application>
  <PresentationFormat>Widescreen</PresentationFormat>
  <Paragraphs>21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Executive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dc:title>
  <dc:creator>The Boston Consulting Group</dc:creator>
  <cp:lastModifiedBy>Charulatha Sanmathi</cp:lastModifiedBy>
  <cp:revision>1</cp:revision>
  <dcterms:created xsi:type="dcterms:W3CDTF">2016-11-04T11:46:04Z</dcterms:created>
  <dcterms:modified xsi:type="dcterms:W3CDTF">2024-04-08T15:03:29Z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