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7" r:id="rId4"/>
    <p:sldId id="259" r:id="rId5"/>
    <p:sldId id="263" r:id="rId6"/>
    <p:sldId id="261" r:id="rId7"/>
    <p:sldId id="260"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043"/>
    <a:srgbClr val="0F9D58"/>
    <a:srgbClr val="4285F4"/>
    <a:srgbClr val="EA4335"/>
    <a:srgbClr val="FBBC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1EDA2-2A7D-47EC-8DB9-5F9457F45EDE}" type="datetimeFigureOut">
              <a:rPr lang="en-IN" smtClean="0"/>
              <a:t>23-01-2021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9BA18-6DE4-4E72-A34E-F3F560372C08}" type="slidenum">
              <a:rPr lang="en-IN" smtClean="0"/>
              <a:t>‹#›</a:t>
            </a:fld>
            <a:endParaRPr lang="en-IN"/>
          </a:p>
        </p:txBody>
      </p:sp>
    </p:spTree>
    <p:extLst>
      <p:ext uri="{BB962C8B-B14F-4D97-AF65-F5344CB8AC3E}">
        <p14:creationId xmlns:p14="http://schemas.microsoft.com/office/powerpoint/2010/main" val="1152469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ad8497a0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ad8497a0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89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8C4A03-3C75-4530-A72A-A4DF2C55D519}"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9BECD7-8F8E-4203-B530-C2B466E57A2B}" type="slidenum">
              <a:rPr lang="en-IN" smtClean="0"/>
              <a:t>‹#›</a:t>
            </a:fld>
            <a:endParaRPr lang="en-IN"/>
          </a:p>
        </p:txBody>
      </p:sp>
    </p:spTree>
    <p:extLst>
      <p:ext uri="{BB962C8B-B14F-4D97-AF65-F5344CB8AC3E}">
        <p14:creationId xmlns:p14="http://schemas.microsoft.com/office/powerpoint/2010/main" val="422011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8C4A03-3C75-4530-A72A-A4DF2C55D519}"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9BECD7-8F8E-4203-B530-C2B466E57A2B}" type="slidenum">
              <a:rPr lang="en-IN" smtClean="0"/>
              <a:t>‹#›</a:t>
            </a:fld>
            <a:endParaRPr lang="en-IN"/>
          </a:p>
        </p:txBody>
      </p:sp>
    </p:spTree>
    <p:extLst>
      <p:ext uri="{BB962C8B-B14F-4D97-AF65-F5344CB8AC3E}">
        <p14:creationId xmlns:p14="http://schemas.microsoft.com/office/powerpoint/2010/main" val="123166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8C4A03-3C75-4530-A72A-A4DF2C55D519}"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9BECD7-8F8E-4203-B530-C2B466E57A2B}" type="slidenum">
              <a:rPr lang="en-IN" smtClean="0"/>
              <a:t>‹#›</a:t>
            </a:fld>
            <a:endParaRPr lang="en-IN"/>
          </a:p>
        </p:txBody>
      </p:sp>
    </p:spTree>
    <p:extLst>
      <p:ext uri="{BB962C8B-B14F-4D97-AF65-F5344CB8AC3E}">
        <p14:creationId xmlns:p14="http://schemas.microsoft.com/office/powerpoint/2010/main" val="113313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8C4A03-3C75-4530-A72A-A4DF2C55D519}"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9BECD7-8F8E-4203-B530-C2B466E57A2B}" type="slidenum">
              <a:rPr lang="en-IN" smtClean="0"/>
              <a:t>‹#›</a:t>
            </a:fld>
            <a:endParaRPr lang="en-IN"/>
          </a:p>
        </p:txBody>
      </p:sp>
    </p:spTree>
    <p:extLst>
      <p:ext uri="{BB962C8B-B14F-4D97-AF65-F5344CB8AC3E}">
        <p14:creationId xmlns:p14="http://schemas.microsoft.com/office/powerpoint/2010/main" val="404008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8C4A03-3C75-4530-A72A-A4DF2C55D519}"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9BECD7-8F8E-4203-B530-C2B466E57A2B}" type="slidenum">
              <a:rPr lang="en-IN" smtClean="0"/>
              <a:t>‹#›</a:t>
            </a:fld>
            <a:endParaRPr lang="en-IN"/>
          </a:p>
        </p:txBody>
      </p:sp>
    </p:spTree>
    <p:extLst>
      <p:ext uri="{BB962C8B-B14F-4D97-AF65-F5344CB8AC3E}">
        <p14:creationId xmlns:p14="http://schemas.microsoft.com/office/powerpoint/2010/main" val="228957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8C4A03-3C75-4530-A72A-A4DF2C55D519}" type="datetimeFigureOut">
              <a:rPr lang="en-IN" smtClean="0"/>
              <a:t>23-01-2021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9BECD7-8F8E-4203-B530-C2B466E57A2B}" type="slidenum">
              <a:rPr lang="en-IN" smtClean="0"/>
              <a:t>‹#›</a:t>
            </a:fld>
            <a:endParaRPr lang="en-IN"/>
          </a:p>
        </p:txBody>
      </p:sp>
    </p:spTree>
    <p:extLst>
      <p:ext uri="{BB962C8B-B14F-4D97-AF65-F5344CB8AC3E}">
        <p14:creationId xmlns:p14="http://schemas.microsoft.com/office/powerpoint/2010/main" val="12543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8C4A03-3C75-4530-A72A-A4DF2C55D519}" type="datetimeFigureOut">
              <a:rPr lang="en-IN" smtClean="0"/>
              <a:t>23-01-2021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9BECD7-8F8E-4203-B530-C2B466E57A2B}" type="slidenum">
              <a:rPr lang="en-IN" smtClean="0"/>
              <a:t>‹#›</a:t>
            </a:fld>
            <a:endParaRPr lang="en-IN"/>
          </a:p>
        </p:txBody>
      </p:sp>
    </p:spTree>
    <p:extLst>
      <p:ext uri="{BB962C8B-B14F-4D97-AF65-F5344CB8AC3E}">
        <p14:creationId xmlns:p14="http://schemas.microsoft.com/office/powerpoint/2010/main" val="27135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8C4A03-3C75-4530-A72A-A4DF2C55D519}" type="datetimeFigureOut">
              <a:rPr lang="en-IN" smtClean="0"/>
              <a:t>23-01-2021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9BECD7-8F8E-4203-B530-C2B466E57A2B}" type="slidenum">
              <a:rPr lang="en-IN" smtClean="0"/>
              <a:t>‹#›</a:t>
            </a:fld>
            <a:endParaRPr lang="en-IN"/>
          </a:p>
        </p:txBody>
      </p:sp>
    </p:spTree>
    <p:extLst>
      <p:ext uri="{BB962C8B-B14F-4D97-AF65-F5344CB8AC3E}">
        <p14:creationId xmlns:p14="http://schemas.microsoft.com/office/powerpoint/2010/main" val="289462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C4A03-3C75-4530-A72A-A4DF2C55D519}" type="datetimeFigureOut">
              <a:rPr lang="en-IN" smtClean="0"/>
              <a:t>23-01-2021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9BECD7-8F8E-4203-B530-C2B466E57A2B}" type="slidenum">
              <a:rPr lang="en-IN" smtClean="0"/>
              <a:t>‹#›</a:t>
            </a:fld>
            <a:endParaRPr lang="en-IN"/>
          </a:p>
        </p:txBody>
      </p:sp>
    </p:spTree>
    <p:extLst>
      <p:ext uri="{BB962C8B-B14F-4D97-AF65-F5344CB8AC3E}">
        <p14:creationId xmlns:p14="http://schemas.microsoft.com/office/powerpoint/2010/main" val="255142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8C4A03-3C75-4530-A72A-A4DF2C55D519}" type="datetimeFigureOut">
              <a:rPr lang="en-IN" smtClean="0"/>
              <a:t>23-01-2021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9BECD7-8F8E-4203-B530-C2B466E57A2B}" type="slidenum">
              <a:rPr lang="en-IN" smtClean="0"/>
              <a:t>‹#›</a:t>
            </a:fld>
            <a:endParaRPr lang="en-IN"/>
          </a:p>
        </p:txBody>
      </p:sp>
    </p:spTree>
    <p:extLst>
      <p:ext uri="{BB962C8B-B14F-4D97-AF65-F5344CB8AC3E}">
        <p14:creationId xmlns:p14="http://schemas.microsoft.com/office/powerpoint/2010/main" val="360186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8C4A03-3C75-4530-A72A-A4DF2C55D519}" type="datetimeFigureOut">
              <a:rPr lang="en-IN" smtClean="0"/>
              <a:t>23-01-2021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9BECD7-8F8E-4203-B530-C2B466E57A2B}" type="slidenum">
              <a:rPr lang="en-IN" smtClean="0"/>
              <a:t>‹#›</a:t>
            </a:fld>
            <a:endParaRPr lang="en-IN"/>
          </a:p>
        </p:txBody>
      </p:sp>
    </p:spTree>
    <p:extLst>
      <p:ext uri="{BB962C8B-B14F-4D97-AF65-F5344CB8AC3E}">
        <p14:creationId xmlns:p14="http://schemas.microsoft.com/office/powerpoint/2010/main" val="386531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C4A03-3C75-4530-A72A-A4DF2C55D519}" type="datetimeFigureOut">
              <a:rPr lang="en-IN" smtClean="0"/>
              <a:t>23-01-2021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BECD7-8F8E-4203-B530-C2B466E57A2B}" type="slidenum">
              <a:rPr lang="en-IN" smtClean="0"/>
              <a:t>‹#›</a:t>
            </a:fld>
            <a:endParaRPr lang="en-IN"/>
          </a:p>
        </p:txBody>
      </p:sp>
    </p:spTree>
    <p:extLst>
      <p:ext uri="{BB962C8B-B14F-4D97-AF65-F5344CB8AC3E}">
        <p14:creationId xmlns:p14="http://schemas.microsoft.com/office/powerpoint/2010/main" val="1779514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317" y="223935"/>
            <a:ext cx="11156303" cy="1408923"/>
          </a:xfrm>
        </p:spPr>
        <p:txBody>
          <a:bodyPr>
            <a:normAutofit/>
          </a:bodyPr>
          <a:lstStyle/>
          <a:p>
            <a:pPr algn="l"/>
            <a:r>
              <a:rPr lang="en-IN" sz="3200" dirty="0" smtClean="0">
                <a:solidFill>
                  <a:srgbClr val="4285F4"/>
                </a:solidFill>
                <a:latin typeface="Google Sans" panose="020B0503030502040204" pitchFamily="34" charset="0"/>
              </a:rPr>
              <a:t>INTRODUCTION </a:t>
            </a:r>
            <a:r>
              <a:rPr lang="en-IN" sz="3200" dirty="0" smtClean="0">
                <a:solidFill>
                  <a:srgbClr val="4285F4"/>
                </a:solidFill>
                <a:latin typeface="Google Sans" panose="020B0503030502040204" pitchFamily="34" charset="0"/>
              </a:rPr>
              <a:t>TO MACHINE LEARNING:</a:t>
            </a:r>
            <a:br>
              <a:rPr lang="en-IN" sz="3200" dirty="0" smtClean="0">
                <a:solidFill>
                  <a:srgbClr val="4285F4"/>
                </a:solidFill>
                <a:latin typeface="Google Sans" panose="020B0503030502040204" pitchFamily="34" charset="0"/>
              </a:rPr>
            </a:br>
            <a:r>
              <a:rPr lang="en-IN" sz="4000" dirty="0" smtClean="0">
                <a:solidFill>
                  <a:srgbClr val="3C4043"/>
                </a:solidFill>
                <a:latin typeface="Google Sans" panose="020B0503030502040204" pitchFamily="34" charset="0"/>
              </a:rPr>
              <a:t>Python and Machine Learning</a:t>
            </a:r>
            <a:endParaRPr lang="en-IN" sz="4000" dirty="0">
              <a:solidFill>
                <a:srgbClr val="3C4043"/>
              </a:solidFill>
              <a:latin typeface="Google Sans" panose="020B050303050204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395" y="5505833"/>
            <a:ext cx="3798421" cy="703411"/>
          </a:xfrm>
          <a:prstGeom prst="rect">
            <a:avLst/>
          </a:prstGeom>
        </p:spPr>
      </p:pic>
      <p:pic>
        <p:nvPicPr>
          <p:cNvPr id="8" name="Picture 3">
            <a:extLst>
              <a:ext uri="{FF2B5EF4-FFF2-40B4-BE49-F238E27FC236}">
                <a16:creationId xmlns:a16="http://schemas.microsoft.com/office/drawing/2014/main" id="{B0EA5A7C-7696-44CB-8E21-9AFB3DED76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7004" y="2365702"/>
            <a:ext cx="1574812" cy="1574812"/>
          </a:xfrm>
          <a:prstGeom prst="ellipse">
            <a:avLst/>
          </a:prstGeom>
          <a:noFill/>
          <a:ln>
            <a:noFill/>
          </a:ln>
        </p:spPr>
      </p:pic>
      <p:sp>
        <p:nvSpPr>
          <p:cNvPr id="11" name="Rectangle 10"/>
          <p:cNvSpPr/>
          <p:nvPr/>
        </p:nvSpPr>
        <p:spPr>
          <a:xfrm>
            <a:off x="2857003" y="4126658"/>
            <a:ext cx="1950127" cy="646331"/>
          </a:xfrm>
          <a:prstGeom prst="rect">
            <a:avLst/>
          </a:prstGeom>
        </p:spPr>
        <p:txBody>
          <a:bodyPr wrap="square">
            <a:spAutoFit/>
          </a:bodyPr>
          <a:lstStyle/>
          <a:p>
            <a:pPr lvl="0" algn="just">
              <a:buClr>
                <a:srgbClr val="000000"/>
              </a:buClr>
            </a:pPr>
            <a:r>
              <a:rPr lang="en-IN" b="1" kern="0" dirty="0" err="1" smtClean="0">
                <a:solidFill>
                  <a:srgbClr val="595959"/>
                </a:solidFill>
                <a:latin typeface="Google Sans" panose="020B0604020202020204" charset="0"/>
                <a:cs typeface="Arial"/>
                <a:sym typeface="Arial"/>
              </a:rPr>
              <a:t>Jainam</a:t>
            </a:r>
            <a:r>
              <a:rPr lang="en-IN" b="1" kern="0" dirty="0" smtClean="0">
                <a:solidFill>
                  <a:srgbClr val="595959"/>
                </a:solidFill>
                <a:latin typeface="Google Sans" panose="020B0604020202020204" charset="0"/>
                <a:cs typeface="Arial"/>
                <a:sym typeface="Arial"/>
              </a:rPr>
              <a:t> Mehta,</a:t>
            </a:r>
            <a:endParaRPr lang="en-IN" b="1" kern="0" dirty="0">
              <a:solidFill>
                <a:srgbClr val="595959"/>
              </a:solidFill>
              <a:latin typeface="Google Sans" panose="020B0604020202020204" charset="0"/>
              <a:cs typeface="Arial"/>
              <a:sym typeface="Arial"/>
            </a:endParaRPr>
          </a:p>
          <a:p>
            <a:pPr lvl="0" algn="just">
              <a:buClr>
                <a:srgbClr val="000000"/>
              </a:buClr>
            </a:pPr>
            <a:r>
              <a:rPr lang="en-IN" kern="0" dirty="0" smtClean="0">
                <a:solidFill>
                  <a:srgbClr val="595959"/>
                </a:solidFill>
                <a:latin typeface="Google Sans" panose="020B0604020202020204" charset="0"/>
                <a:cs typeface="Arial"/>
                <a:sym typeface="Arial"/>
              </a:rPr>
              <a:t>DSC – CHARUSAT Lead</a:t>
            </a:r>
            <a:endParaRPr lang="en-IN" kern="0" dirty="0">
              <a:solidFill>
                <a:srgbClr val="595959"/>
              </a:solidFill>
              <a:latin typeface="Google Sans" panose="020B0604020202020204" charset="0"/>
              <a:cs typeface="Arial"/>
              <a:sym typeface="Arial"/>
            </a:endParaRPr>
          </a:p>
        </p:txBody>
      </p:sp>
      <p:sp>
        <p:nvSpPr>
          <p:cNvPr id="13" name="Rectangle 12"/>
          <p:cNvSpPr/>
          <p:nvPr/>
        </p:nvSpPr>
        <p:spPr>
          <a:xfrm>
            <a:off x="7662161" y="4122906"/>
            <a:ext cx="2144797" cy="646331"/>
          </a:xfrm>
          <a:prstGeom prst="rect">
            <a:avLst/>
          </a:prstGeom>
        </p:spPr>
        <p:txBody>
          <a:bodyPr wrap="square">
            <a:spAutoFit/>
          </a:bodyPr>
          <a:lstStyle/>
          <a:p>
            <a:pPr lvl="0" algn="just">
              <a:buClr>
                <a:srgbClr val="000000"/>
              </a:buClr>
            </a:pPr>
            <a:r>
              <a:rPr lang="en-IN" b="1" kern="0" dirty="0" err="1" smtClean="0">
                <a:solidFill>
                  <a:srgbClr val="595959"/>
                </a:solidFill>
                <a:latin typeface="Google Sans" panose="020B0604020202020204" charset="0"/>
                <a:cs typeface="Arial"/>
                <a:sym typeface="Arial"/>
              </a:rPr>
              <a:t>Rakshil</a:t>
            </a:r>
            <a:r>
              <a:rPr lang="en-IN" b="1" kern="0" dirty="0" smtClean="0">
                <a:solidFill>
                  <a:srgbClr val="595959"/>
                </a:solidFill>
                <a:latin typeface="Google Sans" panose="020B0604020202020204" charset="0"/>
                <a:cs typeface="Arial"/>
                <a:sym typeface="Arial"/>
              </a:rPr>
              <a:t> </a:t>
            </a:r>
            <a:r>
              <a:rPr lang="en-IN" b="1" kern="0" dirty="0" err="1" smtClean="0">
                <a:solidFill>
                  <a:srgbClr val="595959"/>
                </a:solidFill>
                <a:latin typeface="Google Sans" panose="020B0604020202020204" charset="0"/>
                <a:cs typeface="Arial"/>
                <a:sym typeface="Arial"/>
              </a:rPr>
              <a:t>Kevadiya</a:t>
            </a:r>
            <a:r>
              <a:rPr lang="en-IN" b="1" kern="0" dirty="0" smtClean="0">
                <a:solidFill>
                  <a:srgbClr val="595959"/>
                </a:solidFill>
                <a:latin typeface="Google Sans" panose="020B0604020202020204" charset="0"/>
                <a:cs typeface="Arial"/>
                <a:sym typeface="Arial"/>
              </a:rPr>
              <a:t>,</a:t>
            </a:r>
            <a:endParaRPr lang="en-IN" b="1" kern="0" dirty="0">
              <a:solidFill>
                <a:srgbClr val="595959"/>
              </a:solidFill>
              <a:latin typeface="Google Sans" panose="020B0604020202020204" charset="0"/>
              <a:cs typeface="Arial"/>
              <a:sym typeface="Arial"/>
            </a:endParaRPr>
          </a:p>
          <a:p>
            <a:pPr lvl="0" algn="just">
              <a:buClr>
                <a:srgbClr val="000000"/>
              </a:buClr>
            </a:pPr>
            <a:r>
              <a:rPr lang="en-IN" kern="0" dirty="0" smtClean="0">
                <a:solidFill>
                  <a:srgbClr val="595959"/>
                </a:solidFill>
                <a:latin typeface="Google Sans" panose="020B0604020202020204" charset="0"/>
                <a:cs typeface="Arial"/>
                <a:sym typeface="Arial"/>
              </a:rPr>
              <a:t>Machine Learning </a:t>
            </a:r>
            <a:r>
              <a:rPr lang="en-IN" kern="0" dirty="0">
                <a:solidFill>
                  <a:srgbClr val="595959"/>
                </a:solidFill>
                <a:latin typeface="Google Sans" panose="020B0604020202020204" charset="0"/>
                <a:cs typeface="Arial"/>
                <a:sym typeface="Arial"/>
              </a:rPr>
              <a:t>Team</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2161" y="2365701"/>
            <a:ext cx="1574813" cy="1574813"/>
          </a:xfrm>
          <a:prstGeom prst="rect">
            <a:avLst/>
          </a:prstGeom>
        </p:spPr>
      </p:pic>
    </p:spTree>
    <p:extLst>
      <p:ext uri="{BB962C8B-B14F-4D97-AF65-F5344CB8AC3E}">
        <p14:creationId xmlns:p14="http://schemas.microsoft.com/office/powerpoint/2010/main" val="2343714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F9D58"/>
                </a:solidFill>
                <a:latin typeface="Google Sans" panose="020B0503030502040204" pitchFamily="34" charset="0"/>
              </a:rPr>
              <a:t>Deep</a:t>
            </a:r>
            <a:r>
              <a:rPr lang="en-IN" dirty="0" smtClean="0">
                <a:solidFill>
                  <a:srgbClr val="3C4043"/>
                </a:solidFill>
                <a:latin typeface="Google Sans" panose="020B0503030502040204" pitchFamily="34" charset="0"/>
              </a:rPr>
              <a:t> Learning: Algorithms</a:t>
            </a:r>
            <a:endParaRPr lang="en-IN" dirty="0">
              <a:solidFill>
                <a:srgbClr val="3C4043"/>
              </a:solidFill>
              <a:latin typeface="Google Sans" panose="020B0503030502040204" pitchFamily="34" charset="0"/>
            </a:endParaRPr>
          </a:p>
        </p:txBody>
      </p:sp>
      <p:sp>
        <p:nvSpPr>
          <p:cNvPr id="3" name="Content Placeholder 2"/>
          <p:cNvSpPr>
            <a:spLocks noGrp="1"/>
          </p:cNvSpPr>
          <p:nvPr>
            <p:ph idx="1"/>
          </p:nvPr>
        </p:nvSpPr>
        <p:spPr/>
        <p:txBody>
          <a:bodyPr/>
          <a:lstStyle/>
          <a:p>
            <a:r>
              <a:rPr lang="en-IN" dirty="0" smtClean="0">
                <a:solidFill>
                  <a:srgbClr val="3C4043"/>
                </a:solidFill>
                <a:latin typeface="Google Sans" panose="020B0503030502040204" pitchFamily="34" charset="0"/>
              </a:rPr>
              <a:t>There are different types of algorithms in Deep Learning according to the domain in which they are used.</a:t>
            </a:r>
          </a:p>
          <a:p>
            <a:pPr lvl="1"/>
            <a:r>
              <a:rPr lang="en-IN" dirty="0" smtClean="0">
                <a:solidFill>
                  <a:srgbClr val="3C4043"/>
                </a:solidFill>
                <a:latin typeface="Google Sans" panose="020B0503030502040204" pitchFamily="34" charset="0"/>
              </a:rPr>
              <a:t>Artificial Neural Networks: Almost used with all other deep learning algorithms.</a:t>
            </a:r>
          </a:p>
          <a:p>
            <a:pPr lvl="1"/>
            <a:r>
              <a:rPr lang="en-IN" dirty="0" smtClean="0">
                <a:solidFill>
                  <a:srgbClr val="3C4043"/>
                </a:solidFill>
                <a:latin typeface="Google Sans" panose="020B0503030502040204" pitchFamily="34" charset="0"/>
              </a:rPr>
              <a:t>Convolutional Neural Networks: Mostly used in Vision related tasks</a:t>
            </a:r>
          </a:p>
          <a:p>
            <a:pPr lvl="1"/>
            <a:r>
              <a:rPr lang="en-IN" dirty="0" smtClean="0">
                <a:solidFill>
                  <a:srgbClr val="3C4043"/>
                </a:solidFill>
                <a:latin typeface="Google Sans" panose="020B0503030502040204" pitchFamily="34" charset="0"/>
              </a:rPr>
              <a:t>Sequence Models: Mostly used for Language and time-series related tasks</a:t>
            </a:r>
          </a:p>
          <a:p>
            <a:pPr lvl="1"/>
            <a:r>
              <a:rPr lang="en-IN" dirty="0" smtClean="0">
                <a:solidFill>
                  <a:srgbClr val="3C4043"/>
                </a:solidFill>
                <a:latin typeface="Google Sans" panose="020B0503030502040204" pitchFamily="34" charset="0"/>
              </a:rPr>
              <a:t>Generative Models: Used for generating new data</a:t>
            </a:r>
            <a:endParaRPr lang="en-IN" dirty="0">
              <a:solidFill>
                <a:srgbClr val="3C4043"/>
              </a:solidFill>
              <a:latin typeface="Google Sans" panose="020B0503030502040204" pitchFamily="34" charset="0"/>
            </a:endParaRPr>
          </a:p>
        </p:txBody>
      </p:sp>
    </p:spTree>
    <p:extLst>
      <p:ext uri="{BB962C8B-B14F-4D97-AF65-F5344CB8AC3E}">
        <p14:creationId xmlns:p14="http://schemas.microsoft.com/office/powerpoint/2010/main" val="1184887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7" descr="Image result for developer student club logo"/>
          <p:cNvPicPr preferRelativeResize="0"/>
          <p:nvPr/>
        </p:nvPicPr>
        <p:blipFill rotWithShape="1">
          <a:blip r:embed="rId3">
            <a:alphaModFix/>
          </a:blip>
          <a:srcRect l="13414" t="32460" r="14310" b="32485"/>
          <a:stretch/>
        </p:blipFill>
        <p:spPr>
          <a:xfrm>
            <a:off x="679300" y="5915267"/>
            <a:ext cx="923667" cy="448000"/>
          </a:xfrm>
          <a:prstGeom prst="rect">
            <a:avLst/>
          </a:prstGeom>
          <a:noFill/>
          <a:ln>
            <a:noFill/>
          </a:ln>
        </p:spPr>
      </p:pic>
      <p:sp>
        <p:nvSpPr>
          <p:cNvPr id="84" name="Google Shape;84;p17"/>
          <p:cNvSpPr txBox="1"/>
          <p:nvPr/>
        </p:nvSpPr>
        <p:spPr>
          <a:xfrm>
            <a:off x="474583" y="2179932"/>
            <a:ext cx="11255600" cy="2489808"/>
          </a:xfrm>
          <a:prstGeom prst="rect">
            <a:avLst/>
          </a:prstGeom>
          <a:noFill/>
          <a:ln>
            <a:noFill/>
          </a:ln>
        </p:spPr>
        <p:txBody>
          <a:bodyPr spcFirstLastPara="1" wrap="square" lIns="121900" tIns="121900" rIns="121900" bIns="121900" anchor="t" anchorCtr="0">
            <a:noAutofit/>
          </a:bodyPr>
          <a:lstStyle/>
          <a:p>
            <a:pPr algn="ctr">
              <a:lnSpc>
                <a:spcPct val="90000"/>
              </a:lnSpc>
              <a:buClr>
                <a:srgbClr val="3C4043"/>
              </a:buClr>
              <a:buSzPts val="1100"/>
            </a:pPr>
            <a:r>
              <a:rPr lang="en-IN" sz="9600" dirty="0">
                <a:solidFill>
                  <a:srgbClr val="3C4043"/>
                </a:solidFill>
                <a:latin typeface="Google Sans"/>
                <a:sym typeface="Google Sans"/>
              </a:rPr>
              <a:t>Thank </a:t>
            </a:r>
            <a:r>
              <a:rPr lang="en-IN" sz="9600" dirty="0">
                <a:solidFill>
                  <a:srgbClr val="2C84FB"/>
                </a:solidFill>
                <a:latin typeface="Google Sans"/>
                <a:sym typeface="Google Sans"/>
              </a:rPr>
              <a:t>You</a:t>
            </a:r>
            <a:r>
              <a:rPr lang="en-IN" sz="9600" dirty="0">
                <a:solidFill>
                  <a:srgbClr val="3C4043"/>
                </a:solidFill>
                <a:latin typeface="Google Sans"/>
                <a:sym typeface="Google Sans"/>
              </a:rPr>
              <a:t>!</a:t>
            </a:r>
            <a:endParaRPr lang="en-US" sz="2400" dirty="0"/>
          </a:p>
        </p:txBody>
      </p:sp>
    </p:spTree>
    <p:extLst>
      <p:ext uri="{BB962C8B-B14F-4D97-AF65-F5344CB8AC3E}">
        <p14:creationId xmlns:p14="http://schemas.microsoft.com/office/powerpoint/2010/main" val="355192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364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4285F4"/>
                </a:solidFill>
                <a:latin typeface="Google Sans" panose="020B0503030502040204" pitchFamily="34" charset="0"/>
              </a:rPr>
              <a:t>Artificial</a:t>
            </a:r>
            <a:r>
              <a:rPr lang="en-IN" dirty="0" smtClean="0">
                <a:latin typeface="Google Sans" panose="020B0503030502040204" pitchFamily="34" charset="0"/>
              </a:rPr>
              <a:t> </a:t>
            </a:r>
            <a:br>
              <a:rPr lang="en-IN" dirty="0" smtClean="0">
                <a:latin typeface="Google Sans" panose="020B0503030502040204" pitchFamily="34" charset="0"/>
              </a:rPr>
            </a:br>
            <a:r>
              <a:rPr lang="en-IN" dirty="0" smtClean="0">
                <a:solidFill>
                  <a:srgbClr val="3C4043"/>
                </a:solidFill>
                <a:latin typeface="Google Sans" panose="020B0503030502040204" pitchFamily="34" charset="0"/>
              </a:rPr>
              <a:t>Intelligence:</a:t>
            </a:r>
            <a:endParaRPr lang="en-IN" dirty="0">
              <a:solidFill>
                <a:srgbClr val="3C4043"/>
              </a:solidFill>
              <a:latin typeface="Google Sans" panose="020B0503030502040204" pitchFamily="34" charset="0"/>
            </a:endParaRPr>
          </a:p>
        </p:txBody>
      </p:sp>
      <p:pic>
        <p:nvPicPr>
          <p:cNvPr id="4" name="Picture Placeholder 5"/>
          <p:cNvPicPr>
            <a:picLocks noChangeAspect="1"/>
          </p:cNvPicPr>
          <p:nvPr/>
        </p:nvPicPr>
        <p:blipFill>
          <a:blip r:embed="rId2">
            <a:extLst>
              <a:ext uri="{28A0092B-C50C-407E-A947-70E740481C1C}">
                <a14:useLocalDpi xmlns:a14="http://schemas.microsoft.com/office/drawing/2010/main" val="0"/>
              </a:ext>
            </a:extLst>
          </a:blip>
          <a:srcRect t="13444" b="13444"/>
          <a:stretch>
            <a:fillRect/>
          </a:stretch>
        </p:blipFill>
        <p:spPr>
          <a:xfrm>
            <a:off x="3629841" y="365125"/>
            <a:ext cx="7874182" cy="5872799"/>
          </a:xfrm>
          <a:prstGeom prst="rect">
            <a:avLst/>
          </a:prstGeom>
        </p:spPr>
      </p:pic>
    </p:spTree>
    <p:extLst>
      <p:ext uri="{BB962C8B-B14F-4D97-AF65-F5344CB8AC3E}">
        <p14:creationId xmlns:p14="http://schemas.microsoft.com/office/powerpoint/2010/main" val="2296347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A4335"/>
                </a:solidFill>
                <a:latin typeface="Google Sans" panose="020B0503030502040204" pitchFamily="34" charset="0"/>
              </a:rPr>
              <a:t>Machine</a:t>
            </a:r>
            <a:r>
              <a:rPr lang="en-IN" dirty="0" smtClean="0">
                <a:latin typeface="Google Sans" panose="020B0503030502040204" pitchFamily="34" charset="0"/>
              </a:rPr>
              <a:t> </a:t>
            </a:r>
            <a:r>
              <a:rPr lang="en-IN" dirty="0" smtClean="0">
                <a:solidFill>
                  <a:srgbClr val="3C4043"/>
                </a:solidFill>
                <a:latin typeface="Google Sans" panose="020B0503030502040204" pitchFamily="34" charset="0"/>
              </a:rPr>
              <a:t>Learning:</a:t>
            </a:r>
            <a:endParaRPr lang="en-IN" dirty="0">
              <a:solidFill>
                <a:srgbClr val="3C4043"/>
              </a:solidFill>
              <a:latin typeface="Google Sans" panose="020B0503030502040204" pitchFamily="34" charset="0"/>
            </a:endParaRPr>
          </a:p>
        </p:txBody>
      </p:sp>
      <p:sp>
        <p:nvSpPr>
          <p:cNvPr id="3" name="Content Placeholder 2"/>
          <p:cNvSpPr>
            <a:spLocks noGrp="1"/>
          </p:cNvSpPr>
          <p:nvPr>
            <p:ph idx="1"/>
          </p:nvPr>
        </p:nvSpPr>
        <p:spPr/>
        <p:txBody>
          <a:bodyPr>
            <a:normAutofit/>
          </a:bodyPr>
          <a:lstStyle/>
          <a:p>
            <a:pPr algn="just"/>
            <a:r>
              <a:rPr lang="en-IN" dirty="0" smtClean="0">
                <a:solidFill>
                  <a:srgbClr val="3C4043"/>
                </a:solidFill>
                <a:latin typeface="Google Sans" panose="020B0503030502040204" pitchFamily="34" charset="0"/>
              </a:rPr>
              <a:t>Machine Learning is all about making sense out of data. Data comes in many form, images, audio files, tabular data(#examples with n properties).</a:t>
            </a:r>
          </a:p>
          <a:p>
            <a:pPr algn="just"/>
            <a:endParaRPr lang="en-IN" dirty="0">
              <a:solidFill>
                <a:srgbClr val="3C4043"/>
              </a:solidFill>
              <a:latin typeface="Google Sans" panose="020B0503030502040204" pitchFamily="34" charset="0"/>
            </a:endParaRPr>
          </a:p>
          <a:p>
            <a:pPr algn="just"/>
            <a:r>
              <a:rPr lang="en-IN" dirty="0" smtClean="0">
                <a:solidFill>
                  <a:srgbClr val="3C4043"/>
                </a:solidFill>
                <a:latin typeface="Google Sans" panose="020B0503030502040204" pitchFamily="34" charset="0"/>
              </a:rPr>
              <a:t>Machine learning includes algorithms which finds common patterns in the set of data with help of human intelligence.</a:t>
            </a:r>
            <a:endParaRPr lang="en-IN" dirty="0">
              <a:solidFill>
                <a:srgbClr val="3C4043"/>
              </a:solidFill>
              <a:latin typeface="Google Sans" panose="020B0503030502040204" pitchFamily="34" charset="0"/>
            </a:endParaRPr>
          </a:p>
          <a:p>
            <a:pPr algn="just"/>
            <a:endParaRPr lang="en-IN" dirty="0" smtClean="0">
              <a:solidFill>
                <a:srgbClr val="3C4043"/>
              </a:solidFill>
              <a:latin typeface="Google Sans" panose="020B0503030502040204" pitchFamily="34" charset="0"/>
            </a:endParaRPr>
          </a:p>
          <a:p>
            <a:pPr algn="just"/>
            <a:r>
              <a:rPr lang="en-IN" dirty="0" smtClean="0">
                <a:solidFill>
                  <a:srgbClr val="3C4043"/>
                </a:solidFill>
                <a:latin typeface="Google Sans" panose="020B0503030502040204" pitchFamily="34" charset="0"/>
              </a:rPr>
              <a:t>Meaning of the term “help of human intelligence” is that the algorithms needs processed data, i.e. certain high dimensional properties(features) need to be extracted before feeding the input to the algorithm.</a:t>
            </a:r>
          </a:p>
        </p:txBody>
      </p:sp>
    </p:spTree>
    <p:extLst>
      <p:ext uri="{BB962C8B-B14F-4D97-AF65-F5344CB8AC3E}">
        <p14:creationId xmlns:p14="http://schemas.microsoft.com/office/powerpoint/2010/main" val="2152153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850"/>
            <a:ext cx="12192000" cy="6877850"/>
          </a:xfrm>
          <a:prstGeom prst="rect">
            <a:avLst/>
          </a:prstGeom>
        </p:spPr>
      </p:pic>
    </p:spTree>
    <p:extLst>
      <p:ext uri="{BB962C8B-B14F-4D97-AF65-F5344CB8AC3E}">
        <p14:creationId xmlns:p14="http://schemas.microsoft.com/office/powerpoint/2010/main" val="1117722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A4335"/>
                </a:solidFill>
                <a:latin typeface="Google Sans" panose="020B0503030502040204" pitchFamily="34" charset="0"/>
              </a:rPr>
              <a:t>Machine</a:t>
            </a:r>
            <a:r>
              <a:rPr lang="en-IN" dirty="0" smtClean="0">
                <a:latin typeface="Google Sans" panose="020B0503030502040204" pitchFamily="34" charset="0"/>
              </a:rPr>
              <a:t> </a:t>
            </a:r>
            <a:r>
              <a:rPr lang="en-IN" dirty="0" smtClean="0">
                <a:solidFill>
                  <a:srgbClr val="3C4043"/>
                </a:solidFill>
                <a:latin typeface="Google Sans" panose="020B0503030502040204" pitchFamily="34" charset="0"/>
              </a:rPr>
              <a:t>Learning: Use Cases</a:t>
            </a:r>
            <a:endParaRPr lang="en-IN" dirty="0">
              <a:solidFill>
                <a:srgbClr val="3C4043"/>
              </a:solidFill>
              <a:latin typeface="Google Sans" panose="020B0503030502040204" pitchFamily="34" charset="0"/>
            </a:endParaRPr>
          </a:p>
        </p:txBody>
      </p:sp>
      <p:sp>
        <p:nvSpPr>
          <p:cNvPr id="3" name="Content Placeholder 2"/>
          <p:cNvSpPr>
            <a:spLocks noGrp="1"/>
          </p:cNvSpPr>
          <p:nvPr>
            <p:ph idx="1"/>
          </p:nvPr>
        </p:nvSpPr>
        <p:spPr/>
        <p:txBody>
          <a:bodyPr/>
          <a:lstStyle/>
          <a:p>
            <a:r>
              <a:rPr lang="en-IN" dirty="0" smtClean="0">
                <a:solidFill>
                  <a:srgbClr val="3C4043"/>
                </a:solidFill>
                <a:latin typeface="Google Sans" panose="020B0503030502040204" pitchFamily="34" charset="0"/>
              </a:rPr>
              <a:t>Fraud Detection</a:t>
            </a:r>
          </a:p>
          <a:p>
            <a:r>
              <a:rPr lang="en-IN" dirty="0" smtClean="0">
                <a:solidFill>
                  <a:srgbClr val="3C4043"/>
                </a:solidFill>
                <a:latin typeface="Google Sans" panose="020B0503030502040204" pitchFamily="34" charset="0"/>
              </a:rPr>
              <a:t>Dynamic Pricing</a:t>
            </a:r>
          </a:p>
          <a:p>
            <a:r>
              <a:rPr lang="en-IN" dirty="0" smtClean="0">
                <a:solidFill>
                  <a:srgbClr val="3C4043"/>
                </a:solidFill>
                <a:latin typeface="Google Sans" panose="020B0503030502040204" pitchFamily="34" charset="0"/>
              </a:rPr>
              <a:t>Email Filtering</a:t>
            </a:r>
          </a:p>
          <a:p>
            <a:r>
              <a:rPr lang="en-IN" dirty="0" smtClean="0">
                <a:solidFill>
                  <a:srgbClr val="3C4043"/>
                </a:solidFill>
                <a:latin typeface="Google Sans" panose="020B0503030502040204" pitchFamily="34" charset="0"/>
              </a:rPr>
              <a:t>Smart Recommendations (Spotify)</a:t>
            </a:r>
          </a:p>
          <a:p>
            <a:r>
              <a:rPr lang="en-IN" dirty="0" smtClean="0">
                <a:solidFill>
                  <a:srgbClr val="3C4043"/>
                </a:solidFill>
                <a:latin typeface="Google Sans" panose="020B0503030502040204" pitchFamily="34" charset="0"/>
              </a:rPr>
              <a:t>Gaming AI</a:t>
            </a:r>
          </a:p>
          <a:p>
            <a:r>
              <a:rPr lang="en-IN" dirty="0" smtClean="0">
                <a:solidFill>
                  <a:srgbClr val="3C4043"/>
                </a:solidFill>
                <a:latin typeface="Google Sans" panose="020B0503030502040204" pitchFamily="34" charset="0"/>
              </a:rPr>
              <a:t>Protein Structure Prediction</a:t>
            </a:r>
          </a:p>
          <a:p>
            <a:r>
              <a:rPr lang="en-IN" dirty="0" smtClean="0">
                <a:solidFill>
                  <a:srgbClr val="3C4043"/>
                </a:solidFill>
                <a:latin typeface="Google Sans" panose="020B0503030502040204" pitchFamily="34" charset="0"/>
              </a:rPr>
              <a:t>Many more</a:t>
            </a:r>
          </a:p>
          <a:p>
            <a:pPr marL="0" indent="0">
              <a:buNone/>
            </a:pPr>
            <a:endParaRPr lang="en-IN" dirty="0">
              <a:solidFill>
                <a:srgbClr val="3C4043"/>
              </a:solidFill>
              <a:latin typeface="Google Sans" panose="020B0503030502040204" pitchFamily="34" charset="0"/>
            </a:endParaRPr>
          </a:p>
        </p:txBody>
      </p:sp>
    </p:spTree>
    <p:extLst>
      <p:ext uri="{BB962C8B-B14F-4D97-AF65-F5344CB8AC3E}">
        <p14:creationId xmlns:p14="http://schemas.microsoft.com/office/powerpoint/2010/main" val="3890921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EA4335"/>
                </a:solidFill>
                <a:latin typeface="Google Sans" panose="020B0503030502040204" pitchFamily="34" charset="0"/>
              </a:rPr>
              <a:t>Machine</a:t>
            </a:r>
            <a:r>
              <a:rPr lang="en-IN" dirty="0" smtClean="0">
                <a:latin typeface="Google Sans" panose="020B0503030502040204" pitchFamily="34" charset="0"/>
              </a:rPr>
              <a:t> </a:t>
            </a:r>
            <a:r>
              <a:rPr lang="en-IN" dirty="0" smtClean="0">
                <a:solidFill>
                  <a:srgbClr val="3C4043"/>
                </a:solidFill>
                <a:latin typeface="Google Sans" panose="020B0503030502040204" pitchFamily="34" charset="0"/>
              </a:rPr>
              <a:t>Learning: Feature Extraction</a:t>
            </a:r>
            <a:endParaRPr lang="en-IN" dirty="0">
              <a:solidFill>
                <a:srgbClr val="3C4043"/>
              </a:solidFill>
              <a:latin typeface="Google Sans" panose="020B0503030502040204" pitchFamily="34" charset="0"/>
            </a:endParaRPr>
          </a:p>
        </p:txBody>
      </p:sp>
      <p:sp>
        <p:nvSpPr>
          <p:cNvPr id="3" name="Content Placeholder 2"/>
          <p:cNvSpPr>
            <a:spLocks noGrp="1"/>
          </p:cNvSpPr>
          <p:nvPr>
            <p:ph idx="1"/>
          </p:nvPr>
        </p:nvSpPr>
        <p:spPr/>
        <p:txBody>
          <a:bodyPr/>
          <a:lstStyle/>
          <a:p>
            <a:pPr marL="0" indent="0">
              <a:buNone/>
            </a:pPr>
            <a:r>
              <a:rPr lang="en-IN" dirty="0" smtClean="0">
                <a:solidFill>
                  <a:srgbClr val="3C4043"/>
                </a:solidFill>
                <a:latin typeface="Google Sans" panose="020B0503030502040204" pitchFamily="34" charset="0"/>
              </a:rPr>
              <a:t>Trigger word detection:</a:t>
            </a:r>
          </a:p>
          <a:p>
            <a:pPr marL="0" indent="0">
              <a:buNone/>
            </a:pPr>
            <a:r>
              <a:rPr lang="en-IN" dirty="0">
                <a:solidFill>
                  <a:srgbClr val="3C4043"/>
                </a:solidFill>
                <a:latin typeface="Google Sans" panose="020B0503030502040204" pitchFamily="34" charset="0"/>
              </a:rPr>
              <a:t>	</a:t>
            </a:r>
            <a:r>
              <a:rPr lang="en-IN" dirty="0" smtClean="0">
                <a:solidFill>
                  <a:srgbClr val="3C4043"/>
                </a:solidFill>
                <a:latin typeface="Google Sans" panose="020B0503030502040204" pitchFamily="34" charset="0"/>
              </a:rPr>
              <a:t>feature extraction: Phonemes</a:t>
            </a:r>
          </a:p>
          <a:p>
            <a:pPr marL="0" indent="0">
              <a:buNone/>
            </a:pPr>
            <a:endParaRPr lang="en-IN" dirty="0">
              <a:solidFill>
                <a:srgbClr val="3C4043"/>
              </a:solidFill>
              <a:latin typeface="Google Sans" panose="020B0503030502040204" pitchFamily="34" charset="0"/>
            </a:endParaRPr>
          </a:p>
          <a:p>
            <a:pPr marL="0" indent="0">
              <a:buNone/>
            </a:pPr>
            <a:r>
              <a:rPr lang="en-IN" dirty="0" smtClean="0">
                <a:solidFill>
                  <a:srgbClr val="3C4043"/>
                </a:solidFill>
                <a:latin typeface="Google Sans" panose="020B0503030502040204" pitchFamily="34" charset="0"/>
              </a:rPr>
              <a:t>Image classification</a:t>
            </a:r>
          </a:p>
          <a:p>
            <a:pPr marL="0" indent="0">
              <a:buNone/>
            </a:pPr>
            <a:r>
              <a:rPr lang="en-IN" dirty="0">
                <a:solidFill>
                  <a:srgbClr val="3C4043"/>
                </a:solidFill>
                <a:latin typeface="Google Sans" panose="020B0503030502040204" pitchFamily="34" charset="0"/>
              </a:rPr>
              <a:t>	</a:t>
            </a:r>
            <a:r>
              <a:rPr lang="en-IN" dirty="0" smtClean="0">
                <a:solidFill>
                  <a:srgbClr val="3C4043"/>
                </a:solidFill>
                <a:latin typeface="Google Sans" panose="020B0503030502040204" pitchFamily="34" charset="0"/>
              </a:rPr>
              <a:t>feature extraction: Shapes, edges, </a:t>
            </a:r>
            <a:r>
              <a:rPr lang="en-IN" dirty="0" err="1" smtClean="0">
                <a:solidFill>
                  <a:srgbClr val="3C4043"/>
                </a:solidFill>
                <a:latin typeface="Google Sans" panose="020B0503030502040204" pitchFamily="34" charset="0"/>
              </a:rPr>
              <a:t>colors</a:t>
            </a:r>
            <a:r>
              <a:rPr lang="en-IN" dirty="0" smtClean="0">
                <a:solidFill>
                  <a:srgbClr val="3C4043"/>
                </a:solidFill>
                <a:latin typeface="Google Sans" panose="020B0503030502040204" pitchFamily="34" charset="0"/>
              </a:rPr>
              <a:t>, contours etc.</a:t>
            </a:r>
          </a:p>
        </p:txBody>
      </p:sp>
    </p:spTree>
    <p:extLst>
      <p:ext uri="{BB962C8B-B14F-4D97-AF65-F5344CB8AC3E}">
        <p14:creationId xmlns:p14="http://schemas.microsoft.com/office/powerpoint/2010/main" val="1849737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F9D58"/>
                </a:solidFill>
                <a:latin typeface="Google Sans" panose="020B0503030502040204" pitchFamily="34" charset="0"/>
              </a:rPr>
              <a:t>Deep</a:t>
            </a:r>
            <a:r>
              <a:rPr lang="en-IN" dirty="0" smtClean="0">
                <a:solidFill>
                  <a:srgbClr val="3C4043"/>
                </a:solidFill>
                <a:latin typeface="Google Sans" panose="020B0503030502040204" pitchFamily="34" charset="0"/>
              </a:rPr>
              <a:t> Learning:</a:t>
            </a:r>
            <a:endParaRPr lang="en-IN" dirty="0">
              <a:solidFill>
                <a:srgbClr val="3C4043"/>
              </a:solidFill>
              <a:latin typeface="Google Sans" panose="020B0503030502040204" pitchFamily="34" charset="0"/>
            </a:endParaRPr>
          </a:p>
        </p:txBody>
      </p:sp>
      <p:sp>
        <p:nvSpPr>
          <p:cNvPr id="3" name="Content Placeholder 2"/>
          <p:cNvSpPr>
            <a:spLocks noGrp="1"/>
          </p:cNvSpPr>
          <p:nvPr>
            <p:ph idx="1"/>
          </p:nvPr>
        </p:nvSpPr>
        <p:spPr/>
        <p:txBody>
          <a:bodyPr>
            <a:normAutofit fontScale="92500" lnSpcReduction="20000"/>
          </a:bodyPr>
          <a:lstStyle/>
          <a:p>
            <a:r>
              <a:rPr lang="en-IN" dirty="0" smtClean="0">
                <a:solidFill>
                  <a:srgbClr val="3C4043"/>
                </a:solidFill>
              </a:rPr>
              <a:t>Deep Learning is subset of Machine Learning which does not require feature engineering/extraction and can learn patterns from data with spare pre-processing.</a:t>
            </a:r>
          </a:p>
          <a:p>
            <a:endParaRPr lang="en-IN" dirty="0" smtClean="0">
              <a:solidFill>
                <a:srgbClr val="3C4043"/>
              </a:solidFill>
            </a:endParaRPr>
          </a:p>
          <a:p>
            <a:r>
              <a:rPr lang="en-IN" dirty="0" smtClean="0">
                <a:solidFill>
                  <a:srgbClr val="3C4043"/>
                </a:solidFill>
              </a:rPr>
              <a:t>But unlike Classical machine learning algorithms, Deep learning algorithms requires a lot of data(usually at least 10 times more) of the pattern it is trying to find. It also requires a lot of computing power compared to classical machine learning algorithms.</a:t>
            </a:r>
          </a:p>
          <a:p>
            <a:endParaRPr lang="en-IN" dirty="0">
              <a:solidFill>
                <a:srgbClr val="3C4043"/>
              </a:solidFill>
            </a:endParaRPr>
          </a:p>
          <a:p>
            <a:r>
              <a:rPr lang="en-IN" dirty="0" smtClean="0">
                <a:solidFill>
                  <a:srgbClr val="3C4043"/>
                </a:solidFill>
              </a:rPr>
              <a:t>The current development in data collection and hardware acceleration has given us access to huge amounts of different types of data and high speed computation which allows us to practically implement deep learning algorithms.</a:t>
            </a:r>
            <a:endParaRPr lang="en-IN" dirty="0">
              <a:solidFill>
                <a:srgbClr val="3C4043"/>
              </a:solidFill>
            </a:endParaRPr>
          </a:p>
        </p:txBody>
      </p:sp>
    </p:spTree>
    <p:extLst>
      <p:ext uri="{BB962C8B-B14F-4D97-AF65-F5344CB8AC3E}">
        <p14:creationId xmlns:p14="http://schemas.microsoft.com/office/powerpoint/2010/main" val="3864434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F9D58"/>
                </a:solidFill>
                <a:latin typeface="Google Sans" panose="020B0503030502040204" pitchFamily="34" charset="0"/>
              </a:rPr>
              <a:t>Deep</a:t>
            </a:r>
            <a:r>
              <a:rPr lang="en-IN" dirty="0" smtClean="0">
                <a:solidFill>
                  <a:srgbClr val="3C4043"/>
                </a:solidFill>
                <a:latin typeface="Google Sans" panose="020B0503030502040204" pitchFamily="34" charset="0"/>
              </a:rPr>
              <a:t> Learning: Use cases</a:t>
            </a:r>
            <a:endParaRPr lang="en-IN" dirty="0">
              <a:solidFill>
                <a:srgbClr val="3C4043"/>
              </a:solidFill>
              <a:latin typeface="Google Sans" panose="020B0503030502040204" pitchFamily="34" charset="0"/>
            </a:endParaRPr>
          </a:p>
        </p:txBody>
      </p:sp>
      <p:pic>
        <p:nvPicPr>
          <p:cNvPr id="3074" name="Picture 2" descr="https://lh6.googleusercontent.com/FEWbN_7_A_rwnoINYSywIqK2w1fcYhjfJo6aVXUOF03oaei7Fa1Cg5xRf7G8GvgW2WRXfqnfG5iZWpHR4NCm5rxis_4XzR7hBemha5WcciIh8QVTSzvTzIMfe8U4Z3wobHlLSW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750" y="1567543"/>
            <a:ext cx="9292499" cy="6045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217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319</Words>
  <Application>Microsoft Office PowerPoint</Application>
  <PresentationFormat>Widescreen</PresentationFormat>
  <Paragraphs>40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Google Sans</vt:lpstr>
      <vt:lpstr>Office Theme</vt:lpstr>
      <vt:lpstr>INTRODUCTION TO MACHINE LEARNING: Python and Machine Learning</vt:lpstr>
      <vt:lpstr>PowerPoint Presentation</vt:lpstr>
      <vt:lpstr>Artificial  Intelligence:</vt:lpstr>
      <vt:lpstr>Machine Learning:</vt:lpstr>
      <vt:lpstr>PowerPoint Presentation</vt:lpstr>
      <vt:lpstr>Machine Learning: Use Cases</vt:lpstr>
      <vt:lpstr>Machine Learning: Feature Extraction</vt:lpstr>
      <vt:lpstr>Deep Learning:</vt:lpstr>
      <vt:lpstr>Deep Learning: Use cases</vt:lpstr>
      <vt:lpstr>Deep Learning: Algorithms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32</cp:revision>
  <dcterms:created xsi:type="dcterms:W3CDTF">2021-01-21T04:15:22Z</dcterms:created>
  <dcterms:modified xsi:type="dcterms:W3CDTF">2021-01-23T04:44:44Z</dcterms:modified>
</cp:coreProperties>
</file>