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57" r:id="rId4"/>
    <p:sldId id="258" r:id="rId5"/>
    <p:sldId id="259"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7A7EE8-2661-481A-82BE-F1AD194D510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7A7EE8-2661-481A-82BE-F1AD194D510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7A7EE8-2661-481A-82BE-F1AD194D510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7A7EE8-2661-481A-82BE-F1AD194D510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7A7EE8-2661-481A-82BE-F1AD194D510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endParaRPr lang="en-US"/>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endParaRPr lang="en-US"/>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6D7A7EE8-2661-481A-82BE-F1AD194D510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6D7A7EE8-2661-481A-82BE-F1AD194D510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D7A7EE8-2661-481A-82BE-F1AD194D510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D7A7EE8-2661-481A-82BE-F1AD194D510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D7A7EE8-2661-481A-82BE-F1AD194D510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7A7EE8-2661-481A-82BE-F1AD194D510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D7A7EE8-2661-481A-82BE-F1AD194D510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endParaRPr lang="en-US"/>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D7A7EE8-2661-481A-82BE-F1AD194D510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7A7EE8-2661-481A-82BE-F1AD194D510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A7EE8-2661-481A-82BE-F1AD194D510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7A7EE8-2661-481A-82BE-F1AD194D510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7A7EE8-2661-481A-82BE-F1AD194D510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202BDE-DD6A-491E-B827-A389A80CAF2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7A7EE8-2661-481A-82BE-F1AD194D510B}"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3202BDE-DD6A-491E-B827-A389A80CAF29}"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20645" y="835743"/>
            <a:ext cx="8908025" cy="2308324"/>
          </a:xfrm>
          <a:prstGeom prst="rect">
            <a:avLst/>
          </a:prstGeom>
          <a:noFill/>
        </p:spPr>
        <p:txBody>
          <a:bodyPr wrap="square" rtlCol="0">
            <a:spAutoFit/>
          </a:bodyPr>
          <a:lstStyle/>
          <a:p>
            <a:r>
              <a:rPr lang="en-US" sz="4800" dirty="0">
                <a:latin typeface="Arial Black" panose="020B0A04020102020204" pitchFamily="34" charset="0"/>
              </a:rPr>
              <a:t>Keylogger &amp; Security Implementation using Python</a:t>
            </a:r>
            <a:endParaRPr lang="en-IN" sz="4800" dirty="0">
              <a:latin typeface="Arial Black" panose="020B0A04020102020204" pitchFamily="34" charset="0"/>
            </a:endParaRPr>
          </a:p>
        </p:txBody>
      </p:sp>
      <p:sp>
        <p:nvSpPr>
          <p:cNvPr id="8" name="Rectangle 7"/>
          <p:cNvSpPr/>
          <p:nvPr/>
        </p:nvSpPr>
        <p:spPr>
          <a:xfrm>
            <a:off x="0" y="4549675"/>
            <a:ext cx="12192000" cy="2308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0" y="5378247"/>
            <a:ext cx="12192000" cy="923330"/>
          </a:xfrm>
          <a:prstGeom prst="rect">
            <a:avLst/>
          </a:prstGeom>
          <a:noFill/>
        </p:spPr>
        <p:txBody>
          <a:bodyPr wrap="square" rtlCol="0">
            <a:spAutoFit/>
          </a:bodyPr>
          <a:lstStyle/>
          <a:p>
            <a:r>
              <a:rPr lang="en-US" dirty="0"/>
              <a:t>PRESENTED BY:</a:t>
            </a:r>
            <a:endParaRPr lang="en-US" dirty="0"/>
          </a:p>
          <a:p>
            <a:r>
              <a:rPr lang="en-US" dirty="0"/>
              <a:t>                 </a:t>
            </a:r>
            <a:endParaRPr lang="en-US" dirty="0"/>
          </a:p>
          <a:p>
            <a:r>
              <a:rPr lang="en-US"/>
              <a:t>             V.</a:t>
            </a:r>
            <a:r>
              <a:rPr lang="en-US" dirty="0"/>
              <a:t>CHARUMATHI -ANJALAI AMMAL MAHALINGAM ENGINEERING COLLEGE-COMPUTER SCIENCE AND ENGINEERING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4904" y="511278"/>
            <a:ext cx="10559845" cy="1631216"/>
          </a:xfrm>
          <a:prstGeom prst="rect">
            <a:avLst/>
          </a:prstGeom>
          <a:noFill/>
        </p:spPr>
        <p:txBody>
          <a:bodyPr wrap="square" rtlCol="0">
            <a:spAutoFit/>
          </a:bodyPr>
          <a:lstStyle/>
          <a:p>
            <a:r>
              <a:rPr lang="en-US" sz="2800" dirty="0">
                <a:latin typeface="Arial Black" panose="020B0A04020102020204" pitchFamily="34" charset="0"/>
              </a:rPr>
              <a:t>OUTLINE:</a:t>
            </a:r>
            <a:endParaRPr lang="en-US" sz="2800" dirty="0">
              <a:latin typeface="Arial Black" panose="020B0A04020102020204" pitchFamily="34" charset="0"/>
            </a:endParaRPr>
          </a:p>
          <a:p>
            <a:endParaRPr lang="en-US" dirty="0"/>
          </a:p>
          <a:p>
            <a:endParaRPr lang="en-US" dirty="0"/>
          </a:p>
          <a:p>
            <a:endParaRPr lang="en-US" dirty="0"/>
          </a:p>
          <a:p>
            <a:endParaRPr lang="en-IN" dirty="0"/>
          </a:p>
        </p:txBody>
      </p:sp>
      <p:sp>
        <p:nvSpPr>
          <p:cNvPr id="3" name="TextBox 2"/>
          <p:cNvSpPr txBox="1"/>
          <p:nvPr/>
        </p:nvSpPr>
        <p:spPr>
          <a:xfrm>
            <a:off x="1189703" y="1742720"/>
            <a:ext cx="9035845" cy="4812600"/>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2400" dirty="0">
                <a:latin typeface="Arial Black" panose="020B0A04020102020204" pitchFamily="34" charset="0"/>
              </a:rPr>
              <a:t>Problem Statement</a:t>
            </a:r>
            <a:endParaRPr lang="en-US" sz="2400" dirty="0">
              <a:latin typeface="Arial Black" panose="020B0A04020102020204" pitchFamily="34" charset="0"/>
            </a:endParaRP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Project Overview</a:t>
            </a:r>
            <a:endParaRPr lang="en-US" sz="2400" dirty="0">
              <a:latin typeface="Arial Black" panose="020B0A04020102020204" pitchFamily="34" charset="0"/>
            </a:endParaRP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End Users</a:t>
            </a:r>
            <a:endParaRPr lang="en-US" sz="2400" dirty="0">
              <a:latin typeface="Arial Black" panose="020B0A04020102020204" pitchFamily="34" charset="0"/>
            </a:endParaRP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Solution and Its Value Proposition</a:t>
            </a:r>
            <a:endParaRPr lang="en-US" sz="2400" dirty="0">
              <a:latin typeface="Arial Black" panose="020B0A04020102020204" pitchFamily="34" charset="0"/>
            </a:endParaRP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Unique Features of Our Solution</a:t>
            </a:r>
            <a:endParaRPr lang="en-US" sz="2400" dirty="0">
              <a:latin typeface="Arial Black" panose="020B0A04020102020204" pitchFamily="34" charset="0"/>
            </a:endParaRP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Modelling</a:t>
            </a:r>
            <a:endParaRPr lang="en-US" sz="2400" dirty="0">
              <a:latin typeface="Arial Black" panose="020B0A04020102020204" pitchFamily="34" charset="0"/>
            </a:endParaRP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Results</a:t>
            </a:r>
            <a:endParaRPr lang="en-US" sz="2400" dirty="0">
              <a:latin typeface="Arial Black" panose="020B0A04020102020204" pitchFamily="34" charset="0"/>
            </a:endParaRPr>
          </a:p>
          <a:p>
            <a:pPr marL="228600" lvl="0" indent="-228600" algn="l" rtl="0">
              <a:lnSpc>
                <a:spcPct val="120000"/>
              </a:lnSpc>
              <a:spcBef>
                <a:spcPts val="1000"/>
              </a:spcBef>
              <a:spcAft>
                <a:spcPts val="0"/>
              </a:spcAft>
              <a:buClr>
                <a:schemeClr val="lt1"/>
              </a:buClr>
              <a:buSzPts val="2400"/>
              <a:buChar char="•"/>
            </a:pPr>
            <a:r>
              <a:rPr lang="en-US" sz="2400" dirty="0">
                <a:latin typeface="Arial Black" panose="020B0A04020102020204" pitchFamily="34" charset="0"/>
              </a:rPr>
              <a:t>Conclusion</a:t>
            </a:r>
            <a:endParaRPr lang="en-US" sz="2400" dirty="0">
              <a:latin typeface="Arial Black" panose="020B0A04020102020204" pitchFamily="34"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6749" y="324466"/>
            <a:ext cx="8347588" cy="523220"/>
          </a:xfrm>
          <a:prstGeom prst="rect">
            <a:avLst/>
          </a:prstGeom>
          <a:noFill/>
        </p:spPr>
        <p:txBody>
          <a:bodyPr wrap="square" rtlCol="0">
            <a:spAutoFit/>
          </a:bodyPr>
          <a:lstStyle/>
          <a:p>
            <a:r>
              <a:rPr lang="en-US" sz="2800" b="1" dirty="0"/>
              <a:t>PROBLEM STATEMENT:</a:t>
            </a:r>
            <a:endParaRPr lang="en-IN" sz="2800" b="1" dirty="0"/>
          </a:p>
        </p:txBody>
      </p:sp>
      <p:sp>
        <p:nvSpPr>
          <p:cNvPr id="3" name="TextBox 2"/>
          <p:cNvSpPr txBox="1"/>
          <p:nvPr/>
        </p:nvSpPr>
        <p:spPr>
          <a:xfrm>
            <a:off x="845575" y="847686"/>
            <a:ext cx="10156722" cy="607243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1800" dirty="0"/>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endParaRPr lang="en-US" dirty="0"/>
          </a:p>
          <a:p>
            <a:pPr marL="228600" lvl="0" indent="-228600" algn="l" rtl="0">
              <a:lnSpc>
                <a:spcPct val="120000"/>
              </a:lnSpc>
              <a:spcBef>
                <a:spcPts val="1000"/>
              </a:spcBef>
              <a:spcAft>
                <a:spcPts val="0"/>
              </a:spcAft>
              <a:buClr>
                <a:schemeClr val="lt1"/>
              </a:buClr>
              <a:buSzPts val="1600"/>
              <a:buChar char="•"/>
            </a:pPr>
            <a:r>
              <a:rPr lang="en-US" sz="1800" dirty="0"/>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endParaRPr lang="en-US" dirty="0"/>
          </a:p>
          <a:p>
            <a:pPr marL="228600" lvl="0" indent="-228600" algn="l" rtl="0">
              <a:lnSpc>
                <a:spcPct val="120000"/>
              </a:lnSpc>
              <a:spcBef>
                <a:spcPts val="1000"/>
              </a:spcBef>
              <a:spcAft>
                <a:spcPts val="0"/>
              </a:spcAft>
              <a:buClr>
                <a:schemeClr val="lt1"/>
              </a:buClr>
              <a:buSzPts val="1600"/>
              <a:buChar char="•"/>
            </a:pPr>
            <a:r>
              <a:rPr lang="en-US" sz="1800" dirty="0"/>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endParaRPr lang="en-US" dirty="0"/>
          </a:p>
          <a:p>
            <a:pPr marL="228600" lvl="0" indent="-228600" algn="l" rtl="0">
              <a:lnSpc>
                <a:spcPct val="120000"/>
              </a:lnSpc>
              <a:spcBef>
                <a:spcPts val="1000"/>
              </a:spcBef>
              <a:spcAft>
                <a:spcPts val="0"/>
              </a:spcAft>
              <a:buClr>
                <a:schemeClr val="lt1"/>
              </a:buClr>
              <a:buSzPts val="1600"/>
              <a:buChar char="•"/>
            </a:pPr>
            <a:r>
              <a:rPr lang="en-US" sz="1800" dirty="0"/>
              <a:t>By addressing these challenges, the project endeavors to provide a comprehensive and effective solution to mitigate the risks posed by keyloggers, enhancing cybersecurity posture and safeguarding users' sensitive information from unauthorized access and exploitation.</a:t>
            </a:r>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0271" y="597657"/>
            <a:ext cx="7698658" cy="523220"/>
          </a:xfrm>
          <a:prstGeom prst="rect">
            <a:avLst/>
          </a:prstGeom>
          <a:noFill/>
        </p:spPr>
        <p:txBody>
          <a:bodyPr wrap="square" rtlCol="0">
            <a:spAutoFit/>
          </a:bodyPr>
          <a:lstStyle/>
          <a:p>
            <a:r>
              <a:rPr lang="en-US" sz="2800" dirty="0">
                <a:latin typeface="Arial Black" panose="020B0A04020102020204" pitchFamily="34" charset="0"/>
              </a:rPr>
              <a:t>PROJECT OVERVIEW:</a:t>
            </a:r>
            <a:endParaRPr lang="en-IN" sz="2800" dirty="0">
              <a:latin typeface="Arial Black" panose="020B0A04020102020204" pitchFamily="34" charset="0"/>
            </a:endParaRPr>
          </a:p>
        </p:txBody>
      </p:sp>
      <p:sp>
        <p:nvSpPr>
          <p:cNvPr id="3" name="TextBox 2"/>
          <p:cNvSpPr txBox="1"/>
          <p:nvPr/>
        </p:nvSpPr>
        <p:spPr>
          <a:xfrm>
            <a:off x="1052052" y="1684731"/>
            <a:ext cx="9940412" cy="457561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2000" dirty="0"/>
              <a:t>Development of a robust Python-based keylogger capable of discreetly capturing keystrokes on target systems.</a:t>
            </a:r>
            <a:endParaRPr lang="en-US" sz="2000" dirty="0"/>
          </a:p>
          <a:p>
            <a:pPr marL="228600" lvl="0" indent="-228600" algn="l" rtl="0">
              <a:lnSpc>
                <a:spcPct val="120000"/>
              </a:lnSpc>
              <a:spcBef>
                <a:spcPts val="1000"/>
              </a:spcBef>
              <a:spcAft>
                <a:spcPts val="0"/>
              </a:spcAft>
              <a:buClr>
                <a:schemeClr val="lt1"/>
              </a:buClr>
              <a:buSzPts val="1800"/>
              <a:buChar char="•"/>
            </a:pPr>
            <a:r>
              <a:rPr lang="en-US" sz="2000" dirty="0"/>
              <a:t>Implementation of advanced security measures to detect and prevent keylogging activities in real-time.</a:t>
            </a:r>
            <a:endParaRPr lang="en-US" sz="2000" dirty="0"/>
          </a:p>
          <a:p>
            <a:pPr marL="228600" lvl="0" indent="-228600" algn="l" rtl="0">
              <a:lnSpc>
                <a:spcPct val="120000"/>
              </a:lnSpc>
              <a:spcBef>
                <a:spcPts val="1000"/>
              </a:spcBef>
              <a:spcAft>
                <a:spcPts val="0"/>
              </a:spcAft>
              <a:buClr>
                <a:schemeClr val="lt1"/>
              </a:buClr>
              <a:buSzPts val="1800"/>
              <a:buChar char="•"/>
            </a:pPr>
            <a:r>
              <a:rPr lang="en-US" sz="2000" dirty="0"/>
              <a:t>Integration of encryption techniques to protect logged data from unauthorized access and interception.</a:t>
            </a:r>
            <a:endParaRPr lang="en-US" sz="2000" dirty="0"/>
          </a:p>
          <a:p>
            <a:pPr marL="228600" lvl="0" indent="-228600" algn="l" rtl="0">
              <a:lnSpc>
                <a:spcPct val="120000"/>
              </a:lnSpc>
              <a:spcBef>
                <a:spcPts val="1000"/>
              </a:spcBef>
              <a:spcAft>
                <a:spcPts val="0"/>
              </a:spcAft>
              <a:buClr>
                <a:schemeClr val="lt1"/>
              </a:buClr>
              <a:buSzPts val="1800"/>
              <a:buChar char="•"/>
            </a:pPr>
            <a:r>
              <a:rPr lang="en-US" sz="2000" dirty="0"/>
              <a:t>Creation of an intuitive user interface for easy deployment and management of the solution.</a:t>
            </a:r>
            <a:endParaRPr lang="en-US" sz="2000" dirty="0"/>
          </a:p>
          <a:p>
            <a:pPr marL="228600" lvl="0" indent="-228600" algn="l" rtl="0">
              <a:lnSpc>
                <a:spcPct val="120000"/>
              </a:lnSpc>
              <a:spcBef>
                <a:spcPts val="1000"/>
              </a:spcBef>
              <a:spcAft>
                <a:spcPts val="0"/>
              </a:spcAft>
              <a:buClr>
                <a:schemeClr val="lt1"/>
              </a:buClr>
              <a:buSzPts val="1800"/>
              <a:buChar char="•"/>
            </a:pPr>
            <a:r>
              <a:rPr lang="en-US" sz="2000" dirty="0"/>
              <a:t>Ensuring cross-platform compatibility to accommodate diverse user environments and requirements</a:t>
            </a:r>
            <a:endParaRPr lang="en-US" sz="200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658" y="125709"/>
            <a:ext cx="8377084" cy="523220"/>
          </a:xfrm>
          <a:prstGeom prst="rect">
            <a:avLst/>
          </a:prstGeom>
          <a:noFill/>
        </p:spPr>
        <p:txBody>
          <a:bodyPr wrap="square" rtlCol="0">
            <a:spAutoFit/>
          </a:bodyPr>
          <a:lstStyle/>
          <a:p>
            <a:r>
              <a:rPr lang="en-US" sz="2800" dirty="0">
                <a:latin typeface="Arial Black" panose="020B0A04020102020204" pitchFamily="34" charset="0"/>
              </a:rPr>
              <a:t>Who are the end users in this project?</a:t>
            </a:r>
            <a:endParaRPr lang="en-IN" sz="2800" dirty="0">
              <a:latin typeface="Arial Black" panose="020B0A04020102020204" pitchFamily="34" charset="0"/>
            </a:endParaRPr>
          </a:p>
        </p:txBody>
      </p:sp>
      <p:sp>
        <p:nvSpPr>
          <p:cNvPr id="4" name="TextBox 3"/>
          <p:cNvSpPr txBox="1"/>
          <p:nvPr/>
        </p:nvSpPr>
        <p:spPr>
          <a:xfrm>
            <a:off x="442452" y="648929"/>
            <a:ext cx="11277600" cy="628992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1600" b="1" dirty="0"/>
              <a:t>Individual Users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ct val="100000"/>
              <a:buFont typeface="Arial" panose="020B0604020202020204"/>
              <a:buChar char="+"/>
            </a:pPr>
            <a:r>
              <a:rPr lang="en-US" sz="1600" dirty="0">
                <a:solidFill>
                  <a:srgbClr val="ECECEC"/>
                </a:solidFill>
              </a:rPr>
              <a:t>Everyday computer users who want to protect their personal information, such as passwords, credit card details, and private messages, from unauthorized access.</a:t>
            </a:r>
            <a:endParaRPr lang="en-US" sz="1600" dirty="0"/>
          </a:p>
          <a:p>
            <a:pPr marL="457200" lvl="1" indent="-228600" algn="l" rtl="0">
              <a:lnSpc>
                <a:spcPct val="120000"/>
              </a:lnSpc>
              <a:spcBef>
                <a:spcPts val="500"/>
              </a:spcBef>
              <a:spcAft>
                <a:spcPts val="0"/>
              </a:spcAft>
              <a:buClr>
                <a:srgbClr val="ECECEC"/>
              </a:buClr>
              <a:buSzPct val="100000"/>
              <a:buFont typeface="Arial" panose="020B0604020202020204"/>
              <a:buChar char="+"/>
            </a:pPr>
            <a:r>
              <a:rPr lang="en-US" sz="1600" dirty="0">
                <a:solidFill>
                  <a:srgbClr val="ECECEC"/>
                </a:solidFill>
              </a:rPr>
              <a:t>Professionals who handle sensitive data on their computers, including journalists, lawyers, and healthcare professionals.</a:t>
            </a:r>
            <a:endParaRPr lang="en-US" sz="1600" dirty="0"/>
          </a:p>
          <a:p>
            <a:pPr marL="228600" lvl="0" indent="-228600" algn="l" rtl="0">
              <a:lnSpc>
                <a:spcPct val="120000"/>
              </a:lnSpc>
              <a:spcBef>
                <a:spcPts val="1000"/>
              </a:spcBef>
              <a:spcAft>
                <a:spcPts val="0"/>
              </a:spcAft>
              <a:buClr>
                <a:schemeClr val="lt1"/>
              </a:buClr>
              <a:buSzPct val="100000"/>
              <a:buChar char="•"/>
            </a:pPr>
            <a:r>
              <a:rPr lang="en-US" sz="1600" b="1" dirty="0"/>
              <a:t>Businesses and Enterprises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ct val="100000"/>
              <a:buFont typeface="Arial" panose="020B0604020202020204"/>
              <a:buChar char="+"/>
            </a:pPr>
            <a:r>
              <a:rPr lang="en-US" sz="1600" dirty="0">
                <a:solidFill>
                  <a:srgbClr val="ECECEC"/>
                </a:solidFill>
              </a:rPr>
              <a:t>Small and medium-sized businesses (SMBs) seeking to safeguard their sensitive business information, financial records, and customer data from cyber threats.</a:t>
            </a:r>
            <a:endParaRPr lang="en-US" sz="1600" dirty="0"/>
          </a:p>
          <a:p>
            <a:pPr marL="457200" lvl="1" indent="-228600" algn="l" rtl="0">
              <a:lnSpc>
                <a:spcPct val="120000"/>
              </a:lnSpc>
              <a:spcBef>
                <a:spcPts val="500"/>
              </a:spcBef>
              <a:spcAft>
                <a:spcPts val="0"/>
              </a:spcAft>
              <a:buClr>
                <a:srgbClr val="ECECEC"/>
              </a:buClr>
              <a:buSzPct val="100000"/>
              <a:buFont typeface="Arial" panose="020B0604020202020204"/>
              <a:buChar char="+"/>
            </a:pPr>
            <a:r>
              <a:rPr lang="en-US" sz="1600" dirty="0">
                <a:solidFill>
                  <a:srgbClr val="ECECEC"/>
                </a:solidFill>
              </a:rPr>
              <a:t>Large enterprises and corporations aiming to enhance their cybersecurity measures to protect valuable intellectual property and confidential business data.</a:t>
            </a:r>
            <a:endParaRPr lang="en-US" sz="1600" dirty="0"/>
          </a:p>
          <a:p>
            <a:pPr marL="228600" lvl="0" indent="-228600" algn="l" rtl="0">
              <a:lnSpc>
                <a:spcPct val="120000"/>
              </a:lnSpc>
              <a:spcBef>
                <a:spcPts val="1000"/>
              </a:spcBef>
              <a:spcAft>
                <a:spcPts val="0"/>
              </a:spcAft>
              <a:buClr>
                <a:schemeClr val="lt1"/>
              </a:buClr>
              <a:buSzPct val="100000"/>
              <a:buChar char="•"/>
            </a:pPr>
            <a:r>
              <a:rPr lang="en-US" sz="1600" b="1" dirty="0"/>
              <a:t>Government Agencies and Institutions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ct val="100000"/>
              <a:buFont typeface="Arial" panose="020B0604020202020204"/>
              <a:buChar char="+"/>
            </a:pPr>
            <a:r>
              <a:rPr lang="en-US" sz="1600" dirty="0">
                <a:solidFill>
                  <a:srgbClr val="ECECEC"/>
                </a:solidFill>
              </a:rPr>
              <a:t>Government organizations at local, state, and federal levels tasked with protecting classified information, national security data, and citizen privacy.</a:t>
            </a:r>
            <a:endParaRPr lang="en-US" sz="1600" dirty="0"/>
          </a:p>
          <a:p>
            <a:pPr marL="457200" lvl="1" indent="-228600" algn="l" rtl="0">
              <a:lnSpc>
                <a:spcPct val="120000"/>
              </a:lnSpc>
              <a:spcBef>
                <a:spcPts val="500"/>
              </a:spcBef>
              <a:spcAft>
                <a:spcPts val="0"/>
              </a:spcAft>
              <a:buClr>
                <a:srgbClr val="ECECEC"/>
              </a:buClr>
              <a:buSzPct val="100000"/>
              <a:buFont typeface="Arial" panose="020B0604020202020204"/>
              <a:buChar char="+"/>
            </a:pPr>
            <a:r>
              <a:rPr lang="en-US" sz="1600" dirty="0">
                <a:solidFill>
                  <a:srgbClr val="ECECEC"/>
                </a:solidFill>
              </a:rPr>
              <a:t>Educational institutions, such as universities and research facilities, safeguarding academic research, student records, and institutional data.</a:t>
            </a:r>
            <a:endParaRPr lang="en-US" sz="1600" dirty="0"/>
          </a:p>
          <a:p>
            <a:pPr marL="228600" lvl="0" indent="-228600" algn="l" rtl="0">
              <a:lnSpc>
                <a:spcPct val="120000"/>
              </a:lnSpc>
              <a:spcBef>
                <a:spcPts val="1000"/>
              </a:spcBef>
              <a:spcAft>
                <a:spcPts val="0"/>
              </a:spcAft>
              <a:buClr>
                <a:schemeClr val="lt1"/>
              </a:buClr>
              <a:buSzPct val="100000"/>
              <a:buChar char="•"/>
            </a:pPr>
            <a:r>
              <a:rPr lang="en-US" sz="1600" b="1" dirty="0"/>
              <a:t>Cybersecurity Professionals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ct val="100000"/>
              <a:buFont typeface="Arial" panose="020B0604020202020204"/>
              <a:buChar char="+"/>
            </a:pPr>
            <a:r>
              <a:rPr lang="en-US" sz="1600" dirty="0">
                <a:solidFill>
                  <a:srgbClr val="ECECEC"/>
                </a:solidFill>
              </a:rPr>
              <a:t>Security analysts, consultants, and professionals responsible for assessing and mitigating cyber threats within organizations.</a:t>
            </a:r>
            <a:endParaRPr lang="en-US" sz="1600" dirty="0"/>
          </a:p>
          <a:p>
            <a:pPr marL="457200" lvl="1" indent="-228600" algn="l" rtl="0">
              <a:lnSpc>
                <a:spcPct val="120000"/>
              </a:lnSpc>
              <a:spcBef>
                <a:spcPts val="500"/>
              </a:spcBef>
              <a:spcAft>
                <a:spcPts val="0"/>
              </a:spcAft>
              <a:buClr>
                <a:srgbClr val="ECECEC"/>
              </a:buClr>
              <a:buSzPct val="100000"/>
              <a:buFont typeface="Arial" panose="020B0604020202020204"/>
              <a:buChar char="+"/>
            </a:pPr>
            <a:r>
              <a:rPr lang="en-US" sz="1600" dirty="0">
                <a:solidFill>
                  <a:srgbClr val="ECECEC"/>
                </a:solidFill>
              </a:rPr>
              <a:t>Ethical hackers and penetration testers seeking to evaluate and strengthen the security posture of systems and networks.</a:t>
            </a:r>
            <a:endParaRPr lang="en-US" sz="16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14632"/>
            <a:ext cx="8908026" cy="523220"/>
          </a:xfrm>
          <a:prstGeom prst="rect">
            <a:avLst/>
          </a:prstGeom>
          <a:noFill/>
        </p:spPr>
        <p:txBody>
          <a:bodyPr wrap="square" rtlCol="0">
            <a:spAutoFit/>
          </a:bodyPr>
          <a:lstStyle/>
          <a:p>
            <a:r>
              <a:rPr lang="en-US" sz="2800" dirty="0">
                <a:latin typeface="Arial Black" panose="020B0A04020102020204" pitchFamily="34" charset="0"/>
              </a:rPr>
              <a:t>Solution and its Value Proposition</a:t>
            </a:r>
            <a:endParaRPr lang="en-IN" sz="2800" dirty="0">
              <a:latin typeface="Arial Black" panose="020B0A04020102020204" pitchFamily="34" charset="0"/>
            </a:endParaRPr>
          </a:p>
        </p:txBody>
      </p:sp>
      <p:sp>
        <p:nvSpPr>
          <p:cNvPr id="3" name="TextBox 2"/>
          <p:cNvSpPr txBox="1"/>
          <p:nvPr/>
        </p:nvSpPr>
        <p:spPr>
          <a:xfrm>
            <a:off x="412953" y="943897"/>
            <a:ext cx="11543073" cy="6278642"/>
          </a:xfrm>
          <a:prstGeom prst="rect">
            <a:avLst/>
          </a:prstGeom>
          <a:noFill/>
        </p:spPr>
        <p:txBody>
          <a:bodyPr wrap="square" rtlCol="0">
            <a:spAutoFit/>
          </a:bodyPr>
          <a:lstStyle/>
          <a:p>
            <a:pPr algn="l"/>
            <a:r>
              <a:rPr lang="en-IN" sz="2400" b="1" i="0" dirty="0">
                <a:effectLst/>
                <a:latin typeface="Arial" panose="020B0604020202020204" pitchFamily="34" charset="0"/>
                <a:cs typeface="Arial" panose="020B0604020202020204" pitchFamily="34" charset="0"/>
              </a:rPr>
              <a:t>Solution:</a:t>
            </a:r>
            <a:endParaRPr lang="en-IN" sz="2400" b="1" i="0" dirty="0">
              <a:effectLst/>
              <a:latin typeface="Arial" panose="020B0604020202020204" pitchFamily="34" charset="0"/>
              <a:cs typeface="Arial" panose="020B0604020202020204" pitchFamily="34" charset="0"/>
            </a:endParaRPr>
          </a:p>
          <a:p>
            <a:pPr algn="l"/>
            <a:endParaRPr lang="en-IN" sz="2400" b="1" i="0" dirty="0">
              <a:effectLst/>
              <a:latin typeface="Arial" panose="020B0604020202020204" pitchFamily="34" charset="0"/>
              <a:cs typeface="Arial" panose="020B0604020202020204" pitchFamily="34" charset="0"/>
            </a:endParaRPr>
          </a:p>
          <a:p>
            <a:pPr algn="l"/>
            <a:r>
              <a:rPr lang="en-IN" sz="2400" b="1" i="0" dirty="0">
                <a:effectLst/>
                <a:latin typeface="Arial" panose="020B0604020202020204" pitchFamily="34" charset="0"/>
                <a:cs typeface="Arial" panose="020B0604020202020204" pitchFamily="34" charset="0"/>
              </a:rPr>
              <a:t>1.Real-time Monitoring:</a:t>
            </a:r>
            <a:r>
              <a:rPr lang="en-IN" sz="2400" b="0" i="0" dirty="0">
                <a:effectLst/>
                <a:latin typeface="Arial" panose="020B0604020202020204" pitchFamily="34" charset="0"/>
                <a:cs typeface="Arial" panose="020B0604020202020204" pitchFamily="34" charset="0"/>
              </a:rPr>
              <a:t> Continuously monitors system activity to detect and     prevent keylogger installation or operation.</a:t>
            </a:r>
            <a:endParaRPr lang="en-IN" sz="2400" b="0" i="0" dirty="0">
              <a:effectLst/>
              <a:latin typeface="Arial" panose="020B0604020202020204" pitchFamily="34" charset="0"/>
              <a:cs typeface="Arial" panose="020B0604020202020204" pitchFamily="34" charset="0"/>
            </a:endParaRPr>
          </a:p>
          <a:p>
            <a:pPr algn="l"/>
            <a:endParaRPr lang="en-IN" sz="2400" b="0" i="0" dirty="0">
              <a:effectLst/>
              <a:latin typeface="Arial" panose="020B0604020202020204" pitchFamily="34" charset="0"/>
              <a:cs typeface="Arial" panose="020B0604020202020204" pitchFamily="34" charset="0"/>
            </a:endParaRPr>
          </a:p>
          <a:p>
            <a:pPr algn="l"/>
            <a:r>
              <a:rPr lang="en-IN" sz="2400" b="1" i="0" dirty="0">
                <a:effectLst/>
                <a:latin typeface="Arial" panose="020B0604020202020204" pitchFamily="34" charset="0"/>
                <a:cs typeface="Arial" panose="020B0604020202020204" pitchFamily="34" charset="0"/>
              </a:rPr>
              <a:t>2.Behavioral Analysis:</a:t>
            </a:r>
            <a:r>
              <a:rPr lang="en-IN" sz="2400" b="0" i="0" dirty="0">
                <a:effectLst/>
                <a:latin typeface="Arial" panose="020B0604020202020204" pitchFamily="34" charset="0"/>
                <a:cs typeface="Arial" panose="020B0604020202020204" pitchFamily="34" charset="0"/>
              </a:rPr>
              <a:t> </a:t>
            </a:r>
            <a:r>
              <a:rPr lang="en-IN" sz="2400" b="0" i="0" dirty="0" err="1">
                <a:effectLst/>
                <a:latin typeface="Arial" panose="020B0604020202020204" pitchFamily="34" charset="0"/>
                <a:cs typeface="Arial" panose="020B0604020202020204" pitchFamily="34" charset="0"/>
              </a:rPr>
              <a:t>Analyzes</a:t>
            </a:r>
            <a:r>
              <a:rPr lang="en-IN" sz="2400" b="0" i="0" dirty="0">
                <a:effectLst/>
                <a:latin typeface="Arial" panose="020B0604020202020204" pitchFamily="34" charset="0"/>
                <a:cs typeface="Arial" panose="020B0604020202020204" pitchFamily="34" charset="0"/>
              </a:rPr>
              <a:t> user </a:t>
            </a:r>
            <a:r>
              <a:rPr lang="en-IN" sz="2400" b="0" i="0" dirty="0" err="1">
                <a:effectLst/>
                <a:latin typeface="Arial" panose="020B0604020202020204" pitchFamily="34" charset="0"/>
                <a:cs typeface="Arial" panose="020B0604020202020204" pitchFamily="34" charset="0"/>
              </a:rPr>
              <a:t>behavior</a:t>
            </a:r>
            <a:r>
              <a:rPr lang="en-IN" sz="2400" b="0" i="0" dirty="0">
                <a:effectLst/>
                <a:latin typeface="Arial" panose="020B0604020202020204" pitchFamily="34" charset="0"/>
                <a:cs typeface="Arial" panose="020B0604020202020204" pitchFamily="34" charset="0"/>
              </a:rPr>
              <a:t> patterns to identify abnormal activities associated with keylogging.</a:t>
            </a:r>
            <a:endParaRPr lang="en-IN" sz="24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endParaRPr lang="en-IN" sz="2400" dirty="0">
              <a:latin typeface="Söhne"/>
            </a:endParaRPr>
          </a:p>
          <a:p>
            <a:pPr algn="l"/>
            <a:r>
              <a:rPr lang="en-US" sz="2400" b="1" i="0" dirty="0">
                <a:effectLst/>
                <a:latin typeface="Arial" panose="020B0604020202020204" pitchFamily="34" charset="0"/>
                <a:cs typeface="Arial" panose="020B0604020202020204" pitchFamily="34" charset="0"/>
              </a:rPr>
              <a:t>Value Proposition:</a:t>
            </a:r>
            <a:endParaRPr lang="en-US" sz="2400" b="1" i="0" dirty="0">
              <a:effectLst/>
              <a:latin typeface="Arial" panose="020B0604020202020204" pitchFamily="34" charset="0"/>
              <a:cs typeface="Arial" panose="020B0604020202020204" pitchFamily="34" charset="0"/>
            </a:endParaRPr>
          </a:p>
          <a:p>
            <a:pPr algn="l"/>
            <a:endParaRPr lang="en-US" sz="2400" b="1" i="0" dirty="0">
              <a:effectLst/>
              <a:latin typeface="Arial" panose="020B0604020202020204" pitchFamily="34" charset="0"/>
              <a:cs typeface="Arial" panose="020B0604020202020204" pitchFamily="34" charset="0"/>
            </a:endParaRPr>
          </a:p>
          <a:p>
            <a:pPr algn="l">
              <a:buFont typeface="+mj-lt"/>
              <a:buAutoNum type="arabicPeriod"/>
            </a:pPr>
            <a:r>
              <a:rPr lang="en-US" sz="2400" b="1" i="0" dirty="0">
                <a:effectLst/>
                <a:latin typeface="Arial" panose="020B0604020202020204" pitchFamily="34" charset="0"/>
                <a:cs typeface="Arial" panose="020B0604020202020204" pitchFamily="34" charset="0"/>
              </a:rPr>
              <a:t>Enhanced Security:</a:t>
            </a:r>
            <a:r>
              <a:rPr lang="en-US" sz="2400" b="0" i="0" dirty="0">
                <a:effectLst/>
                <a:latin typeface="Arial" panose="020B0604020202020204" pitchFamily="34" charset="0"/>
                <a:cs typeface="Arial" panose="020B0604020202020204" pitchFamily="34" charset="0"/>
              </a:rPr>
              <a:t> Protects against unauthorized access to sensitive information by preventing keyloggers from capturing keystrokes.</a:t>
            </a:r>
            <a:endParaRPr lang="en-US" sz="2400" b="0" i="0" dirty="0">
              <a:effectLst/>
              <a:latin typeface="Arial" panose="020B0604020202020204" pitchFamily="34" charset="0"/>
              <a:cs typeface="Arial" panose="020B0604020202020204" pitchFamily="34" charset="0"/>
            </a:endParaRPr>
          </a:p>
          <a:p>
            <a:pPr algn="l">
              <a:buFont typeface="+mj-lt"/>
              <a:buAutoNum type="arabicPeriod"/>
            </a:pPr>
            <a:endParaRPr lang="en-US" sz="2400" b="0" i="0" dirty="0">
              <a:effectLst/>
              <a:latin typeface="Arial" panose="020B0604020202020204" pitchFamily="34" charset="0"/>
              <a:cs typeface="Arial" panose="020B0604020202020204" pitchFamily="34" charset="0"/>
            </a:endParaRPr>
          </a:p>
          <a:p>
            <a:pPr algn="l">
              <a:buFont typeface="+mj-lt"/>
              <a:buAutoNum type="arabicPeriod"/>
            </a:pPr>
            <a:r>
              <a:rPr lang="en-US" sz="2400" b="1" i="0" dirty="0">
                <a:effectLst/>
                <a:latin typeface="Arial" panose="020B0604020202020204" pitchFamily="34" charset="0"/>
                <a:cs typeface="Arial" panose="020B0604020202020204" pitchFamily="34" charset="0"/>
              </a:rPr>
              <a:t>Privacy Assurance:</a:t>
            </a:r>
            <a:r>
              <a:rPr lang="en-US" sz="2400" b="0" i="0" dirty="0">
                <a:effectLst/>
                <a:latin typeface="Arial" panose="020B0604020202020204" pitchFamily="34" charset="0"/>
                <a:cs typeface="Arial" panose="020B0604020202020204" pitchFamily="34" charset="0"/>
              </a:rPr>
              <a:t> Ensures privacy by safeguarding personal and confidential data from being compromised.</a:t>
            </a:r>
            <a:endParaRPr lang="en-US" sz="2400" b="0" i="0" dirty="0">
              <a:effectLst/>
              <a:latin typeface="Arial" panose="020B0604020202020204" pitchFamily="34" charset="0"/>
              <a:cs typeface="Arial" panose="020B0604020202020204" pitchFamily="34" charset="0"/>
            </a:endParaRPr>
          </a:p>
          <a:p>
            <a:pPr algn="l"/>
            <a:endParaRPr lang="en-IN" sz="2400" b="0" i="0" dirty="0">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645" y="0"/>
            <a:ext cx="10343535" cy="523220"/>
          </a:xfrm>
          <a:prstGeom prst="rect">
            <a:avLst/>
          </a:prstGeom>
          <a:noFill/>
        </p:spPr>
        <p:txBody>
          <a:bodyPr wrap="square" rtlCol="0">
            <a:spAutoFit/>
          </a:bodyPr>
          <a:lstStyle/>
          <a:p>
            <a:r>
              <a:rPr lang="en-US" sz="2800" dirty="0">
                <a:latin typeface="Arial Black" panose="020B0A04020102020204" pitchFamily="34" charset="0"/>
              </a:rPr>
              <a:t>The wow in this solution:</a:t>
            </a:r>
            <a:endParaRPr lang="en-IN" sz="2800" dirty="0">
              <a:latin typeface="Arial Black" panose="020B0A04020102020204" pitchFamily="34" charset="0"/>
            </a:endParaRPr>
          </a:p>
        </p:txBody>
      </p:sp>
      <p:sp>
        <p:nvSpPr>
          <p:cNvPr id="3" name="TextBox 2"/>
          <p:cNvSpPr txBox="1"/>
          <p:nvPr/>
        </p:nvSpPr>
        <p:spPr>
          <a:xfrm>
            <a:off x="491613" y="523220"/>
            <a:ext cx="11346426" cy="6752618"/>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1600" dirty="0">
                <a:solidFill>
                  <a:srgbClr val="ECECEC"/>
                </a:solidFill>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600" dirty="0"/>
          </a:p>
          <a:p>
            <a:pPr marL="228600" lvl="0" indent="-228600" algn="l" rtl="0">
              <a:lnSpc>
                <a:spcPct val="120000"/>
              </a:lnSpc>
              <a:spcBef>
                <a:spcPts val="1000"/>
              </a:spcBef>
              <a:spcAft>
                <a:spcPts val="0"/>
              </a:spcAft>
              <a:buClr>
                <a:schemeClr val="lt1"/>
              </a:buClr>
              <a:buSzPts val="1300"/>
              <a:buChar char="•"/>
            </a:pPr>
            <a:r>
              <a:rPr lang="en-US" sz="1600" b="1" dirty="0"/>
              <a:t>Advanced Threat Detection and Prevention</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ts val="1300"/>
              <a:buFont typeface="Arial" panose="020B0604020202020204"/>
              <a:buChar char="+"/>
            </a:pPr>
            <a:r>
              <a:rPr lang="en-US" sz="1600" dirty="0">
                <a:solidFill>
                  <a:srgbClr val="ECECEC"/>
                </a:solidFill>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lang="en-US" sz="1600" dirty="0"/>
          </a:p>
          <a:p>
            <a:pPr marL="228600" lvl="0" indent="-228600" algn="l" rtl="0">
              <a:lnSpc>
                <a:spcPct val="120000"/>
              </a:lnSpc>
              <a:spcBef>
                <a:spcPts val="1000"/>
              </a:spcBef>
              <a:spcAft>
                <a:spcPts val="0"/>
              </a:spcAft>
              <a:buClr>
                <a:schemeClr val="lt1"/>
              </a:buClr>
              <a:buSzPts val="1300"/>
              <a:buChar char="•"/>
            </a:pPr>
            <a:r>
              <a:rPr lang="en-US" sz="1600" b="1" dirty="0"/>
              <a:t>Intelligent Behavioral Analysis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ts val="1300"/>
              <a:buFont typeface="Arial" panose="020B0604020202020204"/>
              <a:buChar char="+"/>
            </a:pPr>
            <a:r>
              <a:rPr lang="en-US" sz="1600" dirty="0">
                <a:solidFill>
                  <a:srgbClr val="ECECEC"/>
                </a:solidFill>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600" dirty="0"/>
          </a:p>
          <a:p>
            <a:pPr marL="228600" lvl="0" indent="-228600" algn="l" rtl="0">
              <a:lnSpc>
                <a:spcPct val="120000"/>
              </a:lnSpc>
              <a:spcBef>
                <a:spcPts val="1000"/>
              </a:spcBef>
              <a:spcAft>
                <a:spcPts val="0"/>
              </a:spcAft>
              <a:buClr>
                <a:schemeClr val="lt1"/>
              </a:buClr>
              <a:buSzPts val="1300"/>
              <a:buChar char="•"/>
            </a:pPr>
            <a:r>
              <a:rPr lang="en-US" sz="1600" b="1" dirty="0"/>
              <a:t>Adaptive Security Measures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ts val="1300"/>
              <a:buFont typeface="Arial" panose="020B0604020202020204"/>
              <a:buChar char="+"/>
            </a:pPr>
            <a:r>
              <a:rPr lang="en-US" sz="1600" dirty="0">
                <a:solidFill>
                  <a:srgbClr val="ECECEC"/>
                </a:solidFill>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600" dirty="0"/>
          </a:p>
          <a:p>
            <a:pPr marL="228600" lvl="0" indent="-228600" algn="l" rtl="0">
              <a:lnSpc>
                <a:spcPct val="120000"/>
              </a:lnSpc>
              <a:spcBef>
                <a:spcPts val="1000"/>
              </a:spcBef>
              <a:spcAft>
                <a:spcPts val="0"/>
              </a:spcAft>
              <a:buClr>
                <a:schemeClr val="lt1"/>
              </a:buClr>
              <a:buSzPts val="1300"/>
              <a:buChar char="•"/>
            </a:pPr>
            <a:r>
              <a:rPr lang="en-US" sz="1600" b="1" dirty="0"/>
              <a:t>Stealthy Operation and Evasion Techniques</a:t>
            </a:r>
            <a:r>
              <a:rPr lang="en-US" sz="1600" dirty="0">
                <a:solidFill>
                  <a:srgbClr val="ECECEC"/>
                </a:solidFill>
              </a:rPr>
              <a:t>:</a:t>
            </a:r>
            <a:endParaRPr lang="en-US" sz="1600" dirty="0"/>
          </a:p>
          <a:p>
            <a:pPr marL="457200" lvl="1" indent="-228600" algn="l" rtl="0">
              <a:lnSpc>
                <a:spcPct val="120000"/>
              </a:lnSpc>
              <a:spcBef>
                <a:spcPts val="500"/>
              </a:spcBef>
              <a:spcAft>
                <a:spcPts val="0"/>
              </a:spcAft>
              <a:buClr>
                <a:srgbClr val="ECECEC"/>
              </a:buClr>
              <a:buSzPts val="1300"/>
              <a:buFont typeface="Arial" panose="020B0604020202020204"/>
              <a:buChar char="+"/>
            </a:pPr>
            <a:r>
              <a:rPr lang="en-US" sz="1600" dirty="0">
                <a:solidFill>
                  <a:srgbClr val="ECECEC"/>
                </a:solidFill>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6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9265" y="601914"/>
            <a:ext cx="6096000" cy="523220"/>
          </a:xfrm>
          <a:prstGeom prst="rect">
            <a:avLst/>
          </a:prstGeom>
          <a:noFill/>
        </p:spPr>
        <p:txBody>
          <a:bodyPr wrap="square">
            <a:spAutoFit/>
          </a:bodyPr>
          <a:lstStyle/>
          <a:p>
            <a:r>
              <a:rPr lang="en-US" sz="2800" dirty="0">
                <a:latin typeface="Arial Black" panose="020B0A04020102020204" pitchFamily="34" charset="0"/>
              </a:rPr>
              <a:t>Result:</a:t>
            </a:r>
            <a:endParaRPr lang="en-IN" sz="2800" dirty="0">
              <a:latin typeface="Arial Black" panose="020B0A04020102020204" pitchFamily="34" charset="0"/>
            </a:endParaRPr>
          </a:p>
        </p:txBody>
      </p:sp>
      <p:sp>
        <p:nvSpPr>
          <p:cNvPr id="5" name="TextBox 4"/>
          <p:cNvSpPr txBox="1"/>
          <p:nvPr/>
        </p:nvSpPr>
        <p:spPr>
          <a:xfrm>
            <a:off x="879987" y="1508593"/>
            <a:ext cx="10820400" cy="4571893"/>
          </a:xfrm>
          <a:prstGeom prst="rect">
            <a:avLst/>
          </a:prstGeom>
          <a:noFill/>
        </p:spPr>
        <p:txBody>
          <a:bodyPr wrap="square">
            <a:spAutoFit/>
          </a:bodyPr>
          <a:lstStyle/>
          <a:p>
            <a:pPr marL="228600" lvl="0" indent="-228600" algn="l" rtl="0">
              <a:lnSpc>
                <a:spcPct val="120000"/>
              </a:lnSpc>
              <a:spcBef>
                <a:spcPts val="0"/>
              </a:spcBef>
              <a:spcAft>
                <a:spcPts val="0"/>
              </a:spcAft>
              <a:buClr>
                <a:schemeClr val="lt1"/>
              </a:buClr>
              <a:buSzPts val="1400"/>
              <a:buChar char="•"/>
            </a:pPr>
            <a:r>
              <a:rPr lang="en-US" sz="1800" b="1" dirty="0"/>
              <a:t>Detection Accuracy:</a:t>
            </a:r>
            <a:r>
              <a:rPr lang="en-US" sz="1800" dirty="0">
                <a:solidFill>
                  <a:srgbClr val="ECECEC"/>
                </a:solidFill>
              </a:rPr>
              <a:t> Measure the accuracy of the detection algorithms in identifying keylogging activities. This can be quantified by metrics such as true positive rate, false positive rate, precision, and recall.</a:t>
            </a:r>
            <a:endParaRPr lang="en-US" sz="1800" dirty="0"/>
          </a:p>
          <a:p>
            <a:pPr marL="228600" lvl="0" indent="-228600" algn="l" rtl="0">
              <a:lnSpc>
                <a:spcPct val="120000"/>
              </a:lnSpc>
              <a:spcBef>
                <a:spcPts val="1000"/>
              </a:spcBef>
              <a:spcAft>
                <a:spcPts val="0"/>
              </a:spcAft>
              <a:buClr>
                <a:schemeClr val="lt1"/>
              </a:buClr>
              <a:buSzPts val="1400"/>
              <a:buChar char="•"/>
            </a:pPr>
            <a:r>
              <a:rPr lang="en-US" sz="1800" b="1" dirty="0"/>
              <a:t>Prevention Efficacy:</a:t>
            </a:r>
            <a:r>
              <a:rPr lang="en-US" sz="18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1800" dirty="0"/>
          </a:p>
          <a:p>
            <a:pPr marL="228600" lvl="0" indent="-228600" algn="l" rtl="0">
              <a:lnSpc>
                <a:spcPct val="120000"/>
              </a:lnSpc>
              <a:spcBef>
                <a:spcPts val="1000"/>
              </a:spcBef>
              <a:spcAft>
                <a:spcPts val="0"/>
              </a:spcAft>
              <a:buClr>
                <a:schemeClr val="lt1"/>
              </a:buClr>
              <a:buSzPts val="1400"/>
              <a:buChar char="•"/>
            </a:pPr>
            <a:r>
              <a:rPr lang="en-US" sz="1800" b="1" dirty="0"/>
              <a:t>System Performance:</a:t>
            </a:r>
            <a:r>
              <a:rPr lang="en-US" sz="18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1800" dirty="0"/>
          </a:p>
          <a:p>
            <a:pPr marL="228600" lvl="0" indent="-228600" algn="l" rtl="0">
              <a:lnSpc>
                <a:spcPct val="120000"/>
              </a:lnSpc>
              <a:spcBef>
                <a:spcPts val="1000"/>
              </a:spcBef>
              <a:spcAft>
                <a:spcPts val="0"/>
              </a:spcAft>
              <a:buClr>
                <a:schemeClr val="lt1"/>
              </a:buClr>
              <a:buSzPts val="1400"/>
              <a:buChar char="•"/>
            </a:pPr>
            <a:r>
              <a:rPr lang="en-US" sz="1800" b="1" dirty="0"/>
              <a:t>Encryption Strength:</a:t>
            </a:r>
            <a:r>
              <a:rPr lang="en-US" sz="1800" dirty="0">
                <a:solidFill>
                  <a:srgbClr val="ECECEC"/>
                </a:solidFill>
              </a:rPr>
              <a:t> Evaluate the strength of the encryption techniques used to protect logged data. This can be assessed by conducting cryptographic analyses and assessing the resistance against known attacks.</a:t>
            </a:r>
            <a:endParaRPr lang="en-US" sz="1800" dirty="0"/>
          </a:p>
          <a:p>
            <a:pPr marL="228600" lvl="0" indent="-228600" algn="l" rtl="0">
              <a:lnSpc>
                <a:spcPct val="120000"/>
              </a:lnSpc>
              <a:spcBef>
                <a:spcPts val="1000"/>
              </a:spcBef>
              <a:spcAft>
                <a:spcPts val="0"/>
              </a:spcAft>
              <a:buClr>
                <a:schemeClr val="lt1"/>
              </a:buClr>
              <a:buSzPts val="1400"/>
              <a:buChar char="•"/>
            </a:pPr>
            <a:r>
              <a:rPr lang="en-US" sz="1800" b="1" dirty="0"/>
              <a:t>User Satisfaction:</a:t>
            </a:r>
            <a:r>
              <a:rPr lang="en-US" sz="18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2619" y="464263"/>
            <a:ext cx="6096000" cy="523220"/>
          </a:xfrm>
          <a:prstGeom prst="rect">
            <a:avLst/>
          </a:prstGeom>
          <a:noFill/>
        </p:spPr>
        <p:txBody>
          <a:bodyPr wrap="square">
            <a:spAutoFit/>
          </a:bodyPr>
          <a:lstStyle/>
          <a:p>
            <a:r>
              <a:rPr lang="en-US" sz="2800" dirty="0">
                <a:latin typeface="Arial Black" panose="020B0A04020102020204" pitchFamily="34" charset="0"/>
              </a:rPr>
              <a:t>Conclusion:</a:t>
            </a:r>
            <a:endParaRPr lang="en-IN" sz="2800" dirty="0">
              <a:latin typeface="Arial Black" panose="020B0A04020102020204" pitchFamily="34" charset="0"/>
            </a:endParaRPr>
          </a:p>
        </p:txBody>
      </p:sp>
      <p:sp>
        <p:nvSpPr>
          <p:cNvPr id="5" name="TextBox 4"/>
          <p:cNvSpPr txBox="1"/>
          <p:nvPr/>
        </p:nvSpPr>
        <p:spPr>
          <a:xfrm>
            <a:off x="1160206" y="1900590"/>
            <a:ext cx="9960078" cy="3165162"/>
          </a:xfrm>
          <a:prstGeom prst="rect">
            <a:avLst/>
          </a:prstGeom>
          <a:noFill/>
        </p:spPr>
        <p:txBody>
          <a:bodyPr wrap="square">
            <a:spAutoFit/>
          </a:bodyPr>
          <a:lstStyle/>
          <a:p>
            <a:pPr marL="228600" lvl="0" indent="-228600" algn="l" rtl="0">
              <a:lnSpc>
                <a:spcPct val="120000"/>
              </a:lnSpc>
              <a:spcBef>
                <a:spcPts val="0"/>
              </a:spcBef>
              <a:spcAft>
                <a:spcPts val="0"/>
              </a:spcAft>
              <a:buClr>
                <a:srgbClr val="ECECEC"/>
              </a:buClr>
              <a:buSzPts val="1800"/>
              <a:buChar char="•"/>
            </a:pPr>
            <a:r>
              <a:rPr lang="en-US" sz="24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2400" dirty="0"/>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7542</Words>
  <Application>WPS Presentation</Application>
  <PresentationFormat>Widescreen</PresentationFormat>
  <Paragraphs>96</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Arial Black</vt:lpstr>
      <vt:lpstr>Arial</vt:lpstr>
      <vt:lpstr>Söhne</vt:lpstr>
      <vt:lpstr>Corbel</vt:lpstr>
      <vt:lpstr>Microsoft YaHei</vt:lpstr>
      <vt:lpstr>Arial Unicode MS</vt:lpstr>
      <vt:lpstr>Calibri</vt:lpstr>
      <vt:lpstr>Segoe Print</vt:lpstr>
      <vt:lpstr>Depth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Atchaya Rajendraprabhu</dc:creator>
  <cp:lastModifiedBy>91737</cp:lastModifiedBy>
  <cp:revision>3</cp:revision>
  <dcterms:created xsi:type="dcterms:W3CDTF">2024-04-04T06:49:00Z</dcterms:created>
  <dcterms:modified xsi:type="dcterms:W3CDTF">2024-04-05T08:26:26Z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12B60381D1754FB5B73E3D60ED2EF8EA_13</vt:lpwstr>
  </property>
  <property fmtid="{D5CDD505-2E9C-101B-9397-08002B2CF9AE}" pid="3" name="KSOProductBuildVer">
    <vt:lpwstr>1033-12.2.0.13489</vt:lpwstr>
  </property>
</Properties>
</file>