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chemeClr val="dk1"/>
                </a:solidFill>
              </a:rPr>
              <a:t>Slide 13&amp;14:</a:t>
            </a:r>
          </a:p>
          <a:p>
            <a:pPr lvl="0" rtl="0">
              <a:lnSpc>
                <a:spcPct val="115000"/>
              </a:lnSpc>
              <a:spcBef>
                <a:spcPts val="0"/>
              </a:spcBef>
              <a:buClr>
                <a:schemeClr val="dk1"/>
              </a:buClr>
              <a:buSzPct val="91666"/>
              <a:buFont typeface="Arial"/>
              <a:buNone/>
            </a:pPr>
            <a:r>
              <a:rPr lang="en">
                <a:solidFill>
                  <a:schemeClr val="dk1"/>
                </a:solidFill>
              </a:rPr>
              <a:t>Word clouds made on the successful movies in the box office, five from each of the PG 13 and R rating movies. And what aspect of it got the actual attention of the audience towards the movies and got them to be successful. **Talk a bit about each of the movie**</a:t>
            </a:r>
          </a:p>
          <a:p>
            <a:pPr marL="0" lvl="0" indent="-69850" rtl="0">
              <a:spcBef>
                <a:spcPts val="0"/>
              </a:spcBef>
              <a:buClr>
                <a:schemeClr val="dk1"/>
              </a:buClr>
              <a:buSzPct val="91666"/>
              <a:buFont typeface="Arial"/>
              <a:buNone/>
            </a:pPr>
            <a:r>
              <a:rPr lang="en" sz="1200">
                <a:solidFill>
                  <a:schemeClr val="dk1"/>
                </a:solidFill>
              </a:rPr>
              <a:t>What are the words that are most associated with a movie.</a:t>
            </a:r>
          </a:p>
          <a:p>
            <a:pPr marL="0" lvl="0" indent="-69850" rtl="0">
              <a:spcBef>
                <a:spcPts val="0"/>
              </a:spcBef>
              <a:buClr>
                <a:schemeClr val="dk1"/>
              </a:buClr>
              <a:buSzPct val="91666"/>
              <a:buFont typeface="Arial"/>
              <a:buNone/>
            </a:pPr>
            <a:r>
              <a:rPr lang="en" sz="1200">
                <a:solidFill>
                  <a:schemeClr val="dk1"/>
                </a:solidFill>
              </a:rPr>
              <a:t>Using the critic reviews to help producers decide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The most talked about topics for each MPAA rating of movie which could be used for marketing the company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r>
              <a:rPr lang="en" sz="1800">
                <a:solidFill>
                  <a:schemeClr val="dk1"/>
                </a:solidFill>
              </a:rPr>
              <a:t>What is most liked in a movie to create a movie’s brand name? Does the audience or critic have a liking for a certain kind of movie?</a:t>
            </a:r>
          </a:p>
          <a:p>
            <a:pPr lvl="0" rtl="0">
              <a:lnSpc>
                <a:spcPct val="115000"/>
              </a:lnSpc>
              <a:spcBef>
                <a:spcPts val="0"/>
              </a:spcBef>
              <a:buNone/>
            </a:pPr>
            <a:r>
              <a:rPr lang="en">
                <a:solidFill>
                  <a:schemeClr val="dk1"/>
                </a:solidFill>
              </a:rPr>
              <a:t>Slide 2:</a:t>
            </a:r>
          </a:p>
          <a:p>
            <a:pPr lvl="0" rtl="0">
              <a:lnSpc>
                <a:spcPct val="115000"/>
              </a:lnSpc>
              <a:spcBef>
                <a:spcPts val="0"/>
              </a:spcBef>
              <a:buNone/>
            </a:pPr>
            <a:r>
              <a:rPr lang="en">
                <a:solidFill>
                  <a:schemeClr val="dk1"/>
                </a:solidFill>
              </a:rPr>
              <a:t>Define the objective of the project, we are focusing on a few set of movies randomly handpicked by a bunch of people. This included movies of various genres and movies that had varied combination of success rates with reviews and the box office collections. So we intend to find the impact of each of those reviews on the box office collection if any. Mention rotten tomatoes, 42 movies,  </a:t>
            </a:r>
          </a:p>
          <a:p>
            <a:pPr lvl="0" rtl="0">
              <a:lnSpc>
                <a:spcPct val="115000"/>
              </a:lnSpc>
              <a:spcBef>
                <a:spcPts val="0"/>
              </a:spcBef>
              <a:buNone/>
            </a:pPr>
            <a:r>
              <a:rPr lang="en">
                <a:solidFill>
                  <a:schemeClr val="dk1"/>
                </a:solidFill>
              </a:rPr>
              <a:t>We are analytics team of some production company and we want to see which movies have highest box office collections.</a:t>
            </a:r>
          </a:p>
          <a:p>
            <a:pPr lvl="0" rtl="0">
              <a:lnSpc>
                <a:spcPct val="115000"/>
              </a:lnSpc>
              <a:spcBef>
                <a:spcPts val="0"/>
              </a:spcBef>
              <a:buNone/>
            </a:pPr>
            <a:r>
              <a:rPr lang="en">
                <a:solidFill>
                  <a:schemeClr val="dk1"/>
                </a:solidFill>
              </a:rPr>
              <a:t>-Rajat</a:t>
            </a:r>
          </a:p>
          <a:p>
            <a:pPr lvl="0" rtl="0">
              <a:lnSpc>
                <a:spcPct val="115000"/>
              </a:lnSpc>
              <a:spcBef>
                <a:spcPts val="0"/>
              </a:spcBef>
              <a:spcAft>
                <a:spcPts val="1600"/>
              </a:spcAft>
              <a:buClr>
                <a:schemeClr val="dk1"/>
              </a:buClr>
              <a:buSzPct val="61111"/>
              <a:buFont typeface="Arial"/>
              <a:buNone/>
            </a:pPr>
            <a:endParaRPr sz="1800">
              <a:solidFill>
                <a:schemeClr val="dk1"/>
              </a:solidFill>
            </a:endParaRPr>
          </a:p>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chemeClr val="dk1"/>
                </a:solidFill>
              </a:rPr>
              <a:t>Slide 3:</a:t>
            </a:r>
          </a:p>
          <a:p>
            <a:pPr marL="457200" lvl="0" indent="-228600" rtl="0">
              <a:lnSpc>
                <a:spcPct val="115000"/>
              </a:lnSpc>
              <a:spcBef>
                <a:spcPts val="0"/>
              </a:spcBef>
              <a:buClr>
                <a:schemeClr val="dk1"/>
              </a:buClr>
              <a:buChar char="-"/>
            </a:pPr>
            <a:r>
              <a:rPr lang="en">
                <a:solidFill>
                  <a:schemeClr val="dk1"/>
                </a:solidFill>
              </a:rPr>
              <a:t>Reiterate disclaimer</a:t>
            </a:r>
          </a:p>
          <a:p>
            <a:pPr marL="457200" lvl="0" indent="-228600" rtl="0">
              <a:lnSpc>
                <a:spcPct val="115000"/>
              </a:lnSpc>
              <a:spcBef>
                <a:spcPts val="0"/>
              </a:spcBef>
              <a:buClr>
                <a:schemeClr val="dk1"/>
              </a:buClr>
              <a:buChar char="-"/>
            </a:pPr>
            <a:r>
              <a:rPr lang="en">
                <a:solidFill>
                  <a:schemeClr val="dk1"/>
                </a:solidFill>
              </a:rPr>
              <a:t>Limitations: genre (reclassify);  few comedy/kids; few G/PG</a:t>
            </a:r>
          </a:p>
          <a:p>
            <a:pPr marL="457200" lvl="0" indent="-228600" rtl="0">
              <a:lnSpc>
                <a:spcPct val="115000"/>
              </a:lnSpc>
              <a:spcBef>
                <a:spcPts val="0"/>
              </a:spcBef>
              <a:buClr>
                <a:schemeClr val="dk1"/>
              </a:buClr>
              <a:buChar char="-"/>
            </a:pPr>
            <a:r>
              <a:rPr lang="en">
                <a:solidFill>
                  <a:schemeClr val="dk1"/>
                </a:solidFill>
              </a:rPr>
              <a:t>Box office performance (difference between collections &amp; budget) - percentage (scaling for comparison)</a:t>
            </a:r>
          </a:p>
          <a:p>
            <a:pPr marL="457200" lvl="0" indent="-228600" rtl="0">
              <a:lnSpc>
                <a:spcPct val="115000"/>
              </a:lnSpc>
              <a:spcBef>
                <a:spcPts val="0"/>
              </a:spcBef>
              <a:buClr>
                <a:schemeClr val="dk1"/>
              </a:buClr>
              <a:buChar char="-"/>
            </a:pPr>
            <a:r>
              <a:rPr lang="en">
                <a:solidFill>
                  <a:schemeClr val="dk1"/>
                </a:solidFill>
              </a:rPr>
              <a:t>Thriller/Horror (good), fantasy (poor)</a:t>
            </a:r>
          </a:p>
          <a:p>
            <a:pPr lvl="0" rtl="0">
              <a:lnSpc>
                <a:spcPct val="115000"/>
              </a:lnSpc>
              <a:spcBef>
                <a:spcPts val="0"/>
              </a:spcBef>
              <a:buClr>
                <a:schemeClr val="dk1"/>
              </a:buClr>
              <a:buSzPct val="100000"/>
              <a:buFont typeface="Arial"/>
              <a:buNone/>
            </a:pPr>
            <a:r>
              <a:rPr lang="en">
                <a:solidFill>
                  <a:schemeClr val="dk1"/>
                </a:solidFill>
              </a:rPr>
              <a:t>-Arjun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chemeClr val="dk1"/>
                </a:solidFill>
              </a:rPr>
              <a:t>Slide 4:</a:t>
            </a:r>
          </a:p>
          <a:p>
            <a:pPr lvl="0" algn="ctr" rtl="0">
              <a:spcBef>
                <a:spcPts val="0"/>
              </a:spcBef>
              <a:buClr>
                <a:schemeClr val="dk1"/>
              </a:buClr>
              <a:buSzPct val="39285"/>
              <a:buFont typeface="Arial"/>
              <a:buNone/>
            </a:pPr>
            <a:r>
              <a:rPr lang="en" sz="2800">
                <a:solidFill>
                  <a:schemeClr val="dk1"/>
                </a:solidFill>
              </a:rPr>
              <a:t>How do audience and critics score vary across R and PG rated movies?</a:t>
            </a:r>
          </a:p>
          <a:p>
            <a:pPr lvl="0" rtl="0">
              <a:lnSpc>
                <a:spcPct val="115000"/>
              </a:lnSpc>
              <a:spcBef>
                <a:spcPts val="0"/>
              </a:spcBef>
              <a:buClr>
                <a:schemeClr val="dk1"/>
              </a:buClr>
              <a:buSzPct val="100000"/>
              <a:buFont typeface="Arial"/>
              <a:buNone/>
            </a:pPr>
            <a:r>
              <a:rPr lang="en">
                <a:solidFill>
                  <a:schemeClr val="dk1"/>
                </a:solidFill>
              </a:rPr>
              <a:t>Then we used the scraped data on the MPAA rating of the movie to understand the box office collection of these movies. Quite unexpectedly, The R rated and PG 13 movies seemed to have done better of for the production companies than the movies that were focused on a wider stream of audience.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chemeClr val="dk1"/>
                </a:solidFill>
              </a:rPr>
              <a:t>Slide 4:</a:t>
            </a:r>
          </a:p>
          <a:p>
            <a:pPr lvl="0" rtl="0">
              <a:lnSpc>
                <a:spcPct val="115000"/>
              </a:lnSpc>
              <a:spcBef>
                <a:spcPts val="0"/>
              </a:spcBef>
              <a:buClr>
                <a:schemeClr val="dk1"/>
              </a:buClr>
              <a:buSzPct val="1000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chemeClr val="dk1"/>
                </a:solidFill>
              </a:rPr>
              <a:t>Slide 4:</a:t>
            </a:r>
          </a:p>
          <a:p>
            <a:pPr lvl="0" algn="ctr" rtl="0">
              <a:spcBef>
                <a:spcPts val="0"/>
              </a:spcBef>
              <a:buClr>
                <a:schemeClr val="dk1"/>
              </a:buClr>
              <a:buSzPct val="39285"/>
              <a:buFont typeface="Arial"/>
              <a:buNone/>
            </a:pPr>
            <a:r>
              <a:rPr lang="en" sz="2800">
                <a:solidFill>
                  <a:schemeClr val="dk1"/>
                </a:solidFill>
              </a:rPr>
              <a:t>How do audience and critics score vary across R and PG rated movies?</a:t>
            </a:r>
          </a:p>
          <a:p>
            <a:pPr lvl="0" rtl="0">
              <a:lnSpc>
                <a:spcPct val="115000"/>
              </a:lnSpc>
              <a:spcBef>
                <a:spcPts val="0"/>
              </a:spcBef>
              <a:buClr>
                <a:schemeClr val="dk1"/>
              </a:buClr>
              <a:buSzPct val="100000"/>
              <a:buFont typeface="Arial"/>
              <a:buNone/>
            </a:pPr>
            <a:r>
              <a:rPr lang="en">
                <a:solidFill>
                  <a:schemeClr val="dk1"/>
                </a:solidFill>
              </a:rPr>
              <a:t>Then we used the scraped data on the MPAA rating of the movie to understand the box office collection of these movies. Quite unexpectedly, The R rated and PG 13 movies seemed to have done better of for the production companies than the movies that were focused on a wider stream of audience.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a:solidFill>
                  <a:schemeClr val="dk1"/>
                </a:solidFill>
              </a:rPr>
              <a:t>Slide 8&amp;9:</a:t>
            </a:r>
          </a:p>
          <a:p>
            <a:pPr lvl="0" rtl="0">
              <a:lnSpc>
                <a:spcPct val="115000"/>
              </a:lnSpc>
              <a:spcBef>
                <a:spcPts val="0"/>
              </a:spcBef>
              <a:buClr>
                <a:schemeClr val="dk1"/>
              </a:buClr>
              <a:buSzPct val="100000"/>
              <a:buFont typeface="Arial"/>
              <a:buNone/>
            </a:pPr>
            <a:r>
              <a:rPr lang="en">
                <a:solidFill>
                  <a:schemeClr val="dk1"/>
                </a:solidFill>
              </a:rPr>
              <a:t>Talks briefly about the sentiment analysis we did and then bring out the most important finding. That the critic having a positive sentiment can mean, critic having a positive sentiment but the vice versa is not possible.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44700" y="898478"/>
            <a:ext cx="8520600" cy="1872300"/>
          </a:xfrm>
          <a:prstGeom prst="rect">
            <a:avLst/>
          </a:prstGeom>
        </p:spPr>
        <p:txBody>
          <a:bodyPr wrap="square" lIns="91425" tIns="91425" rIns="91425" bIns="91425" anchor="b" anchorCtr="0">
            <a:noAutofit/>
          </a:bodyPr>
          <a:lstStyle/>
          <a:p>
            <a:pPr lvl="0">
              <a:spcBef>
                <a:spcPts val="0"/>
              </a:spcBef>
              <a:buNone/>
            </a:pPr>
            <a:r>
              <a:rPr lang="en" i="1" dirty="0"/>
              <a:t> Movie Review Analysis</a:t>
            </a:r>
          </a:p>
          <a:p>
            <a:pPr lvl="0">
              <a:spcBef>
                <a:spcPts val="0"/>
              </a:spcBef>
              <a:buNone/>
            </a:pPr>
            <a:endParaRPr sz="1400" i="1" dirty="0"/>
          </a:p>
        </p:txBody>
      </p:sp>
      <p:pic>
        <p:nvPicPr>
          <p:cNvPr id="1026" name="Picture 2" descr="Image result for rotten tomatoes">
            <a:extLst>
              <a:ext uri="{FF2B5EF4-FFF2-40B4-BE49-F238E27FC236}">
                <a16:creationId xmlns:a16="http://schemas.microsoft.com/office/drawing/2014/main" id="{ABE38CCF-6758-4021-B03E-D11F80F87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73" y="2838825"/>
            <a:ext cx="2042294" cy="1148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28075" y="867475"/>
            <a:ext cx="8204100" cy="969000"/>
          </a:xfrm>
          <a:prstGeom prst="rect">
            <a:avLst/>
          </a:prstGeom>
        </p:spPr>
        <p:txBody>
          <a:bodyPr wrap="square" lIns="91425" tIns="91425" rIns="91425" bIns="91425" anchor="t" anchorCtr="0">
            <a:noAutofit/>
          </a:bodyPr>
          <a:lstStyle/>
          <a:p>
            <a:pPr lvl="0" algn="ctr" rtl="0">
              <a:spcBef>
                <a:spcPts val="0"/>
              </a:spcBef>
              <a:buNone/>
            </a:pPr>
            <a:r>
              <a:rPr lang="en" sz="2400" b="1">
                <a:solidFill>
                  <a:srgbClr val="000000"/>
                </a:solidFill>
              </a:rPr>
              <a:t>Audience sentiments tend to have a better relation with percentage profit/loss</a:t>
            </a:r>
          </a:p>
          <a:p>
            <a:pPr lvl="0" rtl="0">
              <a:spcBef>
                <a:spcPts val="0"/>
              </a:spcBef>
              <a:buNone/>
            </a:pPr>
            <a:endParaRPr sz="1200">
              <a:solidFill>
                <a:srgbClr val="000000"/>
              </a:solidFill>
            </a:endParaRPr>
          </a:p>
        </p:txBody>
      </p:sp>
      <p:pic>
        <p:nvPicPr>
          <p:cNvPr id="133" name="Shape 133"/>
          <p:cNvPicPr preferRelativeResize="0"/>
          <p:nvPr/>
        </p:nvPicPr>
        <p:blipFill>
          <a:blip r:embed="rId4">
            <a:alphaModFix/>
          </a:blip>
          <a:stretch>
            <a:fillRect/>
          </a:stretch>
        </p:blipFill>
        <p:spPr>
          <a:xfrm>
            <a:off x="763050" y="1841100"/>
            <a:ext cx="7785651" cy="251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373700" y="961275"/>
            <a:ext cx="8520600" cy="633900"/>
          </a:xfrm>
          <a:prstGeom prst="rect">
            <a:avLst/>
          </a:prstGeom>
        </p:spPr>
        <p:txBody>
          <a:bodyPr wrap="square" lIns="91425" tIns="91425" rIns="91425" bIns="91425" anchor="ctr" anchorCtr="0">
            <a:noAutofit/>
          </a:bodyPr>
          <a:lstStyle/>
          <a:p>
            <a:pPr lvl="0" algn="ctr" rtl="0">
              <a:lnSpc>
                <a:spcPct val="100000"/>
              </a:lnSpc>
              <a:spcBef>
                <a:spcPts val="0"/>
              </a:spcBef>
              <a:spcAft>
                <a:spcPts val="0"/>
              </a:spcAft>
              <a:buNone/>
            </a:pPr>
            <a:endParaRPr sz="2800">
              <a:solidFill>
                <a:schemeClr val="dk1"/>
              </a:solidFill>
            </a:endParaRPr>
          </a:p>
          <a:p>
            <a:pPr marL="914400" lvl="0" indent="457200" algn="l" rtl="0">
              <a:lnSpc>
                <a:spcPct val="100000"/>
              </a:lnSpc>
              <a:spcBef>
                <a:spcPts val="0"/>
              </a:spcBef>
              <a:spcAft>
                <a:spcPts val="0"/>
              </a:spcAft>
              <a:buNone/>
            </a:pPr>
            <a:r>
              <a:rPr lang="en" sz="2400" b="1">
                <a:solidFill>
                  <a:schemeClr val="dk1"/>
                </a:solidFill>
              </a:rPr>
              <a:t>What should the producers market?</a:t>
            </a:r>
          </a:p>
          <a:p>
            <a:pPr marL="1828800" lvl="0" indent="387350" algn="l" rtl="0">
              <a:lnSpc>
                <a:spcPct val="100000"/>
              </a:lnSpc>
              <a:spcBef>
                <a:spcPts val="0"/>
              </a:spcBef>
              <a:spcAft>
                <a:spcPts val="0"/>
              </a:spcAft>
              <a:buClr>
                <a:schemeClr val="dk1"/>
              </a:buClr>
              <a:buSzPct val="91666"/>
              <a:buFont typeface="Arial"/>
              <a:buNone/>
            </a:pPr>
            <a:endParaRPr sz="1200">
              <a:solidFill>
                <a:schemeClr val="dk1"/>
              </a:solidFill>
            </a:endParaRPr>
          </a:p>
          <a:p>
            <a:pPr lvl="0" rtl="0">
              <a:spcBef>
                <a:spcPts val="0"/>
              </a:spcBef>
              <a:buNone/>
            </a:pPr>
            <a:endParaRPr sz="2800">
              <a:solidFill>
                <a:schemeClr val="dk1"/>
              </a:solidFill>
            </a:endParaRPr>
          </a:p>
        </p:txBody>
      </p:sp>
      <p:pic>
        <p:nvPicPr>
          <p:cNvPr id="139" name="Shape 139"/>
          <p:cNvPicPr preferRelativeResize="0"/>
          <p:nvPr/>
        </p:nvPicPr>
        <p:blipFill>
          <a:blip r:embed="rId4">
            <a:alphaModFix/>
          </a:blip>
          <a:stretch>
            <a:fillRect/>
          </a:stretch>
        </p:blipFill>
        <p:spPr>
          <a:xfrm>
            <a:off x="1178250" y="1402275"/>
            <a:ext cx="1261825" cy="1245735"/>
          </a:xfrm>
          <a:prstGeom prst="rect">
            <a:avLst/>
          </a:prstGeom>
          <a:noFill/>
          <a:ln>
            <a:noFill/>
          </a:ln>
        </p:spPr>
      </p:pic>
      <p:pic>
        <p:nvPicPr>
          <p:cNvPr id="140" name="Shape 140"/>
          <p:cNvPicPr preferRelativeResize="0"/>
          <p:nvPr/>
        </p:nvPicPr>
        <p:blipFill>
          <a:blip r:embed="rId5">
            <a:alphaModFix/>
          </a:blip>
          <a:stretch>
            <a:fillRect/>
          </a:stretch>
        </p:blipFill>
        <p:spPr>
          <a:xfrm>
            <a:off x="2662250" y="2922000"/>
            <a:ext cx="1261825" cy="1138650"/>
          </a:xfrm>
          <a:prstGeom prst="rect">
            <a:avLst/>
          </a:prstGeom>
          <a:noFill/>
          <a:ln>
            <a:noFill/>
          </a:ln>
        </p:spPr>
      </p:pic>
      <p:pic>
        <p:nvPicPr>
          <p:cNvPr id="141" name="Shape 141"/>
          <p:cNvPicPr preferRelativeResize="0"/>
          <p:nvPr/>
        </p:nvPicPr>
        <p:blipFill>
          <a:blip r:embed="rId6">
            <a:alphaModFix/>
          </a:blip>
          <a:stretch>
            <a:fillRect/>
          </a:stretch>
        </p:blipFill>
        <p:spPr>
          <a:xfrm>
            <a:off x="4166900" y="1402275"/>
            <a:ext cx="1200350" cy="1267488"/>
          </a:xfrm>
          <a:prstGeom prst="rect">
            <a:avLst/>
          </a:prstGeom>
          <a:noFill/>
          <a:ln>
            <a:noFill/>
          </a:ln>
        </p:spPr>
      </p:pic>
      <p:pic>
        <p:nvPicPr>
          <p:cNvPr id="142" name="Shape 142"/>
          <p:cNvPicPr preferRelativeResize="0"/>
          <p:nvPr/>
        </p:nvPicPr>
        <p:blipFill>
          <a:blip r:embed="rId7">
            <a:alphaModFix/>
          </a:blip>
          <a:stretch>
            <a:fillRect/>
          </a:stretch>
        </p:blipFill>
        <p:spPr>
          <a:xfrm>
            <a:off x="6822275" y="1402275"/>
            <a:ext cx="1261825" cy="1261694"/>
          </a:xfrm>
          <a:prstGeom prst="rect">
            <a:avLst/>
          </a:prstGeom>
          <a:noFill/>
          <a:ln>
            <a:noFill/>
          </a:ln>
        </p:spPr>
      </p:pic>
      <p:pic>
        <p:nvPicPr>
          <p:cNvPr id="143" name="Shape 143"/>
          <p:cNvPicPr preferRelativeResize="0"/>
          <p:nvPr/>
        </p:nvPicPr>
        <p:blipFill>
          <a:blip r:embed="rId8">
            <a:alphaModFix/>
          </a:blip>
          <a:stretch>
            <a:fillRect/>
          </a:stretch>
        </p:blipFill>
        <p:spPr>
          <a:xfrm>
            <a:off x="5473050" y="2935625"/>
            <a:ext cx="1261825" cy="1111425"/>
          </a:xfrm>
          <a:prstGeom prst="rect">
            <a:avLst/>
          </a:prstGeom>
          <a:noFill/>
          <a:ln>
            <a:noFill/>
          </a:ln>
        </p:spPr>
      </p:pic>
      <p:sp>
        <p:nvSpPr>
          <p:cNvPr id="144" name="Shape 144"/>
          <p:cNvSpPr txBox="1"/>
          <p:nvPr/>
        </p:nvSpPr>
        <p:spPr>
          <a:xfrm>
            <a:off x="750575" y="2583900"/>
            <a:ext cx="2064300" cy="338100"/>
          </a:xfrm>
          <a:prstGeom prst="rect">
            <a:avLst/>
          </a:prstGeom>
          <a:noFill/>
          <a:ln>
            <a:noFill/>
          </a:ln>
        </p:spPr>
        <p:txBody>
          <a:bodyPr wrap="square" lIns="91425" tIns="91425" rIns="91425" bIns="91425" anchor="t" anchorCtr="0">
            <a:noAutofit/>
          </a:bodyPr>
          <a:lstStyle/>
          <a:p>
            <a:pPr lvl="0" algn="ctr">
              <a:spcBef>
                <a:spcPts val="0"/>
              </a:spcBef>
              <a:buNone/>
            </a:pPr>
            <a:r>
              <a:rPr lang="en"/>
              <a:t>300</a:t>
            </a:r>
          </a:p>
        </p:txBody>
      </p:sp>
      <p:sp>
        <p:nvSpPr>
          <p:cNvPr id="145" name="Shape 145"/>
          <p:cNvSpPr txBox="1"/>
          <p:nvPr/>
        </p:nvSpPr>
        <p:spPr>
          <a:xfrm>
            <a:off x="3811125" y="2626450"/>
            <a:ext cx="1911900" cy="338100"/>
          </a:xfrm>
          <a:prstGeom prst="rect">
            <a:avLst/>
          </a:prstGeom>
          <a:noFill/>
          <a:ln>
            <a:noFill/>
          </a:ln>
        </p:spPr>
        <p:txBody>
          <a:bodyPr wrap="square" lIns="91425" tIns="91425" rIns="91425" bIns="91425" anchor="t" anchorCtr="0">
            <a:noAutofit/>
          </a:bodyPr>
          <a:lstStyle/>
          <a:p>
            <a:pPr lvl="0" algn="ctr" rtl="0">
              <a:spcBef>
                <a:spcPts val="0"/>
              </a:spcBef>
              <a:buNone/>
            </a:pPr>
            <a:r>
              <a:rPr lang="en"/>
              <a:t>21 Jump Street </a:t>
            </a:r>
          </a:p>
        </p:txBody>
      </p:sp>
      <p:sp>
        <p:nvSpPr>
          <p:cNvPr id="146" name="Shape 146"/>
          <p:cNvSpPr txBox="1"/>
          <p:nvPr/>
        </p:nvSpPr>
        <p:spPr>
          <a:xfrm>
            <a:off x="6747600" y="2602488"/>
            <a:ext cx="1349700" cy="338100"/>
          </a:xfrm>
          <a:prstGeom prst="rect">
            <a:avLst/>
          </a:prstGeom>
          <a:noFill/>
          <a:ln>
            <a:noFill/>
          </a:ln>
        </p:spPr>
        <p:txBody>
          <a:bodyPr wrap="square" lIns="91425" tIns="91425" rIns="91425" bIns="91425" anchor="t" anchorCtr="0">
            <a:noAutofit/>
          </a:bodyPr>
          <a:lstStyle/>
          <a:p>
            <a:pPr lvl="0" algn="ctr" rtl="0">
              <a:spcBef>
                <a:spcPts val="0"/>
              </a:spcBef>
              <a:buNone/>
            </a:pPr>
            <a:r>
              <a:rPr lang="en"/>
              <a:t> IT </a:t>
            </a:r>
          </a:p>
        </p:txBody>
      </p:sp>
      <p:sp>
        <p:nvSpPr>
          <p:cNvPr id="147" name="Shape 147"/>
          <p:cNvSpPr txBox="1"/>
          <p:nvPr/>
        </p:nvSpPr>
        <p:spPr>
          <a:xfrm>
            <a:off x="2200272" y="3995825"/>
            <a:ext cx="2185800" cy="338100"/>
          </a:xfrm>
          <a:prstGeom prst="rect">
            <a:avLst/>
          </a:prstGeom>
          <a:noFill/>
          <a:ln>
            <a:noFill/>
          </a:ln>
        </p:spPr>
        <p:txBody>
          <a:bodyPr wrap="square" lIns="91425" tIns="91425" rIns="91425" bIns="91425" anchor="t" anchorCtr="0">
            <a:noAutofit/>
          </a:bodyPr>
          <a:lstStyle/>
          <a:p>
            <a:pPr lvl="0" algn="ctr" rtl="0">
              <a:spcBef>
                <a:spcPts val="0"/>
              </a:spcBef>
              <a:buNone/>
            </a:pPr>
            <a:r>
              <a:rPr lang="en"/>
              <a:t>Shutter Island</a:t>
            </a:r>
          </a:p>
        </p:txBody>
      </p:sp>
      <p:sp>
        <p:nvSpPr>
          <p:cNvPr id="148" name="Shape 148"/>
          <p:cNvSpPr txBox="1"/>
          <p:nvPr/>
        </p:nvSpPr>
        <p:spPr>
          <a:xfrm>
            <a:off x="4848063" y="3995825"/>
            <a:ext cx="2610900" cy="338100"/>
          </a:xfrm>
          <a:prstGeom prst="rect">
            <a:avLst/>
          </a:prstGeom>
          <a:noFill/>
          <a:ln>
            <a:noFill/>
          </a:ln>
        </p:spPr>
        <p:txBody>
          <a:bodyPr wrap="square" lIns="91425" tIns="91425" rIns="91425" bIns="91425" anchor="t" anchorCtr="0">
            <a:noAutofit/>
          </a:bodyPr>
          <a:lstStyle/>
          <a:p>
            <a:pPr lvl="0" algn="ctr" rtl="0">
              <a:spcBef>
                <a:spcPts val="0"/>
              </a:spcBef>
              <a:buNone/>
            </a:pPr>
            <a:r>
              <a:rPr lang="en"/>
              <a:t>Mad Max: Fury Road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pic>
        <p:nvPicPr>
          <p:cNvPr id="153" name="Shape 153"/>
          <p:cNvPicPr preferRelativeResize="0"/>
          <p:nvPr/>
        </p:nvPicPr>
        <p:blipFill>
          <a:blip r:embed="rId4">
            <a:alphaModFix/>
          </a:blip>
          <a:stretch>
            <a:fillRect/>
          </a:stretch>
        </p:blipFill>
        <p:spPr>
          <a:xfrm>
            <a:off x="2340401" y="2537880"/>
            <a:ext cx="1505250" cy="1342582"/>
          </a:xfrm>
          <a:prstGeom prst="rect">
            <a:avLst/>
          </a:prstGeom>
          <a:noFill/>
          <a:ln>
            <a:noFill/>
          </a:ln>
        </p:spPr>
      </p:pic>
      <p:pic>
        <p:nvPicPr>
          <p:cNvPr id="154" name="Shape 154"/>
          <p:cNvPicPr preferRelativeResize="0"/>
          <p:nvPr/>
        </p:nvPicPr>
        <p:blipFill>
          <a:blip r:embed="rId5">
            <a:alphaModFix/>
          </a:blip>
          <a:stretch>
            <a:fillRect/>
          </a:stretch>
        </p:blipFill>
        <p:spPr>
          <a:xfrm>
            <a:off x="984527" y="990100"/>
            <a:ext cx="1505250" cy="1378550"/>
          </a:xfrm>
          <a:prstGeom prst="rect">
            <a:avLst/>
          </a:prstGeom>
          <a:noFill/>
          <a:ln>
            <a:noFill/>
          </a:ln>
        </p:spPr>
      </p:pic>
      <p:pic>
        <p:nvPicPr>
          <p:cNvPr id="155" name="Shape 155"/>
          <p:cNvPicPr preferRelativeResize="0"/>
          <p:nvPr/>
        </p:nvPicPr>
        <p:blipFill>
          <a:blip r:embed="rId6">
            <a:alphaModFix/>
          </a:blip>
          <a:stretch>
            <a:fillRect/>
          </a:stretch>
        </p:blipFill>
        <p:spPr>
          <a:xfrm>
            <a:off x="5381799" y="2537888"/>
            <a:ext cx="1448250" cy="1342575"/>
          </a:xfrm>
          <a:prstGeom prst="rect">
            <a:avLst/>
          </a:prstGeom>
          <a:noFill/>
          <a:ln>
            <a:noFill/>
          </a:ln>
        </p:spPr>
      </p:pic>
      <p:pic>
        <p:nvPicPr>
          <p:cNvPr id="156" name="Shape 156"/>
          <p:cNvPicPr preferRelativeResize="0"/>
          <p:nvPr/>
        </p:nvPicPr>
        <p:blipFill>
          <a:blip r:embed="rId7">
            <a:alphaModFix/>
          </a:blip>
          <a:stretch>
            <a:fillRect/>
          </a:stretch>
        </p:blipFill>
        <p:spPr>
          <a:xfrm>
            <a:off x="3933549" y="990102"/>
            <a:ext cx="1448250" cy="1378550"/>
          </a:xfrm>
          <a:prstGeom prst="rect">
            <a:avLst/>
          </a:prstGeom>
          <a:noFill/>
          <a:ln>
            <a:noFill/>
          </a:ln>
        </p:spPr>
      </p:pic>
      <p:pic>
        <p:nvPicPr>
          <p:cNvPr id="157" name="Shape 157"/>
          <p:cNvPicPr preferRelativeResize="0"/>
          <p:nvPr/>
        </p:nvPicPr>
        <p:blipFill>
          <a:blip r:embed="rId8">
            <a:alphaModFix/>
          </a:blip>
          <a:stretch>
            <a:fillRect/>
          </a:stretch>
        </p:blipFill>
        <p:spPr>
          <a:xfrm>
            <a:off x="6825580" y="990101"/>
            <a:ext cx="1376721" cy="1378550"/>
          </a:xfrm>
          <a:prstGeom prst="rect">
            <a:avLst/>
          </a:prstGeom>
          <a:noFill/>
          <a:ln>
            <a:noFill/>
          </a:ln>
        </p:spPr>
      </p:pic>
      <p:sp>
        <p:nvSpPr>
          <p:cNvPr id="158" name="Shape 158"/>
          <p:cNvSpPr txBox="1"/>
          <p:nvPr/>
        </p:nvSpPr>
        <p:spPr>
          <a:xfrm>
            <a:off x="1304750" y="2285275"/>
            <a:ext cx="1406400" cy="362700"/>
          </a:xfrm>
          <a:prstGeom prst="rect">
            <a:avLst/>
          </a:prstGeom>
          <a:noFill/>
          <a:ln>
            <a:noFill/>
          </a:ln>
        </p:spPr>
        <p:txBody>
          <a:bodyPr wrap="square" lIns="91425" tIns="91425" rIns="91425" bIns="91425" anchor="t" anchorCtr="0">
            <a:noAutofit/>
          </a:bodyPr>
          <a:lstStyle/>
          <a:p>
            <a:pPr lvl="0">
              <a:spcBef>
                <a:spcPts val="0"/>
              </a:spcBef>
              <a:buNone/>
            </a:pPr>
            <a:r>
              <a:rPr lang="en"/>
              <a:t>Frozen</a:t>
            </a:r>
          </a:p>
        </p:txBody>
      </p:sp>
      <p:sp>
        <p:nvSpPr>
          <p:cNvPr id="159" name="Shape 159"/>
          <p:cNvSpPr txBox="1"/>
          <p:nvPr/>
        </p:nvSpPr>
        <p:spPr>
          <a:xfrm>
            <a:off x="3933550" y="2285275"/>
            <a:ext cx="1914300" cy="175800"/>
          </a:xfrm>
          <a:prstGeom prst="rect">
            <a:avLst/>
          </a:prstGeom>
          <a:noFill/>
          <a:ln>
            <a:noFill/>
          </a:ln>
        </p:spPr>
        <p:txBody>
          <a:bodyPr wrap="square" lIns="91425" tIns="91425" rIns="91425" bIns="91425" anchor="t" anchorCtr="0">
            <a:noAutofit/>
          </a:bodyPr>
          <a:lstStyle/>
          <a:p>
            <a:pPr lvl="0">
              <a:spcBef>
                <a:spcPts val="0"/>
              </a:spcBef>
              <a:buNone/>
            </a:pPr>
            <a:r>
              <a:rPr lang="en"/>
              <a:t>Wonder Woman</a:t>
            </a:r>
          </a:p>
        </p:txBody>
      </p:sp>
      <p:sp>
        <p:nvSpPr>
          <p:cNvPr id="160" name="Shape 160"/>
          <p:cNvSpPr txBox="1"/>
          <p:nvPr/>
        </p:nvSpPr>
        <p:spPr>
          <a:xfrm>
            <a:off x="6935250" y="2302700"/>
            <a:ext cx="1406400" cy="253800"/>
          </a:xfrm>
          <a:prstGeom prst="rect">
            <a:avLst/>
          </a:prstGeom>
          <a:noFill/>
          <a:ln>
            <a:noFill/>
          </a:ln>
        </p:spPr>
        <p:txBody>
          <a:bodyPr wrap="square" lIns="91425" tIns="91425" rIns="91425" bIns="91425" anchor="t" anchorCtr="0">
            <a:noAutofit/>
          </a:bodyPr>
          <a:lstStyle/>
          <a:p>
            <a:pPr lvl="0">
              <a:spcBef>
                <a:spcPts val="0"/>
              </a:spcBef>
              <a:buNone/>
            </a:pPr>
            <a:r>
              <a:rPr lang="en"/>
              <a:t>Zootopia</a:t>
            </a:r>
          </a:p>
        </p:txBody>
      </p:sp>
      <p:sp>
        <p:nvSpPr>
          <p:cNvPr id="161" name="Shape 161"/>
          <p:cNvSpPr txBox="1"/>
          <p:nvPr/>
        </p:nvSpPr>
        <p:spPr>
          <a:xfrm>
            <a:off x="2397250" y="3776250"/>
            <a:ext cx="1448400" cy="175800"/>
          </a:xfrm>
          <a:prstGeom prst="rect">
            <a:avLst/>
          </a:prstGeom>
          <a:noFill/>
          <a:ln>
            <a:noFill/>
          </a:ln>
        </p:spPr>
        <p:txBody>
          <a:bodyPr wrap="square" lIns="91425" tIns="91425" rIns="91425" bIns="91425" anchor="t" anchorCtr="0">
            <a:noAutofit/>
          </a:bodyPr>
          <a:lstStyle/>
          <a:p>
            <a:pPr lvl="0">
              <a:spcBef>
                <a:spcPts val="0"/>
              </a:spcBef>
              <a:buNone/>
            </a:pPr>
            <a:r>
              <a:rPr lang="en"/>
              <a:t>Avengers: Age of Ultron</a:t>
            </a:r>
          </a:p>
        </p:txBody>
      </p:sp>
      <p:sp>
        <p:nvSpPr>
          <p:cNvPr id="162" name="Shape 162"/>
          <p:cNvSpPr txBox="1"/>
          <p:nvPr/>
        </p:nvSpPr>
        <p:spPr>
          <a:xfrm>
            <a:off x="5381725" y="3776250"/>
            <a:ext cx="1448400" cy="299400"/>
          </a:xfrm>
          <a:prstGeom prst="rect">
            <a:avLst/>
          </a:prstGeom>
          <a:noFill/>
          <a:ln>
            <a:noFill/>
          </a:ln>
        </p:spPr>
        <p:txBody>
          <a:bodyPr wrap="square" lIns="91425" tIns="91425" rIns="91425" bIns="91425" anchor="t" anchorCtr="0">
            <a:noAutofit/>
          </a:bodyPr>
          <a:lstStyle/>
          <a:p>
            <a:pPr lvl="0">
              <a:spcBef>
                <a:spcPts val="0"/>
              </a:spcBef>
              <a:buNone/>
            </a:pPr>
            <a:r>
              <a:rPr lang="en"/>
              <a:t>The Dark Knight Rises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311700" y="2264150"/>
            <a:ext cx="8520600" cy="1504200"/>
          </a:xfrm>
          <a:prstGeom prst="rect">
            <a:avLst/>
          </a:prstGeom>
        </p:spPr>
        <p:txBody>
          <a:bodyPr wrap="square" lIns="91425" tIns="91425" rIns="91425" bIns="91425" anchor="ctr" anchorCtr="0">
            <a:noAutofit/>
          </a:bodyPr>
          <a:lstStyle/>
          <a:p>
            <a:pPr lvl="0" rtl="0">
              <a:lnSpc>
                <a:spcPct val="115000"/>
              </a:lnSpc>
              <a:spcBef>
                <a:spcPts val="0"/>
              </a:spcBef>
              <a:spcAft>
                <a:spcPts val="0"/>
              </a:spcAft>
              <a:buNone/>
            </a:pPr>
            <a:endParaRPr sz="2400" dirty="0">
              <a:solidFill>
                <a:schemeClr val="dk1"/>
              </a:solidFill>
            </a:endParaRPr>
          </a:p>
          <a:p>
            <a:pPr marL="228600" lvl="0" rtl="0">
              <a:lnSpc>
                <a:spcPct val="115000"/>
              </a:lnSpc>
              <a:spcBef>
                <a:spcPts val="0"/>
              </a:spcBef>
              <a:spcAft>
                <a:spcPts val="0"/>
              </a:spcAft>
              <a:buClr>
                <a:schemeClr val="dk1"/>
              </a:buClr>
              <a:buNone/>
            </a:pPr>
            <a:r>
              <a:rPr lang="en" dirty="0">
                <a:solidFill>
                  <a:schemeClr val="dk1"/>
                </a:solidFill>
              </a:rPr>
              <a:t>- Audience rating are a major driver of box office collections</a:t>
            </a:r>
          </a:p>
          <a:p>
            <a:pPr lvl="0" rtl="0">
              <a:lnSpc>
                <a:spcPct val="115000"/>
              </a:lnSpc>
              <a:spcBef>
                <a:spcPts val="0"/>
              </a:spcBef>
              <a:spcAft>
                <a:spcPts val="0"/>
              </a:spcAft>
              <a:buNone/>
            </a:pPr>
            <a:r>
              <a:rPr lang="en" dirty="0">
                <a:solidFill>
                  <a:schemeClr val="dk1"/>
                </a:solidFill>
              </a:rPr>
              <a:t>	- R rated movies have higher profits</a:t>
            </a:r>
          </a:p>
          <a:p>
            <a:pPr>
              <a:spcAft>
                <a:spcPts val="0"/>
              </a:spcAft>
              <a:buNone/>
            </a:pPr>
            <a:r>
              <a:rPr lang="en" dirty="0">
                <a:solidFill>
                  <a:schemeClr val="dk1"/>
                </a:solidFill>
              </a:rPr>
              <a:t>   - Audience sentiments about a movie directly influence box office collectio</a:t>
            </a:r>
            <a:r>
              <a:rPr lang="en-US" dirty="0">
                <a:solidFill>
                  <a:schemeClr val="dk1"/>
                </a:solidFill>
              </a:rPr>
              <a:t>n</a:t>
            </a:r>
            <a:endParaRPr lang="en" dirty="0">
              <a:solidFill>
                <a:schemeClr val="dk1"/>
              </a:solidFill>
            </a:endParaRPr>
          </a:p>
          <a:p>
            <a:pPr marL="228600" lvl="0" rtl="0">
              <a:lnSpc>
                <a:spcPct val="115000"/>
              </a:lnSpc>
              <a:spcBef>
                <a:spcPts val="0"/>
              </a:spcBef>
              <a:spcAft>
                <a:spcPts val="0"/>
              </a:spcAft>
              <a:buClr>
                <a:schemeClr val="dk1"/>
              </a:buClr>
              <a:buNone/>
            </a:pPr>
            <a:r>
              <a:rPr lang="en" dirty="0">
                <a:solidFill>
                  <a:schemeClr val="dk1"/>
                </a:solidFill>
              </a:rPr>
              <a:t>- Audience reviews usually are much higher than critic reviews</a:t>
            </a:r>
          </a:p>
          <a:p>
            <a:pPr marL="228600" lvl="0" rtl="0">
              <a:lnSpc>
                <a:spcPct val="115000"/>
              </a:lnSpc>
              <a:spcBef>
                <a:spcPts val="0"/>
              </a:spcBef>
              <a:spcAft>
                <a:spcPts val="0"/>
              </a:spcAft>
              <a:buClr>
                <a:schemeClr val="dk1"/>
              </a:buClr>
              <a:buNone/>
            </a:pPr>
            <a:r>
              <a:rPr lang="en" dirty="0">
                <a:solidFill>
                  <a:schemeClr val="dk1"/>
                </a:solidFill>
              </a:rPr>
              <a:t>- For R rated movies, director, writers could be a major driver for movie’s success</a:t>
            </a:r>
          </a:p>
          <a:p>
            <a:pPr marL="228600" lvl="0" rtl="0">
              <a:lnSpc>
                <a:spcPct val="115000"/>
              </a:lnSpc>
              <a:spcBef>
                <a:spcPts val="0"/>
              </a:spcBef>
              <a:spcAft>
                <a:spcPts val="0"/>
              </a:spcAft>
              <a:buClr>
                <a:schemeClr val="dk1"/>
              </a:buClr>
              <a:buNone/>
            </a:pPr>
            <a:r>
              <a:rPr lang="en" dirty="0">
                <a:solidFill>
                  <a:schemeClr val="dk1"/>
                </a:solidFill>
              </a:rPr>
              <a:t>- For G/PG rated movies, production company, the message movie holds are the most often talked about topics</a:t>
            </a:r>
          </a:p>
          <a:p>
            <a:pPr marL="0" lvl="0" indent="-69850" algn="ctr" rtl="0">
              <a:lnSpc>
                <a:spcPct val="100000"/>
              </a:lnSpc>
              <a:spcBef>
                <a:spcPts val="0"/>
              </a:spcBef>
              <a:spcAft>
                <a:spcPts val="0"/>
              </a:spcAft>
              <a:buClr>
                <a:schemeClr val="dk1"/>
              </a:buClr>
              <a:buSzPct val="45833"/>
              <a:buFont typeface="Arial"/>
              <a:buNone/>
            </a:pPr>
            <a:endParaRPr sz="2400" dirty="0">
              <a:solidFill>
                <a:schemeClr val="dk1"/>
              </a:solidFill>
            </a:endParaRPr>
          </a:p>
          <a:p>
            <a:pPr lvl="0" rtl="0">
              <a:spcBef>
                <a:spcPts val="0"/>
              </a:spcBef>
              <a:buNone/>
            </a:pPr>
            <a:endParaRPr sz="2400" dirty="0">
              <a:solidFill>
                <a:schemeClr val="dk1"/>
              </a:solidFill>
            </a:endParaRPr>
          </a:p>
        </p:txBody>
      </p:sp>
      <p:sp>
        <p:nvSpPr>
          <p:cNvPr id="168" name="Shape 168"/>
          <p:cNvSpPr txBox="1"/>
          <p:nvPr/>
        </p:nvSpPr>
        <p:spPr>
          <a:xfrm>
            <a:off x="437525" y="794325"/>
            <a:ext cx="6823200" cy="488400"/>
          </a:xfrm>
          <a:prstGeom prst="rect">
            <a:avLst/>
          </a:prstGeom>
          <a:noFill/>
          <a:ln>
            <a:noFill/>
          </a:ln>
        </p:spPr>
        <p:txBody>
          <a:bodyPr wrap="square" lIns="91425" tIns="91425" rIns="91425" bIns="91425" anchor="t" anchorCtr="0">
            <a:noAutofit/>
          </a:bodyPr>
          <a:lstStyle/>
          <a:p>
            <a:pPr lvl="0" rtl="0">
              <a:lnSpc>
                <a:spcPct val="115000"/>
              </a:lnSpc>
              <a:spcBef>
                <a:spcPts val="0"/>
              </a:spcBef>
              <a:buClr>
                <a:schemeClr val="dk1"/>
              </a:buClr>
              <a:buSzPct val="45833"/>
              <a:buFont typeface="Arial"/>
              <a:buNone/>
            </a:pPr>
            <a:r>
              <a:rPr lang="en" sz="2400" b="1">
                <a:solidFill>
                  <a:schemeClr val="dk1"/>
                </a:solidFill>
              </a:rPr>
              <a:t>Learnings from the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311700" y="1290300"/>
            <a:ext cx="8520600" cy="2948100"/>
          </a:xfrm>
          <a:prstGeom prst="rect">
            <a:avLst/>
          </a:prstGeom>
        </p:spPr>
        <p:txBody>
          <a:bodyPr wrap="square" lIns="91425" tIns="91425" rIns="91425" bIns="91425" anchor="t" anchorCtr="0">
            <a:noAutofit/>
          </a:bodyPr>
          <a:lstStyle/>
          <a:p>
            <a:pPr lvl="0">
              <a:spcBef>
                <a:spcPts val="0"/>
              </a:spcBef>
              <a:buNone/>
            </a:pPr>
            <a:r>
              <a:rPr lang="en" b="1">
                <a:solidFill>
                  <a:srgbClr val="000000"/>
                </a:solidFill>
              </a:rPr>
              <a:t>Objectives of the project</a:t>
            </a:r>
          </a:p>
          <a:p>
            <a:pPr lvl="0">
              <a:spcBef>
                <a:spcPts val="0"/>
              </a:spcBef>
              <a:buNone/>
            </a:pPr>
            <a:r>
              <a:rPr lang="en">
                <a:solidFill>
                  <a:srgbClr val="000000"/>
                </a:solidFill>
              </a:rPr>
              <a:t>As an Analytics Consultant, help the production companies decide where to invest money. Do the reviews relate to a movie’s box office collection? If yes, is it the audience or the critic reviews that matter more?</a:t>
            </a:r>
          </a:p>
          <a:p>
            <a:pPr lvl="0">
              <a:spcBef>
                <a:spcPts val="0"/>
              </a:spcBef>
              <a:buNone/>
            </a:pPr>
            <a:r>
              <a:rPr lang="en">
                <a:solidFill>
                  <a:srgbClr val="000000"/>
                </a:solidFill>
              </a:rPr>
              <a:t>What was the most talked about aspect of the movie and how did it impact the producers monetarily?</a:t>
            </a:r>
          </a:p>
          <a:p>
            <a:pPr lvl="0">
              <a:spcBef>
                <a:spcPts val="0"/>
              </a:spcBef>
              <a:buNone/>
            </a:pPr>
            <a:endParaRPr>
              <a:solidFill>
                <a:srgbClr val="000000"/>
              </a:solidFill>
            </a:endParaRPr>
          </a:p>
          <a:p>
            <a:pPr lvl="0" rtl="0">
              <a:spcBef>
                <a:spcPts val="0"/>
              </a:spcBef>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712800"/>
            <a:ext cx="8520600" cy="572700"/>
          </a:xfrm>
          <a:prstGeom prst="rect">
            <a:avLst/>
          </a:prstGeom>
        </p:spPr>
        <p:txBody>
          <a:bodyPr wrap="square" lIns="91425" tIns="91425" rIns="91425" bIns="91425" anchor="t" anchorCtr="0">
            <a:noAutofit/>
          </a:bodyPr>
          <a:lstStyle/>
          <a:p>
            <a:pPr lvl="0" algn="ctr" rtl="0">
              <a:spcBef>
                <a:spcPts val="0"/>
              </a:spcBef>
              <a:buNone/>
            </a:pPr>
            <a:r>
              <a:rPr lang="en"/>
              <a:t>Exploratory Analysis</a:t>
            </a:r>
          </a:p>
        </p:txBody>
      </p:sp>
      <p:pic>
        <p:nvPicPr>
          <p:cNvPr id="93" name="Shape 93"/>
          <p:cNvPicPr preferRelativeResize="0"/>
          <p:nvPr/>
        </p:nvPicPr>
        <p:blipFill>
          <a:blip r:embed="rId4">
            <a:alphaModFix/>
          </a:blip>
          <a:stretch>
            <a:fillRect/>
          </a:stretch>
        </p:blipFill>
        <p:spPr>
          <a:xfrm>
            <a:off x="2020300" y="1285500"/>
            <a:ext cx="5103399" cy="2960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712800"/>
            <a:ext cx="8520600" cy="572700"/>
          </a:xfrm>
          <a:prstGeom prst="rect">
            <a:avLst/>
          </a:prstGeom>
        </p:spPr>
        <p:txBody>
          <a:bodyPr wrap="square" lIns="91425" tIns="91425" rIns="91425" bIns="91425" anchor="t" anchorCtr="0">
            <a:noAutofit/>
          </a:bodyPr>
          <a:lstStyle/>
          <a:p>
            <a:pPr lvl="0" algn="ctr" rtl="0">
              <a:spcBef>
                <a:spcPts val="0"/>
              </a:spcBef>
              <a:buNone/>
            </a:pPr>
            <a:r>
              <a:rPr lang="en"/>
              <a:t>Exploratory Analysis</a:t>
            </a:r>
          </a:p>
        </p:txBody>
      </p:sp>
      <p:pic>
        <p:nvPicPr>
          <p:cNvPr id="99" name="Shape 99"/>
          <p:cNvPicPr preferRelativeResize="0"/>
          <p:nvPr/>
        </p:nvPicPr>
        <p:blipFill>
          <a:blip r:embed="rId4">
            <a:alphaModFix/>
          </a:blip>
          <a:stretch>
            <a:fillRect/>
          </a:stretch>
        </p:blipFill>
        <p:spPr>
          <a:xfrm>
            <a:off x="2178700" y="1363525"/>
            <a:ext cx="4750427" cy="276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712800"/>
            <a:ext cx="8520600" cy="572700"/>
          </a:xfrm>
          <a:prstGeom prst="rect">
            <a:avLst/>
          </a:prstGeom>
        </p:spPr>
        <p:txBody>
          <a:bodyPr wrap="square" lIns="91425" tIns="91425" rIns="91425" bIns="91425" anchor="t" anchorCtr="0">
            <a:noAutofit/>
          </a:bodyPr>
          <a:lstStyle/>
          <a:p>
            <a:pPr lvl="0" algn="ctr" rtl="0">
              <a:spcBef>
                <a:spcPts val="0"/>
              </a:spcBef>
              <a:buNone/>
            </a:pPr>
            <a:r>
              <a:rPr lang="en"/>
              <a:t>Exploratory Analysis</a:t>
            </a:r>
          </a:p>
        </p:txBody>
      </p:sp>
      <p:pic>
        <p:nvPicPr>
          <p:cNvPr id="105" name="Shape 105"/>
          <p:cNvPicPr preferRelativeResize="0"/>
          <p:nvPr/>
        </p:nvPicPr>
        <p:blipFill>
          <a:blip r:embed="rId4">
            <a:alphaModFix/>
          </a:blip>
          <a:stretch>
            <a:fillRect/>
          </a:stretch>
        </p:blipFill>
        <p:spPr>
          <a:xfrm>
            <a:off x="2176550" y="1347650"/>
            <a:ext cx="4836875" cy="2730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712800"/>
            <a:ext cx="8520600" cy="572700"/>
          </a:xfrm>
          <a:prstGeom prst="rect">
            <a:avLst/>
          </a:prstGeom>
        </p:spPr>
        <p:txBody>
          <a:bodyPr wrap="square" lIns="91425" tIns="91425" rIns="91425" bIns="91425" anchor="t" anchorCtr="0">
            <a:noAutofit/>
          </a:bodyPr>
          <a:lstStyle/>
          <a:p>
            <a:pPr lvl="0" algn="ctr" rtl="0">
              <a:spcBef>
                <a:spcPts val="0"/>
              </a:spcBef>
              <a:buNone/>
            </a:pPr>
            <a:r>
              <a:rPr lang="en"/>
              <a:t>Exploratory Analysis</a:t>
            </a:r>
          </a:p>
        </p:txBody>
      </p:sp>
      <p:pic>
        <p:nvPicPr>
          <p:cNvPr id="111" name="Shape 111"/>
          <p:cNvPicPr preferRelativeResize="0"/>
          <p:nvPr/>
        </p:nvPicPr>
        <p:blipFill>
          <a:blip r:embed="rId4">
            <a:alphaModFix/>
          </a:blip>
          <a:stretch>
            <a:fillRect/>
          </a:stretch>
        </p:blipFill>
        <p:spPr>
          <a:xfrm>
            <a:off x="2200037" y="1357350"/>
            <a:ext cx="4784124" cy="2775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Shape 116"/>
          <p:cNvSpPr txBox="1"/>
          <p:nvPr/>
        </p:nvSpPr>
        <p:spPr>
          <a:xfrm>
            <a:off x="428625" y="984250"/>
            <a:ext cx="8310600" cy="3238500"/>
          </a:xfrm>
          <a:prstGeom prst="rect">
            <a:avLst/>
          </a:prstGeom>
          <a:noFill/>
          <a:ln>
            <a:noFill/>
          </a:ln>
        </p:spPr>
        <p:txBody>
          <a:bodyPr wrap="square" lIns="91425" tIns="91425" rIns="91425" bIns="91425" anchor="t" anchorCtr="0">
            <a:noAutofit/>
          </a:bodyPr>
          <a:lstStyle/>
          <a:p>
            <a:pPr lvl="0">
              <a:spcBef>
                <a:spcPts val="0"/>
              </a:spcBef>
              <a:buNone/>
            </a:pPr>
            <a:r>
              <a:rPr lang="en" sz="1800" b="1" dirty="0"/>
              <a:t>Data Cleaning:</a:t>
            </a:r>
          </a:p>
          <a:p>
            <a:pPr lvl="0">
              <a:spcBef>
                <a:spcPts val="0"/>
              </a:spcBef>
              <a:buNone/>
            </a:pPr>
            <a:endParaRPr dirty="0"/>
          </a:p>
          <a:p>
            <a:pPr lvl="0">
              <a:lnSpc>
                <a:spcPct val="115000"/>
              </a:lnSpc>
              <a:spcBef>
                <a:spcPts val="0"/>
              </a:spcBef>
              <a:buNone/>
            </a:pPr>
            <a:r>
              <a:rPr lang="en" sz="1800" dirty="0"/>
              <a:t>After scraping data from Rotten Tomatoes for audience and critic reviews:</a:t>
            </a:r>
          </a:p>
          <a:p>
            <a:pPr marL="457200" lvl="0" indent="-342900" rtl="0">
              <a:lnSpc>
                <a:spcPct val="115000"/>
              </a:lnSpc>
              <a:spcBef>
                <a:spcPts val="0"/>
              </a:spcBef>
              <a:buSzPct val="100000"/>
              <a:buChar char="-"/>
            </a:pPr>
            <a:r>
              <a:rPr lang="en-US" sz="1800" dirty="0"/>
              <a:t>Removed </a:t>
            </a:r>
            <a:r>
              <a:rPr lang="en" sz="1800" dirty="0"/>
              <a:t>stopwords and lemmatized the word corpus</a:t>
            </a:r>
          </a:p>
          <a:p>
            <a:pPr marL="457200" lvl="0" indent="-342900" rtl="0">
              <a:lnSpc>
                <a:spcPct val="115000"/>
              </a:lnSpc>
              <a:spcBef>
                <a:spcPts val="0"/>
              </a:spcBef>
              <a:buSzPct val="100000"/>
              <a:buChar char="-"/>
            </a:pPr>
            <a:r>
              <a:rPr lang="en" sz="1800" dirty="0"/>
              <a:t>Movie names like “</a:t>
            </a:r>
            <a:r>
              <a:rPr lang="en" sz="1800" dirty="0">
                <a:solidFill>
                  <a:schemeClr val="dk1"/>
                </a:solidFill>
              </a:rPr>
              <a:t>Mad Max” and “It’s a Wonderful Life” were skewing sentiment analysis</a:t>
            </a:r>
          </a:p>
          <a:p>
            <a:pPr lvl="0" rtl="0">
              <a:lnSpc>
                <a:spcPct val="115000"/>
              </a:lnSpc>
              <a:spcBef>
                <a:spcPts val="0"/>
              </a:spcBef>
              <a:buNone/>
            </a:pPr>
            <a:r>
              <a:rPr lang="en" sz="1800" dirty="0">
                <a:solidFill>
                  <a:schemeClr val="dk1"/>
                </a:solidFill>
              </a:rPr>
              <a:t>	- movie names were replaced by word ‘movie’</a:t>
            </a:r>
          </a:p>
          <a:p>
            <a:pPr marL="0" lvl="0" indent="0" rtl="0">
              <a:lnSpc>
                <a:spcPct val="115000"/>
              </a:lnSpc>
              <a:spcBef>
                <a:spcPts val="0"/>
              </a:spcBef>
              <a:buNone/>
            </a:pPr>
            <a:r>
              <a:rPr lang="en" sz="1800" dirty="0">
                <a:solidFill>
                  <a:schemeClr val="dk1"/>
                </a:solidFill>
              </a:rPr>
              <a:t>   -    For word cloud, movie names were most frequently occurring words</a:t>
            </a:r>
          </a:p>
          <a:p>
            <a:pPr marL="457200" lvl="0" indent="457200" rtl="0">
              <a:lnSpc>
                <a:spcPct val="115000"/>
              </a:lnSpc>
              <a:spcBef>
                <a:spcPts val="0"/>
              </a:spcBef>
              <a:buNone/>
            </a:pPr>
            <a:r>
              <a:rPr lang="en" sz="1800" dirty="0">
                <a:solidFill>
                  <a:schemeClr val="dk1"/>
                </a:solidFill>
              </a:rPr>
              <a:t>- movie names were removed from analysis  	 </a:t>
            </a:r>
          </a:p>
          <a:p>
            <a:pPr lvl="0">
              <a:spcBef>
                <a:spcPts val="0"/>
              </a:spcBef>
              <a:buNone/>
            </a:pPr>
            <a:endParaRPr dirty="0">
              <a:solidFill>
                <a:schemeClr val="dk1"/>
              </a:solidFill>
            </a:endParaRPr>
          </a:p>
          <a:p>
            <a:pPr lvl="0">
              <a:spcBef>
                <a:spcPts val="0"/>
              </a:spcBef>
              <a:buNone/>
            </a:pPr>
            <a:endParaRPr dirty="0"/>
          </a:p>
          <a:p>
            <a:pPr lvl="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2150850"/>
            <a:ext cx="8520600" cy="841800"/>
          </a:xfrm>
          <a:prstGeom prst="rect">
            <a:avLst/>
          </a:prstGeom>
        </p:spPr>
        <p:txBody>
          <a:bodyPr wrap="square" lIns="91425" tIns="91425" rIns="91425" bIns="91425" anchor="ctr" anchorCtr="0">
            <a:noAutofit/>
          </a:bodyPr>
          <a:lstStyle/>
          <a:p>
            <a:pPr lvl="0" rtl="0">
              <a:spcBef>
                <a:spcPts val="0"/>
              </a:spcBef>
              <a:buNone/>
            </a:pPr>
            <a:r>
              <a:rPr lang="en"/>
              <a:t>Do the Critics and Audience hold similar sentiments towards a movie?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164075" y="867475"/>
            <a:ext cx="8668200" cy="969000"/>
          </a:xfrm>
          <a:prstGeom prst="rect">
            <a:avLst/>
          </a:prstGeom>
        </p:spPr>
        <p:txBody>
          <a:bodyPr wrap="square" lIns="91425" tIns="91425" rIns="91425" bIns="91425" anchor="t" anchorCtr="0">
            <a:noAutofit/>
          </a:bodyPr>
          <a:lstStyle/>
          <a:p>
            <a:pPr lvl="0" algn="ctr">
              <a:spcBef>
                <a:spcPts val="0"/>
              </a:spcBef>
              <a:buNone/>
            </a:pPr>
            <a:r>
              <a:rPr lang="en" sz="2400" b="1">
                <a:solidFill>
                  <a:srgbClr val="000000"/>
                </a:solidFill>
              </a:rPr>
              <a:t>Audience tend to be more accepting than the critics</a:t>
            </a:r>
          </a:p>
          <a:p>
            <a:pPr lvl="0" rtl="0">
              <a:spcBef>
                <a:spcPts val="0"/>
              </a:spcBef>
              <a:buNone/>
            </a:pPr>
            <a:endParaRPr sz="1200">
              <a:solidFill>
                <a:srgbClr val="000000"/>
              </a:solidFill>
            </a:endParaRPr>
          </a:p>
          <a:p>
            <a:pPr lvl="0" rtl="0">
              <a:spcBef>
                <a:spcPts val="0"/>
              </a:spcBef>
              <a:buNone/>
            </a:pPr>
            <a:endParaRPr sz="1200">
              <a:solidFill>
                <a:srgbClr val="000000"/>
              </a:solidFill>
            </a:endParaRPr>
          </a:p>
        </p:txBody>
      </p:sp>
      <p:pic>
        <p:nvPicPr>
          <p:cNvPr id="127" name="Shape 127"/>
          <p:cNvPicPr preferRelativeResize="0"/>
          <p:nvPr/>
        </p:nvPicPr>
        <p:blipFill>
          <a:blip r:embed="rId4">
            <a:alphaModFix/>
          </a:blip>
          <a:stretch>
            <a:fillRect/>
          </a:stretch>
        </p:blipFill>
        <p:spPr>
          <a:xfrm>
            <a:off x="1864489" y="1453116"/>
            <a:ext cx="5267371" cy="270665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665</Words>
  <Application>Microsoft Office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 Movie Review Analysis </vt:lpstr>
      <vt:lpstr>PowerPoint Presentation</vt:lpstr>
      <vt:lpstr>Exploratory Analysis</vt:lpstr>
      <vt:lpstr>Exploratory Analysis</vt:lpstr>
      <vt:lpstr>Exploratory Analysis</vt:lpstr>
      <vt:lpstr>Exploratory Analysis</vt:lpstr>
      <vt:lpstr>PowerPoint Presentation</vt:lpstr>
      <vt:lpstr>Do the Critics and Audience hold similar sentiments towards a movie?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Movie Review Analysis </dc:title>
  <cp:lastModifiedBy>charvi mittal</cp:lastModifiedBy>
  <cp:revision>10</cp:revision>
  <dcterms:modified xsi:type="dcterms:W3CDTF">2017-10-11T17:26:13Z</dcterms:modified>
</cp:coreProperties>
</file>