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Open Sans"/>
      <p:regular r:id="rId19"/>
      <p:bold r:id="rId20"/>
      <p:italic r:id="rId21"/>
      <p:boldItalic r:id="rId22"/>
    </p:embeddedFont>
    <p:embeddedFont>
      <p:font typeface="PT Sans Narrow" panose="020B0503020203020204" pitchFamily="34" charset="77"/>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9"/>
  </p:normalViewPr>
  <p:slideViewPr>
    <p:cSldViewPr snapToGrid="0">
      <p:cViewPr varScale="1">
        <p:scale>
          <a:sx n="147" d="100"/>
          <a:sy n="147" d="100"/>
        </p:scale>
        <p:origin x="6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7" name="Shape 2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Module BBB is performing worst among all modules with among the lowest engagement, decreasing scores and increasing withdrawal rate.   </a:t>
            </a:r>
            <a:endParaRPr/>
          </a:p>
          <a:p>
            <a:pPr marL="0" lvl="0" indent="0">
              <a:spcBef>
                <a:spcPts val="0"/>
              </a:spcBef>
              <a:spcAft>
                <a:spcPts val="0"/>
              </a:spcAft>
              <a:buNone/>
            </a:pPr>
            <a:r>
              <a:rPr lang="en"/>
              <a:t>Module CCC although having among highest withdrawal rate is improving steadily in terms of engagement, scores and withdrawals  </a:t>
            </a:r>
            <a:endParaRPr/>
          </a:p>
          <a:p>
            <a:pPr marL="0" lvl="0" indent="0">
              <a:spcBef>
                <a:spcPts val="0"/>
              </a:spcBef>
              <a:spcAft>
                <a:spcPts val="0"/>
              </a:spcAft>
              <a:buNone/>
            </a:pPr>
            <a:r>
              <a:rPr lang="en"/>
              <a:t>Module GGG performs quite differently as it has lowest withdrawal rate and highest scores with lowest student engagement. This could be attributed to the fact that GGG has less engaging material of subpar quality</a:t>
            </a:r>
            <a:endParaRPr/>
          </a:p>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3" name="Shape 2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1" name="Shape 2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For student information, final percentage did not vary much across gender</a:t>
            </a:r>
            <a:endParaRPr/>
          </a:p>
          <a:p>
            <a:pPr marL="0" lvl="0" indent="0">
              <a:spcBef>
                <a:spcPts val="0"/>
              </a:spcBef>
              <a:spcAft>
                <a:spcPts val="0"/>
              </a:spcAft>
              <a:buNone/>
            </a:pPr>
            <a:r>
              <a:rPr lang="en"/>
              <a:t>Also, region did not have a discriminatory effect except student from Ireland having highest pass percentage</a:t>
            </a:r>
            <a:endParaRPr/>
          </a:p>
          <a:p>
            <a:pPr marL="0" lvl="0" indent="0">
              <a:spcBef>
                <a:spcPts val="0"/>
              </a:spcBef>
              <a:spcAft>
                <a:spcPts val="0"/>
              </a:spcAft>
              <a:buNone/>
            </a:pPr>
            <a:r>
              <a:rPr lang="en"/>
              <a:t>For age band, older students had higher pass percentage and lower failure and withdrawal rates</a:t>
            </a:r>
            <a:endParaRPr/>
          </a:p>
          <a:p>
            <a:pPr marL="0" lvl="0" indent="0">
              <a:spcBef>
                <a:spcPts val="0"/>
              </a:spcBef>
              <a:spcAft>
                <a:spcPts val="0"/>
              </a:spcAft>
              <a:buNone/>
            </a:pPr>
            <a:r>
              <a:rPr lang="en"/>
              <a:t>Students with disability have higher withdrawal rates and lower pass percent</a:t>
            </a:r>
            <a:endParaRPr/>
          </a:p>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3176888"/>
            <a:ext cx="562200"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5" y="3158252"/>
            <a:ext cx="562200"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4" y="1022025"/>
            <a:ext cx="7136668" cy="152400"/>
            <a:chOff x="1346429" y="1011300"/>
            <a:chExt cx="6452100" cy="152400"/>
          </a:xfrm>
        </p:grpSpPr>
        <p:cxnSp>
          <p:nvCxnSpPr>
            <p:cNvPr id="13" name="Shape 13"/>
            <p:cNvCxnSpPr/>
            <p:nvPr/>
          </p:nvCxnSpPr>
          <p:spPr>
            <a:xfrm rot="10800000">
              <a:off x="1346429"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9"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3969100"/>
            <a:ext cx="7136668" cy="152400"/>
            <a:chOff x="1346435" y="3969088"/>
            <a:chExt cx="6452100" cy="152400"/>
          </a:xfrm>
        </p:grpSpPr>
        <p:cxnSp>
          <p:nvCxnSpPr>
            <p:cNvPr id="16" name="Shape 16"/>
            <p:cNvCxnSpPr/>
            <p:nvPr/>
          </p:nvCxnSpPr>
          <p:spPr>
            <a:xfrm>
              <a:off x="1346435" y="4121488"/>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5" y="3969088"/>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Shape 19"/>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Shape 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Shape 57"/>
          <p:cNvSpPr txBox="1">
            <a:spLocks noGrp="1"/>
          </p:cNvSpPr>
          <p:nvPr>
            <p:ph type="title"/>
          </p:nvPr>
        </p:nvSpPr>
        <p:spPr>
          <a:xfrm>
            <a:off x="311700" y="1304850"/>
            <a:ext cx="8520600" cy="1538400"/>
          </a:xfrm>
          <a:prstGeom prst="rect">
            <a:avLst/>
          </a:prstGeom>
        </p:spPr>
        <p:txBody>
          <a:bodyPr spcFirstLastPara="1" wrap="square" lIns="91425" tIns="91425" rIns="91425" bIns="91425" anchor="ctr" anchorCtr="0"/>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endParaRPr/>
          </a:p>
        </p:txBody>
      </p:sp>
      <p:sp>
        <p:nvSpPr>
          <p:cNvPr id="58" name="Shape 58"/>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Shape 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Shape 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Shape 32"/>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Shape 33"/>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Shape 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Shape 4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Shape 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Shape 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Shape 4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Shape 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a:spcBef>
                <a:spcPts val="0"/>
              </a:spcBef>
              <a:spcAft>
                <a:spcPts val="0"/>
              </a:spcAft>
              <a:buNone/>
            </a:pPr>
            <a:fld id="{00000000-1234-1234-1234-123412341234}" type="slidenum">
              <a:rPr lang="en" sz="1000">
                <a:solidFill>
                  <a:schemeClr val="dk2"/>
                </a:solidFill>
                <a:latin typeface="Open Sans"/>
                <a:ea typeface="Open Sans"/>
                <a:cs typeface="Open Sans"/>
                <a:sym typeface="Open Sans"/>
              </a:rPr>
              <a:t>‹#›</a:t>
            </a:fld>
            <a:endParaRPr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Shape 67"/>
          <p:cNvSpPr txBox="1">
            <a:spLocks noGrp="1"/>
          </p:cNvSpPr>
          <p:nvPr>
            <p:ph type="subTitle" idx="1"/>
          </p:nvPr>
        </p:nvSpPr>
        <p:spPr>
          <a:xfrm>
            <a:off x="2137225" y="2697639"/>
            <a:ext cx="4870500" cy="79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Open University Learning </a:t>
            </a:r>
            <a:r>
              <a:rPr lang="en-US" dirty="0"/>
              <a:t>A</a:t>
            </a:r>
            <a:r>
              <a:rPr lang="en" dirty="0"/>
              <a:t>nalysis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311700" y="445025"/>
            <a:ext cx="8520600" cy="707400"/>
          </a:xfrm>
          <a:prstGeom prst="rect">
            <a:avLst/>
          </a:prstGeom>
          <a:noFill/>
        </p:spPr>
        <p:txBody>
          <a:bodyPr spcFirstLastPara="1" wrap="square" lIns="91425" tIns="91425" rIns="91425" bIns="91425" anchor="t" anchorCtr="0">
            <a:noAutofit/>
          </a:bodyPr>
          <a:lstStyle/>
          <a:p>
            <a:pPr marL="0" lvl="0" indent="0" rtl="0">
              <a:spcBef>
                <a:spcPts val="0"/>
              </a:spcBef>
              <a:spcAft>
                <a:spcPts val="0"/>
              </a:spcAft>
              <a:buNone/>
            </a:pPr>
            <a:r>
              <a:rPr lang="en" sz="1500">
                <a:solidFill>
                  <a:srgbClr val="000000"/>
                </a:solidFill>
                <a:latin typeface="Arial"/>
                <a:ea typeface="Arial"/>
                <a:cs typeface="Arial"/>
                <a:sym typeface="Arial"/>
              </a:rPr>
              <a:t>Data exploration insights can be used to impute variables and select relevant features for further processing </a:t>
            </a:r>
            <a:br>
              <a:rPr lang="en" sz="1500">
                <a:solidFill>
                  <a:srgbClr val="000000"/>
                </a:solidFill>
                <a:latin typeface="Arial"/>
                <a:ea typeface="Arial"/>
                <a:cs typeface="Arial"/>
                <a:sym typeface="Arial"/>
              </a:rPr>
            </a:br>
            <a:endParaRPr>
              <a:solidFill>
                <a:srgbClr val="000000"/>
              </a:solidFill>
              <a:latin typeface="Arial"/>
              <a:ea typeface="Arial"/>
              <a:cs typeface="Arial"/>
              <a:sym typeface="Arial"/>
            </a:endParaRPr>
          </a:p>
        </p:txBody>
      </p:sp>
      <p:sp>
        <p:nvSpPr>
          <p:cNvPr id="192" name="Shape 192"/>
          <p:cNvSpPr txBox="1"/>
          <p:nvPr/>
        </p:nvSpPr>
        <p:spPr>
          <a:xfrm>
            <a:off x="443400" y="1455350"/>
            <a:ext cx="8195700" cy="1072200"/>
          </a:xfrm>
          <a:prstGeom prst="rect">
            <a:avLst/>
          </a:prstGeom>
          <a:noFill/>
          <a:ln w="9525" cap="flat" cmpd="sng">
            <a:solidFill>
              <a:srgbClr val="B7B7B7"/>
            </a:solidFill>
            <a:prstDash val="solid"/>
            <a:round/>
            <a:headEnd type="none" w="med" len="med"/>
            <a:tailEnd type="none" w="med" len="med"/>
          </a:ln>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Values for score imputed by mean score of each student</a:t>
            </a:r>
            <a:endParaRPr/>
          </a:p>
          <a:p>
            <a:pPr marL="457200" lvl="0" indent="-317500" rtl="0">
              <a:spcBef>
                <a:spcPts val="0"/>
              </a:spcBef>
              <a:spcAft>
                <a:spcPts val="0"/>
              </a:spcAft>
              <a:buSzPts val="1400"/>
              <a:buChar char="●"/>
            </a:pPr>
            <a:r>
              <a:rPr lang="en"/>
              <a:t>Imdb_band missing values has higher pass percentage, imputed by average of higher imd_band, 60-70%</a:t>
            </a:r>
            <a:endParaRPr/>
          </a:p>
          <a:p>
            <a:pPr marL="457200" lvl="0" indent="-317500">
              <a:spcBef>
                <a:spcPts val="0"/>
              </a:spcBef>
              <a:spcAft>
                <a:spcPts val="0"/>
              </a:spcAft>
              <a:buSzPts val="1400"/>
              <a:buChar char="●"/>
            </a:pPr>
            <a:r>
              <a:rPr lang="en"/>
              <a:t>Values like sum_clicks, date imputed by mode of column</a:t>
            </a:r>
            <a:br>
              <a:rPr lang="en"/>
            </a:br>
            <a:endParaRPr/>
          </a:p>
        </p:txBody>
      </p:sp>
      <p:sp>
        <p:nvSpPr>
          <p:cNvPr id="193" name="Shape 193"/>
          <p:cNvSpPr txBox="1"/>
          <p:nvPr/>
        </p:nvSpPr>
        <p:spPr>
          <a:xfrm>
            <a:off x="443400" y="1152425"/>
            <a:ext cx="1936200" cy="303000"/>
          </a:xfrm>
          <a:prstGeom prst="rect">
            <a:avLst/>
          </a:prstGeom>
          <a:solidFill>
            <a:srgbClr val="D9D9D9"/>
          </a:solidFill>
          <a:ln w="9525" cap="flat" cmpd="sng">
            <a:solidFill>
              <a:srgbClr val="B7B7B7"/>
            </a:solidFill>
            <a:prstDash val="solid"/>
            <a:round/>
            <a:headEnd type="none" w="med" len="med"/>
            <a:tailEnd type="none" w="med" len="med"/>
          </a:ln>
        </p:spPr>
        <p:txBody>
          <a:bodyPr spcFirstLastPara="1" wrap="square" lIns="91425" tIns="91425" rIns="91425" bIns="91425" anchor="ctr" anchorCtr="0">
            <a:noAutofit/>
          </a:bodyPr>
          <a:lstStyle/>
          <a:p>
            <a:pPr marL="0" lvl="0" indent="0" algn="ctr">
              <a:spcBef>
                <a:spcPts val="0"/>
              </a:spcBef>
              <a:spcAft>
                <a:spcPts val="0"/>
              </a:spcAft>
              <a:buNone/>
            </a:pPr>
            <a:r>
              <a:rPr lang="en" b="1"/>
              <a:t>Data imputation</a:t>
            </a:r>
            <a:endParaRPr b="1"/>
          </a:p>
        </p:txBody>
      </p:sp>
      <p:sp>
        <p:nvSpPr>
          <p:cNvPr id="194" name="Shape 194"/>
          <p:cNvSpPr txBox="1"/>
          <p:nvPr/>
        </p:nvSpPr>
        <p:spPr>
          <a:xfrm>
            <a:off x="443400" y="3277925"/>
            <a:ext cx="8195700" cy="1281600"/>
          </a:xfrm>
          <a:prstGeom prst="rect">
            <a:avLst/>
          </a:prstGeom>
          <a:noFill/>
          <a:ln w="9525" cap="flat" cmpd="sng">
            <a:solidFill>
              <a:srgbClr val="B7B7B7"/>
            </a:solidFill>
            <a:prstDash val="solid"/>
            <a:round/>
            <a:headEnd type="none" w="med" len="med"/>
            <a:tailEnd type="none" w="med" len="med"/>
          </a:ln>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StudentInfo, assessment, courses and click activity datasets combined to create master dataset</a:t>
            </a:r>
            <a:endParaRPr/>
          </a:p>
          <a:p>
            <a:pPr marL="457200" lvl="0" indent="-317500" rtl="0">
              <a:spcBef>
                <a:spcPts val="0"/>
              </a:spcBef>
              <a:spcAft>
                <a:spcPts val="0"/>
              </a:spcAft>
              <a:buSzPts val="1400"/>
              <a:buChar char="●"/>
            </a:pPr>
            <a:r>
              <a:rPr lang="en"/>
              <a:t>Master dataset has final results according to scores of student for different demographics and assessment types</a:t>
            </a:r>
            <a:endParaRPr/>
          </a:p>
          <a:p>
            <a:pPr marL="457200" lvl="0" indent="-317500" rtl="0">
              <a:spcBef>
                <a:spcPts val="0"/>
              </a:spcBef>
              <a:spcAft>
                <a:spcPts val="0"/>
              </a:spcAft>
              <a:buSzPts val="1400"/>
              <a:buChar char="●"/>
            </a:pPr>
            <a:r>
              <a:rPr lang="en"/>
              <a:t>Value counts for final result for students revealed class imbalance with 61% of dataset having students with pass result</a:t>
            </a:r>
            <a:br>
              <a:rPr lang="en"/>
            </a:br>
            <a:endParaRPr/>
          </a:p>
        </p:txBody>
      </p:sp>
      <p:sp>
        <p:nvSpPr>
          <p:cNvPr id="195" name="Shape 195"/>
          <p:cNvSpPr txBox="1"/>
          <p:nvPr/>
        </p:nvSpPr>
        <p:spPr>
          <a:xfrm>
            <a:off x="443400" y="2975000"/>
            <a:ext cx="1936200" cy="303000"/>
          </a:xfrm>
          <a:prstGeom prst="rect">
            <a:avLst/>
          </a:prstGeom>
          <a:solidFill>
            <a:srgbClr val="D9D9D9"/>
          </a:solidFill>
          <a:ln w="9525" cap="flat" cmpd="sng">
            <a:solidFill>
              <a:srgbClr val="B7B7B7"/>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r>
              <a:rPr lang="en" b="1"/>
              <a:t>Data preparation</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311700" y="445025"/>
            <a:ext cx="8520600" cy="707400"/>
          </a:xfrm>
          <a:prstGeom prst="rect">
            <a:avLst/>
          </a:prstGeom>
          <a:noFill/>
        </p:spPr>
        <p:txBody>
          <a:bodyPr spcFirstLastPara="1" wrap="square" lIns="91425" tIns="91425" rIns="91425" bIns="91425" anchor="t" anchorCtr="0">
            <a:noAutofit/>
          </a:bodyPr>
          <a:lstStyle/>
          <a:p>
            <a:pPr marL="0" lvl="0" indent="0" rtl="0">
              <a:spcBef>
                <a:spcPts val="0"/>
              </a:spcBef>
              <a:spcAft>
                <a:spcPts val="0"/>
              </a:spcAft>
              <a:buNone/>
            </a:pPr>
            <a:r>
              <a:rPr lang="en" sz="1500">
                <a:solidFill>
                  <a:srgbClr val="000000"/>
                </a:solidFill>
                <a:latin typeface="Arial"/>
                <a:ea typeface="Arial"/>
                <a:cs typeface="Arial"/>
                <a:sym typeface="Arial"/>
              </a:rPr>
              <a:t>Open University can incorporate variables learnt from data exploration to build solution to minimize student failure or withdrawal</a:t>
            </a:r>
            <a:br>
              <a:rPr lang="en" sz="1500">
                <a:solidFill>
                  <a:srgbClr val="000000"/>
                </a:solidFill>
                <a:latin typeface="Arial"/>
                <a:ea typeface="Arial"/>
                <a:cs typeface="Arial"/>
                <a:sym typeface="Arial"/>
              </a:rPr>
            </a:br>
            <a:endParaRPr>
              <a:solidFill>
                <a:srgbClr val="000000"/>
              </a:solidFill>
              <a:latin typeface="Arial"/>
              <a:ea typeface="Arial"/>
              <a:cs typeface="Arial"/>
              <a:sym typeface="Arial"/>
            </a:endParaRPr>
          </a:p>
        </p:txBody>
      </p:sp>
      <p:sp>
        <p:nvSpPr>
          <p:cNvPr id="201" name="Shape 201"/>
          <p:cNvSpPr txBox="1"/>
          <p:nvPr/>
        </p:nvSpPr>
        <p:spPr>
          <a:xfrm>
            <a:off x="443400" y="1152425"/>
            <a:ext cx="1936200" cy="303000"/>
          </a:xfrm>
          <a:prstGeom prst="rect">
            <a:avLst/>
          </a:prstGeom>
          <a:solidFill>
            <a:srgbClr val="D9D9D9"/>
          </a:solidFill>
          <a:ln w="9525" cap="flat" cmpd="sng">
            <a:solidFill>
              <a:srgbClr val="B7B7B7"/>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r>
              <a:rPr lang="en" b="1"/>
              <a:t>Why classification?</a:t>
            </a:r>
            <a:endParaRPr b="1"/>
          </a:p>
        </p:txBody>
      </p:sp>
      <p:sp>
        <p:nvSpPr>
          <p:cNvPr id="202" name="Shape 202"/>
          <p:cNvSpPr txBox="1"/>
          <p:nvPr/>
        </p:nvSpPr>
        <p:spPr>
          <a:xfrm>
            <a:off x="443400" y="1455350"/>
            <a:ext cx="8195700" cy="1072200"/>
          </a:xfrm>
          <a:prstGeom prst="rect">
            <a:avLst/>
          </a:prstGeom>
          <a:noFill/>
          <a:ln w="9525" cap="flat" cmpd="sng">
            <a:solidFill>
              <a:srgbClr val="B7B7B7"/>
            </a:solidFill>
            <a:prstDash val="solid"/>
            <a:round/>
            <a:headEnd type="none" w="med" len="med"/>
            <a:tailEnd type="none" w="med" len="med"/>
          </a:ln>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Classification model can help instructors understand variables which affect student performance and probability of student failing or withdrawing from the course</a:t>
            </a:r>
            <a:endParaRPr/>
          </a:p>
          <a:p>
            <a:pPr marL="457200" lvl="0" indent="-317500" rtl="0">
              <a:spcBef>
                <a:spcPts val="0"/>
              </a:spcBef>
              <a:spcAft>
                <a:spcPts val="0"/>
              </a:spcAft>
              <a:buSzPts val="1400"/>
              <a:buChar char="●"/>
            </a:pPr>
            <a:r>
              <a:rPr lang="en"/>
              <a:t>This can lead to them paying extra attention to students at risk through more interaction, exercises</a:t>
            </a:r>
            <a:br>
              <a:rPr lang="en"/>
            </a:br>
            <a:endParaRPr/>
          </a:p>
        </p:txBody>
      </p:sp>
      <p:sp>
        <p:nvSpPr>
          <p:cNvPr id="203" name="Shape 203"/>
          <p:cNvSpPr txBox="1"/>
          <p:nvPr/>
        </p:nvSpPr>
        <p:spPr>
          <a:xfrm>
            <a:off x="443400" y="3582725"/>
            <a:ext cx="8195700" cy="1281600"/>
          </a:xfrm>
          <a:prstGeom prst="rect">
            <a:avLst/>
          </a:prstGeom>
          <a:noFill/>
          <a:ln w="9525" cap="flat" cmpd="sng">
            <a:solidFill>
              <a:srgbClr val="B7B7B7"/>
            </a:solidFill>
            <a:prstDash val="solid"/>
            <a:round/>
            <a:headEnd type="none" w="med" len="med"/>
            <a:tailEnd type="none" w="med" len="med"/>
          </a:ln>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Tree based methods employed for selecting relevant features</a:t>
            </a:r>
            <a:endParaRPr/>
          </a:p>
          <a:p>
            <a:pPr marL="457200" lvl="0" indent="-317500" rtl="0">
              <a:spcBef>
                <a:spcPts val="0"/>
              </a:spcBef>
              <a:spcAft>
                <a:spcPts val="0"/>
              </a:spcAft>
              <a:buSzPts val="1400"/>
              <a:buChar char="●"/>
            </a:pPr>
            <a:r>
              <a:rPr lang="en"/>
              <a:t>Work well with class imbalance</a:t>
            </a:r>
            <a:endParaRPr/>
          </a:p>
          <a:p>
            <a:pPr marL="457200" lvl="0" indent="-317500" rtl="0">
              <a:spcBef>
                <a:spcPts val="0"/>
              </a:spcBef>
              <a:spcAft>
                <a:spcPts val="0"/>
              </a:spcAft>
              <a:buSzPts val="1400"/>
              <a:buChar char="●"/>
            </a:pPr>
            <a:r>
              <a:rPr lang="en"/>
              <a:t>Combined with features obtained from EDA</a:t>
            </a:r>
            <a:endParaRPr/>
          </a:p>
          <a:p>
            <a:pPr marL="457200" lvl="0" indent="-317500" rtl="0">
              <a:spcBef>
                <a:spcPts val="0"/>
              </a:spcBef>
              <a:spcAft>
                <a:spcPts val="0"/>
              </a:spcAft>
              <a:buSzPts val="1400"/>
              <a:buChar char="●"/>
            </a:pPr>
            <a:r>
              <a:rPr lang="en"/>
              <a:t>Selected features like score, sum of clicks, date submitted, module length and relevant demographics</a:t>
            </a:r>
            <a:br>
              <a:rPr lang="en"/>
            </a:br>
            <a:br>
              <a:rPr lang="en"/>
            </a:br>
            <a:endParaRPr/>
          </a:p>
        </p:txBody>
      </p:sp>
      <p:sp>
        <p:nvSpPr>
          <p:cNvPr id="204" name="Shape 204"/>
          <p:cNvSpPr txBox="1"/>
          <p:nvPr/>
        </p:nvSpPr>
        <p:spPr>
          <a:xfrm>
            <a:off x="443400" y="3279800"/>
            <a:ext cx="1936200" cy="303000"/>
          </a:xfrm>
          <a:prstGeom prst="rect">
            <a:avLst/>
          </a:prstGeom>
          <a:solidFill>
            <a:srgbClr val="D9D9D9"/>
          </a:solidFill>
          <a:ln w="9525" cap="flat" cmpd="sng">
            <a:solidFill>
              <a:srgbClr val="B7B7B7"/>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r>
              <a:rPr lang="en" b="1"/>
              <a:t>Feature Selection</a:t>
            </a:r>
            <a:endParaRPr b="1"/>
          </a:p>
        </p:txBody>
      </p:sp>
      <p:sp>
        <p:nvSpPr>
          <p:cNvPr id="205" name="Shape 205"/>
          <p:cNvSpPr txBox="1"/>
          <p:nvPr/>
        </p:nvSpPr>
        <p:spPr>
          <a:xfrm>
            <a:off x="1434000" y="2827438"/>
            <a:ext cx="6736200" cy="3030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Feature selection → Model fitting → Model evaluation  → Model selection</a:t>
            </a:r>
            <a:br>
              <a:rPr lang="en"/>
            </a:br>
            <a:endParaRPr/>
          </a:p>
        </p:txBody>
      </p:sp>
      <p:sp>
        <p:nvSpPr>
          <p:cNvPr id="206" name="Shape 206"/>
          <p:cNvSpPr/>
          <p:nvPr/>
        </p:nvSpPr>
        <p:spPr>
          <a:xfrm>
            <a:off x="3892275" y="2566650"/>
            <a:ext cx="761100" cy="221700"/>
          </a:xfrm>
          <a:prstGeom prst="curvedDownArrow">
            <a:avLst>
              <a:gd name="adj1" fmla="val 25000"/>
              <a:gd name="adj2" fmla="val 50000"/>
              <a:gd name="adj3" fmla="val 25000"/>
            </a:avLst>
          </a:prstGeom>
          <a:solidFill>
            <a:srgbClr val="B7B7B7"/>
          </a:solidFill>
          <a:ln w="9525" cap="flat" cmpd="sng">
            <a:solidFill>
              <a:srgbClr val="B7B7B7"/>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txBox="1"/>
          <p:nvPr/>
        </p:nvSpPr>
        <p:spPr>
          <a:xfrm>
            <a:off x="3788225" y="3286675"/>
            <a:ext cx="1219500" cy="139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n" sz="800" i="1"/>
              <a:t>iterative process</a:t>
            </a:r>
            <a:endParaRPr sz="800" i="1"/>
          </a:p>
        </p:txBody>
      </p:sp>
      <p:sp>
        <p:nvSpPr>
          <p:cNvPr id="208" name="Shape 208"/>
          <p:cNvSpPr/>
          <p:nvPr/>
        </p:nvSpPr>
        <p:spPr>
          <a:xfrm rot="10800000">
            <a:off x="3815900" y="2992275"/>
            <a:ext cx="810300" cy="229800"/>
          </a:xfrm>
          <a:prstGeom prst="curvedDownArrow">
            <a:avLst>
              <a:gd name="adj1" fmla="val 25000"/>
              <a:gd name="adj2" fmla="val 50000"/>
              <a:gd name="adj3" fmla="val 25000"/>
            </a:avLst>
          </a:prstGeom>
          <a:solidFill>
            <a:srgbClr val="B7B7B7"/>
          </a:solidFill>
          <a:ln w="9525" cap="flat" cmpd="sng">
            <a:solidFill>
              <a:srgbClr val="B7B7B7"/>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311700" y="445025"/>
            <a:ext cx="8520600" cy="707400"/>
          </a:xfrm>
          <a:prstGeom prst="rect">
            <a:avLst/>
          </a:prstGeom>
          <a:noFill/>
        </p:spPr>
        <p:txBody>
          <a:bodyPr spcFirstLastPara="1" wrap="square" lIns="91425" tIns="91425" rIns="91425" bIns="91425" anchor="t" anchorCtr="0">
            <a:noAutofit/>
          </a:bodyPr>
          <a:lstStyle/>
          <a:p>
            <a:pPr marL="0" lvl="0" indent="0" rtl="0">
              <a:spcBef>
                <a:spcPts val="0"/>
              </a:spcBef>
              <a:spcAft>
                <a:spcPts val="0"/>
              </a:spcAft>
              <a:buNone/>
            </a:pPr>
            <a:r>
              <a:rPr lang="en" sz="1500">
                <a:solidFill>
                  <a:srgbClr val="000000"/>
                </a:solidFill>
                <a:latin typeface="Arial"/>
                <a:ea typeface="Arial"/>
                <a:cs typeface="Arial"/>
                <a:sym typeface="Arial"/>
              </a:rPr>
              <a:t>Classification methods with high recall are good classifiers for predicting failure and withdrawal rate</a:t>
            </a:r>
            <a:br>
              <a:rPr lang="en" sz="1500">
                <a:solidFill>
                  <a:srgbClr val="000000"/>
                </a:solidFill>
                <a:latin typeface="Arial"/>
                <a:ea typeface="Arial"/>
                <a:cs typeface="Arial"/>
                <a:sym typeface="Arial"/>
              </a:rPr>
            </a:br>
            <a:endParaRPr>
              <a:solidFill>
                <a:srgbClr val="000000"/>
              </a:solidFill>
              <a:latin typeface="Arial"/>
              <a:ea typeface="Arial"/>
              <a:cs typeface="Arial"/>
              <a:sym typeface="Arial"/>
            </a:endParaRPr>
          </a:p>
        </p:txBody>
      </p:sp>
      <p:sp>
        <p:nvSpPr>
          <p:cNvPr id="214" name="Shape 214"/>
          <p:cNvSpPr txBox="1"/>
          <p:nvPr/>
        </p:nvSpPr>
        <p:spPr>
          <a:xfrm>
            <a:off x="406450" y="1108975"/>
            <a:ext cx="4092600" cy="256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b="1"/>
              <a:t>Confusion matrix for Logistic Regression on downsampled data</a:t>
            </a:r>
            <a:endParaRPr sz="1000" b="1"/>
          </a:p>
        </p:txBody>
      </p:sp>
      <p:sp>
        <p:nvSpPr>
          <p:cNvPr id="215" name="Shape 215"/>
          <p:cNvSpPr txBox="1"/>
          <p:nvPr/>
        </p:nvSpPr>
        <p:spPr>
          <a:xfrm>
            <a:off x="4980925" y="1108975"/>
            <a:ext cx="3851400" cy="25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t>Confusion Matrix for Random Forest run on original data</a:t>
            </a:r>
            <a:endParaRPr sz="1000" b="1"/>
          </a:p>
        </p:txBody>
      </p:sp>
      <p:cxnSp>
        <p:nvCxnSpPr>
          <p:cNvPr id="216" name="Shape 216"/>
          <p:cNvCxnSpPr/>
          <p:nvPr/>
        </p:nvCxnSpPr>
        <p:spPr>
          <a:xfrm>
            <a:off x="4567050" y="1108975"/>
            <a:ext cx="7500" cy="3517200"/>
          </a:xfrm>
          <a:prstGeom prst="straightConnector1">
            <a:avLst/>
          </a:prstGeom>
          <a:noFill/>
          <a:ln w="76200" cap="flat" cmpd="sng">
            <a:solidFill>
              <a:srgbClr val="D9D9D9"/>
            </a:solidFill>
            <a:prstDash val="solid"/>
            <a:round/>
            <a:headEnd type="none" w="lg" len="lg"/>
            <a:tailEnd type="none" w="lg" len="lg"/>
          </a:ln>
        </p:spPr>
      </p:cxnSp>
      <p:sp>
        <p:nvSpPr>
          <p:cNvPr id="217" name="Shape 217"/>
          <p:cNvSpPr txBox="1"/>
          <p:nvPr/>
        </p:nvSpPr>
        <p:spPr>
          <a:xfrm>
            <a:off x="487750" y="3302475"/>
            <a:ext cx="3916800" cy="1305000"/>
          </a:xfrm>
          <a:prstGeom prst="rect">
            <a:avLst/>
          </a:prstGeom>
          <a:noFill/>
          <a:ln w="9525" cap="flat" cmpd="sng">
            <a:solidFill>
              <a:srgbClr val="CCCCCC"/>
            </a:solidFill>
            <a:prstDash val="solid"/>
            <a:round/>
            <a:headEnd type="none" w="med" len="med"/>
            <a:tailEnd type="none" w="med" len="med"/>
          </a:ln>
        </p:spPr>
        <p:txBody>
          <a:bodyPr spcFirstLastPara="1" wrap="square" lIns="91425" tIns="91425" rIns="91425" bIns="91425" anchor="ctr" anchorCtr="0">
            <a:noAutofit/>
          </a:bodyPr>
          <a:lstStyle/>
          <a:p>
            <a:pPr marL="457200" lvl="0" indent="-292100" rtl="0">
              <a:lnSpc>
                <a:spcPct val="115000"/>
              </a:lnSpc>
              <a:spcBef>
                <a:spcPts val="0"/>
              </a:spcBef>
              <a:spcAft>
                <a:spcPts val="0"/>
              </a:spcAft>
              <a:buSzPts val="1000"/>
              <a:buChar char="●"/>
            </a:pPr>
            <a:r>
              <a:rPr lang="en" sz="1000"/>
              <a:t>Data downsampling was done due to huge class imbalance in dataset</a:t>
            </a:r>
            <a:endParaRPr sz="1000"/>
          </a:p>
          <a:p>
            <a:pPr marL="457200" lvl="0" indent="-292100" rtl="0">
              <a:lnSpc>
                <a:spcPct val="115000"/>
              </a:lnSpc>
              <a:spcBef>
                <a:spcPts val="0"/>
              </a:spcBef>
              <a:spcAft>
                <a:spcPts val="0"/>
              </a:spcAft>
              <a:buSzPts val="1000"/>
              <a:buChar char="●"/>
            </a:pPr>
            <a:r>
              <a:rPr lang="en" sz="1000"/>
              <a:t>Logistic Regression was fit on training data size = 0.7</a:t>
            </a:r>
            <a:endParaRPr sz="1000"/>
          </a:p>
          <a:p>
            <a:pPr marL="457200" lvl="0" indent="-292100" rtl="0">
              <a:lnSpc>
                <a:spcPct val="115000"/>
              </a:lnSpc>
              <a:spcBef>
                <a:spcPts val="0"/>
              </a:spcBef>
              <a:spcAft>
                <a:spcPts val="0"/>
              </a:spcAft>
              <a:buSzPts val="1000"/>
              <a:buChar char="●"/>
            </a:pPr>
            <a:r>
              <a:rPr lang="en" sz="1000"/>
              <a:t>Class Fail getting accurately recognized in most cases</a:t>
            </a:r>
            <a:endParaRPr sz="1000"/>
          </a:p>
          <a:p>
            <a:pPr marL="457200" lvl="0" indent="-292100" rtl="0">
              <a:lnSpc>
                <a:spcPct val="115000"/>
              </a:lnSpc>
              <a:spcBef>
                <a:spcPts val="0"/>
              </a:spcBef>
              <a:spcAft>
                <a:spcPts val="0"/>
              </a:spcAft>
              <a:buSzPts val="1000"/>
              <a:buChar char="●"/>
            </a:pPr>
            <a:r>
              <a:rPr lang="en" sz="1000"/>
              <a:t>Class Withdrawn is getting predicted as withdrawn or fail in most cases</a:t>
            </a:r>
            <a:endParaRPr sz="1000"/>
          </a:p>
        </p:txBody>
      </p:sp>
      <p:sp>
        <p:nvSpPr>
          <p:cNvPr id="218" name="Shape 218"/>
          <p:cNvSpPr txBox="1"/>
          <p:nvPr/>
        </p:nvSpPr>
        <p:spPr>
          <a:xfrm>
            <a:off x="4884900" y="3302425"/>
            <a:ext cx="3947400" cy="1305000"/>
          </a:xfrm>
          <a:prstGeom prst="rect">
            <a:avLst/>
          </a:prstGeom>
          <a:noFill/>
          <a:ln w="9525" cap="flat" cmpd="sng">
            <a:solidFill>
              <a:srgbClr val="CCCCCC"/>
            </a:solidFill>
            <a:prstDash val="solid"/>
            <a:round/>
            <a:headEnd type="none" w="med" len="med"/>
            <a:tailEnd type="none" w="med" len="med"/>
          </a:ln>
        </p:spPr>
        <p:txBody>
          <a:bodyPr spcFirstLastPara="1" wrap="square" lIns="91425" tIns="91425" rIns="91425" bIns="91425" anchor="ctr" anchorCtr="0">
            <a:noAutofit/>
          </a:bodyPr>
          <a:lstStyle/>
          <a:p>
            <a:pPr marL="457200" lvl="0" indent="-292100" rtl="0">
              <a:lnSpc>
                <a:spcPct val="115000"/>
              </a:lnSpc>
              <a:spcBef>
                <a:spcPts val="0"/>
              </a:spcBef>
              <a:spcAft>
                <a:spcPts val="0"/>
              </a:spcAft>
              <a:buSzPts val="1000"/>
              <a:buChar char="●"/>
            </a:pPr>
            <a:r>
              <a:rPr lang="en" sz="1000"/>
              <a:t>Random Forest takes care of class imbalance</a:t>
            </a:r>
            <a:endParaRPr sz="1000"/>
          </a:p>
          <a:p>
            <a:pPr marL="457200" lvl="0" indent="-292100" rtl="0">
              <a:lnSpc>
                <a:spcPct val="115000"/>
              </a:lnSpc>
              <a:spcBef>
                <a:spcPts val="0"/>
              </a:spcBef>
              <a:spcAft>
                <a:spcPts val="0"/>
              </a:spcAft>
              <a:buSzPts val="1000"/>
              <a:buChar char="●"/>
            </a:pPr>
            <a:r>
              <a:rPr lang="en" sz="1000"/>
              <a:t>Classifier was fit on original training data using gini as split criteria</a:t>
            </a:r>
            <a:endParaRPr sz="1000"/>
          </a:p>
          <a:p>
            <a:pPr marL="457200" lvl="0" indent="-292100" rtl="0">
              <a:lnSpc>
                <a:spcPct val="115000"/>
              </a:lnSpc>
              <a:spcBef>
                <a:spcPts val="0"/>
              </a:spcBef>
              <a:spcAft>
                <a:spcPts val="0"/>
              </a:spcAft>
              <a:buSzPts val="1000"/>
              <a:buChar char="●"/>
            </a:pPr>
            <a:r>
              <a:rPr lang="en" sz="1000"/>
              <a:t>Class Fail getting accurately recognized in most cases but had a lower recall than Logistic Regression</a:t>
            </a:r>
            <a:endParaRPr sz="1000"/>
          </a:p>
          <a:p>
            <a:pPr marL="457200" lvl="0" indent="-292100" rtl="0">
              <a:lnSpc>
                <a:spcPct val="115000"/>
              </a:lnSpc>
              <a:spcBef>
                <a:spcPts val="0"/>
              </a:spcBef>
              <a:spcAft>
                <a:spcPts val="0"/>
              </a:spcAft>
              <a:buSzPts val="1000"/>
              <a:buChar char="●"/>
            </a:pPr>
            <a:r>
              <a:rPr lang="en" sz="1000"/>
              <a:t>Class Withdrawn getting predicted as Pass in most cases which is a huge concern although recall is higher</a:t>
            </a:r>
            <a:endParaRPr sz="1000"/>
          </a:p>
        </p:txBody>
      </p:sp>
      <p:pic>
        <p:nvPicPr>
          <p:cNvPr id="219" name="Shape 219"/>
          <p:cNvPicPr preferRelativeResize="0"/>
          <p:nvPr/>
        </p:nvPicPr>
        <p:blipFill>
          <a:blip r:embed="rId3">
            <a:alphaModFix/>
          </a:blip>
          <a:stretch>
            <a:fillRect/>
          </a:stretch>
        </p:blipFill>
        <p:spPr>
          <a:xfrm>
            <a:off x="168000" y="1407725"/>
            <a:ext cx="2322450" cy="1799704"/>
          </a:xfrm>
          <a:prstGeom prst="rect">
            <a:avLst/>
          </a:prstGeom>
          <a:noFill/>
          <a:ln>
            <a:noFill/>
          </a:ln>
        </p:spPr>
      </p:pic>
      <p:pic>
        <p:nvPicPr>
          <p:cNvPr id="220" name="Shape 220"/>
          <p:cNvPicPr preferRelativeResize="0"/>
          <p:nvPr/>
        </p:nvPicPr>
        <p:blipFill>
          <a:blip r:embed="rId4">
            <a:alphaModFix/>
          </a:blip>
          <a:stretch>
            <a:fillRect/>
          </a:stretch>
        </p:blipFill>
        <p:spPr>
          <a:xfrm>
            <a:off x="2490450" y="1891850"/>
            <a:ext cx="1914100" cy="880662"/>
          </a:xfrm>
          <a:prstGeom prst="rect">
            <a:avLst/>
          </a:prstGeom>
          <a:noFill/>
          <a:ln>
            <a:noFill/>
          </a:ln>
        </p:spPr>
      </p:pic>
      <p:pic>
        <p:nvPicPr>
          <p:cNvPr id="221" name="Shape 221"/>
          <p:cNvPicPr preferRelativeResize="0"/>
          <p:nvPr/>
        </p:nvPicPr>
        <p:blipFill>
          <a:blip r:embed="rId5">
            <a:alphaModFix/>
          </a:blip>
          <a:stretch>
            <a:fillRect/>
          </a:stretch>
        </p:blipFill>
        <p:spPr>
          <a:xfrm>
            <a:off x="4635925" y="1407725"/>
            <a:ext cx="2322450" cy="1799700"/>
          </a:xfrm>
          <a:prstGeom prst="rect">
            <a:avLst/>
          </a:prstGeom>
          <a:noFill/>
          <a:ln>
            <a:noFill/>
          </a:ln>
        </p:spPr>
      </p:pic>
      <p:pic>
        <p:nvPicPr>
          <p:cNvPr id="222" name="Shape 222"/>
          <p:cNvPicPr preferRelativeResize="0"/>
          <p:nvPr/>
        </p:nvPicPr>
        <p:blipFill>
          <a:blip r:embed="rId6">
            <a:alphaModFix/>
          </a:blip>
          <a:stretch>
            <a:fillRect/>
          </a:stretch>
        </p:blipFill>
        <p:spPr>
          <a:xfrm>
            <a:off x="7043299" y="1895400"/>
            <a:ext cx="1848886" cy="800900"/>
          </a:xfrm>
          <a:prstGeom prst="rect">
            <a:avLst/>
          </a:prstGeom>
          <a:noFill/>
          <a:ln>
            <a:noFill/>
          </a:ln>
        </p:spPr>
      </p:pic>
      <p:sp>
        <p:nvSpPr>
          <p:cNvPr id="223" name="Shape 223"/>
          <p:cNvSpPr txBox="1"/>
          <p:nvPr/>
        </p:nvSpPr>
        <p:spPr>
          <a:xfrm>
            <a:off x="447100" y="4698925"/>
            <a:ext cx="4011300" cy="179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000" b="1"/>
              <a:t>Logistic Regression on downsampled data is a better classifier</a:t>
            </a:r>
            <a:endParaRPr sz="1000" b="1"/>
          </a:p>
        </p:txBody>
      </p:sp>
      <p:sp>
        <p:nvSpPr>
          <p:cNvPr id="224" name="Shape 224"/>
          <p:cNvSpPr txBox="1"/>
          <p:nvPr/>
        </p:nvSpPr>
        <p:spPr>
          <a:xfrm>
            <a:off x="4884900" y="4600075"/>
            <a:ext cx="3947400" cy="3768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1000" b="1"/>
              <a:t>Precision = tp/(tp+fp)            Recall = tp/(tp+fn)</a:t>
            </a:r>
            <a:endParaRPr sz="10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311700" y="445025"/>
            <a:ext cx="8520600" cy="707400"/>
          </a:xfrm>
          <a:prstGeom prst="rect">
            <a:avLst/>
          </a:prstGeom>
          <a:noFill/>
        </p:spPr>
        <p:txBody>
          <a:bodyPr spcFirstLastPara="1" wrap="square" lIns="91425" tIns="91425" rIns="91425" bIns="91425" anchor="t" anchorCtr="0">
            <a:noAutofit/>
          </a:bodyPr>
          <a:lstStyle/>
          <a:p>
            <a:pPr marL="0" lvl="0" indent="0" rtl="0">
              <a:spcBef>
                <a:spcPts val="0"/>
              </a:spcBef>
              <a:spcAft>
                <a:spcPts val="0"/>
              </a:spcAft>
              <a:buNone/>
            </a:pPr>
            <a:r>
              <a:rPr lang="en" sz="1500">
                <a:solidFill>
                  <a:srgbClr val="000000"/>
                </a:solidFill>
                <a:latin typeface="Arial"/>
                <a:ea typeface="Arial"/>
                <a:cs typeface="Arial"/>
                <a:sym typeface="Arial"/>
              </a:rPr>
              <a:t>Student failures and withdrawals can also be a result of low quality modules</a:t>
            </a:r>
            <a:br>
              <a:rPr lang="en" sz="1500">
                <a:solidFill>
                  <a:srgbClr val="000000"/>
                </a:solidFill>
                <a:latin typeface="Arial"/>
                <a:ea typeface="Arial"/>
                <a:cs typeface="Arial"/>
                <a:sym typeface="Arial"/>
              </a:rPr>
            </a:br>
            <a:endParaRPr>
              <a:solidFill>
                <a:srgbClr val="000000"/>
              </a:solidFill>
              <a:latin typeface="Arial"/>
              <a:ea typeface="Arial"/>
              <a:cs typeface="Arial"/>
              <a:sym typeface="Arial"/>
            </a:endParaRPr>
          </a:p>
        </p:txBody>
      </p:sp>
      <p:sp>
        <p:nvSpPr>
          <p:cNvPr id="230" name="Shape 230"/>
          <p:cNvSpPr txBox="1"/>
          <p:nvPr/>
        </p:nvSpPr>
        <p:spPr>
          <a:xfrm>
            <a:off x="311700" y="1108975"/>
            <a:ext cx="2505000" cy="25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t>Student engagement over time across modules</a:t>
            </a:r>
            <a:endParaRPr sz="1000" b="1"/>
          </a:p>
        </p:txBody>
      </p:sp>
      <p:cxnSp>
        <p:nvCxnSpPr>
          <p:cNvPr id="231" name="Shape 231"/>
          <p:cNvCxnSpPr/>
          <p:nvPr/>
        </p:nvCxnSpPr>
        <p:spPr>
          <a:xfrm>
            <a:off x="2966850" y="1108975"/>
            <a:ext cx="14700" cy="3650100"/>
          </a:xfrm>
          <a:prstGeom prst="straightConnector1">
            <a:avLst/>
          </a:prstGeom>
          <a:noFill/>
          <a:ln w="76200" cap="flat" cmpd="sng">
            <a:solidFill>
              <a:srgbClr val="D9D9D9"/>
            </a:solidFill>
            <a:prstDash val="solid"/>
            <a:round/>
            <a:headEnd type="none" w="lg" len="lg"/>
            <a:tailEnd type="none" w="lg" len="lg"/>
          </a:ln>
        </p:spPr>
      </p:cxnSp>
      <p:pic>
        <p:nvPicPr>
          <p:cNvPr id="232" name="Shape 232"/>
          <p:cNvPicPr preferRelativeResize="0"/>
          <p:nvPr/>
        </p:nvPicPr>
        <p:blipFill>
          <a:blip r:embed="rId3">
            <a:alphaModFix/>
          </a:blip>
          <a:stretch>
            <a:fillRect/>
          </a:stretch>
        </p:blipFill>
        <p:spPr>
          <a:xfrm>
            <a:off x="112175" y="1453600"/>
            <a:ext cx="2704400" cy="1968000"/>
          </a:xfrm>
          <a:prstGeom prst="rect">
            <a:avLst/>
          </a:prstGeom>
          <a:noFill/>
          <a:ln>
            <a:noFill/>
          </a:ln>
        </p:spPr>
      </p:pic>
      <p:pic>
        <p:nvPicPr>
          <p:cNvPr id="233" name="Shape 233"/>
          <p:cNvPicPr preferRelativeResize="0"/>
          <p:nvPr/>
        </p:nvPicPr>
        <p:blipFill>
          <a:blip r:embed="rId4">
            <a:alphaModFix/>
          </a:blip>
          <a:stretch>
            <a:fillRect/>
          </a:stretch>
        </p:blipFill>
        <p:spPr>
          <a:xfrm>
            <a:off x="3131813" y="1453600"/>
            <a:ext cx="2771087" cy="2058450"/>
          </a:xfrm>
          <a:prstGeom prst="rect">
            <a:avLst/>
          </a:prstGeom>
          <a:noFill/>
          <a:ln>
            <a:noFill/>
          </a:ln>
        </p:spPr>
      </p:pic>
      <p:cxnSp>
        <p:nvCxnSpPr>
          <p:cNvPr id="234" name="Shape 234"/>
          <p:cNvCxnSpPr/>
          <p:nvPr/>
        </p:nvCxnSpPr>
        <p:spPr>
          <a:xfrm>
            <a:off x="5967225" y="1152425"/>
            <a:ext cx="14700" cy="3650100"/>
          </a:xfrm>
          <a:prstGeom prst="straightConnector1">
            <a:avLst/>
          </a:prstGeom>
          <a:noFill/>
          <a:ln w="76200" cap="flat" cmpd="sng">
            <a:solidFill>
              <a:srgbClr val="D9D9D9"/>
            </a:solidFill>
            <a:prstDash val="solid"/>
            <a:round/>
            <a:headEnd type="none" w="lg" len="lg"/>
            <a:tailEnd type="none" w="lg" len="lg"/>
          </a:ln>
        </p:spPr>
      </p:cxnSp>
      <p:pic>
        <p:nvPicPr>
          <p:cNvPr id="235" name="Shape 235"/>
          <p:cNvPicPr preferRelativeResize="0"/>
          <p:nvPr/>
        </p:nvPicPr>
        <p:blipFill>
          <a:blip r:embed="rId5">
            <a:alphaModFix/>
          </a:blip>
          <a:stretch>
            <a:fillRect/>
          </a:stretch>
        </p:blipFill>
        <p:spPr>
          <a:xfrm>
            <a:off x="6070219" y="1453600"/>
            <a:ext cx="2929056" cy="2058450"/>
          </a:xfrm>
          <a:prstGeom prst="rect">
            <a:avLst/>
          </a:prstGeom>
          <a:noFill/>
          <a:ln>
            <a:noFill/>
          </a:ln>
        </p:spPr>
      </p:pic>
      <p:sp>
        <p:nvSpPr>
          <p:cNvPr id="236" name="Shape 236"/>
          <p:cNvSpPr txBox="1"/>
          <p:nvPr/>
        </p:nvSpPr>
        <p:spPr>
          <a:xfrm>
            <a:off x="3139463" y="1152425"/>
            <a:ext cx="2505000" cy="25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t>Student scores over time across modules</a:t>
            </a:r>
            <a:endParaRPr sz="1000" b="1"/>
          </a:p>
        </p:txBody>
      </p:sp>
      <p:sp>
        <p:nvSpPr>
          <p:cNvPr id="237" name="Shape 237"/>
          <p:cNvSpPr txBox="1"/>
          <p:nvPr/>
        </p:nvSpPr>
        <p:spPr>
          <a:xfrm>
            <a:off x="6166751" y="1174775"/>
            <a:ext cx="2704500" cy="25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t>Student withdrawal rate over time across modules</a:t>
            </a:r>
            <a:endParaRPr sz="1000" b="1"/>
          </a:p>
        </p:txBody>
      </p:sp>
      <p:sp>
        <p:nvSpPr>
          <p:cNvPr id="238" name="Shape 238"/>
          <p:cNvSpPr txBox="1"/>
          <p:nvPr/>
        </p:nvSpPr>
        <p:spPr>
          <a:xfrm>
            <a:off x="311700" y="3509725"/>
            <a:ext cx="2505000" cy="1199700"/>
          </a:xfrm>
          <a:prstGeom prst="rect">
            <a:avLst/>
          </a:prstGeom>
          <a:noFill/>
          <a:ln w="9525" cap="flat" cmpd="sng">
            <a:solidFill>
              <a:srgbClr val="CCCCCC"/>
            </a:solidFill>
            <a:prstDash val="solid"/>
            <a:round/>
            <a:headEnd type="none" w="med" len="med"/>
            <a:tailEnd type="none" w="med" len="med"/>
          </a:ln>
        </p:spPr>
        <p:txBody>
          <a:bodyPr spcFirstLastPara="1" wrap="square" lIns="91425" tIns="91425" rIns="91425" bIns="91425" anchor="ctr" anchorCtr="0">
            <a:noAutofit/>
          </a:bodyPr>
          <a:lstStyle/>
          <a:p>
            <a:pPr marL="457200" lvl="0" indent="-292100" rtl="0">
              <a:spcBef>
                <a:spcPts val="1000"/>
              </a:spcBef>
              <a:spcAft>
                <a:spcPts val="0"/>
              </a:spcAft>
              <a:buSzPts val="1000"/>
              <a:buChar char="●"/>
            </a:pPr>
            <a:r>
              <a:rPr lang="en" sz="1000"/>
              <a:t>Student engagement is higher during 'J' code presentation </a:t>
            </a:r>
            <a:endParaRPr sz="1000"/>
          </a:p>
          <a:p>
            <a:pPr marL="457200" lvl="0" indent="-292100" rtl="0">
              <a:spcBef>
                <a:spcPts val="0"/>
              </a:spcBef>
              <a:spcAft>
                <a:spcPts val="0"/>
              </a:spcAft>
              <a:buSzPts val="1000"/>
              <a:buChar char="●"/>
            </a:pPr>
            <a:r>
              <a:rPr lang="en" sz="1000"/>
              <a:t>CCC module which was offered in 2014 has higher student engagement</a:t>
            </a:r>
            <a:endParaRPr sz="1000"/>
          </a:p>
          <a:p>
            <a:pPr marL="457200" lvl="0" indent="-292100" rtl="0">
              <a:spcBef>
                <a:spcPts val="0"/>
              </a:spcBef>
              <a:spcAft>
                <a:spcPts val="0"/>
              </a:spcAft>
              <a:buSzPts val="1000"/>
              <a:buChar char="●"/>
            </a:pPr>
            <a:r>
              <a:rPr lang="en" sz="1000"/>
              <a:t>Modules like DDD have consistently falling student clicks</a:t>
            </a:r>
            <a:endParaRPr sz="1000"/>
          </a:p>
          <a:p>
            <a:pPr marL="0" lvl="0" indent="0" rtl="0">
              <a:spcBef>
                <a:spcPts val="0"/>
              </a:spcBef>
              <a:spcAft>
                <a:spcPts val="0"/>
              </a:spcAft>
              <a:buNone/>
            </a:pPr>
            <a:endParaRPr sz="1000"/>
          </a:p>
        </p:txBody>
      </p:sp>
      <p:sp>
        <p:nvSpPr>
          <p:cNvPr id="239" name="Shape 239"/>
          <p:cNvSpPr txBox="1"/>
          <p:nvPr/>
        </p:nvSpPr>
        <p:spPr>
          <a:xfrm>
            <a:off x="3094950" y="3509725"/>
            <a:ext cx="2747400" cy="1246800"/>
          </a:xfrm>
          <a:prstGeom prst="rect">
            <a:avLst/>
          </a:prstGeom>
          <a:noFill/>
          <a:ln w="9525" cap="flat" cmpd="sng">
            <a:solidFill>
              <a:srgbClr val="CCCCCC"/>
            </a:solidFill>
            <a:prstDash val="solid"/>
            <a:round/>
            <a:headEnd type="none" w="med" len="med"/>
            <a:tailEnd type="none" w="med" len="med"/>
          </a:ln>
        </p:spPr>
        <p:txBody>
          <a:bodyPr spcFirstLastPara="1" wrap="square" lIns="91425" tIns="91425" rIns="91425" bIns="91425" anchor="ctr" anchorCtr="0">
            <a:noAutofit/>
          </a:bodyPr>
          <a:lstStyle/>
          <a:p>
            <a:pPr marL="457200" lvl="0" indent="-292100" rtl="0">
              <a:spcBef>
                <a:spcPts val="0"/>
              </a:spcBef>
              <a:spcAft>
                <a:spcPts val="0"/>
              </a:spcAft>
              <a:buSzPts val="1000"/>
              <a:buChar char="●"/>
            </a:pPr>
            <a:r>
              <a:rPr lang="en" sz="1000"/>
              <a:t>Mean student score has taken a huge hit for BBB module in 2014J whereas scores for all other modules have increased. </a:t>
            </a:r>
            <a:endParaRPr sz="1000"/>
          </a:p>
          <a:p>
            <a:pPr marL="457200" lvl="0" indent="-292100" rtl="0">
              <a:spcBef>
                <a:spcPts val="0"/>
              </a:spcBef>
              <a:spcAft>
                <a:spcPts val="0"/>
              </a:spcAft>
              <a:buSzPts val="1000"/>
              <a:buChar char="●"/>
            </a:pPr>
            <a:r>
              <a:rPr lang="en" sz="1000"/>
              <a:t>Although DDD has lower student engagement, mean scores are not affected. </a:t>
            </a:r>
            <a:endParaRPr sz="1000"/>
          </a:p>
        </p:txBody>
      </p:sp>
      <p:sp>
        <p:nvSpPr>
          <p:cNvPr id="240" name="Shape 240"/>
          <p:cNvSpPr txBox="1"/>
          <p:nvPr/>
        </p:nvSpPr>
        <p:spPr>
          <a:xfrm>
            <a:off x="6106800" y="3509725"/>
            <a:ext cx="2771100" cy="1246800"/>
          </a:xfrm>
          <a:prstGeom prst="rect">
            <a:avLst/>
          </a:prstGeom>
          <a:noFill/>
          <a:ln w="9525" cap="flat" cmpd="sng">
            <a:solidFill>
              <a:srgbClr val="CCCCCC"/>
            </a:solidFill>
            <a:prstDash val="solid"/>
            <a:round/>
            <a:headEnd type="none" w="med" len="med"/>
            <a:tailEnd type="none" w="med" len="med"/>
          </a:ln>
        </p:spPr>
        <p:txBody>
          <a:bodyPr spcFirstLastPara="1" wrap="square" lIns="91425" tIns="91425" rIns="91425" bIns="91425" anchor="ctr" anchorCtr="0">
            <a:noAutofit/>
          </a:bodyPr>
          <a:lstStyle/>
          <a:p>
            <a:pPr marL="457200" lvl="0" indent="-292100" rtl="0">
              <a:spcBef>
                <a:spcPts val="0"/>
              </a:spcBef>
              <a:spcAft>
                <a:spcPts val="0"/>
              </a:spcAft>
              <a:buSzPts val="1000"/>
              <a:buChar char="●"/>
            </a:pPr>
            <a:r>
              <a:rPr lang="en" sz="1000" dirty="0"/>
              <a:t>As student scores have dipped significantly for module BBB, withdrawal rate has increased for the same </a:t>
            </a:r>
            <a:endParaRPr sz="1000" dirty="0"/>
          </a:p>
          <a:p>
            <a:pPr marL="457200" lvl="0" indent="-292100" rtl="0">
              <a:spcBef>
                <a:spcPts val="0"/>
              </a:spcBef>
              <a:spcAft>
                <a:spcPts val="0"/>
              </a:spcAft>
              <a:buSzPts val="1000"/>
              <a:buChar char="●"/>
            </a:pPr>
            <a:r>
              <a:rPr lang="en-US" sz="1000" dirty="0"/>
              <a:t>DDD is exhibiting a fluctuating trend in terms of withdrawal rate</a:t>
            </a:r>
            <a:endParaRPr sz="1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311700" y="445025"/>
            <a:ext cx="8520600" cy="707400"/>
          </a:xfrm>
          <a:prstGeom prst="rect">
            <a:avLst/>
          </a:prstGeom>
          <a:noFill/>
        </p:spPr>
        <p:txBody>
          <a:bodyPr spcFirstLastPara="1" wrap="square" lIns="91425" tIns="91425" rIns="91425" bIns="91425" anchor="t" anchorCtr="0">
            <a:noAutofit/>
          </a:bodyPr>
          <a:lstStyle/>
          <a:p>
            <a:pPr marL="0" lvl="0" indent="0" rtl="0">
              <a:spcBef>
                <a:spcPts val="0"/>
              </a:spcBef>
              <a:spcAft>
                <a:spcPts val="0"/>
              </a:spcAft>
              <a:buNone/>
            </a:pPr>
            <a:r>
              <a:rPr lang="en" sz="1500">
                <a:solidFill>
                  <a:srgbClr val="000000"/>
                </a:solidFill>
                <a:latin typeface="Arial"/>
                <a:ea typeface="Arial"/>
                <a:cs typeface="Arial"/>
                <a:sym typeface="Arial"/>
              </a:rPr>
              <a:t>Student failures and withdrawals have a multifarious perspective and minimizing these is value adding for both instructors and stakeholders</a:t>
            </a:r>
            <a:br>
              <a:rPr lang="en" sz="1500">
                <a:solidFill>
                  <a:srgbClr val="000000"/>
                </a:solidFill>
                <a:latin typeface="Arial"/>
                <a:ea typeface="Arial"/>
                <a:cs typeface="Arial"/>
                <a:sym typeface="Arial"/>
              </a:rPr>
            </a:br>
            <a:endParaRPr>
              <a:solidFill>
                <a:srgbClr val="000000"/>
              </a:solidFill>
              <a:latin typeface="Arial"/>
              <a:ea typeface="Arial"/>
              <a:cs typeface="Arial"/>
              <a:sym typeface="Arial"/>
            </a:endParaRPr>
          </a:p>
        </p:txBody>
      </p:sp>
      <p:sp>
        <p:nvSpPr>
          <p:cNvPr id="246" name="Shape 246"/>
          <p:cNvSpPr/>
          <p:nvPr/>
        </p:nvSpPr>
        <p:spPr>
          <a:xfrm>
            <a:off x="1420375" y="2072500"/>
            <a:ext cx="1467900" cy="1501500"/>
          </a:xfrm>
          <a:prstGeom prst="ellipse">
            <a:avLst/>
          </a:prstGeom>
          <a:solidFill>
            <a:schemeClr val="accent3"/>
          </a:solidFill>
          <a:ln w="28575" cap="flat" cmpd="sng">
            <a:solidFill>
              <a:schemeClr val="accent3"/>
            </a:solidFill>
            <a:prstDash val="solid"/>
            <a:round/>
            <a:headEnd type="none" w="med" len="med"/>
            <a:tailEnd type="none" w="med" len="med"/>
          </a:ln>
        </p:spPr>
        <p:txBody>
          <a:bodyPr spcFirstLastPara="1" wrap="square" lIns="91425" tIns="91425" rIns="91425" bIns="91425" anchor="ctr" anchorCtr="0">
            <a:noAutofit/>
          </a:bodyPr>
          <a:lstStyle/>
          <a:p>
            <a:pPr marL="0" lvl="0" indent="0" algn="ctr">
              <a:spcBef>
                <a:spcPts val="0"/>
              </a:spcBef>
              <a:spcAft>
                <a:spcPts val="0"/>
              </a:spcAft>
              <a:buNone/>
            </a:pPr>
            <a:r>
              <a:rPr lang="en" sz="1200"/>
              <a:t>Instructor</a:t>
            </a:r>
            <a:endParaRPr sz="1200"/>
          </a:p>
        </p:txBody>
      </p:sp>
      <p:sp>
        <p:nvSpPr>
          <p:cNvPr id="247" name="Shape 247"/>
          <p:cNvSpPr/>
          <p:nvPr/>
        </p:nvSpPr>
        <p:spPr>
          <a:xfrm>
            <a:off x="6195675" y="2056800"/>
            <a:ext cx="1467900" cy="1440900"/>
          </a:xfrm>
          <a:prstGeom prst="ellipse">
            <a:avLst/>
          </a:prstGeom>
          <a:solidFill>
            <a:schemeClr val="accent3"/>
          </a:solidFill>
          <a:ln w="28575" cap="flat" cmpd="sng">
            <a:solidFill>
              <a:schemeClr val="accent3"/>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Stakeholder</a:t>
            </a:r>
            <a:endParaRPr sz="1200"/>
          </a:p>
        </p:txBody>
      </p:sp>
      <p:sp>
        <p:nvSpPr>
          <p:cNvPr id="248" name="Shape 248"/>
          <p:cNvSpPr/>
          <p:nvPr/>
        </p:nvSpPr>
        <p:spPr>
          <a:xfrm>
            <a:off x="265075" y="1297550"/>
            <a:ext cx="1108500" cy="339900"/>
          </a:xfrm>
          <a:prstGeom prst="rect">
            <a:avLst/>
          </a:prstGeom>
          <a:solidFill>
            <a:srgbClr val="EFEFEF"/>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r>
              <a:rPr lang="en" sz="1000"/>
              <a:t>Student scores</a:t>
            </a:r>
            <a:endParaRPr sz="1000"/>
          </a:p>
        </p:txBody>
      </p:sp>
      <p:sp>
        <p:nvSpPr>
          <p:cNvPr id="249" name="Shape 249"/>
          <p:cNvSpPr/>
          <p:nvPr/>
        </p:nvSpPr>
        <p:spPr>
          <a:xfrm>
            <a:off x="3062625" y="1297550"/>
            <a:ext cx="1369800" cy="339900"/>
          </a:xfrm>
          <a:prstGeom prst="rect">
            <a:avLst/>
          </a:prstGeom>
          <a:solidFill>
            <a:srgbClr val="EFEFEF"/>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rtl="0">
              <a:spcBef>
                <a:spcPts val="0"/>
              </a:spcBef>
              <a:spcAft>
                <a:spcPts val="0"/>
              </a:spcAft>
              <a:buNone/>
            </a:pPr>
            <a:r>
              <a:rPr lang="en" sz="1000"/>
              <a:t>Student engagement</a:t>
            </a:r>
            <a:endParaRPr sz="1000"/>
          </a:p>
        </p:txBody>
      </p:sp>
      <p:sp>
        <p:nvSpPr>
          <p:cNvPr id="250" name="Shape 250"/>
          <p:cNvSpPr/>
          <p:nvPr/>
        </p:nvSpPr>
        <p:spPr>
          <a:xfrm>
            <a:off x="1484150" y="1297550"/>
            <a:ext cx="1467900" cy="339900"/>
          </a:xfrm>
          <a:prstGeom prst="rect">
            <a:avLst/>
          </a:prstGeom>
          <a:solidFill>
            <a:srgbClr val="EFEFEF"/>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rtl="0">
              <a:spcBef>
                <a:spcPts val="0"/>
              </a:spcBef>
              <a:spcAft>
                <a:spcPts val="0"/>
              </a:spcAft>
              <a:buNone/>
            </a:pPr>
            <a:r>
              <a:rPr lang="en" sz="1000"/>
              <a:t>Student demographics</a:t>
            </a:r>
            <a:endParaRPr sz="1000"/>
          </a:p>
        </p:txBody>
      </p:sp>
      <p:sp>
        <p:nvSpPr>
          <p:cNvPr id="251" name="Shape 251"/>
          <p:cNvSpPr/>
          <p:nvPr/>
        </p:nvSpPr>
        <p:spPr>
          <a:xfrm>
            <a:off x="1082825" y="1685025"/>
            <a:ext cx="988800" cy="339900"/>
          </a:xfrm>
          <a:prstGeom prst="rect">
            <a:avLst/>
          </a:prstGeom>
          <a:solidFill>
            <a:srgbClr val="EFEFEF"/>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rtl="0">
              <a:spcBef>
                <a:spcPts val="0"/>
              </a:spcBef>
              <a:spcAft>
                <a:spcPts val="0"/>
              </a:spcAft>
              <a:buNone/>
            </a:pPr>
            <a:r>
              <a:rPr lang="en" sz="1000"/>
              <a:t>Module length</a:t>
            </a:r>
            <a:endParaRPr sz="1000"/>
          </a:p>
        </p:txBody>
      </p:sp>
      <p:sp>
        <p:nvSpPr>
          <p:cNvPr id="252" name="Shape 252"/>
          <p:cNvSpPr/>
          <p:nvPr/>
        </p:nvSpPr>
        <p:spPr>
          <a:xfrm>
            <a:off x="2242550" y="1685025"/>
            <a:ext cx="1297200" cy="339900"/>
          </a:xfrm>
          <a:prstGeom prst="rect">
            <a:avLst/>
          </a:prstGeom>
          <a:solidFill>
            <a:srgbClr val="EFEFEF"/>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rtl="0">
              <a:spcBef>
                <a:spcPts val="0"/>
              </a:spcBef>
              <a:spcAft>
                <a:spcPts val="0"/>
              </a:spcAft>
              <a:buNone/>
            </a:pPr>
            <a:r>
              <a:rPr lang="en" sz="1000"/>
              <a:t>Number of previous attempts</a:t>
            </a:r>
            <a:endParaRPr sz="1000"/>
          </a:p>
        </p:txBody>
      </p:sp>
      <p:sp>
        <p:nvSpPr>
          <p:cNvPr id="253" name="Shape 253"/>
          <p:cNvSpPr txBox="1"/>
          <p:nvPr/>
        </p:nvSpPr>
        <p:spPr>
          <a:xfrm>
            <a:off x="376975" y="3621575"/>
            <a:ext cx="3554700" cy="1308000"/>
          </a:xfrm>
          <a:prstGeom prst="rect">
            <a:avLst/>
          </a:prstGeom>
          <a:noFill/>
          <a:ln>
            <a:noFill/>
          </a:ln>
        </p:spPr>
        <p:txBody>
          <a:bodyPr spcFirstLastPara="1" wrap="square" lIns="91425" tIns="91425" rIns="91425" bIns="91425" anchor="t" anchorCtr="0">
            <a:noAutofit/>
          </a:bodyPr>
          <a:lstStyle/>
          <a:p>
            <a:pPr marL="457200" lvl="0" indent="-292100" rtl="0">
              <a:spcBef>
                <a:spcPts val="0"/>
              </a:spcBef>
              <a:spcAft>
                <a:spcPts val="0"/>
              </a:spcAft>
              <a:buSzPts val="1000"/>
              <a:buChar char="-"/>
            </a:pPr>
            <a:r>
              <a:rPr lang="en" sz="1000"/>
              <a:t>Know probability of a student failing or withdrawing based on the demographics and scores in a particular assignment</a:t>
            </a:r>
            <a:endParaRPr sz="1000"/>
          </a:p>
          <a:p>
            <a:pPr marL="457200" lvl="0" indent="-292100" rtl="0">
              <a:spcBef>
                <a:spcPts val="0"/>
              </a:spcBef>
              <a:spcAft>
                <a:spcPts val="0"/>
              </a:spcAft>
              <a:buSzPts val="1000"/>
              <a:buChar char="-"/>
            </a:pPr>
            <a:r>
              <a:rPr lang="en" sz="1000"/>
              <a:t>The classification model is proactive in nature and can help pull down the withdrawal and failure rate</a:t>
            </a:r>
            <a:endParaRPr sz="1000"/>
          </a:p>
          <a:p>
            <a:pPr marL="457200" lvl="0" indent="-292100">
              <a:spcBef>
                <a:spcPts val="0"/>
              </a:spcBef>
              <a:spcAft>
                <a:spcPts val="0"/>
              </a:spcAft>
              <a:buSzPts val="1000"/>
              <a:buChar char="-"/>
            </a:pPr>
            <a:r>
              <a:rPr lang="en" sz="1000"/>
              <a:t>With the student identified, instructors can provide extra help</a:t>
            </a:r>
            <a:endParaRPr sz="1000"/>
          </a:p>
          <a:p>
            <a:pPr marL="0" lvl="0" indent="0">
              <a:spcBef>
                <a:spcPts val="0"/>
              </a:spcBef>
              <a:spcAft>
                <a:spcPts val="0"/>
              </a:spcAft>
              <a:buNone/>
            </a:pPr>
            <a:endParaRPr sz="1000"/>
          </a:p>
        </p:txBody>
      </p:sp>
      <p:sp>
        <p:nvSpPr>
          <p:cNvPr id="254" name="Shape 254"/>
          <p:cNvSpPr txBox="1"/>
          <p:nvPr/>
        </p:nvSpPr>
        <p:spPr>
          <a:xfrm>
            <a:off x="4904300" y="3621575"/>
            <a:ext cx="3554700" cy="1308000"/>
          </a:xfrm>
          <a:prstGeom prst="rect">
            <a:avLst/>
          </a:prstGeom>
          <a:noFill/>
          <a:ln>
            <a:noFill/>
          </a:ln>
        </p:spPr>
        <p:txBody>
          <a:bodyPr spcFirstLastPara="1" wrap="square" lIns="91425" tIns="91425" rIns="91425" bIns="91425" anchor="t" anchorCtr="0">
            <a:noAutofit/>
          </a:bodyPr>
          <a:lstStyle/>
          <a:p>
            <a:pPr marL="457200" lvl="0" indent="-292100" rtl="0">
              <a:spcBef>
                <a:spcPts val="0"/>
              </a:spcBef>
              <a:spcAft>
                <a:spcPts val="0"/>
              </a:spcAft>
              <a:buSzPts val="1000"/>
              <a:buChar char="-"/>
            </a:pPr>
            <a:r>
              <a:rPr lang="en" sz="1000"/>
              <a:t>Know module performance over time </a:t>
            </a:r>
            <a:endParaRPr sz="1000"/>
          </a:p>
          <a:p>
            <a:pPr marL="457200" lvl="0" indent="-292100" rtl="0">
              <a:spcBef>
                <a:spcPts val="0"/>
              </a:spcBef>
              <a:spcAft>
                <a:spcPts val="0"/>
              </a:spcAft>
              <a:buSzPts val="1000"/>
              <a:buChar char="-"/>
            </a:pPr>
            <a:r>
              <a:rPr lang="en" sz="1000"/>
              <a:t>Can help eliminate low performing, low quality modules</a:t>
            </a:r>
            <a:endParaRPr sz="1000"/>
          </a:p>
          <a:p>
            <a:pPr marL="457200" lvl="0" indent="-292100" rtl="0">
              <a:spcBef>
                <a:spcPts val="0"/>
              </a:spcBef>
              <a:spcAft>
                <a:spcPts val="0"/>
              </a:spcAft>
              <a:buSzPts val="1000"/>
              <a:buChar char="-"/>
            </a:pPr>
            <a:r>
              <a:rPr lang="en" sz="1000"/>
              <a:t>Can help redesign better modules and launch them during specific sessions when they have higher engagement</a:t>
            </a:r>
            <a:endParaRPr sz="1000"/>
          </a:p>
          <a:p>
            <a:pPr marL="0" lvl="0" indent="0" rtl="0">
              <a:spcBef>
                <a:spcPts val="0"/>
              </a:spcBef>
              <a:spcAft>
                <a:spcPts val="0"/>
              </a:spcAft>
              <a:buNone/>
            </a:pPr>
            <a:endParaRPr sz="1000"/>
          </a:p>
        </p:txBody>
      </p:sp>
      <p:sp>
        <p:nvSpPr>
          <p:cNvPr id="255" name="Shape 255"/>
          <p:cNvSpPr/>
          <p:nvPr/>
        </p:nvSpPr>
        <p:spPr>
          <a:xfrm>
            <a:off x="5169300" y="1297550"/>
            <a:ext cx="1108500" cy="339900"/>
          </a:xfrm>
          <a:prstGeom prst="rect">
            <a:avLst/>
          </a:prstGeom>
          <a:solidFill>
            <a:srgbClr val="EFEFEF"/>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rtl="0">
              <a:spcBef>
                <a:spcPts val="0"/>
              </a:spcBef>
              <a:spcAft>
                <a:spcPts val="0"/>
              </a:spcAft>
              <a:buNone/>
            </a:pPr>
            <a:r>
              <a:rPr lang="en" sz="1000"/>
              <a:t>Withdrawal rate</a:t>
            </a:r>
            <a:endParaRPr sz="1000"/>
          </a:p>
        </p:txBody>
      </p:sp>
      <p:sp>
        <p:nvSpPr>
          <p:cNvPr id="256" name="Shape 256"/>
          <p:cNvSpPr/>
          <p:nvPr/>
        </p:nvSpPr>
        <p:spPr>
          <a:xfrm>
            <a:off x="6375375" y="1297550"/>
            <a:ext cx="1108500" cy="339900"/>
          </a:xfrm>
          <a:prstGeom prst="rect">
            <a:avLst/>
          </a:prstGeom>
          <a:solidFill>
            <a:srgbClr val="EFEFEF"/>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rtl="0">
              <a:spcBef>
                <a:spcPts val="0"/>
              </a:spcBef>
              <a:spcAft>
                <a:spcPts val="0"/>
              </a:spcAft>
              <a:buNone/>
            </a:pPr>
            <a:r>
              <a:rPr lang="en" sz="1000"/>
              <a:t>Student scores</a:t>
            </a:r>
            <a:endParaRPr sz="1000"/>
          </a:p>
        </p:txBody>
      </p:sp>
      <p:sp>
        <p:nvSpPr>
          <p:cNvPr id="257" name="Shape 257"/>
          <p:cNvSpPr/>
          <p:nvPr/>
        </p:nvSpPr>
        <p:spPr>
          <a:xfrm>
            <a:off x="7581450" y="1297550"/>
            <a:ext cx="1369800" cy="339900"/>
          </a:xfrm>
          <a:prstGeom prst="rect">
            <a:avLst/>
          </a:prstGeom>
          <a:solidFill>
            <a:srgbClr val="EFEFEF"/>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rtl="0">
              <a:spcBef>
                <a:spcPts val="0"/>
              </a:spcBef>
              <a:spcAft>
                <a:spcPts val="0"/>
              </a:spcAft>
              <a:buNone/>
            </a:pPr>
            <a:r>
              <a:rPr lang="en" sz="1000"/>
              <a:t>Student engagement</a:t>
            </a:r>
            <a:endParaRPr sz="1000"/>
          </a:p>
        </p:txBody>
      </p:sp>
      <p:sp>
        <p:nvSpPr>
          <p:cNvPr id="258" name="Shape 258"/>
          <p:cNvSpPr/>
          <p:nvPr/>
        </p:nvSpPr>
        <p:spPr>
          <a:xfrm>
            <a:off x="6211625" y="1677175"/>
            <a:ext cx="1422600" cy="339900"/>
          </a:xfrm>
          <a:prstGeom prst="rect">
            <a:avLst/>
          </a:prstGeom>
          <a:solidFill>
            <a:srgbClr val="EFEFEF"/>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rtl="0">
              <a:spcBef>
                <a:spcPts val="0"/>
              </a:spcBef>
              <a:spcAft>
                <a:spcPts val="0"/>
              </a:spcAft>
              <a:buNone/>
            </a:pPr>
            <a:r>
              <a:rPr lang="en" sz="1000"/>
              <a:t>Module performance across presentations</a:t>
            </a:r>
            <a:endParaRPr sz="1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311700" y="445025"/>
            <a:ext cx="8520600" cy="707400"/>
          </a:xfrm>
          <a:prstGeom prst="rect">
            <a:avLst/>
          </a:prstGeom>
          <a:noFill/>
        </p:spPr>
        <p:txBody>
          <a:bodyPr spcFirstLastPara="1" wrap="square" lIns="91425" tIns="91425" rIns="91425" bIns="91425" anchor="t" anchorCtr="0">
            <a:noAutofit/>
          </a:bodyPr>
          <a:lstStyle/>
          <a:p>
            <a:pPr marL="0" lvl="0" indent="0" rtl="0">
              <a:spcBef>
                <a:spcPts val="0"/>
              </a:spcBef>
              <a:spcAft>
                <a:spcPts val="0"/>
              </a:spcAft>
              <a:buNone/>
            </a:pPr>
            <a:r>
              <a:rPr lang="en" sz="1500">
                <a:solidFill>
                  <a:srgbClr val="000000"/>
                </a:solidFill>
                <a:latin typeface="Arial"/>
                <a:ea typeface="Arial"/>
                <a:cs typeface="Arial"/>
                <a:sym typeface="Arial"/>
              </a:rPr>
              <a:t>The impact of this analysis can be measured by implementing recommendations generated from the insights through appropriate testing </a:t>
            </a:r>
            <a:br>
              <a:rPr lang="en" sz="1500">
                <a:solidFill>
                  <a:srgbClr val="000000"/>
                </a:solidFill>
                <a:latin typeface="Arial"/>
                <a:ea typeface="Arial"/>
                <a:cs typeface="Arial"/>
                <a:sym typeface="Arial"/>
              </a:rPr>
            </a:br>
            <a:endParaRPr>
              <a:solidFill>
                <a:srgbClr val="000000"/>
              </a:solidFill>
              <a:latin typeface="Arial"/>
              <a:ea typeface="Arial"/>
              <a:cs typeface="Arial"/>
              <a:sym typeface="Arial"/>
            </a:endParaRPr>
          </a:p>
        </p:txBody>
      </p:sp>
      <p:sp>
        <p:nvSpPr>
          <p:cNvPr id="264" name="Shape 264"/>
          <p:cNvSpPr txBox="1"/>
          <p:nvPr/>
        </p:nvSpPr>
        <p:spPr>
          <a:xfrm>
            <a:off x="345100" y="1257125"/>
            <a:ext cx="8479500" cy="3606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Classification model to measure student performance:</a:t>
            </a:r>
            <a:endParaRPr/>
          </a:p>
          <a:p>
            <a:pPr marL="457200" lvl="0" indent="-317500" rtl="0">
              <a:spcBef>
                <a:spcPts val="0"/>
              </a:spcBef>
              <a:spcAft>
                <a:spcPts val="0"/>
              </a:spcAft>
              <a:buSzPts val="1400"/>
              <a:buChar char="●"/>
            </a:pPr>
            <a:r>
              <a:rPr lang="en"/>
              <a:t>Impact of employing classification model can be measured by falling failure and withdrawal rates</a:t>
            </a:r>
            <a:endParaRPr/>
          </a:p>
          <a:p>
            <a:pPr marL="457200" lvl="0" indent="-317500" rtl="0">
              <a:spcBef>
                <a:spcPts val="0"/>
              </a:spcBef>
              <a:spcAft>
                <a:spcPts val="0"/>
              </a:spcAft>
              <a:buSzPts val="1400"/>
              <a:buChar char="●"/>
            </a:pPr>
            <a:r>
              <a:rPr lang="en"/>
              <a:t>A random subset of students can be classified on the basis of results obtained from classification model</a:t>
            </a:r>
            <a:endParaRPr/>
          </a:p>
          <a:p>
            <a:pPr marL="457200" lvl="0" indent="-317500" rtl="0">
              <a:spcBef>
                <a:spcPts val="0"/>
              </a:spcBef>
              <a:spcAft>
                <a:spcPts val="0"/>
              </a:spcAft>
              <a:buSzPts val="1400"/>
              <a:buChar char="●"/>
            </a:pPr>
            <a:r>
              <a:rPr lang="en"/>
              <a:t>Their end of module performance when compared with students who were not classified can be compared to measure success of this analysis</a:t>
            </a: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r>
              <a:rPr lang="en"/>
              <a:t>Analysis to measure health of a module:</a:t>
            </a:r>
            <a:endParaRPr/>
          </a:p>
          <a:p>
            <a:pPr marL="457200" lvl="0" indent="-317500" rtl="0">
              <a:spcBef>
                <a:spcPts val="0"/>
              </a:spcBef>
              <a:spcAft>
                <a:spcPts val="0"/>
              </a:spcAft>
              <a:buSzPts val="1400"/>
              <a:buChar char="●"/>
            </a:pPr>
            <a:r>
              <a:rPr lang="en"/>
              <a:t>Analyzing student scores, engagement and withdrawal rate for a module over time can help identify less-engaging/low quality modules</a:t>
            </a:r>
            <a:endParaRPr/>
          </a:p>
          <a:p>
            <a:pPr marL="457200" lvl="0" indent="-317500" rtl="0">
              <a:spcBef>
                <a:spcPts val="0"/>
              </a:spcBef>
              <a:spcAft>
                <a:spcPts val="0"/>
              </a:spcAft>
              <a:buSzPts val="1400"/>
              <a:buChar char="●"/>
            </a:pPr>
            <a:r>
              <a:rPr lang="en"/>
              <a:t>The business impact of scraping certain courses could be measured by overall rising ROI (Return on Investment)</a:t>
            </a:r>
            <a:endParaRPr/>
          </a:p>
          <a:p>
            <a:pPr marL="457200" lvl="0" indent="-317500">
              <a:spcBef>
                <a:spcPts val="0"/>
              </a:spcBef>
              <a:spcAft>
                <a:spcPts val="0"/>
              </a:spcAft>
              <a:buSzPts val="1400"/>
              <a:buChar char="●"/>
            </a:pPr>
            <a:r>
              <a:rPr lang="en"/>
              <a:t>Also, the overall student withdrawal and failure rates could be measured</a:t>
            </a:r>
            <a:endParaRPr/>
          </a:p>
          <a:p>
            <a:pPr marL="0" lvl="0" indent="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1700" y="445025"/>
            <a:ext cx="8520600" cy="707400"/>
          </a:xfrm>
          <a:prstGeom prst="rect">
            <a:avLst/>
          </a:prstGeom>
          <a:noFill/>
        </p:spPr>
        <p:txBody>
          <a:bodyPr spcFirstLastPara="1" wrap="square" lIns="91425" tIns="91425" rIns="91425" bIns="91425" anchor="t" anchorCtr="0">
            <a:noAutofit/>
          </a:bodyPr>
          <a:lstStyle/>
          <a:p>
            <a:pPr marL="0" lvl="0" indent="0">
              <a:spcBef>
                <a:spcPts val="0"/>
              </a:spcBef>
              <a:spcAft>
                <a:spcPts val="0"/>
              </a:spcAft>
              <a:buNone/>
            </a:pPr>
            <a:r>
              <a:rPr lang="en" sz="1500">
                <a:solidFill>
                  <a:srgbClr val="000000"/>
                </a:solidFill>
                <a:latin typeface="Arial"/>
                <a:ea typeface="Arial"/>
                <a:cs typeface="Arial"/>
                <a:sym typeface="Arial"/>
              </a:rPr>
              <a:t>Open University wants to understand student performance and module engagement to provide better learning experience</a:t>
            </a:r>
            <a:endParaRPr sz="1500">
              <a:solidFill>
                <a:srgbClr val="000000"/>
              </a:solidFill>
              <a:latin typeface="Arial"/>
              <a:ea typeface="Arial"/>
              <a:cs typeface="Arial"/>
              <a:sym typeface="Arial"/>
            </a:endParaRPr>
          </a:p>
          <a:p>
            <a:pPr marL="0" lvl="0" indent="0" rtl="0">
              <a:spcBef>
                <a:spcPts val="0"/>
              </a:spcBef>
              <a:spcAft>
                <a:spcPts val="0"/>
              </a:spcAft>
              <a:buNone/>
            </a:pPr>
            <a:endParaRPr>
              <a:latin typeface="Arial"/>
              <a:ea typeface="Arial"/>
              <a:cs typeface="Arial"/>
              <a:sym typeface="Arial"/>
            </a:endParaRPr>
          </a:p>
        </p:txBody>
      </p:sp>
      <p:sp>
        <p:nvSpPr>
          <p:cNvPr id="74" name="Shape 74"/>
          <p:cNvSpPr txBox="1"/>
          <p:nvPr/>
        </p:nvSpPr>
        <p:spPr>
          <a:xfrm>
            <a:off x="509925" y="1426275"/>
            <a:ext cx="2084100" cy="3015300"/>
          </a:xfrm>
          <a:prstGeom prst="rect">
            <a:avLst/>
          </a:prstGeom>
          <a:noFill/>
          <a:ln w="19050" cap="flat" cmpd="sng">
            <a:solidFill>
              <a:srgbClr val="CCCCCC"/>
            </a:solidFill>
            <a:prstDash val="solid"/>
            <a:round/>
            <a:headEnd type="none" w="med" len="med"/>
            <a:tailEnd type="none" w="med" len="med"/>
          </a:ln>
        </p:spPr>
        <p:txBody>
          <a:bodyPr spcFirstLastPara="1" wrap="square" lIns="91425" tIns="91425" rIns="91425" bIns="91425" anchor="t" anchorCtr="0">
            <a:noAutofit/>
          </a:bodyPr>
          <a:lstStyle/>
          <a:p>
            <a:pPr marL="0" lvl="0" indent="0" algn="ctr" rtl="0">
              <a:spcBef>
                <a:spcPts val="0"/>
              </a:spcBef>
              <a:spcAft>
                <a:spcPts val="0"/>
              </a:spcAft>
              <a:buNone/>
            </a:pPr>
            <a:endParaRPr/>
          </a:p>
          <a:p>
            <a:pPr marL="0" lvl="0" indent="0" algn="ctr" rtl="0">
              <a:spcBef>
                <a:spcPts val="0"/>
              </a:spcBef>
              <a:spcAft>
                <a:spcPts val="0"/>
              </a:spcAft>
              <a:buNone/>
            </a:pPr>
            <a:endParaRPr sz="1200"/>
          </a:p>
          <a:p>
            <a:pPr marL="457200" lvl="0" indent="-304800" rtl="0">
              <a:lnSpc>
                <a:spcPct val="115000"/>
              </a:lnSpc>
              <a:spcBef>
                <a:spcPts val="0"/>
              </a:spcBef>
              <a:spcAft>
                <a:spcPts val="0"/>
              </a:spcAft>
              <a:buSzPts val="1200"/>
              <a:buChar char="●"/>
            </a:pPr>
            <a:r>
              <a:rPr lang="en" sz="1200"/>
              <a:t>Open University Learning contains data about student demographics their courses, interactions and final result</a:t>
            </a:r>
            <a:endParaRPr sz="1200"/>
          </a:p>
          <a:p>
            <a:pPr marL="0" lvl="0" indent="0" rtl="0">
              <a:lnSpc>
                <a:spcPct val="115000"/>
              </a:lnSpc>
              <a:spcBef>
                <a:spcPts val="0"/>
              </a:spcBef>
              <a:spcAft>
                <a:spcPts val="0"/>
              </a:spcAft>
              <a:buNone/>
            </a:pPr>
            <a:endParaRPr sz="1200"/>
          </a:p>
          <a:p>
            <a:pPr marL="457200" lvl="0" indent="-304800" rtl="0">
              <a:lnSpc>
                <a:spcPct val="115000"/>
              </a:lnSpc>
              <a:spcBef>
                <a:spcPts val="0"/>
              </a:spcBef>
              <a:spcAft>
                <a:spcPts val="0"/>
              </a:spcAft>
              <a:buSzPts val="1200"/>
              <a:buChar char="●"/>
            </a:pPr>
            <a:r>
              <a:rPr lang="en" sz="1200"/>
              <a:t>They want to identify key business and student performance metrics</a:t>
            </a:r>
            <a:endParaRPr sz="1200"/>
          </a:p>
        </p:txBody>
      </p:sp>
      <p:sp>
        <p:nvSpPr>
          <p:cNvPr id="75" name="Shape 75"/>
          <p:cNvSpPr txBox="1"/>
          <p:nvPr/>
        </p:nvSpPr>
        <p:spPr>
          <a:xfrm>
            <a:off x="6433975" y="1426275"/>
            <a:ext cx="2084100" cy="3015300"/>
          </a:xfrm>
          <a:prstGeom prst="rect">
            <a:avLst/>
          </a:prstGeom>
          <a:noFill/>
          <a:ln w="19050" cap="flat" cmpd="sng">
            <a:solidFill>
              <a:srgbClr val="CCCCCC"/>
            </a:solidFill>
            <a:prstDash val="solid"/>
            <a:round/>
            <a:headEnd type="none" w="med" len="med"/>
            <a:tailEnd type="none" w="med" len="med"/>
          </a:ln>
        </p:spPr>
        <p:txBody>
          <a:bodyPr spcFirstLastPara="1" wrap="square" lIns="91425" tIns="91425" rIns="91425" bIns="91425" anchor="t" anchorCtr="0">
            <a:noAutofit/>
          </a:bodyPr>
          <a:lstStyle/>
          <a:p>
            <a:pPr marL="0" lvl="0" indent="0" algn="ctr" rtl="0">
              <a:spcBef>
                <a:spcPts val="0"/>
              </a:spcBef>
              <a:spcAft>
                <a:spcPts val="0"/>
              </a:spcAft>
              <a:buNone/>
            </a:pPr>
            <a:endParaRPr sz="1000"/>
          </a:p>
          <a:p>
            <a:pPr marL="0" lvl="0" indent="0" rtl="0">
              <a:lnSpc>
                <a:spcPct val="115000"/>
              </a:lnSpc>
              <a:spcBef>
                <a:spcPts val="0"/>
              </a:spcBef>
              <a:spcAft>
                <a:spcPts val="0"/>
              </a:spcAft>
              <a:buNone/>
            </a:pPr>
            <a:endParaRPr sz="1200"/>
          </a:p>
          <a:p>
            <a:pPr marL="457200" lvl="0" indent="-304800" rtl="0">
              <a:lnSpc>
                <a:spcPct val="115000"/>
              </a:lnSpc>
              <a:spcBef>
                <a:spcPts val="0"/>
              </a:spcBef>
              <a:spcAft>
                <a:spcPts val="0"/>
              </a:spcAft>
              <a:buSzPts val="1200"/>
              <a:buChar char="●"/>
            </a:pPr>
            <a:r>
              <a:rPr lang="en" sz="1200"/>
              <a:t>Open University has identified metrics to understand student performance and minimize the associated risk</a:t>
            </a:r>
            <a:endParaRPr sz="1200"/>
          </a:p>
          <a:p>
            <a:pPr marL="0" lvl="0" indent="0" rtl="0">
              <a:lnSpc>
                <a:spcPct val="115000"/>
              </a:lnSpc>
              <a:spcBef>
                <a:spcPts val="0"/>
              </a:spcBef>
              <a:spcAft>
                <a:spcPts val="0"/>
              </a:spcAft>
              <a:buNone/>
            </a:pPr>
            <a:endParaRPr sz="1200"/>
          </a:p>
          <a:p>
            <a:pPr marL="457200" lvl="0" indent="-304800" rtl="0">
              <a:lnSpc>
                <a:spcPct val="115000"/>
              </a:lnSpc>
              <a:spcBef>
                <a:spcPts val="0"/>
              </a:spcBef>
              <a:spcAft>
                <a:spcPts val="0"/>
              </a:spcAft>
              <a:buSzPts val="1200"/>
              <a:buChar char="●"/>
            </a:pPr>
            <a:r>
              <a:rPr lang="en" sz="1200"/>
              <a:t>It has also identified key factors which can help assess business performance</a:t>
            </a:r>
            <a:endParaRPr sz="1200"/>
          </a:p>
        </p:txBody>
      </p:sp>
      <p:sp>
        <p:nvSpPr>
          <p:cNvPr id="76" name="Shape 76"/>
          <p:cNvSpPr txBox="1"/>
          <p:nvPr/>
        </p:nvSpPr>
        <p:spPr>
          <a:xfrm>
            <a:off x="2905550" y="1426275"/>
            <a:ext cx="3216900" cy="909000"/>
          </a:xfrm>
          <a:prstGeom prst="rect">
            <a:avLst/>
          </a:prstGeom>
          <a:noFill/>
          <a:ln w="19050" cap="flat" cmpd="sng">
            <a:solidFill>
              <a:srgbClr val="CCCCCC"/>
            </a:solidFill>
            <a:prstDash val="solid"/>
            <a:round/>
            <a:headEnd type="none" w="med" len="med"/>
            <a:tailEnd type="none" w="med" len="med"/>
          </a:ln>
        </p:spPr>
        <p:txBody>
          <a:bodyPr spcFirstLastPara="1" wrap="square" lIns="91425" tIns="91425" rIns="91425" bIns="91425" anchor="t" anchorCtr="0">
            <a:noAutofit/>
          </a:bodyPr>
          <a:lstStyle/>
          <a:p>
            <a:pPr marL="0" lvl="0" indent="0" algn="ctr" rtl="0">
              <a:spcBef>
                <a:spcPts val="0"/>
              </a:spcBef>
              <a:spcAft>
                <a:spcPts val="0"/>
              </a:spcAft>
              <a:buNone/>
            </a:pPr>
            <a:endParaRPr/>
          </a:p>
          <a:p>
            <a:pPr marL="0" lvl="0" indent="0">
              <a:spcBef>
                <a:spcPts val="0"/>
              </a:spcBef>
              <a:spcAft>
                <a:spcPts val="0"/>
              </a:spcAft>
              <a:buNone/>
            </a:pPr>
            <a:endParaRPr sz="1200"/>
          </a:p>
          <a:p>
            <a:pPr marL="0" lvl="0" indent="0">
              <a:spcBef>
                <a:spcPts val="0"/>
              </a:spcBef>
              <a:spcAft>
                <a:spcPts val="0"/>
              </a:spcAft>
              <a:buNone/>
            </a:pPr>
            <a:r>
              <a:rPr lang="en" sz="1200"/>
              <a:t>There is no insight into student and business performance</a:t>
            </a:r>
            <a:endParaRPr sz="1200"/>
          </a:p>
        </p:txBody>
      </p:sp>
      <p:sp>
        <p:nvSpPr>
          <p:cNvPr id="77" name="Shape 77"/>
          <p:cNvSpPr txBox="1"/>
          <p:nvPr/>
        </p:nvSpPr>
        <p:spPr>
          <a:xfrm>
            <a:off x="2905550" y="3532575"/>
            <a:ext cx="3216900" cy="909000"/>
          </a:xfrm>
          <a:prstGeom prst="rect">
            <a:avLst/>
          </a:prstGeom>
          <a:noFill/>
          <a:ln w="19050" cap="flat" cmpd="sng">
            <a:solidFill>
              <a:srgbClr val="CCCCCC"/>
            </a:solidFill>
            <a:prstDash val="solid"/>
            <a:round/>
            <a:headEnd type="none" w="med" len="med"/>
            <a:tailEnd type="none" w="med" len="med"/>
          </a:ln>
        </p:spPr>
        <p:txBody>
          <a:bodyPr spcFirstLastPara="1" wrap="square" lIns="91425" tIns="91425" rIns="91425" bIns="91425" anchor="t" anchorCtr="0">
            <a:noAutofit/>
          </a:bodyPr>
          <a:lstStyle/>
          <a:p>
            <a:pPr marL="0" lvl="0" indent="0" algn="ctr" rtl="0">
              <a:spcBef>
                <a:spcPts val="0"/>
              </a:spcBef>
              <a:spcAft>
                <a:spcPts val="0"/>
              </a:spcAft>
              <a:buNone/>
            </a:pPr>
            <a:endParaRPr/>
          </a:p>
          <a:p>
            <a:pPr marL="0" lvl="0" indent="0">
              <a:spcBef>
                <a:spcPts val="0"/>
              </a:spcBef>
              <a:spcAft>
                <a:spcPts val="0"/>
              </a:spcAft>
              <a:buNone/>
            </a:pPr>
            <a:endParaRPr sz="1200"/>
          </a:p>
          <a:p>
            <a:pPr marL="0" lvl="0" indent="0" rtl="0">
              <a:spcBef>
                <a:spcPts val="0"/>
              </a:spcBef>
              <a:spcAft>
                <a:spcPts val="0"/>
              </a:spcAft>
              <a:buNone/>
            </a:pPr>
            <a:r>
              <a:rPr lang="en" sz="1200"/>
              <a:t>This will be decided after exploratory data analysis</a:t>
            </a:r>
            <a:endParaRPr sz="1200"/>
          </a:p>
          <a:p>
            <a:pPr marL="0" lvl="0" indent="0" algn="ctr">
              <a:spcBef>
                <a:spcPts val="0"/>
              </a:spcBef>
              <a:spcAft>
                <a:spcPts val="0"/>
              </a:spcAft>
              <a:buNone/>
            </a:pPr>
            <a:endParaRPr/>
          </a:p>
          <a:p>
            <a:pPr marL="0" lvl="0" indent="0" rtl="0">
              <a:spcBef>
                <a:spcPts val="0"/>
              </a:spcBef>
              <a:spcAft>
                <a:spcPts val="0"/>
              </a:spcAft>
              <a:buNone/>
            </a:pPr>
            <a:endParaRPr/>
          </a:p>
        </p:txBody>
      </p:sp>
      <p:sp>
        <p:nvSpPr>
          <p:cNvPr id="78" name="Shape 78"/>
          <p:cNvSpPr txBox="1"/>
          <p:nvPr/>
        </p:nvSpPr>
        <p:spPr>
          <a:xfrm>
            <a:off x="509925" y="1418900"/>
            <a:ext cx="2084100" cy="369600"/>
          </a:xfrm>
          <a:prstGeom prst="rect">
            <a:avLst/>
          </a:prstGeom>
          <a:solidFill>
            <a:srgbClr val="D9D9D9"/>
          </a:solidFill>
          <a:ln w="19050" cap="flat" cmpd="sng">
            <a:solidFill>
              <a:srgbClr val="CCCCCC"/>
            </a:solidFill>
            <a:prstDash val="solid"/>
            <a:round/>
            <a:headEnd type="none" w="med" len="med"/>
            <a:tailEnd type="none" w="med" len="med"/>
          </a:ln>
        </p:spPr>
        <p:txBody>
          <a:bodyPr spcFirstLastPara="1" wrap="square" lIns="91425" tIns="91425" rIns="91425" bIns="91425" anchor="t" anchorCtr="0">
            <a:noAutofit/>
          </a:bodyPr>
          <a:lstStyle/>
          <a:p>
            <a:pPr marL="0" lvl="0" indent="0" algn="ctr">
              <a:spcBef>
                <a:spcPts val="0"/>
              </a:spcBef>
              <a:spcAft>
                <a:spcPts val="0"/>
              </a:spcAft>
              <a:buNone/>
            </a:pPr>
            <a:r>
              <a:rPr lang="en" b="1"/>
              <a:t>Current State</a:t>
            </a:r>
            <a:endParaRPr b="1"/>
          </a:p>
        </p:txBody>
      </p:sp>
      <p:sp>
        <p:nvSpPr>
          <p:cNvPr id="79" name="Shape 79"/>
          <p:cNvSpPr txBox="1"/>
          <p:nvPr/>
        </p:nvSpPr>
        <p:spPr>
          <a:xfrm>
            <a:off x="6433975" y="1418900"/>
            <a:ext cx="2084100" cy="369600"/>
          </a:xfrm>
          <a:prstGeom prst="rect">
            <a:avLst/>
          </a:prstGeom>
          <a:solidFill>
            <a:srgbClr val="D9D9D9"/>
          </a:solidFill>
          <a:ln w="19050" cap="flat" cmpd="sng">
            <a:solidFill>
              <a:srgbClr val="CCCCCC"/>
            </a:solidFill>
            <a:prstDash val="solid"/>
            <a:round/>
            <a:headEnd type="none" w="med" len="med"/>
            <a:tailEnd type="none" w="med" len="med"/>
          </a:ln>
        </p:spPr>
        <p:txBody>
          <a:bodyPr spcFirstLastPara="1" wrap="square" lIns="91425" tIns="91425" rIns="91425" bIns="91425" anchor="t" anchorCtr="0">
            <a:noAutofit/>
          </a:bodyPr>
          <a:lstStyle/>
          <a:p>
            <a:pPr marL="0" lvl="0" indent="0" algn="ctr" rtl="0">
              <a:spcBef>
                <a:spcPts val="0"/>
              </a:spcBef>
              <a:spcAft>
                <a:spcPts val="0"/>
              </a:spcAft>
              <a:buNone/>
            </a:pPr>
            <a:r>
              <a:rPr lang="en" b="1"/>
              <a:t>Future State</a:t>
            </a:r>
            <a:endParaRPr b="1"/>
          </a:p>
        </p:txBody>
      </p:sp>
      <p:sp>
        <p:nvSpPr>
          <p:cNvPr id="80" name="Shape 80"/>
          <p:cNvSpPr txBox="1"/>
          <p:nvPr/>
        </p:nvSpPr>
        <p:spPr>
          <a:xfrm>
            <a:off x="2905550" y="1418900"/>
            <a:ext cx="3216900" cy="369600"/>
          </a:xfrm>
          <a:prstGeom prst="rect">
            <a:avLst/>
          </a:prstGeom>
          <a:solidFill>
            <a:srgbClr val="D9D9D9"/>
          </a:solidFill>
          <a:ln w="19050" cap="flat" cmpd="sng">
            <a:solidFill>
              <a:srgbClr val="CCCCCC"/>
            </a:solidFill>
            <a:prstDash val="solid"/>
            <a:round/>
            <a:headEnd type="none" w="med" len="med"/>
            <a:tailEnd type="none" w="med" len="med"/>
          </a:ln>
        </p:spPr>
        <p:txBody>
          <a:bodyPr spcFirstLastPara="1" wrap="square" lIns="91425" tIns="91425" rIns="91425" bIns="91425" anchor="t" anchorCtr="0">
            <a:noAutofit/>
          </a:bodyPr>
          <a:lstStyle/>
          <a:p>
            <a:pPr marL="0" lvl="0" indent="0" algn="ctr" rtl="0">
              <a:spcBef>
                <a:spcPts val="0"/>
              </a:spcBef>
              <a:spcAft>
                <a:spcPts val="0"/>
              </a:spcAft>
              <a:buNone/>
            </a:pPr>
            <a:r>
              <a:rPr lang="en" b="1"/>
              <a:t>Gap</a:t>
            </a:r>
            <a:endParaRPr b="1"/>
          </a:p>
        </p:txBody>
      </p:sp>
      <p:sp>
        <p:nvSpPr>
          <p:cNvPr id="81" name="Shape 81"/>
          <p:cNvSpPr txBox="1"/>
          <p:nvPr/>
        </p:nvSpPr>
        <p:spPr>
          <a:xfrm>
            <a:off x="2905550" y="3532575"/>
            <a:ext cx="3216900" cy="369600"/>
          </a:xfrm>
          <a:prstGeom prst="rect">
            <a:avLst/>
          </a:prstGeom>
          <a:solidFill>
            <a:srgbClr val="D9D9D9"/>
          </a:solidFill>
          <a:ln w="19050" cap="flat" cmpd="sng">
            <a:solidFill>
              <a:srgbClr val="CCCCCC"/>
            </a:solidFill>
            <a:prstDash val="solid"/>
            <a:round/>
            <a:headEnd type="none" w="med" len="med"/>
            <a:tailEnd type="none" w="med" len="med"/>
          </a:ln>
        </p:spPr>
        <p:txBody>
          <a:bodyPr spcFirstLastPara="1" wrap="square" lIns="91425" tIns="91425" rIns="91425" bIns="91425" anchor="t" anchorCtr="0">
            <a:noAutofit/>
          </a:bodyPr>
          <a:lstStyle/>
          <a:p>
            <a:pPr marL="0" lvl="0" indent="0" algn="ctr" rtl="0">
              <a:spcBef>
                <a:spcPts val="0"/>
              </a:spcBef>
              <a:spcAft>
                <a:spcPts val="0"/>
              </a:spcAft>
              <a:buNone/>
            </a:pPr>
            <a:r>
              <a:rPr lang="en" b="1"/>
              <a:t>Key Question</a:t>
            </a:r>
            <a:endParaRPr b="1"/>
          </a:p>
        </p:txBody>
      </p:sp>
      <p:sp>
        <p:nvSpPr>
          <p:cNvPr id="82" name="Shape 82"/>
          <p:cNvSpPr/>
          <p:nvPr/>
        </p:nvSpPr>
        <p:spPr>
          <a:xfrm>
            <a:off x="2905575" y="2704775"/>
            <a:ext cx="3216900" cy="443400"/>
          </a:xfrm>
          <a:prstGeom prst="rightArrow">
            <a:avLst>
              <a:gd name="adj1" fmla="val 50000"/>
              <a:gd name="adj2" fmla="val 50000"/>
            </a:avLst>
          </a:pr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311700" y="361425"/>
            <a:ext cx="8520600" cy="707400"/>
          </a:xfrm>
          <a:prstGeom prst="rect">
            <a:avLst/>
          </a:prstGeom>
          <a:noFill/>
        </p:spPr>
        <p:txBody>
          <a:bodyPr spcFirstLastPara="1" wrap="square" lIns="91425" tIns="91425" rIns="91425" bIns="91425" anchor="t" anchorCtr="0">
            <a:noAutofit/>
          </a:bodyPr>
          <a:lstStyle/>
          <a:p>
            <a:pPr marL="0" lvl="0" indent="0" rtl="0">
              <a:spcBef>
                <a:spcPts val="0"/>
              </a:spcBef>
              <a:spcAft>
                <a:spcPts val="0"/>
              </a:spcAft>
              <a:buNone/>
            </a:pPr>
            <a:r>
              <a:rPr lang="en" sz="1500">
                <a:solidFill>
                  <a:srgbClr val="000000"/>
                </a:solidFill>
                <a:latin typeface="Arial"/>
                <a:ea typeface="Arial"/>
                <a:cs typeface="Arial"/>
                <a:sym typeface="Arial"/>
              </a:rPr>
              <a:t>Student course data is used to perform a holistic analysis to understand business better</a:t>
            </a:r>
            <a:endParaRPr>
              <a:solidFill>
                <a:srgbClr val="000000"/>
              </a:solidFill>
              <a:latin typeface="Arial"/>
              <a:ea typeface="Arial"/>
              <a:cs typeface="Arial"/>
              <a:sym typeface="Arial"/>
            </a:endParaRPr>
          </a:p>
        </p:txBody>
      </p:sp>
      <p:sp>
        <p:nvSpPr>
          <p:cNvPr id="88" name="Shape 88"/>
          <p:cNvSpPr txBox="1"/>
          <p:nvPr/>
        </p:nvSpPr>
        <p:spPr>
          <a:xfrm>
            <a:off x="443400" y="771425"/>
            <a:ext cx="1364100" cy="210000"/>
          </a:xfrm>
          <a:prstGeom prst="rect">
            <a:avLst/>
          </a:prstGeom>
          <a:solidFill>
            <a:srgbClr val="D9D9D9"/>
          </a:solidFill>
          <a:ln w="9525" cap="flat" cmpd="sng">
            <a:solidFill>
              <a:srgbClr val="B7B7B7"/>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t>Problem Statement</a:t>
            </a:r>
            <a:endParaRPr sz="1000" b="1"/>
          </a:p>
        </p:txBody>
      </p:sp>
      <p:sp>
        <p:nvSpPr>
          <p:cNvPr id="89" name="Shape 89"/>
          <p:cNvSpPr txBox="1"/>
          <p:nvPr/>
        </p:nvSpPr>
        <p:spPr>
          <a:xfrm>
            <a:off x="443400" y="998150"/>
            <a:ext cx="8195700" cy="315300"/>
          </a:xfrm>
          <a:prstGeom prst="rect">
            <a:avLst/>
          </a:prstGeom>
          <a:noFill/>
          <a:ln w="9525" cap="flat" cmpd="sng">
            <a:solidFill>
              <a:srgbClr val="B7B7B7"/>
            </a:solidFill>
            <a:prstDash val="solid"/>
            <a:round/>
            <a:headEnd type="none" w="med" len="med"/>
            <a:tailEnd type="none" w="med" len="med"/>
          </a:ln>
        </p:spPr>
        <p:txBody>
          <a:bodyPr spcFirstLastPara="1" wrap="square" lIns="91425" tIns="91425" rIns="91425" bIns="91425" anchor="t" anchorCtr="0">
            <a:noAutofit/>
          </a:bodyPr>
          <a:lstStyle/>
          <a:p>
            <a:pPr marL="0" lvl="0" indent="0" rtl="0">
              <a:spcBef>
                <a:spcPts val="0"/>
              </a:spcBef>
              <a:spcAft>
                <a:spcPts val="0"/>
              </a:spcAft>
              <a:buNone/>
            </a:pPr>
            <a:r>
              <a:rPr lang="en" sz="1000"/>
              <a:t>Open University wants to analyze its data to understand metrics important to measure student and business performance</a:t>
            </a:r>
            <a:br>
              <a:rPr lang="en" sz="1000"/>
            </a:br>
            <a:endParaRPr sz="1000"/>
          </a:p>
        </p:txBody>
      </p:sp>
      <p:sp>
        <p:nvSpPr>
          <p:cNvPr id="90" name="Shape 90"/>
          <p:cNvSpPr txBox="1"/>
          <p:nvPr/>
        </p:nvSpPr>
        <p:spPr>
          <a:xfrm>
            <a:off x="443400" y="1293650"/>
            <a:ext cx="1364100" cy="210000"/>
          </a:xfrm>
          <a:prstGeom prst="rect">
            <a:avLst/>
          </a:prstGeom>
          <a:solidFill>
            <a:srgbClr val="D9D9D9"/>
          </a:solidFill>
          <a:ln w="9525" cap="flat" cmpd="sng">
            <a:solidFill>
              <a:srgbClr val="B7B7B7"/>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t>Data</a:t>
            </a:r>
            <a:endParaRPr sz="1000" b="1"/>
          </a:p>
        </p:txBody>
      </p:sp>
      <p:sp>
        <p:nvSpPr>
          <p:cNvPr id="91" name="Shape 91"/>
          <p:cNvSpPr txBox="1"/>
          <p:nvPr/>
        </p:nvSpPr>
        <p:spPr>
          <a:xfrm>
            <a:off x="443400" y="1520375"/>
            <a:ext cx="8195700" cy="315300"/>
          </a:xfrm>
          <a:prstGeom prst="rect">
            <a:avLst/>
          </a:prstGeom>
          <a:noFill/>
          <a:ln w="9525" cap="flat" cmpd="sng">
            <a:solidFill>
              <a:srgbClr val="B7B7B7"/>
            </a:solidFill>
            <a:prstDash val="solid"/>
            <a:round/>
            <a:headEnd type="none" w="med" len="med"/>
            <a:tailEnd type="none" w="med" len="med"/>
          </a:ln>
        </p:spPr>
        <p:txBody>
          <a:bodyPr spcFirstLastPara="1" wrap="square" lIns="91425" tIns="91425" rIns="91425" bIns="91425" anchor="t" anchorCtr="0">
            <a:noAutofit/>
          </a:bodyPr>
          <a:lstStyle/>
          <a:p>
            <a:pPr marL="0" lvl="0" indent="0" rtl="0">
              <a:spcBef>
                <a:spcPts val="0"/>
              </a:spcBef>
              <a:spcAft>
                <a:spcPts val="0"/>
              </a:spcAft>
              <a:buNone/>
            </a:pPr>
            <a:r>
              <a:rPr lang="en" sz="1000"/>
              <a:t>Student demographic information, assessment details, student scores, engagement, course details about 30k students across 43 attributes</a:t>
            </a:r>
            <a:br>
              <a:rPr lang="en" sz="1000"/>
            </a:br>
            <a:endParaRPr sz="1000"/>
          </a:p>
        </p:txBody>
      </p:sp>
      <p:sp>
        <p:nvSpPr>
          <p:cNvPr id="92" name="Shape 92"/>
          <p:cNvSpPr txBox="1"/>
          <p:nvPr/>
        </p:nvSpPr>
        <p:spPr>
          <a:xfrm>
            <a:off x="443400" y="1815875"/>
            <a:ext cx="1364100" cy="210000"/>
          </a:xfrm>
          <a:prstGeom prst="rect">
            <a:avLst/>
          </a:prstGeom>
          <a:solidFill>
            <a:srgbClr val="D9D9D9"/>
          </a:solidFill>
          <a:ln w="9525" cap="flat" cmpd="sng">
            <a:solidFill>
              <a:srgbClr val="B7B7B7"/>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t>Analysis</a:t>
            </a:r>
            <a:endParaRPr sz="1000" b="1"/>
          </a:p>
        </p:txBody>
      </p:sp>
      <p:sp>
        <p:nvSpPr>
          <p:cNvPr id="93" name="Shape 93"/>
          <p:cNvSpPr txBox="1"/>
          <p:nvPr/>
        </p:nvSpPr>
        <p:spPr>
          <a:xfrm>
            <a:off x="443400" y="2041875"/>
            <a:ext cx="8195700" cy="447900"/>
          </a:xfrm>
          <a:prstGeom prst="rect">
            <a:avLst/>
          </a:prstGeom>
          <a:noFill/>
          <a:ln w="9525" cap="flat" cmpd="sng">
            <a:solidFill>
              <a:srgbClr val="B7B7B7"/>
            </a:solidFill>
            <a:prstDash val="solid"/>
            <a:round/>
            <a:headEnd type="none" w="med" len="med"/>
            <a:tailEnd type="none" w="med" len="med"/>
          </a:ln>
        </p:spPr>
        <p:txBody>
          <a:bodyPr spcFirstLastPara="1" wrap="square" lIns="91425" tIns="91425" rIns="91425" bIns="91425" anchor="t" anchorCtr="0">
            <a:noAutofit/>
          </a:bodyPr>
          <a:lstStyle/>
          <a:p>
            <a:pPr marL="457200" lvl="0" indent="-292100" rtl="0">
              <a:spcBef>
                <a:spcPts val="0"/>
              </a:spcBef>
              <a:spcAft>
                <a:spcPts val="0"/>
              </a:spcAft>
              <a:buSzPts val="1000"/>
              <a:buChar char="●"/>
            </a:pPr>
            <a:r>
              <a:rPr lang="en" sz="1000"/>
              <a:t>Univariate and bivariate analysis to understand relation between variables</a:t>
            </a:r>
            <a:endParaRPr sz="1000"/>
          </a:p>
          <a:p>
            <a:pPr marL="457200" lvl="0" indent="-292100" rtl="0">
              <a:spcBef>
                <a:spcPts val="0"/>
              </a:spcBef>
              <a:spcAft>
                <a:spcPts val="0"/>
              </a:spcAft>
              <a:buSzPts val="1000"/>
              <a:buChar char="●"/>
            </a:pPr>
            <a:r>
              <a:rPr lang="en" sz="1000"/>
              <a:t>Feature selection and model building to predict student’s final result based on attributes obtained from data exploration</a:t>
            </a:r>
            <a:br>
              <a:rPr lang="en" sz="1000"/>
            </a:br>
            <a:endParaRPr sz="1000"/>
          </a:p>
        </p:txBody>
      </p:sp>
      <p:sp>
        <p:nvSpPr>
          <p:cNvPr id="94" name="Shape 94"/>
          <p:cNvSpPr txBox="1"/>
          <p:nvPr/>
        </p:nvSpPr>
        <p:spPr>
          <a:xfrm>
            <a:off x="443400" y="2505775"/>
            <a:ext cx="1364100" cy="210000"/>
          </a:xfrm>
          <a:prstGeom prst="rect">
            <a:avLst/>
          </a:prstGeom>
          <a:solidFill>
            <a:srgbClr val="D9D9D9"/>
          </a:solidFill>
          <a:ln w="9525" cap="flat" cmpd="sng">
            <a:solidFill>
              <a:srgbClr val="B7B7B7"/>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t>Findings</a:t>
            </a:r>
            <a:endParaRPr sz="1000" b="1"/>
          </a:p>
        </p:txBody>
      </p:sp>
      <p:sp>
        <p:nvSpPr>
          <p:cNvPr id="95" name="Shape 95"/>
          <p:cNvSpPr txBox="1"/>
          <p:nvPr/>
        </p:nvSpPr>
        <p:spPr>
          <a:xfrm>
            <a:off x="443400" y="2731775"/>
            <a:ext cx="8195700" cy="630900"/>
          </a:xfrm>
          <a:prstGeom prst="rect">
            <a:avLst/>
          </a:prstGeom>
          <a:noFill/>
          <a:ln w="9525" cap="flat" cmpd="sng">
            <a:solidFill>
              <a:srgbClr val="B7B7B7"/>
            </a:solidFill>
            <a:prstDash val="solid"/>
            <a:round/>
            <a:headEnd type="none" w="med" len="med"/>
            <a:tailEnd type="none" w="med" len="med"/>
          </a:ln>
        </p:spPr>
        <p:txBody>
          <a:bodyPr spcFirstLastPara="1" wrap="square" lIns="91425" tIns="91425" rIns="91425" bIns="91425" anchor="t" anchorCtr="0">
            <a:noAutofit/>
          </a:bodyPr>
          <a:lstStyle/>
          <a:p>
            <a:pPr marL="457200" lvl="0" indent="-292100" rtl="0">
              <a:spcBef>
                <a:spcPts val="0"/>
              </a:spcBef>
              <a:spcAft>
                <a:spcPts val="0"/>
              </a:spcAft>
              <a:buSzPts val="1000"/>
              <a:buChar char="●"/>
            </a:pPr>
            <a:r>
              <a:rPr lang="en" sz="1000"/>
              <a:t>Features like scores, sum of clicks, student demographics are important variables for student classification</a:t>
            </a:r>
            <a:endParaRPr sz="1000"/>
          </a:p>
          <a:p>
            <a:pPr marL="457200" lvl="0" indent="-292100" rtl="0">
              <a:spcBef>
                <a:spcPts val="0"/>
              </a:spcBef>
              <a:spcAft>
                <a:spcPts val="0"/>
              </a:spcAft>
              <a:buSzPts val="1000"/>
              <a:buChar char="●"/>
            </a:pPr>
            <a:r>
              <a:rPr lang="en" sz="1000"/>
              <a:t>To understand module health, increasing withdrawal rate and falling scores and engagement is a good indicator</a:t>
            </a:r>
            <a:endParaRPr sz="1000"/>
          </a:p>
          <a:p>
            <a:pPr marL="457200" lvl="0" indent="-292100" rtl="0">
              <a:spcBef>
                <a:spcPts val="0"/>
              </a:spcBef>
              <a:spcAft>
                <a:spcPts val="0"/>
              </a:spcAft>
              <a:buSzPts val="1000"/>
              <a:buChar char="●"/>
            </a:pPr>
            <a:r>
              <a:rPr lang="en" sz="1000"/>
              <a:t>Modules perform better during J session as compared to B session</a:t>
            </a:r>
            <a:br>
              <a:rPr lang="en" sz="1000"/>
            </a:br>
            <a:endParaRPr sz="1000"/>
          </a:p>
        </p:txBody>
      </p:sp>
      <p:sp>
        <p:nvSpPr>
          <p:cNvPr id="96" name="Shape 96"/>
          <p:cNvSpPr txBox="1"/>
          <p:nvPr/>
        </p:nvSpPr>
        <p:spPr>
          <a:xfrm>
            <a:off x="443400" y="3378538"/>
            <a:ext cx="1364100" cy="210000"/>
          </a:xfrm>
          <a:prstGeom prst="rect">
            <a:avLst/>
          </a:prstGeom>
          <a:solidFill>
            <a:srgbClr val="D9D9D9"/>
          </a:solidFill>
          <a:ln w="9525" cap="flat" cmpd="sng">
            <a:solidFill>
              <a:srgbClr val="B7B7B7"/>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t>Recommendations</a:t>
            </a:r>
            <a:endParaRPr sz="1000" b="1"/>
          </a:p>
        </p:txBody>
      </p:sp>
      <p:sp>
        <p:nvSpPr>
          <p:cNvPr id="97" name="Shape 97"/>
          <p:cNvSpPr txBox="1"/>
          <p:nvPr/>
        </p:nvSpPr>
        <p:spPr>
          <a:xfrm>
            <a:off x="443400" y="3596900"/>
            <a:ext cx="8195700" cy="630900"/>
          </a:xfrm>
          <a:prstGeom prst="rect">
            <a:avLst/>
          </a:prstGeom>
          <a:noFill/>
          <a:ln w="9525" cap="flat" cmpd="sng">
            <a:solidFill>
              <a:srgbClr val="B7B7B7"/>
            </a:solidFill>
            <a:prstDash val="solid"/>
            <a:round/>
            <a:headEnd type="none" w="med" len="med"/>
            <a:tailEnd type="none" w="med" len="med"/>
          </a:ln>
        </p:spPr>
        <p:txBody>
          <a:bodyPr spcFirstLastPara="1" wrap="square" lIns="91425" tIns="91425" rIns="91425" bIns="91425" anchor="t" anchorCtr="0">
            <a:noAutofit/>
          </a:bodyPr>
          <a:lstStyle/>
          <a:p>
            <a:pPr marL="457200" lvl="0" indent="-292100" rtl="0">
              <a:spcBef>
                <a:spcPts val="0"/>
              </a:spcBef>
              <a:spcAft>
                <a:spcPts val="0"/>
              </a:spcAft>
              <a:buSzPts val="1000"/>
              <a:buChar char="●"/>
            </a:pPr>
            <a:r>
              <a:rPr lang="en" sz="1000"/>
              <a:t>Module BBB, GGG could be scraped due to low engagement and material of subpar quality</a:t>
            </a:r>
            <a:endParaRPr sz="1000"/>
          </a:p>
          <a:p>
            <a:pPr marL="457200" lvl="0" indent="-292100" rtl="0">
              <a:spcBef>
                <a:spcPts val="0"/>
              </a:spcBef>
              <a:spcAft>
                <a:spcPts val="0"/>
              </a:spcAft>
              <a:buSzPts val="1000"/>
              <a:buChar char="●"/>
            </a:pPr>
            <a:r>
              <a:rPr lang="en" sz="1000"/>
              <a:t>Student who are being classified as failing or withdrawing the course should be paid extra attention from instructors</a:t>
            </a:r>
            <a:br>
              <a:rPr lang="en" sz="1000"/>
            </a:br>
            <a:endParaRPr sz="1000"/>
          </a:p>
          <a:p>
            <a:pPr marL="0" lvl="0" indent="0" rtl="0">
              <a:spcBef>
                <a:spcPts val="0"/>
              </a:spcBef>
              <a:spcAft>
                <a:spcPts val="0"/>
              </a:spcAft>
              <a:buNone/>
            </a:pPr>
            <a:br>
              <a:rPr lang="en"/>
            </a:br>
            <a:endParaRPr/>
          </a:p>
        </p:txBody>
      </p:sp>
      <p:sp>
        <p:nvSpPr>
          <p:cNvPr id="98" name="Shape 98"/>
          <p:cNvSpPr txBox="1"/>
          <p:nvPr/>
        </p:nvSpPr>
        <p:spPr>
          <a:xfrm>
            <a:off x="443400" y="4251300"/>
            <a:ext cx="1364100" cy="210000"/>
          </a:xfrm>
          <a:prstGeom prst="rect">
            <a:avLst/>
          </a:prstGeom>
          <a:solidFill>
            <a:srgbClr val="D9D9D9"/>
          </a:solidFill>
          <a:ln w="9525" cap="flat" cmpd="sng">
            <a:solidFill>
              <a:srgbClr val="B7B7B7"/>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t>Improvements</a:t>
            </a:r>
            <a:endParaRPr sz="1000" b="1"/>
          </a:p>
        </p:txBody>
      </p:sp>
      <p:sp>
        <p:nvSpPr>
          <p:cNvPr id="99" name="Shape 99"/>
          <p:cNvSpPr txBox="1"/>
          <p:nvPr/>
        </p:nvSpPr>
        <p:spPr>
          <a:xfrm>
            <a:off x="443400" y="4477300"/>
            <a:ext cx="8195700" cy="447900"/>
          </a:xfrm>
          <a:prstGeom prst="rect">
            <a:avLst/>
          </a:prstGeom>
          <a:noFill/>
          <a:ln w="9525" cap="flat" cmpd="sng">
            <a:solidFill>
              <a:srgbClr val="B7B7B7"/>
            </a:solidFill>
            <a:prstDash val="solid"/>
            <a:round/>
            <a:headEnd type="none" w="med" len="med"/>
            <a:tailEnd type="none" w="med" len="med"/>
          </a:ln>
        </p:spPr>
        <p:txBody>
          <a:bodyPr spcFirstLastPara="1" wrap="square" lIns="91425" tIns="91425" rIns="91425" bIns="91425" anchor="t" anchorCtr="0">
            <a:noAutofit/>
          </a:bodyPr>
          <a:lstStyle/>
          <a:p>
            <a:pPr marL="457200" lvl="0" indent="-292100" rtl="0">
              <a:spcBef>
                <a:spcPts val="0"/>
              </a:spcBef>
              <a:spcAft>
                <a:spcPts val="0"/>
              </a:spcAft>
              <a:buSzPts val="1000"/>
              <a:buChar char="●"/>
            </a:pPr>
            <a:r>
              <a:rPr lang="en" sz="1000"/>
              <a:t>Classification models like AdaBoost, XGBoost, SVM can be employed to see if recall for Withdrawal, Failure further improves</a:t>
            </a:r>
            <a:endParaRPr sz="1000"/>
          </a:p>
          <a:p>
            <a:pPr marL="457200" lvl="0" indent="-292100" rtl="0">
              <a:spcBef>
                <a:spcPts val="0"/>
              </a:spcBef>
              <a:spcAft>
                <a:spcPts val="0"/>
              </a:spcAft>
              <a:buSzPts val="1000"/>
              <a:buChar char="●"/>
            </a:pPr>
            <a:r>
              <a:rPr lang="en" sz="1000"/>
              <a:t>A more comprehensive analysis on student engagement on the basis of activity can be done to understand more clearly</a:t>
            </a:r>
            <a:br>
              <a:rPr lang="en" sz="1000"/>
            </a:b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311700" y="445025"/>
            <a:ext cx="8520600" cy="707400"/>
          </a:xfrm>
          <a:prstGeom prst="rect">
            <a:avLst/>
          </a:prstGeom>
          <a:noFill/>
        </p:spPr>
        <p:txBody>
          <a:bodyPr spcFirstLastPara="1" wrap="square" lIns="91425" tIns="91425" rIns="91425" bIns="91425" anchor="t" anchorCtr="0">
            <a:noAutofit/>
          </a:bodyPr>
          <a:lstStyle/>
          <a:p>
            <a:pPr marL="0" lvl="0" indent="0">
              <a:spcBef>
                <a:spcPts val="0"/>
              </a:spcBef>
              <a:spcAft>
                <a:spcPts val="0"/>
              </a:spcAft>
              <a:buNone/>
            </a:pPr>
            <a:r>
              <a:rPr lang="en" sz="1500" dirty="0">
                <a:solidFill>
                  <a:srgbClr val="000000"/>
                </a:solidFill>
                <a:latin typeface="Arial"/>
                <a:ea typeface="Arial"/>
                <a:cs typeface="Arial"/>
                <a:sym typeface="Arial"/>
              </a:rPr>
              <a:t>A methodical data analysis can help glean insights to help Open University understand its business performance</a:t>
            </a:r>
            <a:endParaRPr sz="1500" dirty="0">
              <a:solidFill>
                <a:srgbClr val="000000"/>
              </a:solidFill>
              <a:latin typeface="Arial"/>
              <a:ea typeface="Arial"/>
              <a:cs typeface="Arial"/>
              <a:sym typeface="Arial"/>
            </a:endParaRPr>
          </a:p>
          <a:p>
            <a:pPr marL="0" lvl="0" indent="0" rtl="0">
              <a:spcBef>
                <a:spcPts val="0"/>
              </a:spcBef>
              <a:spcAft>
                <a:spcPts val="0"/>
              </a:spcAft>
              <a:buNone/>
            </a:pPr>
            <a:endParaRPr sz="1500" dirty="0">
              <a:solidFill>
                <a:srgbClr val="000000"/>
              </a:solidFill>
              <a:latin typeface="Arial"/>
              <a:ea typeface="Arial"/>
              <a:cs typeface="Arial"/>
              <a:sym typeface="Arial"/>
            </a:endParaRPr>
          </a:p>
          <a:p>
            <a:pPr marL="0" lvl="0" indent="0" rtl="0">
              <a:spcBef>
                <a:spcPts val="0"/>
              </a:spcBef>
              <a:spcAft>
                <a:spcPts val="0"/>
              </a:spcAft>
              <a:buNone/>
            </a:pPr>
            <a:endParaRPr dirty="0">
              <a:solidFill>
                <a:srgbClr val="000000"/>
              </a:solidFill>
              <a:latin typeface="Arial"/>
              <a:ea typeface="Arial"/>
              <a:cs typeface="Arial"/>
              <a:sym typeface="Arial"/>
            </a:endParaRPr>
          </a:p>
        </p:txBody>
      </p:sp>
      <p:sp>
        <p:nvSpPr>
          <p:cNvPr id="105" name="Shape 105"/>
          <p:cNvSpPr/>
          <p:nvPr/>
        </p:nvSpPr>
        <p:spPr>
          <a:xfrm>
            <a:off x="298700" y="2622000"/>
            <a:ext cx="2600400" cy="443400"/>
          </a:xfrm>
          <a:prstGeom prst="rect">
            <a:avLst/>
          </a:prstGeom>
          <a:noFill/>
          <a:ln w="9525" cap="flat" cmpd="sng">
            <a:solidFill>
              <a:srgbClr val="B7B7B7"/>
            </a:solidFill>
            <a:prstDash val="solid"/>
            <a:round/>
            <a:headEnd type="none" w="med" len="med"/>
            <a:tailEnd type="none" w="med" len="med"/>
          </a:ln>
        </p:spPr>
        <p:txBody>
          <a:bodyPr spcFirstLastPara="1" wrap="square" lIns="91425" tIns="91425" rIns="91425" bIns="91425" anchor="ctr" anchorCtr="0">
            <a:noAutofit/>
          </a:bodyPr>
          <a:lstStyle/>
          <a:p>
            <a:pPr marL="0" lvl="0" indent="0" algn="ctr">
              <a:spcBef>
                <a:spcPts val="0"/>
              </a:spcBef>
              <a:spcAft>
                <a:spcPts val="0"/>
              </a:spcAft>
              <a:buNone/>
            </a:pPr>
            <a:r>
              <a:rPr lang="en"/>
              <a:t>Model building</a:t>
            </a:r>
            <a:endParaRPr/>
          </a:p>
        </p:txBody>
      </p:sp>
      <p:sp>
        <p:nvSpPr>
          <p:cNvPr id="106" name="Shape 106"/>
          <p:cNvSpPr/>
          <p:nvPr/>
        </p:nvSpPr>
        <p:spPr>
          <a:xfrm>
            <a:off x="2971050" y="3670925"/>
            <a:ext cx="3201900" cy="443400"/>
          </a:xfrm>
          <a:prstGeom prst="rect">
            <a:avLst/>
          </a:prstGeom>
          <a:noFill/>
          <a:ln w="9525" cap="flat" cmpd="sng">
            <a:solidFill>
              <a:srgbClr val="B7B7B7"/>
            </a:solidFill>
            <a:prstDash val="solid"/>
            <a:round/>
            <a:headEnd type="none" w="med" len="med"/>
            <a:tailEnd type="none" w="med" len="med"/>
          </a:ln>
        </p:spPr>
        <p:txBody>
          <a:bodyPr spcFirstLastPara="1" wrap="square" lIns="91425" tIns="91425" rIns="91425" bIns="91425" anchor="ctr" anchorCtr="0">
            <a:noAutofit/>
          </a:bodyPr>
          <a:lstStyle/>
          <a:p>
            <a:pPr marL="0" lvl="0" indent="0" algn="ctr">
              <a:spcBef>
                <a:spcPts val="0"/>
              </a:spcBef>
              <a:spcAft>
                <a:spcPts val="0"/>
              </a:spcAft>
              <a:buNone/>
            </a:pPr>
            <a:r>
              <a:rPr lang="en"/>
              <a:t>Business recommendations</a:t>
            </a:r>
            <a:endParaRPr/>
          </a:p>
        </p:txBody>
      </p:sp>
      <p:sp>
        <p:nvSpPr>
          <p:cNvPr id="107" name="Shape 107"/>
          <p:cNvSpPr/>
          <p:nvPr/>
        </p:nvSpPr>
        <p:spPr>
          <a:xfrm>
            <a:off x="3247100" y="2622000"/>
            <a:ext cx="2600400" cy="443400"/>
          </a:xfrm>
          <a:prstGeom prst="rect">
            <a:avLst/>
          </a:prstGeom>
          <a:noFill/>
          <a:ln w="9525" cap="flat" cmpd="sng">
            <a:solidFill>
              <a:srgbClr val="B7B7B7"/>
            </a:solidFill>
            <a:prstDash val="solid"/>
            <a:round/>
            <a:headEnd type="none" w="med" len="med"/>
            <a:tailEnd type="none" w="med" len="med"/>
          </a:ln>
        </p:spPr>
        <p:txBody>
          <a:bodyPr spcFirstLastPara="1" wrap="square" lIns="91425" tIns="91425" rIns="91425" bIns="91425" anchor="ctr" anchorCtr="0">
            <a:noAutofit/>
          </a:bodyPr>
          <a:lstStyle/>
          <a:p>
            <a:pPr marL="0" lvl="0" indent="0" algn="ctr">
              <a:spcBef>
                <a:spcPts val="0"/>
              </a:spcBef>
              <a:spcAft>
                <a:spcPts val="0"/>
              </a:spcAft>
              <a:buNone/>
            </a:pPr>
            <a:r>
              <a:rPr lang="en"/>
              <a:t>Feature Selection</a:t>
            </a:r>
            <a:endParaRPr/>
          </a:p>
        </p:txBody>
      </p:sp>
      <p:sp>
        <p:nvSpPr>
          <p:cNvPr id="108" name="Shape 108"/>
          <p:cNvSpPr/>
          <p:nvPr/>
        </p:nvSpPr>
        <p:spPr>
          <a:xfrm>
            <a:off x="6283675" y="2622000"/>
            <a:ext cx="2600400" cy="443400"/>
          </a:xfrm>
          <a:prstGeom prst="rect">
            <a:avLst/>
          </a:prstGeom>
          <a:noFill/>
          <a:ln w="9525" cap="flat" cmpd="sng">
            <a:solidFill>
              <a:srgbClr val="B7B7B7"/>
            </a:solidFill>
            <a:prstDash val="solid"/>
            <a:round/>
            <a:headEnd type="none" w="med" len="med"/>
            <a:tailEnd type="none" w="med" len="med"/>
          </a:ln>
        </p:spPr>
        <p:txBody>
          <a:bodyPr spcFirstLastPara="1" wrap="square" lIns="91425" tIns="91425" rIns="91425" bIns="91425" anchor="ctr" anchorCtr="0">
            <a:noAutofit/>
          </a:bodyPr>
          <a:lstStyle/>
          <a:p>
            <a:pPr marL="0" lvl="0" indent="0" algn="ctr">
              <a:spcBef>
                <a:spcPts val="0"/>
              </a:spcBef>
              <a:spcAft>
                <a:spcPts val="0"/>
              </a:spcAft>
              <a:buNone/>
            </a:pPr>
            <a:r>
              <a:rPr lang="en"/>
              <a:t>Data imputation</a:t>
            </a:r>
            <a:endParaRPr/>
          </a:p>
        </p:txBody>
      </p:sp>
      <p:sp>
        <p:nvSpPr>
          <p:cNvPr id="109" name="Shape 109"/>
          <p:cNvSpPr/>
          <p:nvPr/>
        </p:nvSpPr>
        <p:spPr>
          <a:xfrm>
            <a:off x="311700" y="1274200"/>
            <a:ext cx="2600400" cy="443400"/>
          </a:xfrm>
          <a:prstGeom prst="rect">
            <a:avLst/>
          </a:prstGeom>
          <a:noFill/>
          <a:ln w="9525" cap="flat" cmpd="sng">
            <a:solidFill>
              <a:srgbClr val="B7B7B7"/>
            </a:solidFill>
            <a:prstDash val="solid"/>
            <a:round/>
            <a:headEnd type="none" w="med" len="med"/>
            <a:tailEnd type="none" w="med" len="med"/>
          </a:ln>
        </p:spPr>
        <p:txBody>
          <a:bodyPr spcFirstLastPara="1" wrap="square" lIns="91425" tIns="91425" rIns="91425" bIns="91425" anchor="ctr" anchorCtr="0">
            <a:noAutofit/>
          </a:bodyPr>
          <a:lstStyle/>
          <a:p>
            <a:pPr marL="0" lvl="0" indent="0" algn="ctr">
              <a:spcBef>
                <a:spcPts val="0"/>
              </a:spcBef>
              <a:spcAft>
                <a:spcPts val="0"/>
              </a:spcAft>
              <a:buNone/>
            </a:pPr>
            <a:r>
              <a:rPr lang="en" dirty="0"/>
              <a:t>Data Cleaning</a:t>
            </a:r>
            <a:endParaRPr dirty="0"/>
          </a:p>
        </p:txBody>
      </p:sp>
      <p:sp>
        <p:nvSpPr>
          <p:cNvPr id="110" name="Shape 110"/>
          <p:cNvSpPr/>
          <p:nvPr/>
        </p:nvSpPr>
        <p:spPr>
          <a:xfrm>
            <a:off x="3247100" y="1274200"/>
            <a:ext cx="2600400" cy="443400"/>
          </a:xfrm>
          <a:prstGeom prst="rect">
            <a:avLst/>
          </a:prstGeom>
          <a:noFill/>
          <a:ln w="9525" cap="flat" cmpd="sng">
            <a:solidFill>
              <a:srgbClr val="B7B7B7"/>
            </a:solidFill>
            <a:prstDash val="solid"/>
            <a:round/>
            <a:headEnd type="none" w="med" len="med"/>
            <a:tailEnd type="none" w="med" len="med"/>
          </a:ln>
        </p:spPr>
        <p:txBody>
          <a:bodyPr spcFirstLastPara="1" wrap="square" lIns="91425" tIns="91425" rIns="91425" bIns="91425" anchor="ctr" anchorCtr="0">
            <a:noAutofit/>
          </a:bodyPr>
          <a:lstStyle/>
          <a:p>
            <a:pPr marL="0" lvl="0" indent="0" algn="ctr">
              <a:spcBef>
                <a:spcPts val="0"/>
              </a:spcBef>
              <a:spcAft>
                <a:spcPts val="0"/>
              </a:spcAft>
              <a:buNone/>
            </a:pPr>
            <a:r>
              <a:rPr lang="en" dirty="0"/>
              <a:t>Data exploration</a:t>
            </a:r>
            <a:endParaRPr dirty="0"/>
          </a:p>
        </p:txBody>
      </p:sp>
      <p:sp>
        <p:nvSpPr>
          <p:cNvPr id="111" name="Shape 111"/>
          <p:cNvSpPr/>
          <p:nvPr/>
        </p:nvSpPr>
        <p:spPr>
          <a:xfrm>
            <a:off x="6283675" y="1274200"/>
            <a:ext cx="2600400" cy="443400"/>
          </a:xfrm>
          <a:prstGeom prst="rect">
            <a:avLst/>
          </a:prstGeom>
          <a:noFill/>
          <a:ln w="9525" cap="flat" cmpd="sng">
            <a:solidFill>
              <a:srgbClr val="B7B7B7"/>
            </a:solidFill>
            <a:prstDash val="solid"/>
            <a:round/>
            <a:headEnd type="none" w="med" len="med"/>
            <a:tailEnd type="none" w="med" len="med"/>
          </a:ln>
        </p:spPr>
        <p:txBody>
          <a:bodyPr spcFirstLastPara="1" wrap="square" lIns="91425" tIns="91425" rIns="91425" bIns="91425" anchor="ctr" anchorCtr="0">
            <a:noAutofit/>
          </a:bodyPr>
          <a:lstStyle/>
          <a:p>
            <a:pPr marL="0" lvl="0" indent="0" algn="ctr">
              <a:spcBef>
                <a:spcPts val="0"/>
              </a:spcBef>
              <a:spcAft>
                <a:spcPts val="0"/>
              </a:spcAft>
              <a:buNone/>
            </a:pPr>
            <a:r>
              <a:rPr lang="en"/>
              <a:t>Problem formulation</a:t>
            </a:r>
            <a:endParaRPr/>
          </a:p>
        </p:txBody>
      </p:sp>
      <p:sp>
        <p:nvSpPr>
          <p:cNvPr id="112" name="Shape 112"/>
          <p:cNvSpPr txBox="1"/>
          <p:nvPr/>
        </p:nvSpPr>
        <p:spPr>
          <a:xfrm>
            <a:off x="262700" y="1717600"/>
            <a:ext cx="2659500" cy="443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000"/>
              <a:t>Check for data discrepancies, missing values, data types</a:t>
            </a:r>
            <a:endParaRPr sz="1000"/>
          </a:p>
        </p:txBody>
      </p:sp>
      <p:sp>
        <p:nvSpPr>
          <p:cNvPr id="113" name="Shape 113"/>
          <p:cNvSpPr txBox="1"/>
          <p:nvPr/>
        </p:nvSpPr>
        <p:spPr>
          <a:xfrm>
            <a:off x="3170900" y="1717600"/>
            <a:ext cx="2676600" cy="443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t>Analyze relations through bivariate and univariate analysis</a:t>
            </a:r>
            <a:endParaRPr sz="1000"/>
          </a:p>
        </p:txBody>
      </p:sp>
      <p:sp>
        <p:nvSpPr>
          <p:cNvPr id="114" name="Shape 114"/>
          <p:cNvSpPr txBox="1"/>
          <p:nvPr/>
        </p:nvSpPr>
        <p:spPr>
          <a:xfrm>
            <a:off x="6207475" y="1717600"/>
            <a:ext cx="2676600" cy="443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t>Select business problem with potential for biggest impact</a:t>
            </a:r>
            <a:endParaRPr sz="1000"/>
          </a:p>
        </p:txBody>
      </p:sp>
      <p:sp>
        <p:nvSpPr>
          <p:cNvPr id="115" name="Shape 115"/>
          <p:cNvSpPr txBox="1"/>
          <p:nvPr/>
        </p:nvSpPr>
        <p:spPr>
          <a:xfrm>
            <a:off x="6224550" y="3065400"/>
            <a:ext cx="2659500" cy="443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t>Impute missing values according to insights obtained from data exploration</a:t>
            </a:r>
            <a:endParaRPr sz="1000"/>
          </a:p>
        </p:txBody>
      </p:sp>
      <p:sp>
        <p:nvSpPr>
          <p:cNvPr id="116" name="Shape 116"/>
          <p:cNvSpPr txBox="1"/>
          <p:nvPr/>
        </p:nvSpPr>
        <p:spPr>
          <a:xfrm>
            <a:off x="3187975" y="3065400"/>
            <a:ext cx="2659500" cy="443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t>Select most relevant features to solve business problem</a:t>
            </a:r>
            <a:endParaRPr sz="1000"/>
          </a:p>
        </p:txBody>
      </p:sp>
      <p:sp>
        <p:nvSpPr>
          <p:cNvPr id="117" name="Shape 117"/>
          <p:cNvSpPr txBox="1"/>
          <p:nvPr/>
        </p:nvSpPr>
        <p:spPr>
          <a:xfrm>
            <a:off x="224400" y="3065400"/>
            <a:ext cx="2746500" cy="60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dirty="0"/>
              <a:t>Train appropriate models on the dataset and select best model according to evaluation criteria</a:t>
            </a:r>
            <a:endParaRPr sz="1000" dirty="0"/>
          </a:p>
        </p:txBody>
      </p:sp>
      <p:sp>
        <p:nvSpPr>
          <p:cNvPr id="118" name="Shape 118"/>
          <p:cNvSpPr txBox="1"/>
          <p:nvPr/>
        </p:nvSpPr>
        <p:spPr>
          <a:xfrm>
            <a:off x="2894850" y="4114325"/>
            <a:ext cx="3388800" cy="60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t>Combine insights generated through data exploration, feature selection, model building and provide recommendations to business</a:t>
            </a:r>
            <a:endParaRPr sz="1000"/>
          </a:p>
        </p:txBody>
      </p:sp>
      <p:sp>
        <p:nvSpPr>
          <p:cNvPr id="119" name="Shape 119"/>
          <p:cNvSpPr/>
          <p:nvPr/>
        </p:nvSpPr>
        <p:spPr>
          <a:xfrm>
            <a:off x="2963425" y="1426275"/>
            <a:ext cx="243900" cy="177300"/>
          </a:xfrm>
          <a:prstGeom prst="rightArrow">
            <a:avLst>
              <a:gd name="adj1" fmla="val 50000"/>
              <a:gd name="adj2" fmla="val 50000"/>
            </a:avLst>
          </a:prstGeom>
          <a:solidFill>
            <a:srgbClr val="CCCCCC"/>
          </a:solidFill>
          <a:ln w="9525" cap="flat" cmpd="sng">
            <a:solidFill>
              <a:srgbClr val="CCCCCC"/>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a:off x="5943638" y="1407250"/>
            <a:ext cx="243900" cy="177300"/>
          </a:xfrm>
          <a:prstGeom prst="rightArrow">
            <a:avLst>
              <a:gd name="adj1" fmla="val 50000"/>
              <a:gd name="adj2" fmla="val 50000"/>
            </a:avLst>
          </a:prstGeom>
          <a:solidFill>
            <a:srgbClr val="CCCCCC"/>
          </a:solidFill>
          <a:ln w="9525" cap="flat" cmpd="sng">
            <a:solidFill>
              <a:srgbClr val="CCCCCC"/>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rot="5400000">
            <a:off x="7423813" y="2209975"/>
            <a:ext cx="243900" cy="177300"/>
          </a:xfrm>
          <a:prstGeom prst="rightArrow">
            <a:avLst>
              <a:gd name="adj1" fmla="val 50000"/>
              <a:gd name="adj2" fmla="val 50000"/>
            </a:avLst>
          </a:prstGeom>
          <a:solidFill>
            <a:srgbClr val="CCCCCC"/>
          </a:solidFill>
          <a:ln w="9525" cap="flat" cmpd="sng">
            <a:solidFill>
              <a:srgbClr val="CCCCCC"/>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Shape 122"/>
          <p:cNvSpPr/>
          <p:nvPr/>
        </p:nvSpPr>
        <p:spPr>
          <a:xfrm flipH="1">
            <a:off x="5943625" y="2760788"/>
            <a:ext cx="243900" cy="177300"/>
          </a:xfrm>
          <a:prstGeom prst="rightArrow">
            <a:avLst>
              <a:gd name="adj1" fmla="val 50000"/>
              <a:gd name="adj2" fmla="val 50000"/>
            </a:avLst>
          </a:prstGeom>
          <a:solidFill>
            <a:srgbClr val="CCCCCC"/>
          </a:solidFill>
          <a:ln w="9525" cap="flat" cmpd="sng">
            <a:solidFill>
              <a:srgbClr val="CCCCCC"/>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Shape 123"/>
          <p:cNvSpPr/>
          <p:nvPr/>
        </p:nvSpPr>
        <p:spPr>
          <a:xfrm flipH="1">
            <a:off x="2951150" y="2770288"/>
            <a:ext cx="243900" cy="177300"/>
          </a:xfrm>
          <a:prstGeom prst="rightArrow">
            <a:avLst>
              <a:gd name="adj1" fmla="val 50000"/>
              <a:gd name="adj2" fmla="val 50000"/>
            </a:avLst>
          </a:prstGeom>
          <a:solidFill>
            <a:srgbClr val="CCCCCC"/>
          </a:solidFill>
          <a:ln w="9525" cap="flat" cmpd="sng">
            <a:solidFill>
              <a:srgbClr val="CCCCCC"/>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11700" y="445025"/>
            <a:ext cx="8520600" cy="707400"/>
          </a:xfrm>
          <a:prstGeom prst="rect">
            <a:avLst/>
          </a:prstGeom>
          <a:noFill/>
        </p:spPr>
        <p:txBody>
          <a:bodyPr spcFirstLastPara="1" wrap="square" lIns="91425" tIns="91425" rIns="91425" bIns="91425" anchor="t" anchorCtr="0">
            <a:noAutofit/>
          </a:bodyPr>
          <a:lstStyle/>
          <a:p>
            <a:pPr marL="0" lvl="0" indent="0" rtl="0">
              <a:spcBef>
                <a:spcPts val="0"/>
              </a:spcBef>
              <a:spcAft>
                <a:spcPts val="0"/>
              </a:spcAft>
              <a:buNone/>
            </a:pPr>
            <a:r>
              <a:rPr lang="en" sz="1500">
                <a:solidFill>
                  <a:srgbClr val="000000"/>
                </a:solidFill>
                <a:latin typeface="Arial"/>
                <a:ea typeface="Arial"/>
                <a:cs typeface="Arial"/>
                <a:sym typeface="Arial"/>
              </a:rPr>
              <a:t>Student’s performance varies across courses and presentations due to module quality and student engagement</a:t>
            </a:r>
            <a:br>
              <a:rPr lang="en" sz="1500">
                <a:solidFill>
                  <a:srgbClr val="000000"/>
                </a:solidFill>
                <a:latin typeface="Arial"/>
                <a:ea typeface="Arial"/>
                <a:cs typeface="Arial"/>
                <a:sym typeface="Arial"/>
              </a:rPr>
            </a:br>
            <a:endParaRPr>
              <a:solidFill>
                <a:srgbClr val="000000"/>
              </a:solidFill>
              <a:latin typeface="Arial"/>
              <a:ea typeface="Arial"/>
              <a:cs typeface="Arial"/>
              <a:sym typeface="Arial"/>
            </a:endParaRPr>
          </a:p>
        </p:txBody>
      </p:sp>
      <p:pic>
        <p:nvPicPr>
          <p:cNvPr id="129" name="Shape 129"/>
          <p:cNvPicPr preferRelativeResize="0"/>
          <p:nvPr/>
        </p:nvPicPr>
        <p:blipFill>
          <a:blip r:embed="rId3">
            <a:alphaModFix/>
          </a:blip>
          <a:stretch>
            <a:fillRect/>
          </a:stretch>
        </p:blipFill>
        <p:spPr>
          <a:xfrm>
            <a:off x="610225" y="1335513"/>
            <a:ext cx="2996425" cy="2266725"/>
          </a:xfrm>
          <a:prstGeom prst="rect">
            <a:avLst/>
          </a:prstGeom>
          <a:noFill/>
          <a:ln>
            <a:noFill/>
          </a:ln>
        </p:spPr>
      </p:pic>
      <p:pic>
        <p:nvPicPr>
          <p:cNvPr id="130" name="Shape 130"/>
          <p:cNvPicPr preferRelativeResize="0"/>
          <p:nvPr/>
        </p:nvPicPr>
        <p:blipFill>
          <a:blip r:embed="rId4">
            <a:alphaModFix/>
          </a:blip>
          <a:stretch>
            <a:fillRect/>
          </a:stretch>
        </p:blipFill>
        <p:spPr>
          <a:xfrm>
            <a:off x="5387051" y="1365475"/>
            <a:ext cx="2858924" cy="2236775"/>
          </a:xfrm>
          <a:prstGeom prst="rect">
            <a:avLst/>
          </a:prstGeom>
          <a:noFill/>
          <a:ln>
            <a:noFill/>
          </a:ln>
        </p:spPr>
      </p:pic>
      <p:sp>
        <p:nvSpPr>
          <p:cNvPr id="131" name="Shape 131"/>
          <p:cNvSpPr txBox="1"/>
          <p:nvPr/>
        </p:nvSpPr>
        <p:spPr>
          <a:xfrm>
            <a:off x="610225" y="1108975"/>
            <a:ext cx="3295800" cy="256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b="1"/>
              <a:t>Student result percent for different course modules</a:t>
            </a:r>
            <a:endParaRPr sz="1000" b="1"/>
          </a:p>
        </p:txBody>
      </p:sp>
      <p:sp>
        <p:nvSpPr>
          <p:cNvPr id="132" name="Shape 132"/>
          <p:cNvSpPr txBox="1"/>
          <p:nvPr/>
        </p:nvSpPr>
        <p:spPr>
          <a:xfrm>
            <a:off x="5128725" y="1108975"/>
            <a:ext cx="3703500" cy="256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b="1"/>
              <a:t>Student result percent for different course presentations</a:t>
            </a:r>
            <a:endParaRPr sz="1000" b="1"/>
          </a:p>
        </p:txBody>
      </p:sp>
      <p:cxnSp>
        <p:nvCxnSpPr>
          <p:cNvPr id="133" name="Shape 133"/>
          <p:cNvCxnSpPr/>
          <p:nvPr/>
        </p:nvCxnSpPr>
        <p:spPr>
          <a:xfrm>
            <a:off x="4567050" y="1108975"/>
            <a:ext cx="14700" cy="3650100"/>
          </a:xfrm>
          <a:prstGeom prst="straightConnector1">
            <a:avLst/>
          </a:prstGeom>
          <a:noFill/>
          <a:ln w="76200" cap="flat" cmpd="sng">
            <a:solidFill>
              <a:srgbClr val="D9D9D9"/>
            </a:solidFill>
            <a:prstDash val="solid"/>
            <a:round/>
            <a:headEnd type="none" w="lg" len="lg"/>
            <a:tailEnd type="none" w="lg" len="lg"/>
          </a:ln>
        </p:spPr>
      </p:cxnSp>
      <p:sp>
        <p:nvSpPr>
          <p:cNvPr id="134" name="Shape 134"/>
          <p:cNvSpPr txBox="1"/>
          <p:nvPr/>
        </p:nvSpPr>
        <p:spPr>
          <a:xfrm>
            <a:off x="610225" y="3785350"/>
            <a:ext cx="3295800" cy="1134300"/>
          </a:xfrm>
          <a:prstGeom prst="rect">
            <a:avLst/>
          </a:prstGeom>
          <a:noFill/>
          <a:ln w="9525" cap="flat" cmpd="sng">
            <a:solidFill>
              <a:srgbClr val="CCCCCC"/>
            </a:solidFill>
            <a:prstDash val="solid"/>
            <a:round/>
            <a:headEnd type="none" w="med" len="med"/>
            <a:tailEnd type="none" w="med" len="med"/>
          </a:ln>
        </p:spPr>
        <p:txBody>
          <a:bodyPr spcFirstLastPara="1" wrap="square" lIns="91425" tIns="91425" rIns="91425" bIns="91425" anchor="ctr" anchorCtr="0">
            <a:noAutofit/>
          </a:bodyPr>
          <a:lstStyle/>
          <a:p>
            <a:pPr marL="457200" lvl="0" indent="-292100" algn="just" rtl="0">
              <a:lnSpc>
                <a:spcPct val="100000"/>
              </a:lnSpc>
              <a:spcBef>
                <a:spcPts val="1000"/>
              </a:spcBef>
              <a:spcAft>
                <a:spcPts val="0"/>
              </a:spcAft>
              <a:buSzPts val="1000"/>
              <a:buChar char="●"/>
            </a:pPr>
            <a:r>
              <a:rPr lang="en" sz="1000"/>
              <a:t>Module CCC -&gt; high withdrawal rate of 45%; pass percentage being about 28%</a:t>
            </a:r>
            <a:endParaRPr sz="1000"/>
          </a:p>
          <a:p>
            <a:pPr marL="457200" lvl="0" indent="-292100" algn="just" rtl="0">
              <a:lnSpc>
                <a:spcPct val="100000"/>
              </a:lnSpc>
              <a:spcBef>
                <a:spcPts val="0"/>
              </a:spcBef>
              <a:spcAft>
                <a:spcPts val="0"/>
              </a:spcAft>
              <a:buSzPts val="1000"/>
              <a:buChar char="●"/>
            </a:pPr>
            <a:r>
              <a:rPr lang="en" sz="1000"/>
              <a:t>Module AAA -&gt; high pass percentage of over 60% </a:t>
            </a:r>
            <a:endParaRPr sz="1000"/>
          </a:p>
          <a:p>
            <a:pPr marL="457200" lvl="0" indent="-292100" algn="just" rtl="0">
              <a:lnSpc>
                <a:spcPct val="100000"/>
              </a:lnSpc>
              <a:spcBef>
                <a:spcPts val="0"/>
              </a:spcBef>
              <a:spcAft>
                <a:spcPts val="0"/>
              </a:spcAft>
              <a:buSzPts val="1000"/>
              <a:buChar char="●"/>
            </a:pPr>
            <a:r>
              <a:rPr lang="en" sz="1000"/>
              <a:t>Failure percentage remains to be almost same across modules lying between 20-30%</a:t>
            </a:r>
            <a:endParaRPr sz="1000"/>
          </a:p>
          <a:p>
            <a:pPr marL="0" lvl="0" indent="0">
              <a:spcBef>
                <a:spcPts val="0"/>
              </a:spcBef>
              <a:spcAft>
                <a:spcPts val="0"/>
              </a:spcAft>
              <a:buNone/>
            </a:pPr>
            <a:endParaRPr sz="1000"/>
          </a:p>
          <a:p>
            <a:pPr marL="0" lvl="0" indent="0" rtl="0">
              <a:spcBef>
                <a:spcPts val="0"/>
              </a:spcBef>
              <a:spcAft>
                <a:spcPts val="0"/>
              </a:spcAft>
              <a:buNone/>
            </a:pPr>
            <a:endParaRPr sz="1000"/>
          </a:p>
        </p:txBody>
      </p:sp>
      <p:sp>
        <p:nvSpPr>
          <p:cNvPr id="135" name="Shape 135"/>
          <p:cNvSpPr txBox="1"/>
          <p:nvPr/>
        </p:nvSpPr>
        <p:spPr>
          <a:xfrm>
            <a:off x="5026700" y="3753000"/>
            <a:ext cx="3295800" cy="1134300"/>
          </a:xfrm>
          <a:prstGeom prst="rect">
            <a:avLst/>
          </a:prstGeom>
          <a:noFill/>
          <a:ln w="9525" cap="flat" cmpd="sng">
            <a:solidFill>
              <a:srgbClr val="CCCCCC"/>
            </a:solidFill>
            <a:prstDash val="solid"/>
            <a:round/>
            <a:headEnd type="none" w="med" len="med"/>
            <a:tailEnd type="none" w="med" len="med"/>
          </a:ln>
        </p:spPr>
        <p:txBody>
          <a:bodyPr spcFirstLastPara="1" wrap="square" lIns="91425" tIns="91425" rIns="91425" bIns="91425" anchor="ctr" anchorCtr="0">
            <a:noAutofit/>
          </a:bodyPr>
          <a:lstStyle/>
          <a:p>
            <a:pPr marL="457200" lvl="0" indent="-292100" algn="just" rtl="0">
              <a:lnSpc>
                <a:spcPct val="100000"/>
              </a:lnSpc>
              <a:spcBef>
                <a:spcPts val="1000"/>
              </a:spcBef>
              <a:spcAft>
                <a:spcPts val="0"/>
              </a:spcAft>
              <a:buSzPts val="1000"/>
              <a:buChar char="●"/>
            </a:pPr>
            <a:r>
              <a:rPr lang="en" sz="1000"/>
              <a:t>Pass percentage shows fluctuating trend</a:t>
            </a:r>
            <a:endParaRPr sz="1000"/>
          </a:p>
          <a:p>
            <a:pPr marL="457200" lvl="0" indent="-292100" algn="just" rtl="0">
              <a:lnSpc>
                <a:spcPct val="100000"/>
              </a:lnSpc>
              <a:spcBef>
                <a:spcPts val="0"/>
              </a:spcBef>
              <a:spcAft>
                <a:spcPts val="0"/>
              </a:spcAft>
              <a:buSzPts val="1000"/>
              <a:buChar char="●"/>
            </a:pPr>
            <a:r>
              <a:rPr lang="en" sz="1000"/>
              <a:t>Maximum being 40% during session J</a:t>
            </a:r>
            <a:endParaRPr sz="1000"/>
          </a:p>
          <a:p>
            <a:pPr marL="457200" lvl="0" indent="-292100" algn="just" rtl="0">
              <a:lnSpc>
                <a:spcPct val="100000"/>
              </a:lnSpc>
              <a:spcBef>
                <a:spcPts val="0"/>
              </a:spcBef>
              <a:spcAft>
                <a:spcPts val="0"/>
              </a:spcAft>
              <a:buSzPts val="1000"/>
              <a:buChar char="●"/>
            </a:pPr>
            <a:r>
              <a:rPr lang="en" sz="1000"/>
              <a:t>Falling to 30-35% during session B</a:t>
            </a:r>
            <a:endParaRPr sz="1000"/>
          </a:p>
          <a:p>
            <a:pPr marL="457200" lvl="0" indent="-292100" algn="just" rtl="0">
              <a:lnSpc>
                <a:spcPct val="100000"/>
              </a:lnSpc>
              <a:spcBef>
                <a:spcPts val="0"/>
              </a:spcBef>
              <a:spcAft>
                <a:spcPts val="0"/>
              </a:spcAft>
              <a:buSzPts val="1000"/>
              <a:buChar char="●"/>
            </a:pPr>
            <a:r>
              <a:rPr lang="en" sz="1000"/>
              <a:t>Low quality of modules offered, inefficient instructors during session B</a:t>
            </a:r>
            <a:endParaRPr sz="1000"/>
          </a:p>
          <a:p>
            <a:pPr marL="0" lvl="0" indent="0" rtl="0">
              <a:spcBef>
                <a:spcPts val="0"/>
              </a:spcBef>
              <a:spcAft>
                <a:spcPts val="0"/>
              </a:spcAft>
              <a:buNone/>
            </a:pPr>
            <a:endParaRPr sz="1000"/>
          </a:p>
          <a:p>
            <a:pPr marL="0" lvl="0" indent="0" rtl="0">
              <a:spcBef>
                <a:spcPts val="0"/>
              </a:spcBef>
              <a:spcAft>
                <a:spcPts val="0"/>
              </a:spcAft>
              <a:buNone/>
            </a:pP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311700" y="445025"/>
            <a:ext cx="8520600" cy="707400"/>
          </a:xfrm>
          <a:prstGeom prst="rect">
            <a:avLst/>
          </a:prstGeom>
          <a:noFill/>
        </p:spPr>
        <p:txBody>
          <a:bodyPr spcFirstLastPara="1" wrap="square" lIns="91425" tIns="91425" rIns="91425" bIns="91425" anchor="t" anchorCtr="0">
            <a:noAutofit/>
          </a:bodyPr>
          <a:lstStyle/>
          <a:p>
            <a:pPr marL="0" lvl="0" indent="0" rtl="0">
              <a:spcBef>
                <a:spcPts val="0"/>
              </a:spcBef>
              <a:spcAft>
                <a:spcPts val="0"/>
              </a:spcAft>
              <a:buNone/>
            </a:pPr>
            <a:r>
              <a:rPr lang="en" sz="1500">
                <a:solidFill>
                  <a:srgbClr val="000000"/>
                </a:solidFill>
                <a:latin typeface="Arial"/>
                <a:ea typeface="Arial"/>
                <a:cs typeface="Arial"/>
                <a:sym typeface="Arial"/>
              </a:rPr>
              <a:t>Student’s module and presentation performance is different for different demographic segments </a:t>
            </a:r>
            <a:br>
              <a:rPr lang="en" sz="1500">
                <a:solidFill>
                  <a:srgbClr val="000000"/>
                </a:solidFill>
                <a:latin typeface="Arial"/>
                <a:ea typeface="Arial"/>
                <a:cs typeface="Arial"/>
                <a:sym typeface="Arial"/>
              </a:rPr>
            </a:br>
            <a:endParaRPr>
              <a:solidFill>
                <a:srgbClr val="000000"/>
              </a:solidFill>
              <a:latin typeface="Arial"/>
              <a:ea typeface="Arial"/>
              <a:cs typeface="Arial"/>
              <a:sym typeface="Arial"/>
            </a:endParaRPr>
          </a:p>
        </p:txBody>
      </p:sp>
      <p:sp>
        <p:nvSpPr>
          <p:cNvPr id="141" name="Shape 141"/>
          <p:cNvSpPr txBox="1"/>
          <p:nvPr/>
        </p:nvSpPr>
        <p:spPr>
          <a:xfrm>
            <a:off x="610225" y="1108975"/>
            <a:ext cx="3703500" cy="256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b="1"/>
              <a:t>Student result percent for different education background</a:t>
            </a:r>
            <a:endParaRPr sz="1000" b="1"/>
          </a:p>
        </p:txBody>
      </p:sp>
      <p:sp>
        <p:nvSpPr>
          <p:cNvPr id="142" name="Shape 142"/>
          <p:cNvSpPr txBox="1"/>
          <p:nvPr/>
        </p:nvSpPr>
        <p:spPr>
          <a:xfrm>
            <a:off x="5128725" y="1108975"/>
            <a:ext cx="3703500" cy="25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t>Student result percent for different IMD bands</a:t>
            </a:r>
            <a:endParaRPr sz="1000" b="1"/>
          </a:p>
        </p:txBody>
      </p:sp>
      <p:cxnSp>
        <p:nvCxnSpPr>
          <p:cNvPr id="143" name="Shape 143"/>
          <p:cNvCxnSpPr/>
          <p:nvPr/>
        </p:nvCxnSpPr>
        <p:spPr>
          <a:xfrm>
            <a:off x="4567050" y="1108975"/>
            <a:ext cx="14700" cy="3650100"/>
          </a:xfrm>
          <a:prstGeom prst="straightConnector1">
            <a:avLst/>
          </a:prstGeom>
          <a:noFill/>
          <a:ln w="76200" cap="flat" cmpd="sng">
            <a:solidFill>
              <a:srgbClr val="D9D9D9"/>
            </a:solidFill>
            <a:prstDash val="solid"/>
            <a:round/>
            <a:headEnd type="none" w="lg" len="lg"/>
            <a:tailEnd type="none" w="lg" len="lg"/>
          </a:ln>
        </p:spPr>
      </p:cxnSp>
      <p:sp>
        <p:nvSpPr>
          <p:cNvPr id="144" name="Shape 144"/>
          <p:cNvSpPr txBox="1"/>
          <p:nvPr/>
        </p:nvSpPr>
        <p:spPr>
          <a:xfrm>
            <a:off x="610225" y="3904625"/>
            <a:ext cx="3295800" cy="1007100"/>
          </a:xfrm>
          <a:prstGeom prst="rect">
            <a:avLst/>
          </a:prstGeom>
          <a:noFill/>
          <a:ln w="9525" cap="flat" cmpd="sng">
            <a:solidFill>
              <a:srgbClr val="CCCCCC"/>
            </a:solidFill>
            <a:prstDash val="solid"/>
            <a:round/>
            <a:headEnd type="none" w="med" len="med"/>
            <a:tailEnd type="none" w="med" len="med"/>
          </a:ln>
        </p:spPr>
        <p:txBody>
          <a:bodyPr spcFirstLastPara="1" wrap="square" lIns="91425" tIns="91425" rIns="91425" bIns="91425" anchor="ctr" anchorCtr="0">
            <a:noAutofit/>
          </a:bodyPr>
          <a:lstStyle/>
          <a:p>
            <a:pPr marL="457200" lvl="0" indent="-292100" rtl="0">
              <a:lnSpc>
                <a:spcPct val="115000"/>
              </a:lnSpc>
              <a:spcBef>
                <a:spcPts val="0"/>
              </a:spcBef>
              <a:spcAft>
                <a:spcPts val="0"/>
              </a:spcAft>
              <a:buSzPts val="1000"/>
              <a:buChar char="●"/>
            </a:pPr>
            <a:r>
              <a:rPr lang="en" sz="1000"/>
              <a:t>Student with no formal qualification or qualification lower than A level -&gt; highest withdrawal rate of 45%</a:t>
            </a:r>
            <a:endParaRPr sz="1000"/>
          </a:p>
          <a:p>
            <a:pPr marL="457200" lvl="0" indent="-292100" rtl="0">
              <a:lnSpc>
                <a:spcPct val="115000"/>
              </a:lnSpc>
              <a:spcBef>
                <a:spcPts val="0"/>
              </a:spcBef>
              <a:spcAft>
                <a:spcPts val="0"/>
              </a:spcAft>
              <a:buSzPts val="1000"/>
              <a:buChar char="●"/>
            </a:pPr>
            <a:r>
              <a:rPr lang="en" sz="1000"/>
              <a:t>Higher education level -&gt; Higher pass percent</a:t>
            </a:r>
            <a:endParaRPr sz="1000"/>
          </a:p>
          <a:p>
            <a:pPr marL="457200" lvl="0" indent="-292100" algn="just" rtl="0">
              <a:spcBef>
                <a:spcPts val="0"/>
              </a:spcBef>
              <a:spcAft>
                <a:spcPts val="0"/>
              </a:spcAft>
              <a:buSzPts val="1000"/>
              <a:buChar char="●"/>
            </a:pPr>
            <a:r>
              <a:rPr lang="en" sz="1000"/>
              <a:t>Post graduate students lowest failure rates</a:t>
            </a:r>
            <a:endParaRPr sz="1000"/>
          </a:p>
        </p:txBody>
      </p:sp>
      <p:sp>
        <p:nvSpPr>
          <p:cNvPr id="145" name="Shape 145"/>
          <p:cNvSpPr txBox="1"/>
          <p:nvPr/>
        </p:nvSpPr>
        <p:spPr>
          <a:xfrm>
            <a:off x="5168625" y="3904675"/>
            <a:ext cx="3295800" cy="1007100"/>
          </a:xfrm>
          <a:prstGeom prst="rect">
            <a:avLst/>
          </a:prstGeom>
          <a:noFill/>
          <a:ln w="9525" cap="flat" cmpd="sng">
            <a:solidFill>
              <a:srgbClr val="CCCCCC"/>
            </a:solidFill>
            <a:prstDash val="solid"/>
            <a:round/>
            <a:headEnd type="none" w="med" len="med"/>
            <a:tailEnd type="none" w="med" len="med"/>
          </a:ln>
        </p:spPr>
        <p:txBody>
          <a:bodyPr spcFirstLastPara="1" wrap="square" lIns="91425" tIns="91425" rIns="91425" bIns="91425" anchor="ctr" anchorCtr="0">
            <a:noAutofit/>
          </a:bodyPr>
          <a:lstStyle/>
          <a:p>
            <a:pPr marL="457200" lvl="0" indent="-292100" rtl="0">
              <a:lnSpc>
                <a:spcPct val="115000"/>
              </a:lnSpc>
              <a:spcBef>
                <a:spcPts val="0"/>
              </a:spcBef>
              <a:spcAft>
                <a:spcPts val="0"/>
              </a:spcAft>
              <a:buSzPts val="1000"/>
              <a:buChar char="●"/>
            </a:pPr>
            <a:r>
              <a:rPr lang="en" sz="1000"/>
              <a:t>Lower imd_band -&gt;  high withdrawal rate of 38% </a:t>
            </a:r>
            <a:endParaRPr sz="1000"/>
          </a:p>
          <a:p>
            <a:pPr marL="457200" lvl="0" indent="-292100" rtl="0">
              <a:lnSpc>
                <a:spcPct val="115000"/>
              </a:lnSpc>
              <a:spcBef>
                <a:spcPts val="0"/>
              </a:spcBef>
              <a:spcAft>
                <a:spcPts val="0"/>
              </a:spcAft>
              <a:buSzPts val="1000"/>
              <a:buChar char="●"/>
            </a:pPr>
            <a:r>
              <a:rPr lang="en" sz="1000"/>
              <a:t>Higher imd_band -&gt; withdrawal rate of 28%</a:t>
            </a:r>
            <a:endParaRPr sz="1000"/>
          </a:p>
          <a:p>
            <a:pPr marL="457200" lvl="0" indent="-292100" algn="just" rtl="0">
              <a:spcBef>
                <a:spcPts val="0"/>
              </a:spcBef>
              <a:spcAft>
                <a:spcPts val="0"/>
              </a:spcAft>
              <a:buSzPts val="1000"/>
              <a:buChar char="●"/>
            </a:pPr>
            <a:r>
              <a:rPr lang="en" sz="1000"/>
              <a:t>Pass percent increases gradually with increasing imd_band</a:t>
            </a:r>
            <a:endParaRPr sz="1000"/>
          </a:p>
        </p:txBody>
      </p:sp>
      <p:pic>
        <p:nvPicPr>
          <p:cNvPr id="146" name="Shape 146"/>
          <p:cNvPicPr preferRelativeResize="0"/>
          <p:nvPr/>
        </p:nvPicPr>
        <p:blipFill>
          <a:blip r:embed="rId3">
            <a:alphaModFix/>
          </a:blip>
          <a:stretch>
            <a:fillRect/>
          </a:stretch>
        </p:blipFill>
        <p:spPr>
          <a:xfrm>
            <a:off x="670850" y="1381400"/>
            <a:ext cx="3235175" cy="2439275"/>
          </a:xfrm>
          <a:prstGeom prst="rect">
            <a:avLst/>
          </a:prstGeom>
          <a:noFill/>
          <a:ln>
            <a:noFill/>
          </a:ln>
        </p:spPr>
      </p:pic>
      <p:pic>
        <p:nvPicPr>
          <p:cNvPr id="147" name="Shape 147"/>
          <p:cNvPicPr preferRelativeResize="0"/>
          <p:nvPr/>
        </p:nvPicPr>
        <p:blipFill>
          <a:blip r:embed="rId4">
            <a:alphaModFix/>
          </a:blip>
          <a:stretch>
            <a:fillRect/>
          </a:stretch>
        </p:blipFill>
        <p:spPr>
          <a:xfrm>
            <a:off x="5322200" y="1337750"/>
            <a:ext cx="2988650" cy="2431175"/>
          </a:xfrm>
          <a:prstGeom prst="rect">
            <a:avLst/>
          </a:prstGeom>
          <a:noFill/>
          <a:ln>
            <a:noFill/>
          </a:ln>
        </p:spPr>
      </p:pic>
      <p:sp>
        <p:nvSpPr>
          <p:cNvPr id="148" name="Shape 148"/>
          <p:cNvSpPr txBox="1"/>
          <p:nvPr/>
        </p:nvSpPr>
        <p:spPr>
          <a:xfrm>
            <a:off x="4862650" y="4823400"/>
            <a:ext cx="3022500" cy="184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700"/>
              <a:t>** IMD: Index of Multiple Deprivation</a:t>
            </a:r>
            <a:endParaRPr sz="7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311700" y="445025"/>
            <a:ext cx="8520600" cy="707400"/>
          </a:xfrm>
          <a:prstGeom prst="rect">
            <a:avLst/>
          </a:prstGeom>
          <a:noFill/>
        </p:spPr>
        <p:txBody>
          <a:bodyPr spcFirstLastPara="1" wrap="square" lIns="91425" tIns="91425" rIns="91425" bIns="91425" anchor="t" anchorCtr="0">
            <a:noAutofit/>
          </a:bodyPr>
          <a:lstStyle/>
          <a:p>
            <a:pPr marL="0" lvl="0" indent="0" rtl="0">
              <a:spcBef>
                <a:spcPts val="0"/>
              </a:spcBef>
              <a:spcAft>
                <a:spcPts val="0"/>
              </a:spcAft>
              <a:buNone/>
            </a:pPr>
            <a:r>
              <a:rPr lang="en" sz="1500">
                <a:solidFill>
                  <a:srgbClr val="000000"/>
                </a:solidFill>
                <a:latin typeface="Arial"/>
                <a:ea typeface="Arial"/>
                <a:cs typeface="Arial"/>
                <a:sym typeface="Arial"/>
              </a:rPr>
              <a:t>Student engagement varies over time for students who withdrew from course and students who completed the course across modules and presentations</a:t>
            </a:r>
            <a:br>
              <a:rPr lang="en" sz="1500">
                <a:solidFill>
                  <a:srgbClr val="000000"/>
                </a:solidFill>
                <a:latin typeface="Arial"/>
                <a:ea typeface="Arial"/>
                <a:cs typeface="Arial"/>
                <a:sym typeface="Arial"/>
              </a:rPr>
            </a:br>
            <a:endParaRPr>
              <a:solidFill>
                <a:srgbClr val="000000"/>
              </a:solidFill>
              <a:latin typeface="Arial"/>
              <a:ea typeface="Arial"/>
              <a:cs typeface="Arial"/>
              <a:sym typeface="Arial"/>
            </a:endParaRPr>
          </a:p>
        </p:txBody>
      </p:sp>
      <p:sp>
        <p:nvSpPr>
          <p:cNvPr id="154" name="Shape 154"/>
          <p:cNvSpPr txBox="1"/>
          <p:nvPr/>
        </p:nvSpPr>
        <p:spPr>
          <a:xfrm>
            <a:off x="406450" y="1108975"/>
            <a:ext cx="3907200" cy="25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t>Student engagement for students who withdrew from course across modules</a:t>
            </a:r>
            <a:endParaRPr sz="1000" b="1"/>
          </a:p>
        </p:txBody>
      </p:sp>
      <p:sp>
        <p:nvSpPr>
          <p:cNvPr id="155" name="Shape 155"/>
          <p:cNvSpPr txBox="1"/>
          <p:nvPr/>
        </p:nvSpPr>
        <p:spPr>
          <a:xfrm>
            <a:off x="4980925" y="1108975"/>
            <a:ext cx="3851400" cy="25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t>Student engagement for students who withdrew from course across presentations</a:t>
            </a:r>
            <a:endParaRPr sz="1000" b="1"/>
          </a:p>
        </p:txBody>
      </p:sp>
      <p:cxnSp>
        <p:nvCxnSpPr>
          <p:cNvPr id="156" name="Shape 156"/>
          <p:cNvCxnSpPr/>
          <p:nvPr/>
        </p:nvCxnSpPr>
        <p:spPr>
          <a:xfrm>
            <a:off x="4567050" y="1108975"/>
            <a:ext cx="14700" cy="3650100"/>
          </a:xfrm>
          <a:prstGeom prst="straightConnector1">
            <a:avLst/>
          </a:prstGeom>
          <a:noFill/>
          <a:ln w="76200" cap="flat" cmpd="sng">
            <a:solidFill>
              <a:srgbClr val="D9D9D9"/>
            </a:solidFill>
            <a:prstDash val="solid"/>
            <a:round/>
            <a:headEnd type="none" w="lg" len="lg"/>
            <a:tailEnd type="none" w="lg" len="lg"/>
          </a:ln>
        </p:spPr>
      </p:cxnSp>
      <p:sp>
        <p:nvSpPr>
          <p:cNvPr id="157" name="Shape 157"/>
          <p:cNvSpPr txBox="1"/>
          <p:nvPr/>
        </p:nvSpPr>
        <p:spPr>
          <a:xfrm>
            <a:off x="610225" y="3821050"/>
            <a:ext cx="3295800" cy="1066200"/>
          </a:xfrm>
          <a:prstGeom prst="rect">
            <a:avLst/>
          </a:prstGeom>
          <a:noFill/>
          <a:ln w="9525" cap="flat" cmpd="sng">
            <a:solidFill>
              <a:srgbClr val="CCCCCC"/>
            </a:solidFill>
            <a:prstDash val="solid"/>
            <a:round/>
            <a:headEnd type="none" w="med" len="med"/>
            <a:tailEnd type="none" w="med" len="med"/>
          </a:ln>
        </p:spPr>
        <p:txBody>
          <a:bodyPr spcFirstLastPara="1" wrap="square" lIns="91425" tIns="91425" rIns="91425" bIns="91425" anchor="ctr" anchorCtr="0">
            <a:noAutofit/>
          </a:bodyPr>
          <a:lstStyle/>
          <a:p>
            <a:pPr marL="457200" lvl="0" indent="-292100" rtl="0">
              <a:lnSpc>
                <a:spcPct val="115000"/>
              </a:lnSpc>
              <a:spcBef>
                <a:spcPts val="0"/>
              </a:spcBef>
              <a:spcAft>
                <a:spcPts val="0"/>
              </a:spcAft>
              <a:buSzPts val="1000"/>
              <a:buChar char="●"/>
            </a:pPr>
            <a:r>
              <a:rPr lang="en" sz="1000"/>
              <a:t>Modules CCC, EEE -&gt; highest click activity initially but big dips afterwards</a:t>
            </a:r>
            <a:endParaRPr sz="1000"/>
          </a:p>
          <a:p>
            <a:pPr marL="457200" lvl="0" indent="-292100" rtl="0">
              <a:lnSpc>
                <a:spcPct val="115000"/>
              </a:lnSpc>
              <a:spcBef>
                <a:spcPts val="0"/>
              </a:spcBef>
              <a:spcAft>
                <a:spcPts val="0"/>
              </a:spcAft>
              <a:buSzPts val="1000"/>
              <a:buChar char="●"/>
            </a:pPr>
            <a:r>
              <a:rPr lang="en" sz="1000"/>
              <a:t>CCC -&gt; highest withdrawal rate</a:t>
            </a:r>
            <a:endParaRPr sz="1000"/>
          </a:p>
          <a:p>
            <a:pPr marL="457200" lvl="0" indent="-292100" rtl="0">
              <a:lnSpc>
                <a:spcPct val="115000"/>
              </a:lnSpc>
              <a:spcBef>
                <a:spcPts val="0"/>
              </a:spcBef>
              <a:spcAft>
                <a:spcPts val="0"/>
              </a:spcAft>
              <a:buSzPts val="1000"/>
              <a:buChar char="●"/>
            </a:pPr>
            <a:r>
              <a:rPr lang="en" sz="1000"/>
              <a:t>Clicks fall after 50 days from start of module</a:t>
            </a:r>
            <a:endParaRPr sz="1000"/>
          </a:p>
          <a:p>
            <a:pPr marL="457200" lvl="0" indent="-292100" rtl="0">
              <a:lnSpc>
                <a:spcPct val="115000"/>
              </a:lnSpc>
              <a:spcBef>
                <a:spcPts val="0"/>
              </a:spcBef>
              <a:spcAft>
                <a:spcPts val="0"/>
              </a:spcAft>
              <a:buSzPts val="1000"/>
              <a:buChar char="●"/>
            </a:pPr>
            <a:r>
              <a:rPr lang="en" sz="1000"/>
              <a:t>For students who completed -&gt; no gradual dip, fluctuating trend, interaction till end of module</a:t>
            </a:r>
            <a:endParaRPr sz="1000"/>
          </a:p>
        </p:txBody>
      </p:sp>
      <p:sp>
        <p:nvSpPr>
          <p:cNvPr id="158" name="Shape 158"/>
          <p:cNvSpPr txBox="1"/>
          <p:nvPr/>
        </p:nvSpPr>
        <p:spPr>
          <a:xfrm>
            <a:off x="5168613" y="3820675"/>
            <a:ext cx="3295800" cy="1014600"/>
          </a:xfrm>
          <a:prstGeom prst="rect">
            <a:avLst/>
          </a:prstGeom>
          <a:noFill/>
          <a:ln w="9525" cap="flat" cmpd="sng">
            <a:solidFill>
              <a:srgbClr val="CCCCCC"/>
            </a:solidFill>
            <a:prstDash val="solid"/>
            <a:round/>
            <a:headEnd type="none" w="med" len="med"/>
            <a:tailEnd type="none" w="med" len="med"/>
          </a:ln>
        </p:spPr>
        <p:txBody>
          <a:bodyPr spcFirstLastPara="1" wrap="square" lIns="91425" tIns="91425" rIns="91425" bIns="91425" anchor="ctr" anchorCtr="0">
            <a:noAutofit/>
          </a:bodyPr>
          <a:lstStyle/>
          <a:p>
            <a:pPr marL="457200" lvl="0" indent="-292100" rtl="0">
              <a:lnSpc>
                <a:spcPct val="115000"/>
              </a:lnSpc>
              <a:spcBef>
                <a:spcPts val="0"/>
              </a:spcBef>
              <a:spcAft>
                <a:spcPts val="0"/>
              </a:spcAft>
              <a:buSzPts val="1000"/>
              <a:buChar char="●"/>
            </a:pPr>
            <a:r>
              <a:rPr lang="en" sz="1000"/>
              <a:t>Presentation 2013J and 2014J -&gt; maximum clicks</a:t>
            </a:r>
            <a:endParaRPr sz="1000"/>
          </a:p>
          <a:p>
            <a:pPr marL="457200" lvl="0" indent="-292100" rtl="0">
              <a:lnSpc>
                <a:spcPct val="115000"/>
              </a:lnSpc>
              <a:spcBef>
                <a:spcPts val="0"/>
              </a:spcBef>
              <a:spcAft>
                <a:spcPts val="0"/>
              </a:spcAft>
              <a:buSzPts val="1000"/>
              <a:buChar char="●"/>
            </a:pPr>
            <a:r>
              <a:rPr lang="en" sz="1000"/>
              <a:t>Session J -&gt; lower withdrawal</a:t>
            </a:r>
            <a:endParaRPr sz="1000"/>
          </a:p>
          <a:p>
            <a:pPr marL="457200" lvl="0" indent="-292100" rtl="0">
              <a:lnSpc>
                <a:spcPct val="115000"/>
              </a:lnSpc>
              <a:spcBef>
                <a:spcPts val="0"/>
              </a:spcBef>
              <a:spcAft>
                <a:spcPts val="0"/>
              </a:spcAft>
              <a:buSzPts val="1000"/>
              <a:buChar char="●"/>
            </a:pPr>
            <a:r>
              <a:rPr lang="en" sz="1000"/>
              <a:t>Difference in module offerings, quality or demographics</a:t>
            </a:r>
            <a:endParaRPr sz="1000"/>
          </a:p>
        </p:txBody>
      </p:sp>
      <p:pic>
        <p:nvPicPr>
          <p:cNvPr id="159" name="Shape 159"/>
          <p:cNvPicPr preferRelativeResize="0"/>
          <p:nvPr/>
        </p:nvPicPr>
        <p:blipFill>
          <a:blip r:embed="rId3">
            <a:alphaModFix/>
          </a:blip>
          <a:stretch>
            <a:fillRect/>
          </a:stretch>
        </p:blipFill>
        <p:spPr>
          <a:xfrm>
            <a:off x="654275" y="1522138"/>
            <a:ext cx="3269875" cy="2149862"/>
          </a:xfrm>
          <a:prstGeom prst="rect">
            <a:avLst/>
          </a:prstGeom>
          <a:noFill/>
          <a:ln>
            <a:noFill/>
          </a:ln>
        </p:spPr>
      </p:pic>
      <p:pic>
        <p:nvPicPr>
          <p:cNvPr id="160" name="Shape 160"/>
          <p:cNvPicPr preferRelativeResize="0"/>
          <p:nvPr/>
        </p:nvPicPr>
        <p:blipFill>
          <a:blip r:embed="rId4">
            <a:alphaModFix/>
          </a:blip>
          <a:stretch>
            <a:fillRect/>
          </a:stretch>
        </p:blipFill>
        <p:spPr>
          <a:xfrm>
            <a:off x="5080600" y="1522150"/>
            <a:ext cx="3577476" cy="2117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311700" y="445025"/>
            <a:ext cx="8520600" cy="707400"/>
          </a:xfrm>
          <a:prstGeom prst="rect">
            <a:avLst/>
          </a:prstGeom>
          <a:noFill/>
        </p:spPr>
        <p:txBody>
          <a:bodyPr spcFirstLastPara="1" wrap="square" lIns="91425" tIns="91425" rIns="91425" bIns="91425" anchor="t" anchorCtr="0">
            <a:noAutofit/>
          </a:bodyPr>
          <a:lstStyle/>
          <a:p>
            <a:pPr marL="0" lvl="0" indent="0" rtl="0">
              <a:spcBef>
                <a:spcPts val="0"/>
              </a:spcBef>
              <a:spcAft>
                <a:spcPts val="0"/>
              </a:spcAft>
              <a:buNone/>
            </a:pPr>
            <a:r>
              <a:rPr lang="en" sz="1500">
                <a:solidFill>
                  <a:srgbClr val="000000"/>
                </a:solidFill>
                <a:latin typeface="Arial"/>
                <a:ea typeface="Arial"/>
                <a:cs typeface="Arial"/>
                <a:sym typeface="Arial"/>
              </a:rPr>
              <a:t>Score distributions across assessment types helps understand student performance for different customer segments</a:t>
            </a:r>
            <a:br>
              <a:rPr lang="en" sz="1500">
                <a:solidFill>
                  <a:srgbClr val="000000"/>
                </a:solidFill>
                <a:latin typeface="Arial"/>
                <a:ea typeface="Arial"/>
                <a:cs typeface="Arial"/>
                <a:sym typeface="Arial"/>
              </a:rPr>
            </a:br>
            <a:endParaRPr>
              <a:solidFill>
                <a:srgbClr val="000000"/>
              </a:solidFill>
              <a:latin typeface="Arial"/>
              <a:ea typeface="Arial"/>
              <a:cs typeface="Arial"/>
              <a:sym typeface="Arial"/>
            </a:endParaRPr>
          </a:p>
        </p:txBody>
      </p:sp>
      <p:sp>
        <p:nvSpPr>
          <p:cNvPr id="166" name="Shape 166"/>
          <p:cNvSpPr txBox="1"/>
          <p:nvPr/>
        </p:nvSpPr>
        <p:spPr>
          <a:xfrm>
            <a:off x="406450" y="1108975"/>
            <a:ext cx="3998100" cy="256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b="1"/>
              <a:t>Score distribution of students who withdrew from the course</a:t>
            </a:r>
            <a:endParaRPr sz="1000" b="1"/>
          </a:p>
        </p:txBody>
      </p:sp>
      <p:sp>
        <p:nvSpPr>
          <p:cNvPr id="167" name="Shape 167"/>
          <p:cNvSpPr txBox="1"/>
          <p:nvPr/>
        </p:nvSpPr>
        <p:spPr>
          <a:xfrm>
            <a:off x="4980925" y="1108975"/>
            <a:ext cx="3851400" cy="25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t>Score distribution of students who completed the course </a:t>
            </a:r>
            <a:endParaRPr sz="1000" b="1"/>
          </a:p>
        </p:txBody>
      </p:sp>
      <p:cxnSp>
        <p:nvCxnSpPr>
          <p:cNvPr id="168" name="Shape 168"/>
          <p:cNvCxnSpPr/>
          <p:nvPr/>
        </p:nvCxnSpPr>
        <p:spPr>
          <a:xfrm>
            <a:off x="4567050" y="1108975"/>
            <a:ext cx="14700" cy="3650100"/>
          </a:xfrm>
          <a:prstGeom prst="straightConnector1">
            <a:avLst/>
          </a:prstGeom>
          <a:noFill/>
          <a:ln w="76200" cap="flat" cmpd="sng">
            <a:solidFill>
              <a:srgbClr val="D9D9D9"/>
            </a:solidFill>
            <a:prstDash val="solid"/>
            <a:round/>
            <a:headEnd type="none" w="lg" len="lg"/>
            <a:tailEnd type="none" w="lg" len="lg"/>
          </a:ln>
        </p:spPr>
      </p:cxnSp>
      <p:sp>
        <p:nvSpPr>
          <p:cNvPr id="169" name="Shape 169"/>
          <p:cNvSpPr txBox="1"/>
          <p:nvPr/>
        </p:nvSpPr>
        <p:spPr>
          <a:xfrm>
            <a:off x="610225" y="3767925"/>
            <a:ext cx="3295800" cy="1067700"/>
          </a:xfrm>
          <a:prstGeom prst="rect">
            <a:avLst/>
          </a:prstGeom>
          <a:noFill/>
          <a:ln w="9525" cap="flat" cmpd="sng">
            <a:solidFill>
              <a:srgbClr val="CCCCCC"/>
            </a:solidFill>
            <a:prstDash val="solid"/>
            <a:round/>
            <a:headEnd type="none" w="med" len="med"/>
            <a:tailEnd type="none" w="med" len="med"/>
          </a:ln>
        </p:spPr>
        <p:txBody>
          <a:bodyPr spcFirstLastPara="1" wrap="square" lIns="91425" tIns="91425" rIns="91425" bIns="91425" anchor="ctr" anchorCtr="0">
            <a:noAutofit/>
          </a:bodyPr>
          <a:lstStyle/>
          <a:p>
            <a:pPr marL="457200" lvl="0" indent="-292100" algn="just" rtl="0">
              <a:lnSpc>
                <a:spcPct val="115000"/>
              </a:lnSpc>
              <a:spcBef>
                <a:spcPts val="0"/>
              </a:spcBef>
              <a:spcAft>
                <a:spcPts val="0"/>
              </a:spcAft>
              <a:buSzPts val="1000"/>
              <a:buChar char="●"/>
            </a:pPr>
            <a:r>
              <a:rPr lang="en" sz="1000"/>
              <a:t>Students scored maximum in CMA followed by TMA and Exams</a:t>
            </a:r>
            <a:endParaRPr sz="1000"/>
          </a:p>
          <a:p>
            <a:pPr marL="457200" lvl="0" indent="-292100" rtl="0">
              <a:lnSpc>
                <a:spcPct val="115000"/>
              </a:lnSpc>
              <a:spcBef>
                <a:spcPts val="0"/>
              </a:spcBef>
              <a:spcAft>
                <a:spcPts val="0"/>
              </a:spcAft>
              <a:buSzPts val="1000"/>
              <a:buChar char="●"/>
            </a:pPr>
            <a:r>
              <a:rPr lang="en" sz="1000"/>
              <a:t>For CMA, distribution function was spread over a wide range of values from </a:t>
            </a:r>
            <a:br>
              <a:rPr lang="en" sz="1000"/>
            </a:br>
            <a:r>
              <a:rPr lang="en" sz="1000"/>
              <a:t>40-100</a:t>
            </a:r>
            <a:endParaRPr sz="1000"/>
          </a:p>
          <a:p>
            <a:pPr marL="457200" lvl="0" indent="-292100" algn="just" rtl="0">
              <a:lnSpc>
                <a:spcPct val="115000"/>
              </a:lnSpc>
              <a:spcBef>
                <a:spcPts val="0"/>
              </a:spcBef>
              <a:spcAft>
                <a:spcPts val="0"/>
              </a:spcAft>
              <a:buSzPts val="1000"/>
              <a:buChar char="●"/>
            </a:pPr>
            <a:r>
              <a:rPr lang="en" sz="1000"/>
              <a:t> TMA most values were centered around 60</a:t>
            </a:r>
            <a:endParaRPr sz="1000"/>
          </a:p>
        </p:txBody>
      </p:sp>
      <p:sp>
        <p:nvSpPr>
          <p:cNvPr id="170" name="Shape 170"/>
          <p:cNvSpPr txBox="1"/>
          <p:nvPr/>
        </p:nvSpPr>
        <p:spPr>
          <a:xfrm>
            <a:off x="5168625" y="3820675"/>
            <a:ext cx="3295800" cy="1067700"/>
          </a:xfrm>
          <a:prstGeom prst="rect">
            <a:avLst/>
          </a:prstGeom>
          <a:noFill/>
          <a:ln w="9525" cap="flat" cmpd="sng">
            <a:solidFill>
              <a:srgbClr val="CCCCCC"/>
            </a:solidFill>
            <a:prstDash val="solid"/>
            <a:round/>
            <a:headEnd type="none" w="med" len="med"/>
            <a:tailEnd type="none" w="med" len="med"/>
          </a:ln>
        </p:spPr>
        <p:txBody>
          <a:bodyPr spcFirstLastPara="1" wrap="square" lIns="91425" tIns="91425" rIns="91425" bIns="91425" anchor="ctr" anchorCtr="0">
            <a:noAutofit/>
          </a:bodyPr>
          <a:lstStyle/>
          <a:p>
            <a:pPr marL="457200" lvl="0" indent="-292100" algn="just" rtl="0">
              <a:lnSpc>
                <a:spcPct val="115000"/>
              </a:lnSpc>
              <a:spcBef>
                <a:spcPts val="0"/>
              </a:spcBef>
              <a:spcAft>
                <a:spcPts val="0"/>
              </a:spcAft>
              <a:buSzPts val="1000"/>
              <a:buChar char="●"/>
            </a:pPr>
            <a:r>
              <a:rPr lang="en" sz="1000"/>
              <a:t>Marks centered around 65 and 70 for Exams and TMA respectively</a:t>
            </a:r>
            <a:endParaRPr sz="1000"/>
          </a:p>
          <a:p>
            <a:pPr marL="457200" lvl="0" indent="-292100" rtl="0">
              <a:lnSpc>
                <a:spcPct val="115000"/>
              </a:lnSpc>
              <a:spcBef>
                <a:spcPts val="0"/>
              </a:spcBef>
              <a:spcAft>
                <a:spcPts val="0"/>
              </a:spcAft>
              <a:buSzPts val="1000"/>
              <a:buChar char="●"/>
            </a:pPr>
            <a:r>
              <a:rPr lang="en" sz="1000"/>
              <a:t>CMA has a widespread distribution with values from 60 to 100</a:t>
            </a:r>
            <a:endParaRPr sz="1000"/>
          </a:p>
          <a:p>
            <a:pPr marL="457200" lvl="0" indent="-292100" algn="just" rtl="0">
              <a:lnSpc>
                <a:spcPct val="115000"/>
              </a:lnSpc>
              <a:spcBef>
                <a:spcPts val="0"/>
              </a:spcBef>
              <a:spcAft>
                <a:spcPts val="0"/>
              </a:spcAft>
              <a:buSzPts val="1000"/>
              <a:buChar char="●"/>
            </a:pPr>
            <a:r>
              <a:rPr lang="en" sz="1000"/>
              <a:t>CMA has 2 distinct peaks</a:t>
            </a:r>
            <a:r>
              <a:rPr lang="en" sz="1100"/>
              <a:t> </a:t>
            </a:r>
            <a:r>
              <a:rPr lang="en" sz="1000"/>
              <a:t>for students who scored around 75 and students who scored 90</a:t>
            </a:r>
            <a:endParaRPr sz="1000"/>
          </a:p>
        </p:txBody>
      </p:sp>
      <p:pic>
        <p:nvPicPr>
          <p:cNvPr id="171" name="Shape 171"/>
          <p:cNvPicPr preferRelativeResize="0"/>
          <p:nvPr/>
        </p:nvPicPr>
        <p:blipFill>
          <a:blip r:embed="rId3">
            <a:alphaModFix/>
          </a:blip>
          <a:stretch>
            <a:fillRect/>
          </a:stretch>
        </p:blipFill>
        <p:spPr>
          <a:xfrm>
            <a:off x="479925" y="1477800"/>
            <a:ext cx="3495744" cy="2113212"/>
          </a:xfrm>
          <a:prstGeom prst="rect">
            <a:avLst/>
          </a:prstGeom>
          <a:noFill/>
          <a:ln>
            <a:noFill/>
          </a:ln>
        </p:spPr>
      </p:pic>
      <p:pic>
        <p:nvPicPr>
          <p:cNvPr id="172" name="Shape 172"/>
          <p:cNvPicPr preferRelativeResize="0"/>
          <p:nvPr/>
        </p:nvPicPr>
        <p:blipFill>
          <a:blip r:embed="rId4">
            <a:alphaModFix/>
          </a:blip>
          <a:stretch>
            <a:fillRect/>
          </a:stretch>
        </p:blipFill>
        <p:spPr>
          <a:xfrm>
            <a:off x="4770225" y="1523576"/>
            <a:ext cx="4092600" cy="2067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311700" y="445025"/>
            <a:ext cx="8520600" cy="707400"/>
          </a:xfrm>
          <a:prstGeom prst="rect">
            <a:avLst/>
          </a:prstGeom>
          <a:noFill/>
        </p:spPr>
        <p:txBody>
          <a:bodyPr spcFirstLastPara="1" wrap="square" lIns="91425" tIns="91425" rIns="91425" bIns="91425" anchor="t" anchorCtr="0">
            <a:noAutofit/>
          </a:bodyPr>
          <a:lstStyle/>
          <a:p>
            <a:pPr marL="0" lvl="0" indent="0" rtl="0">
              <a:spcBef>
                <a:spcPts val="0"/>
              </a:spcBef>
              <a:spcAft>
                <a:spcPts val="0"/>
              </a:spcAft>
              <a:buNone/>
            </a:pPr>
            <a:r>
              <a:rPr lang="en" sz="1500">
                <a:solidFill>
                  <a:srgbClr val="000000"/>
                </a:solidFill>
                <a:latin typeface="Arial"/>
                <a:ea typeface="Arial"/>
                <a:cs typeface="Arial"/>
                <a:sym typeface="Arial"/>
              </a:rPr>
              <a:t>Student demographic information analysis, module engagement and scores can help assess student performance and has potential to create huge impact for business</a:t>
            </a:r>
            <a:endParaRPr sz="1500">
              <a:solidFill>
                <a:srgbClr val="000000"/>
              </a:solidFill>
              <a:latin typeface="Arial"/>
              <a:ea typeface="Arial"/>
              <a:cs typeface="Arial"/>
              <a:sym typeface="Arial"/>
            </a:endParaRPr>
          </a:p>
          <a:p>
            <a:pPr marL="0" lvl="0" indent="0" rtl="0">
              <a:spcBef>
                <a:spcPts val="0"/>
              </a:spcBef>
              <a:spcAft>
                <a:spcPts val="0"/>
              </a:spcAft>
              <a:buNone/>
            </a:pPr>
            <a:endParaRPr>
              <a:latin typeface="Arial"/>
              <a:ea typeface="Arial"/>
              <a:cs typeface="Arial"/>
              <a:sym typeface="Arial"/>
            </a:endParaRPr>
          </a:p>
        </p:txBody>
      </p:sp>
      <p:sp>
        <p:nvSpPr>
          <p:cNvPr id="178" name="Shape 178"/>
          <p:cNvSpPr txBox="1"/>
          <p:nvPr/>
        </p:nvSpPr>
        <p:spPr>
          <a:xfrm>
            <a:off x="509925" y="1426275"/>
            <a:ext cx="2084100" cy="3237000"/>
          </a:xfrm>
          <a:prstGeom prst="rect">
            <a:avLst/>
          </a:prstGeom>
          <a:noFill/>
          <a:ln w="19050" cap="flat" cmpd="sng">
            <a:solidFill>
              <a:srgbClr val="CCCCCC"/>
            </a:solidFill>
            <a:prstDash val="solid"/>
            <a:round/>
            <a:headEnd type="none" w="med" len="med"/>
            <a:tailEnd type="none" w="med" len="med"/>
          </a:ln>
        </p:spPr>
        <p:txBody>
          <a:bodyPr spcFirstLastPara="1" wrap="square" lIns="91425" tIns="91425" rIns="91425" bIns="91425" anchor="t" anchorCtr="0">
            <a:noAutofit/>
          </a:bodyPr>
          <a:lstStyle/>
          <a:p>
            <a:pPr marL="0" lvl="0" indent="0" algn="ctr" rtl="0">
              <a:spcBef>
                <a:spcPts val="0"/>
              </a:spcBef>
              <a:spcAft>
                <a:spcPts val="0"/>
              </a:spcAft>
              <a:buNone/>
            </a:pPr>
            <a:endParaRPr/>
          </a:p>
          <a:p>
            <a:pPr marL="0" lvl="0" indent="0" algn="ctr" rtl="0">
              <a:spcBef>
                <a:spcPts val="0"/>
              </a:spcBef>
              <a:spcAft>
                <a:spcPts val="0"/>
              </a:spcAft>
              <a:buNone/>
            </a:pPr>
            <a:endParaRPr sz="1200"/>
          </a:p>
          <a:p>
            <a:pPr marL="457200" lvl="0" indent="-304800" rtl="0">
              <a:lnSpc>
                <a:spcPct val="115000"/>
              </a:lnSpc>
              <a:spcBef>
                <a:spcPts val="0"/>
              </a:spcBef>
              <a:spcAft>
                <a:spcPts val="0"/>
              </a:spcAft>
              <a:buSzPts val="1200"/>
              <a:buChar char="●"/>
            </a:pPr>
            <a:r>
              <a:rPr lang="en" sz="1200"/>
              <a:t>Open University Learning contains data about student demographics their courses, interactions and final result</a:t>
            </a:r>
            <a:endParaRPr sz="1200"/>
          </a:p>
          <a:p>
            <a:pPr marL="0" lvl="0" indent="0" rtl="0">
              <a:lnSpc>
                <a:spcPct val="115000"/>
              </a:lnSpc>
              <a:spcBef>
                <a:spcPts val="0"/>
              </a:spcBef>
              <a:spcAft>
                <a:spcPts val="0"/>
              </a:spcAft>
              <a:buNone/>
            </a:pPr>
            <a:endParaRPr sz="1200"/>
          </a:p>
          <a:p>
            <a:pPr marL="457200" lvl="0" indent="-304800" rtl="0">
              <a:lnSpc>
                <a:spcPct val="115000"/>
              </a:lnSpc>
              <a:spcBef>
                <a:spcPts val="0"/>
              </a:spcBef>
              <a:spcAft>
                <a:spcPts val="0"/>
              </a:spcAft>
              <a:buSzPts val="1200"/>
              <a:buChar char="●"/>
            </a:pPr>
            <a:r>
              <a:rPr lang="en" sz="1200"/>
              <a:t>They want to identify key business and student performance metrics</a:t>
            </a:r>
            <a:endParaRPr sz="1200"/>
          </a:p>
        </p:txBody>
      </p:sp>
      <p:sp>
        <p:nvSpPr>
          <p:cNvPr id="179" name="Shape 179"/>
          <p:cNvSpPr txBox="1"/>
          <p:nvPr/>
        </p:nvSpPr>
        <p:spPr>
          <a:xfrm>
            <a:off x="6433975" y="1426275"/>
            <a:ext cx="2084100" cy="3237000"/>
          </a:xfrm>
          <a:prstGeom prst="rect">
            <a:avLst/>
          </a:prstGeom>
          <a:noFill/>
          <a:ln w="19050" cap="flat" cmpd="sng">
            <a:solidFill>
              <a:srgbClr val="CCCCCC"/>
            </a:solidFill>
            <a:prstDash val="solid"/>
            <a:round/>
            <a:headEnd type="none" w="med" len="med"/>
            <a:tailEnd type="none" w="med" len="med"/>
          </a:ln>
        </p:spPr>
        <p:txBody>
          <a:bodyPr spcFirstLastPara="1" wrap="square" lIns="91425" tIns="91425" rIns="91425" bIns="91425" anchor="t" anchorCtr="0">
            <a:noAutofit/>
          </a:bodyPr>
          <a:lstStyle/>
          <a:p>
            <a:pPr marL="0" lvl="0" indent="0" algn="ctr" rtl="0">
              <a:spcBef>
                <a:spcPts val="0"/>
              </a:spcBef>
              <a:spcAft>
                <a:spcPts val="0"/>
              </a:spcAft>
              <a:buNone/>
            </a:pPr>
            <a:endParaRPr sz="1000"/>
          </a:p>
          <a:p>
            <a:pPr marL="0" lvl="0" indent="0" rtl="0">
              <a:lnSpc>
                <a:spcPct val="115000"/>
              </a:lnSpc>
              <a:spcBef>
                <a:spcPts val="0"/>
              </a:spcBef>
              <a:spcAft>
                <a:spcPts val="0"/>
              </a:spcAft>
              <a:buNone/>
            </a:pPr>
            <a:endParaRPr sz="1200"/>
          </a:p>
          <a:p>
            <a:pPr marL="457200" lvl="0" indent="-304800" rtl="0">
              <a:lnSpc>
                <a:spcPct val="115000"/>
              </a:lnSpc>
              <a:spcBef>
                <a:spcPts val="0"/>
              </a:spcBef>
              <a:spcAft>
                <a:spcPts val="0"/>
              </a:spcAft>
              <a:buSzPts val="1200"/>
              <a:buChar char="●"/>
            </a:pPr>
            <a:r>
              <a:rPr lang="en" sz="1200"/>
              <a:t>Open University has identified metrics to understand student performance and minimize the associated risk</a:t>
            </a:r>
            <a:endParaRPr sz="1200"/>
          </a:p>
          <a:p>
            <a:pPr marL="0" lvl="0" indent="0" rtl="0">
              <a:lnSpc>
                <a:spcPct val="115000"/>
              </a:lnSpc>
              <a:spcBef>
                <a:spcPts val="0"/>
              </a:spcBef>
              <a:spcAft>
                <a:spcPts val="0"/>
              </a:spcAft>
              <a:buNone/>
            </a:pPr>
            <a:endParaRPr sz="1200"/>
          </a:p>
          <a:p>
            <a:pPr marL="457200" lvl="0" indent="-304800" rtl="0">
              <a:lnSpc>
                <a:spcPct val="115000"/>
              </a:lnSpc>
              <a:spcBef>
                <a:spcPts val="0"/>
              </a:spcBef>
              <a:spcAft>
                <a:spcPts val="0"/>
              </a:spcAft>
              <a:buSzPts val="1200"/>
              <a:buChar char="●"/>
            </a:pPr>
            <a:r>
              <a:rPr lang="en" sz="1200"/>
              <a:t>It has also identified key factors which can help assess business performance</a:t>
            </a:r>
            <a:endParaRPr sz="1200"/>
          </a:p>
        </p:txBody>
      </p:sp>
      <p:sp>
        <p:nvSpPr>
          <p:cNvPr id="180" name="Shape 180"/>
          <p:cNvSpPr txBox="1"/>
          <p:nvPr/>
        </p:nvSpPr>
        <p:spPr>
          <a:xfrm>
            <a:off x="2905550" y="1426275"/>
            <a:ext cx="3216900" cy="909000"/>
          </a:xfrm>
          <a:prstGeom prst="rect">
            <a:avLst/>
          </a:prstGeom>
          <a:noFill/>
          <a:ln w="19050" cap="flat" cmpd="sng">
            <a:solidFill>
              <a:srgbClr val="CCCCCC"/>
            </a:solidFill>
            <a:prstDash val="solid"/>
            <a:round/>
            <a:headEnd type="none" w="med" len="med"/>
            <a:tailEnd type="none" w="med" len="med"/>
          </a:ln>
        </p:spPr>
        <p:txBody>
          <a:bodyPr spcFirstLastPara="1" wrap="square" lIns="91425" tIns="91425" rIns="91425" bIns="91425" anchor="t" anchorCtr="0">
            <a:noAutofit/>
          </a:bodyPr>
          <a:lstStyle/>
          <a:p>
            <a:pPr marL="0" lvl="0" indent="0" algn="ctr" rtl="0">
              <a:spcBef>
                <a:spcPts val="0"/>
              </a:spcBef>
              <a:spcAft>
                <a:spcPts val="0"/>
              </a:spcAft>
              <a:buNone/>
            </a:pPr>
            <a:endParaRPr/>
          </a:p>
          <a:p>
            <a:pPr marL="0" lvl="0" indent="0" rtl="0">
              <a:spcBef>
                <a:spcPts val="0"/>
              </a:spcBef>
              <a:spcAft>
                <a:spcPts val="0"/>
              </a:spcAft>
              <a:buNone/>
            </a:pPr>
            <a:endParaRPr sz="1200"/>
          </a:p>
          <a:p>
            <a:pPr marL="0" lvl="0" indent="0" rtl="0">
              <a:spcBef>
                <a:spcPts val="0"/>
              </a:spcBef>
              <a:spcAft>
                <a:spcPts val="0"/>
              </a:spcAft>
              <a:buNone/>
            </a:pPr>
            <a:r>
              <a:rPr lang="en" sz="1200"/>
              <a:t>There is no insight into student and business performance</a:t>
            </a:r>
            <a:endParaRPr sz="1200"/>
          </a:p>
        </p:txBody>
      </p:sp>
      <p:sp>
        <p:nvSpPr>
          <p:cNvPr id="181" name="Shape 181"/>
          <p:cNvSpPr txBox="1"/>
          <p:nvPr/>
        </p:nvSpPr>
        <p:spPr>
          <a:xfrm>
            <a:off x="2905550" y="3132900"/>
            <a:ext cx="3216900" cy="1537200"/>
          </a:xfrm>
          <a:prstGeom prst="rect">
            <a:avLst/>
          </a:prstGeom>
          <a:noFill/>
          <a:ln w="19050" cap="flat" cmpd="sng">
            <a:solidFill>
              <a:srgbClr val="CCCCCC"/>
            </a:solidFill>
            <a:prstDash val="solid"/>
            <a:round/>
            <a:headEnd type="none" w="med" len="med"/>
            <a:tailEnd type="none" w="med" len="med"/>
          </a:ln>
        </p:spPr>
        <p:txBody>
          <a:bodyPr spcFirstLastPara="1" wrap="square" lIns="91425" tIns="91425" rIns="91425" bIns="91425" anchor="t" anchorCtr="0">
            <a:noAutofit/>
          </a:bodyPr>
          <a:lstStyle/>
          <a:p>
            <a:pPr marL="0" lvl="0" indent="0" algn="ctr" rtl="0">
              <a:spcBef>
                <a:spcPts val="0"/>
              </a:spcBef>
              <a:spcAft>
                <a:spcPts val="0"/>
              </a:spcAft>
              <a:buNone/>
            </a:pPr>
            <a:endParaRPr/>
          </a:p>
          <a:p>
            <a:pPr marL="0" lvl="0" indent="0" rtl="0">
              <a:spcBef>
                <a:spcPts val="0"/>
              </a:spcBef>
              <a:spcAft>
                <a:spcPts val="0"/>
              </a:spcAft>
              <a:buNone/>
            </a:pPr>
            <a:endParaRPr sz="1200"/>
          </a:p>
          <a:p>
            <a:pPr marL="0" lvl="0" indent="0">
              <a:spcBef>
                <a:spcPts val="0"/>
              </a:spcBef>
              <a:spcAft>
                <a:spcPts val="0"/>
              </a:spcAft>
              <a:buNone/>
            </a:pPr>
            <a:r>
              <a:rPr lang="en" sz="1200"/>
              <a:t>What are the key student demographics and performance that increases probability of student failure or withdrawal?</a:t>
            </a:r>
            <a:endParaRPr sz="1200"/>
          </a:p>
          <a:p>
            <a:pPr marL="0" lvl="0" indent="0" rtl="0">
              <a:spcBef>
                <a:spcPts val="0"/>
              </a:spcBef>
              <a:spcAft>
                <a:spcPts val="0"/>
              </a:spcAft>
              <a:buNone/>
            </a:pPr>
            <a:r>
              <a:rPr lang="en" sz="1200"/>
              <a:t>What are module related metrics that might affect student performance?</a:t>
            </a:r>
            <a:endParaRPr sz="1200"/>
          </a:p>
          <a:p>
            <a:pPr marL="0" lvl="0" indent="0" algn="ctr" rtl="0">
              <a:spcBef>
                <a:spcPts val="0"/>
              </a:spcBef>
              <a:spcAft>
                <a:spcPts val="0"/>
              </a:spcAft>
              <a:buNone/>
            </a:pPr>
            <a:endParaRPr/>
          </a:p>
          <a:p>
            <a:pPr marL="0" lvl="0" indent="0" rtl="0">
              <a:spcBef>
                <a:spcPts val="0"/>
              </a:spcBef>
              <a:spcAft>
                <a:spcPts val="0"/>
              </a:spcAft>
              <a:buNone/>
            </a:pPr>
            <a:endParaRPr/>
          </a:p>
        </p:txBody>
      </p:sp>
      <p:sp>
        <p:nvSpPr>
          <p:cNvPr id="182" name="Shape 182"/>
          <p:cNvSpPr txBox="1"/>
          <p:nvPr/>
        </p:nvSpPr>
        <p:spPr>
          <a:xfrm>
            <a:off x="509925" y="1418900"/>
            <a:ext cx="2084100" cy="369600"/>
          </a:xfrm>
          <a:prstGeom prst="rect">
            <a:avLst/>
          </a:prstGeom>
          <a:solidFill>
            <a:srgbClr val="D9D9D9"/>
          </a:solidFill>
          <a:ln w="19050" cap="flat" cmpd="sng">
            <a:solidFill>
              <a:srgbClr val="CCCCCC"/>
            </a:solidFill>
            <a:prstDash val="solid"/>
            <a:round/>
            <a:headEnd type="none" w="med" len="med"/>
            <a:tailEnd type="none" w="med" len="med"/>
          </a:ln>
        </p:spPr>
        <p:txBody>
          <a:bodyPr spcFirstLastPara="1" wrap="square" lIns="91425" tIns="91425" rIns="91425" bIns="91425" anchor="t" anchorCtr="0">
            <a:noAutofit/>
          </a:bodyPr>
          <a:lstStyle/>
          <a:p>
            <a:pPr marL="0" lvl="0" indent="0" algn="ctr" rtl="0">
              <a:spcBef>
                <a:spcPts val="0"/>
              </a:spcBef>
              <a:spcAft>
                <a:spcPts val="0"/>
              </a:spcAft>
              <a:buNone/>
            </a:pPr>
            <a:r>
              <a:rPr lang="en" b="1"/>
              <a:t>Current State</a:t>
            </a:r>
            <a:endParaRPr b="1"/>
          </a:p>
        </p:txBody>
      </p:sp>
      <p:sp>
        <p:nvSpPr>
          <p:cNvPr id="183" name="Shape 183"/>
          <p:cNvSpPr txBox="1"/>
          <p:nvPr/>
        </p:nvSpPr>
        <p:spPr>
          <a:xfrm>
            <a:off x="6433975" y="1418900"/>
            <a:ext cx="2084100" cy="369600"/>
          </a:xfrm>
          <a:prstGeom prst="rect">
            <a:avLst/>
          </a:prstGeom>
          <a:solidFill>
            <a:srgbClr val="D9D9D9"/>
          </a:solidFill>
          <a:ln w="19050" cap="flat" cmpd="sng">
            <a:solidFill>
              <a:srgbClr val="CCCCCC"/>
            </a:solidFill>
            <a:prstDash val="solid"/>
            <a:round/>
            <a:headEnd type="none" w="med" len="med"/>
            <a:tailEnd type="none" w="med" len="med"/>
          </a:ln>
        </p:spPr>
        <p:txBody>
          <a:bodyPr spcFirstLastPara="1" wrap="square" lIns="91425" tIns="91425" rIns="91425" bIns="91425" anchor="t" anchorCtr="0">
            <a:noAutofit/>
          </a:bodyPr>
          <a:lstStyle/>
          <a:p>
            <a:pPr marL="0" lvl="0" indent="0" algn="ctr" rtl="0">
              <a:spcBef>
                <a:spcPts val="0"/>
              </a:spcBef>
              <a:spcAft>
                <a:spcPts val="0"/>
              </a:spcAft>
              <a:buNone/>
            </a:pPr>
            <a:r>
              <a:rPr lang="en" b="1"/>
              <a:t>Future State</a:t>
            </a:r>
            <a:endParaRPr b="1"/>
          </a:p>
        </p:txBody>
      </p:sp>
      <p:sp>
        <p:nvSpPr>
          <p:cNvPr id="184" name="Shape 184"/>
          <p:cNvSpPr txBox="1"/>
          <p:nvPr/>
        </p:nvSpPr>
        <p:spPr>
          <a:xfrm>
            <a:off x="2905550" y="1418900"/>
            <a:ext cx="3216900" cy="369600"/>
          </a:xfrm>
          <a:prstGeom prst="rect">
            <a:avLst/>
          </a:prstGeom>
          <a:solidFill>
            <a:srgbClr val="D9D9D9"/>
          </a:solidFill>
          <a:ln w="19050" cap="flat" cmpd="sng">
            <a:solidFill>
              <a:srgbClr val="CCCCCC"/>
            </a:solidFill>
            <a:prstDash val="solid"/>
            <a:round/>
            <a:headEnd type="none" w="med" len="med"/>
            <a:tailEnd type="none" w="med" len="med"/>
          </a:ln>
        </p:spPr>
        <p:txBody>
          <a:bodyPr spcFirstLastPara="1" wrap="square" lIns="91425" tIns="91425" rIns="91425" bIns="91425" anchor="t" anchorCtr="0">
            <a:noAutofit/>
          </a:bodyPr>
          <a:lstStyle/>
          <a:p>
            <a:pPr marL="0" lvl="0" indent="0" algn="ctr" rtl="0">
              <a:spcBef>
                <a:spcPts val="0"/>
              </a:spcBef>
              <a:spcAft>
                <a:spcPts val="0"/>
              </a:spcAft>
              <a:buNone/>
            </a:pPr>
            <a:r>
              <a:rPr lang="en" b="1"/>
              <a:t>Gap</a:t>
            </a:r>
            <a:endParaRPr b="1"/>
          </a:p>
        </p:txBody>
      </p:sp>
      <p:sp>
        <p:nvSpPr>
          <p:cNvPr id="185" name="Shape 185"/>
          <p:cNvSpPr txBox="1"/>
          <p:nvPr/>
        </p:nvSpPr>
        <p:spPr>
          <a:xfrm>
            <a:off x="2905550" y="3132900"/>
            <a:ext cx="3216900" cy="369600"/>
          </a:xfrm>
          <a:prstGeom prst="rect">
            <a:avLst/>
          </a:prstGeom>
          <a:solidFill>
            <a:srgbClr val="D9D9D9"/>
          </a:solidFill>
          <a:ln w="19050" cap="flat" cmpd="sng">
            <a:solidFill>
              <a:srgbClr val="CCCCCC"/>
            </a:solidFill>
            <a:prstDash val="solid"/>
            <a:round/>
            <a:headEnd type="none" w="med" len="med"/>
            <a:tailEnd type="none" w="med" len="med"/>
          </a:ln>
        </p:spPr>
        <p:txBody>
          <a:bodyPr spcFirstLastPara="1" wrap="square" lIns="91425" tIns="91425" rIns="91425" bIns="91425" anchor="t" anchorCtr="0">
            <a:noAutofit/>
          </a:bodyPr>
          <a:lstStyle/>
          <a:p>
            <a:pPr marL="0" lvl="0" indent="0" algn="ctr" rtl="0">
              <a:spcBef>
                <a:spcPts val="0"/>
              </a:spcBef>
              <a:spcAft>
                <a:spcPts val="0"/>
              </a:spcAft>
              <a:buNone/>
            </a:pPr>
            <a:r>
              <a:rPr lang="en" b="1"/>
              <a:t>Key Question</a:t>
            </a:r>
            <a:endParaRPr b="1"/>
          </a:p>
        </p:txBody>
      </p:sp>
      <p:sp>
        <p:nvSpPr>
          <p:cNvPr id="186" name="Shape 186"/>
          <p:cNvSpPr/>
          <p:nvPr/>
        </p:nvSpPr>
        <p:spPr>
          <a:xfrm>
            <a:off x="2905550" y="2550488"/>
            <a:ext cx="3216900" cy="443400"/>
          </a:xfrm>
          <a:prstGeom prst="rightArrow">
            <a:avLst>
              <a:gd name="adj1" fmla="val 50000"/>
              <a:gd name="adj2" fmla="val 50000"/>
            </a:avLst>
          </a:pr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1788</Words>
  <Application>Microsoft Macintosh PowerPoint</Application>
  <PresentationFormat>On-screen Show (16:9)</PresentationFormat>
  <Paragraphs>197</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Open Sans</vt:lpstr>
      <vt:lpstr>PT Sans Narrow</vt:lpstr>
      <vt:lpstr>Tropic</vt:lpstr>
      <vt:lpstr>PowerPoint Presentation</vt:lpstr>
      <vt:lpstr>Open University wants to understand student performance and module engagement to provide better learning experience </vt:lpstr>
      <vt:lpstr>Student course data is used to perform a holistic analysis to understand business better</vt:lpstr>
      <vt:lpstr>A methodical data analysis can help glean insights to help Open University understand its business performance  </vt:lpstr>
      <vt:lpstr>Student’s performance varies across courses and presentations due to module quality and student engagement </vt:lpstr>
      <vt:lpstr>Student’s module and presentation performance is different for different demographic segments  </vt:lpstr>
      <vt:lpstr>Student engagement varies over time for students who withdrew from course and students who completed the course across modules and presentations </vt:lpstr>
      <vt:lpstr>Score distributions across assessment types helps understand student performance for different customer segments </vt:lpstr>
      <vt:lpstr>Student demographic information analysis, module engagement and scores can help assess student performance and has potential to create huge impact for business </vt:lpstr>
      <vt:lpstr>Data exploration insights can be used to impute variables and select relevant features for further processing  </vt:lpstr>
      <vt:lpstr>Open University can incorporate variables learnt from data exploration to build solution to minimize student failure or withdrawal </vt:lpstr>
      <vt:lpstr>Classification methods with high recall are good classifiers for predicting failure and withdrawal rate </vt:lpstr>
      <vt:lpstr>Student failures and withdrawals can also be a result of low quality modules </vt:lpstr>
      <vt:lpstr>Student failures and withdrawals have a multifarious perspective and minimizing these is value adding for both instructors and stakeholders </vt:lpstr>
      <vt:lpstr>The impact of this analysis can be measured by implementing recommendations generated from the insights through appropriate testing  </vt:lpstr>
      <vt:lpstr>PowerPoint Presentation</vt:lpstr>
    </vt:vector>
  </TitlesOfParts>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Take Home Assignment</dc:title>
  <cp:lastModifiedBy>Mittal, Charvi</cp:lastModifiedBy>
  <cp:revision>2</cp:revision>
  <dcterms:modified xsi:type="dcterms:W3CDTF">2018-02-02T07:06:47Z</dcterms:modified>
</cp:coreProperties>
</file>