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La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Montserrat ExtraBold"/>
      <p:bold r:id="rId48"/>
      <p:boldItalic r:id="rId49"/>
    </p:embeddedFont>
    <p:embeddedFont>
      <p:font typeface="Helvetica Neue Light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i+I8aUTaUrqbaflMHu4rWRXe/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ExtraBold-bold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Light-bold.fntdata"/><Relationship Id="rId50" Type="http://schemas.openxmlformats.org/officeDocument/2006/relationships/font" Target="fonts/HelveticaNeueLight-regular.fntdata"/><Relationship Id="rId53" Type="http://schemas.openxmlformats.org/officeDocument/2006/relationships/font" Target="fonts/HelveticaNeueLight-boldItalic.fntdata"/><Relationship Id="rId52" Type="http://schemas.openxmlformats.org/officeDocument/2006/relationships/font" Target="fonts/HelveticaNeue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cdb6d217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acdb6d217b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a7da52b5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aa7da52b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fa19ba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a1fa19ba2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75a3c1d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b175a3c1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75a3c1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b175a3c1d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75a3c1d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b175a3c1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b181e1fc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b1b181e1f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b181e1fc_4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b1b181e1fc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b181e1fc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b1b181e1fc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1b181e1fc_4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1b181e1fc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1b181e1fc_4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b1b181e1fc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1b181e1fc_4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b1b181e1fc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1b181e1fc_4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b1b181e1fc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1b181e1fc_4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b1b181e1fc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1b181e1fc_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b1b181e1f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b181e1f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b1b181e1fc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1fa19ba2c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a1fa19ba2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75a3c1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b175a3c1d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175a3c1d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b175a3c1d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1fa19ba2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a1fa19ba2c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237323c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a237323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1fa923c5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a1fa923c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24e427c2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b24e427c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1fa19ba2c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a1fa19ba2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1fa923c5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a1fa923c5f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1fa923c5f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a1fa923c5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2444234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b244423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1a0013e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gb1a0013ef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1fa19ba2c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a1fa19ba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a0013ef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b1a0013e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a0013ef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b1a0013e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fa19ba2c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a1fa19ba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a7da52b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aa7da52b5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Montserrat ExtraBold"/>
              <a:buNone/>
              <a:defRPr b="1" sz="4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cdb6d217b_0_65"/>
          <p:cNvSpPr txBox="1"/>
          <p:nvPr>
            <p:ph idx="12" type="sldNum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1800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-15766" y="5778442"/>
            <a:ext cx="12207765" cy="1079557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0" y="6022903"/>
            <a:ext cx="12192000" cy="835096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6324599"/>
            <a:ext cx="12192000" cy="533399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346700" y="5462025"/>
            <a:ext cx="1548000" cy="103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9666" y="5571753"/>
            <a:ext cx="13906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 ExtraBold"/>
              <a:buNone/>
              <a:defRPr b="1" i="0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cdb6d217b_0_200"/>
          <p:cNvSpPr txBox="1"/>
          <p:nvPr/>
        </p:nvSpPr>
        <p:spPr>
          <a:xfrm>
            <a:off x="822750" y="1469000"/>
            <a:ext cx="10546500" cy="31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Pneumonia Detection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7da52b55_0_9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Setup</a:t>
            </a:r>
            <a:endParaRPr b="0"/>
          </a:p>
        </p:txBody>
      </p:sp>
      <p:sp>
        <p:nvSpPr>
          <p:cNvPr id="92" name="Google Shape;92;gaa7da52b55_0_9"/>
          <p:cNvSpPr txBox="1"/>
          <p:nvPr>
            <p:ph idx="1" type="body"/>
          </p:nvPr>
        </p:nvSpPr>
        <p:spPr>
          <a:xfrm>
            <a:off x="203450" y="1348125"/>
            <a:ext cx="114780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 run on a normal CPU, having a ‘CUDA’ enabled GPU helps models get trained quicker.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‘Google’s Colaboratory’ is the developer's best friend when it comes to deep learning.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Colaboratory is a Google research project created to help machine learning education and research.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Hosted on Google Cloud instances which we can use for free. </a:t>
            </a:r>
            <a:endParaRPr sz="2500"/>
          </a:p>
        </p:txBody>
      </p:sp>
      <p:cxnSp>
        <p:nvCxnSpPr>
          <p:cNvPr id="93" name="Google Shape;93;gaa7da52b55_0_9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fa19ba2c_1_0"/>
          <p:cNvSpPr txBox="1"/>
          <p:nvPr/>
        </p:nvSpPr>
        <p:spPr>
          <a:xfrm>
            <a:off x="1144950" y="710600"/>
            <a:ext cx="99021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b="1" lang="en-US" sz="9500">
                <a:latin typeface="Montserrat"/>
                <a:ea typeface="Montserrat"/>
                <a:cs typeface="Montserrat"/>
                <a:sym typeface="Montserrat"/>
              </a:rPr>
              <a:t>Tensorflow Dataset API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75a3c1d7_0_3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Tensorflow Dataset API</a:t>
            </a:r>
            <a:endParaRPr/>
          </a:p>
        </p:txBody>
      </p:sp>
      <p:sp>
        <p:nvSpPr>
          <p:cNvPr id="104" name="Google Shape;104;gb175a3c1d7_0_3"/>
          <p:cNvSpPr txBox="1"/>
          <p:nvPr>
            <p:ph idx="1" type="body"/>
          </p:nvPr>
        </p:nvSpPr>
        <p:spPr>
          <a:xfrm>
            <a:off x="203450" y="1447275"/>
            <a:ext cx="119886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tensorflow dataset API helps us in writing custom and efficient input pipelines.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Dataset API is used for: </a:t>
            </a:r>
            <a:endParaRPr sz="2500"/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Creating a Stacked object for Input data and labels.</a:t>
            </a:r>
            <a:endParaRPr sz="2500"/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Applying transformations to the data.</a:t>
            </a:r>
            <a:endParaRPr sz="2500"/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Iterating over the object to fetch the data.</a:t>
            </a:r>
            <a:endParaRPr sz="2500"/>
          </a:p>
        </p:txBody>
      </p:sp>
      <p:cxnSp>
        <p:nvCxnSpPr>
          <p:cNvPr id="105" name="Google Shape;105;gb175a3c1d7_0_3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175a3c1d7_0_12"/>
          <p:cNvSpPr txBox="1"/>
          <p:nvPr/>
        </p:nvSpPr>
        <p:spPr>
          <a:xfrm>
            <a:off x="198300" y="991525"/>
            <a:ext cx="11716500" cy="26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ResNets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175a3c1d7_0_16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ResNets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gb175a3c1d7_0_16"/>
          <p:cNvSpPr txBox="1"/>
          <p:nvPr>
            <p:ph idx="1" type="body"/>
          </p:nvPr>
        </p:nvSpPr>
        <p:spPr>
          <a:xfrm>
            <a:off x="191725" y="1429050"/>
            <a:ext cx="114471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It was the time when ‘AlexNet’ was released and people were just trying to build bigger and bigger networks.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Bigger networks were actually getting better accuracies but there was a limit and after that the errors went higher i.e. no improvement in performance.</a:t>
            </a:r>
            <a:endParaRPr sz="2500"/>
          </a:p>
        </p:txBody>
      </p:sp>
      <p:cxnSp>
        <p:nvCxnSpPr>
          <p:cNvPr id="117" name="Google Shape;117;gb175a3c1d7_0_16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1b181e1fc_4_5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Issues using Plain Convolutional Networks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gb1b181e1fc_4_5"/>
          <p:cNvSpPr txBox="1"/>
          <p:nvPr>
            <p:ph idx="1" type="body"/>
          </p:nvPr>
        </p:nvSpPr>
        <p:spPr>
          <a:xfrm>
            <a:off x="191725" y="1429050"/>
            <a:ext cx="63261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Validation errors for two plain convolutional networks</a:t>
            </a:r>
            <a:endParaRPr sz="2500"/>
          </a:p>
          <a:p>
            <a:pPr indent="-3873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18 layers.</a:t>
            </a:r>
            <a:endParaRPr sz="2500"/>
          </a:p>
          <a:p>
            <a:pPr indent="-3873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34 layers.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error for a 34 layers network is higher compared to 18 layers.</a:t>
            </a:r>
            <a:endParaRPr sz="2500"/>
          </a:p>
        </p:txBody>
      </p:sp>
      <p:cxnSp>
        <p:nvCxnSpPr>
          <p:cNvPr id="124" name="Google Shape;124;gb1b181e1fc_4_5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gb1b181e1fc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59" y="1429050"/>
            <a:ext cx="5413590" cy="34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b181e1fc_4_35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Issues using Plain Convolutional Networks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gb1b181e1fc_4_35"/>
          <p:cNvSpPr txBox="1"/>
          <p:nvPr>
            <p:ph idx="1" type="body"/>
          </p:nvPr>
        </p:nvSpPr>
        <p:spPr>
          <a:xfrm>
            <a:off x="191725" y="1500675"/>
            <a:ext cx="114831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Adding more layers can lead to more complex learning functions which might lead to an overfitting situation.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Deeper networks might face an issue backpropagating the gradients, this issue is most commonly called the ‘Vanishing Gradients’ problem.</a:t>
            </a:r>
            <a:endParaRPr sz="2500"/>
          </a:p>
        </p:txBody>
      </p:sp>
      <p:cxnSp>
        <p:nvCxnSpPr>
          <p:cNvPr id="132" name="Google Shape;132;gb1b181e1fc_4_35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b181e1fc_4_11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gb1b181e1fc_4_11"/>
          <p:cNvSpPr txBox="1"/>
          <p:nvPr>
            <p:ph idx="1" type="body"/>
          </p:nvPr>
        </p:nvSpPr>
        <p:spPr>
          <a:xfrm>
            <a:off x="218900" y="1267900"/>
            <a:ext cx="117780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Overfitting can be handled by using regularization and dropout where we deactivate few random neurons to help other neurons learn.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‘Vanishing Gradients’ problem can be handled using ‘ReLu’ activation which maximizes the gradient flow, we can use ‘Batch Normalization’ to address this issue as well.</a:t>
            </a:r>
            <a:endParaRPr sz="2500"/>
          </a:p>
        </p:txBody>
      </p:sp>
      <p:cxnSp>
        <p:nvCxnSpPr>
          <p:cNvPr id="139" name="Google Shape;139;gb1b181e1fc_4_1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b181e1fc_4_41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ResNet Background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gb1b181e1fc_4_41"/>
          <p:cNvSpPr txBox="1"/>
          <p:nvPr>
            <p:ph idx="1" type="body"/>
          </p:nvPr>
        </p:nvSpPr>
        <p:spPr>
          <a:xfrm>
            <a:off x="326250" y="1482775"/>
            <a:ext cx="115395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“</a:t>
            </a:r>
            <a:r>
              <a:rPr i="1" lang="en-US" sz="2500"/>
              <a:t>A deep network should perform at least equal to its shallow counterparts.</a:t>
            </a:r>
            <a:endParaRPr i="1"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Consider a Network where Initial layers are the shallow network and remaining layers are Identity functions.”</a:t>
            </a:r>
            <a:endParaRPr i="1" sz="2500"/>
          </a:p>
        </p:txBody>
      </p:sp>
      <p:cxnSp>
        <p:nvCxnSpPr>
          <p:cNvPr id="146" name="Google Shape;146;gb1b181e1fc_4_4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b181e1fc_4_100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Residual Block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gb1b181e1fc_4_100"/>
          <p:cNvSpPr txBox="1"/>
          <p:nvPr>
            <p:ph idx="1" type="body"/>
          </p:nvPr>
        </p:nvSpPr>
        <p:spPr>
          <a:xfrm>
            <a:off x="191725" y="1429050"/>
            <a:ext cx="68385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 residual block takes in the output of a layer and forwards the output to further layers.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 also remembers the past information which is nothing but the identity function.</a:t>
            </a:r>
            <a:endParaRPr sz="2500"/>
          </a:p>
        </p:txBody>
      </p:sp>
      <p:cxnSp>
        <p:nvCxnSpPr>
          <p:cNvPr id="153" name="Google Shape;153;gb1b181e1fc_4_10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gb1b181e1fc_4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225" y="1429050"/>
            <a:ext cx="4916576" cy="27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b1b181e1fc_4_100"/>
          <p:cNvSpPr txBox="1"/>
          <p:nvPr>
            <p:ph idx="1" type="body"/>
          </p:nvPr>
        </p:nvSpPr>
        <p:spPr>
          <a:xfrm>
            <a:off x="191725" y="4816775"/>
            <a:ext cx="11255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This type of connection is also called “Skip connection”. 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Classifying Chest X rays as Pneumonia or Normal</a:t>
            </a:r>
            <a:endParaRPr b="0" sz="4200"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322300" y="2059900"/>
            <a:ext cx="105513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Dealing with Image data sets.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Performing Data Processing and Augmentation as and when required.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and training a Convolutional Neural Network using Tensorflow 2.0 </a:t>
            </a:r>
            <a:endParaRPr sz="2500"/>
          </a:p>
        </p:txBody>
      </p:sp>
      <p:cxnSp>
        <p:nvCxnSpPr>
          <p:cNvPr id="38" name="Google Shape;38;p2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b181e1fc_4_69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Deeper ResNet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1" name="Google Shape;161;gb1b181e1fc_4_69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2" name="Google Shape;162;gb1b181e1fc_4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00" y="414525"/>
            <a:ext cx="6020790" cy="560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b1b181e1fc_4_69"/>
          <p:cNvSpPr txBox="1"/>
          <p:nvPr/>
        </p:nvSpPr>
        <p:spPr>
          <a:xfrm>
            <a:off x="304400" y="1715975"/>
            <a:ext cx="44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They are very similar to each other except for the skip connections part.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b181e1fc_4_60"/>
          <p:cNvSpPr txBox="1"/>
          <p:nvPr>
            <p:ph type="title"/>
          </p:nvPr>
        </p:nvSpPr>
        <p:spPr>
          <a:xfrm>
            <a:off x="431600" y="414525"/>
            <a:ext cx="11511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>
                <a:solidFill>
                  <a:schemeClr val="dk1"/>
                </a:solidFill>
              </a:rPr>
              <a:t>Plain Networks vs ResNets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9" name="Google Shape;169;gb1b181e1fc_4_6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0" name="Google Shape;170;gb1b181e1fc_4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50" y="2365525"/>
            <a:ext cx="9472150" cy="308873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b1b181e1fc_4_60"/>
          <p:cNvSpPr txBox="1"/>
          <p:nvPr/>
        </p:nvSpPr>
        <p:spPr>
          <a:xfrm>
            <a:off x="124350" y="1271350"/>
            <a:ext cx="119433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There is not much difference in validation errors of plain 18 layers and resnet 18.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b181e1fc_4_86"/>
          <p:cNvSpPr txBox="1"/>
          <p:nvPr>
            <p:ph type="title"/>
          </p:nvPr>
        </p:nvSpPr>
        <p:spPr>
          <a:xfrm>
            <a:off x="431600" y="414525"/>
            <a:ext cx="11511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>
                <a:solidFill>
                  <a:schemeClr val="dk1"/>
                </a:solidFill>
              </a:rPr>
              <a:t>Plain Networks vs ResNets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7" name="Google Shape;177;gb1b181e1fc_4_86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8" name="Google Shape;178;gb1b181e1fc_4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125" y="2506750"/>
            <a:ext cx="9664527" cy="31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b1b181e1fc_4_86"/>
          <p:cNvSpPr txBox="1"/>
          <p:nvPr/>
        </p:nvSpPr>
        <p:spPr>
          <a:xfrm>
            <a:off x="124350" y="1271350"/>
            <a:ext cx="119433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Difference starts showing up when we use deeper models like resnet 34 and resnet 50.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b181e1fc_4_29"/>
          <p:cNvSpPr txBox="1"/>
          <p:nvPr>
            <p:ph type="title"/>
          </p:nvPr>
        </p:nvSpPr>
        <p:spPr>
          <a:xfrm>
            <a:off x="431600" y="414525"/>
            <a:ext cx="11447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>
                <a:solidFill>
                  <a:schemeClr val="dk1"/>
                </a:solidFill>
              </a:rPr>
              <a:t>Plain Networks vs ResNets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185" name="Google Shape;185;gb1b181e1fc_4_29"/>
          <p:cNvSpPr txBox="1"/>
          <p:nvPr>
            <p:ph idx="1" type="body"/>
          </p:nvPr>
        </p:nvSpPr>
        <p:spPr>
          <a:xfrm>
            <a:off x="111475" y="1360800"/>
            <a:ext cx="119751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Validation error for 34 layer resnet is significantly lower compared to its plain counterpart</a:t>
            </a:r>
            <a:r>
              <a:rPr lang="en-US" sz="2500">
                <a:solidFill>
                  <a:schemeClr val="dk1"/>
                </a:solidFill>
              </a:rPr>
              <a:t>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86" name="Google Shape;186;gb1b181e1fc_4_29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7" name="Google Shape;187;gb1b181e1fc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675" y="2444925"/>
            <a:ext cx="8154248" cy="26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b1b181e1fc_4_29"/>
          <p:cNvSpPr txBox="1"/>
          <p:nvPr/>
        </p:nvSpPr>
        <p:spPr>
          <a:xfrm>
            <a:off x="111475" y="2641350"/>
            <a:ext cx="379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Difference will keep increasing with increase in the number of layers.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1b181e1fc_4_0"/>
          <p:cNvSpPr txBox="1"/>
          <p:nvPr/>
        </p:nvSpPr>
        <p:spPr>
          <a:xfrm>
            <a:off x="198300" y="991525"/>
            <a:ext cx="117165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9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Checkpo</a:t>
            </a: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ints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a19ba2c_1_65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Tensorflow Callback Object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a1fa19ba2c_1_65"/>
          <p:cNvSpPr txBox="1"/>
          <p:nvPr>
            <p:ph idx="1" type="body"/>
          </p:nvPr>
        </p:nvSpPr>
        <p:spPr>
          <a:xfrm>
            <a:off x="322400" y="1661825"/>
            <a:ext cx="68223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 Tensorflow callback object is used to perform an action in various stages of training process.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It could be at Start or End of an Epoch or Step.  </a:t>
            </a:r>
            <a:endParaRPr sz="2500"/>
          </a:p>
        </p:txBody>
      </p:sp>
      <p:cxnSp>
        <p:nvCxnSpPr>
          <p:cNvPr id="200" name="Google Shape;200;ga1fa19ba2c_1_65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ga1fa19ba2c_1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675" y="1518575"/>
            <a:ext cx="4430900" cy="2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175a3c1d7_0_22"/>
          <p:cNvSpPr txBox="1"/>
          <p:nvPr/>
        </p:nvSpPr>
        <p:spPr>
          <a:xfrm>
            <a:off x="1144950" y="941950"/>
            <a:ext cx="99021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b="1" i="0" lang="en-US" sz="9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Takeaways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75a3c1d7_0_26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Key Takeaways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gb175a3c1d7_0_26"/>
          <p:cNvSpPr txBox="1"/>
          <p:nvPr>
            <p:ph idx="1" type="body"/>
          </p:nvPr>
        </p:nvSpPr>
        <p:spPr>
          <a:xfrm>
            <a:off x="191725" y="1429050"/>
            <a:ext cx="118056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need to apply some Resampling Techniques to make it balanced.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need to apply some Data Transformation techniques.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Must Perform Univariate and Bivariate Analysis to understand the Better.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Finally, Try more and more Predictive Models, Compare them using various Evaluations Metrics is a good way of finding the Best Model.</a:t>
            </a:r>
            <a:endParaRPr sz="2500"/>
          </a:p>
        </p:txBody>
      </p:sp>
      <p:cxnSp>
        <p:nvCxnSpPr>
          <p:cNvPr id="213" name="Google Shape;213;gb175a3c1d7_0_26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fa19ba2c_1_20"/>
          <p:cNvSpPr txBox="1"/>
          <p:nvPr/>
        </p:nvSpPr>
        <p:spPr>
          <a:xfrm>
            <a:off x="1144950" y="941950"/>
            <a:ext cx="99021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b="1" lang="en-US" sz="9500">
                <a:latin typeface="Montserrat"/>
                <a:ea typeface="Montserrat"/>
                <a:cs typeface="Montserrat"/>
                <a:sym typeface="Montserrat"/>
              </a:rPr>
              <a:t>More Things </a:t>
            </a:r>
            <a:endParaRPr b="1" sz="9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b="1" lang="en-US" sz="9500">
                <a:latin typeface="Montserrat"/>
                <a:ea typeface="Montserrat"/>
                <a:cs typeface="Montserrat"/>
                <a:sym typeface="Montserrat"/>
              </a:rPr>
              <a:t>to Try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237323c5c_0_0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More Things to Try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a237323c5c_0_0"/>
          <p:cNvSpPr txBox="1"/>
          <p:nvPr>
            <p:ph idx="1" type="body"/>
          </p:nvPr>
        </p:nvSpPr>
        <p:spPr>
          <a:xfrm>
            <a:off x="155100" y="1472850"/>
            <a:ext cx="11881800" cy="3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Medical problem statements are complex and there's a high chance to miss some important point before solving the issue.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X-ray scanners made by different companies do post processing in different ways. 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Changes are huge in pixel level.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To improve the existing dataset by collecting X rays from multiple hospitals and different machines.</a:t>
            </a:r>
            <a:endParaRPr sz="2500"/>
          </a:p>
        </p:txBody>
      </p:sp>
      <p:cxnSp>
        <p:nvCxnSpPr>
          <p:cNvPr id="225" name="Google Shape;225;ga237323c5c_0_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1fa923c5f_0_8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Pre-requisites</a:t>
            </a:r>
            <a:endParaRPr b="0" sz="4200"/>
          </a:p>
        </p:txBody>
      </p:sp>
      <p:sp>
        <p:nvSpPr>
          <p:cNvPr id="44" name="Google Shape;44;ga1fa923c5f_0_8"/>
          <p:cNvSpPr txBox="1"/>
          <p:nvPr>
            <p:ph idx="1" type="body"/>
          </p:nvPr>
        </p:nvSpPr>
        <p:spPr>
          <a:xfrm>
            <a:off x="155675" y="1406675"/>
            <a:ext cx="96603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Good Knowledge of Python programming language.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 depth knowledge over Linear and Logistic regression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Understanding of Basic Image processing.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Basic Understanding on Artificial neural networks and Convolutional neural networks Working and Implementation.</a:t>
            </a:r>
            <a:endParaRPr sz="2500"/>
          </a:p>
        </p:txBody>
      </p:sp>
      <p:cxnSp>
        <p:nvCxnSpPr>
          <p:cNvPr id="45" name="Google Shape;45;ga1fa923c5f_0_8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ga1fa923c5f_0_8"/>
          <p:cNvPicPr preferRelativeResize="0"/>
          <p:nvPr/>
        </p:nvPicPr>
        <p:blipFill rotWithShape="1">
          <a:blip r:embed="rId3">
            <a:alphaModFix/>
          </a:blip>
          <a:srcRect b="0" l="18937" r="16910" t="0"/>
          <a:stretch/>
        </p:blipFill>
        <p:spPr>
          <a:xfrm>
            <a:off x="9485550" y="1240475"/>
            <a:ext cx="22487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24e427c28_1_0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More Things to Try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b24e427c28_1_0"/>
          <p:cNvSpPr txBox="1"/>
          <p:nvPr>
            <p:ph idx="1" type="body"/>
          </p:nvPr>
        </p:nvSpPr>
        <p:spPr>
          <a:xfrm>
            <a:off x="217500" y="1369800"/>
            <a:ext cx="119745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A</a:t>
            </a:r>
            <a:r>
              <a:rPr b="1" lang="en-US" sz="2500">
                <a:solidFill>
                  <a:schemeClr val="dk1"/>
                </a:solidFill>
              </a:rPr>
              <a:t>ugmentation 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Augmentation is the tricky part in medical imaging.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</a:t>
            </a:r>
            <a:r>
              <a:rPr lang="en-US" sz="2500">
                <a:solidFill>
                  <a:schemeClr val="dk1"/>
                </a:solidFill>
              </a:rPr>
              <a:t>e cannot use most of the augmentations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 might change the image itself.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</a:t>
            </a:r>
            <a:r>
              <a:rPr lang="en-US" sz="2500">
                <a:solidFill>
                  <a:schemeClr val="dk1"/>
                </a:solidFill>
              </a:rPr>
              <a:t>o use augmentations which do not affect pixel values like horizontal rotations , random image cropping.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could also try out Blurring images in a minimal way.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232" name="Google Shape;232;gb24e427c28_1_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1fa19ba2c_1_37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More Things to Try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ga1fa19ba2c_1_37"/>
          <p:cNvSpPr txBox="1"/>
          <p:nvPr>
            <p:ph idx="1" type="body"/>
          </p:nvPr>
        </p:nvSpPr>
        <p:spPr>
          <a:xfrm>
            <a:off x="174000" y="1401075"/>
            <a:ext cx="118440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used only 2 callbacks.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Like “LRScheduler” or “Reduce on Plateau” or build one custom callback.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</a:t>
            </a:r>
            <a:r>
              <a:rPr lang="en-US" sz="2500">
                <a:solidFill>
                  <a:schemeClr val="dk1"/>
                </a:solidFill>
              </a:rPr>
              <a:t>e have ‘Inception’ networks ‘EfficientNets’ , ‘NasNets’.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need to try out different Models , compare the performance  and then move forward with one of them.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239" name="Google Shape;239;ga1fa19ba2c_1_37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1fa923c5f_1_39"/>
          <p:cNvSpPr txBox="1"/>
          <p:nvPr/>
        </p:nvSpPr>
        <p:spPr>
          <a:xfrm>
            <a:off x="822750" y="1173300"/>
            <a:ext cx="10546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1fa923c5f_1_34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ga1fa923c5f_1_34"/>
          <p:cNvSpPr txBox="1"/>
          <p:nvPr>
            <p:ph idx="1" type="body"/>
          </p:nvPr>
        </p:nvSpPr>
        <p:spPr>
          <a:xfrm>
            <a:off x="194600" y="1362925"/>
            <a:ext cx="11495700" cy="4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Google Colab and GPUs.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Datasets consist of  Images, Text, and Videos.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to Set up the environment for Solving Deep Learning Problems.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How to use Tensorflow to build Convolutional Neural Networks.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Identify and detect pneumonia from the Chest X Rays using the ResNet Architecture.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Real time Response using APIs.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251" name="Google Shape;251;ga1fa923c5f_1_3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24442340a_0_0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lang="en-US">
                <a:solidFill>
                  <a:schemeClr val="dk1"/>
                </a:solidFill>
              </a:rPr>
              <a:t>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b24442340a_0_0"/>
          <p:cNvSpPr txBox="1"/>
          <p:nvPr>
            <p:ph idx="1" type="body"/>
          </p:nvPr>
        </p:nvSpPr>
        <p:spPr>
          <a:xfrm>
            <a:off x="304400" y="1452450"/>
            <a:ext cx="111489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Advanced Techniques to enhance the working of our Deep Learning Models.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Fruits Recognition:</a:t>
            </a:r>
            <a:endParaRPr sz="25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Recognize different Types of Fruits. </a:t>
            </a:r>
            <a:endParaRPr sz="25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It will give you a High Level Confidence for Performing Images Processing and Image Classification Tasks.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258" name="Google Shape;258;gb24442340a_0_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a0013ef5_0_16"/>
          <p:cNvSpPr txBox="1"/>
          <p:nvPr/>
        </p:nvSpPr>
        <p:spPr>
          <a:xfrm>
            <a:off x="822750" y="1469000"/>
            <a:ext cx="105465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Pneumonia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fa19ba2c_1_6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What Is Pneumonia?</a:t>
            </a:r>
            <a:endParaRPr b="0" sz="4200"/>
          </a:p>
        </p:txBody>
      </p:sp>
      <p:sp>
        <p:nvSpPr>
          <p:cNvPr id="57" name="Google Shape;57;ga1fa19ba2c_1_6"/>
          <p:cNvSpPr txBox="1"/>
          <p:nvPr>
            <p:ph idx="1" type="body"/>
          </p:nvPr>
        </p:nvSpPr>
        <p:spPr>
          <a:xfrm>
            <a:off x="244400" y="1525975"/>
            <a:ext cx="116538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Pneumonia is an infection that inflames air sacs in one or both lungs infection can be life-threatening to anyone.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germs that cause pneumonia are contagious. 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Both viral and bacterial pneumonia can spread to others through:</a:t>
            </a:r>
            <a:endParaRPr sz="2500"/>
          </a:p>
          <a:p>
            <a:pPr indent="-3873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-US" sz="2500"/>
              <a:t>Inhalation of airborne droplets from a sneeze or cough.</a:t>
            </a:r>
            <a:endParaRPr sz="2500"/>
          </a:p>
          <a:p>
            <a:pPr indent="-3873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-US" sz="2500"/>
              <a:t>By coming into contact with surfaces or objects that are contaminated with pneumonia-causing bacteria or viruses.</a:t>
            </a:r>
            <a:endParaRPr sz="2500"/>
          </a:p>
        </p:txBody>
      </p:sp>
      <p:cxnSp>
        <p:nvCxnSpPr>
          <p:cNvPr id="58" name="Google Shape;58;ga1fa19ba2c_1_6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a0013ef5_0_4"/>
          <p:cNvSpPr txBox="1"/>
          <p:nvPr>
            <p:ph type="title"/>
          </p:nvPr>
        </p:nvSpPr>
        <p:spPr>
          <a:xfrm>
            <a:off x="481175" y="407875"/>
            <a:ext cx="11021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Symptoms</a:t>
            </a:r>
            <a:endParaRPr b="0" sz="4200"/>
          </a:p>
        </p:txBody>
      </p:sp>
      <p:sp>
        <p:nvSpPr>
          <p:cNvPr id="64" name="Google Shape;64;gb1a0013ef5_0_4"/>
          <p:cNvSpPr txBox="1"/>
          <p:nvPr>
            <p:ph idx="1" type="body"/>
          </p:nvPr>
        </p:nvSpPr>
        <p:spPr>
          <a:xfrm>
            <a:off x="162725" y="1184400"/>
            <a:ext cx="6992700" cy="4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Coughing that may produce mucus.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Sweating or chills.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Shortness of breath.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Breathe or cough.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Feelings of tiredness or fatigue.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Loss of appetite.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Nausea or vomiting.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Headaches.</a:t>
            </a:r>
            <a:endParaRPr/>
          </a:p>
        </p:txBody>
      </p:sp>
      <p:cxnSp>
        <p:nvCxnSpPr>
          <p:cNvPr id="65" name="Google Shape;65;gb1a0013ef5_0_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gb1a0013ef5_0_4"/>
          <p:cNvPicPr preferRelativeResize="0"/>
          <p:nvPr/>
        </p:nvPicPr>
        <p:blipFill rotWithShape="1">
          <a:blip r:embed="rId3">
            <a:alphaModFix/>
          </a:blip>
          <a:srcRect b="7071" l="13472" r="0" t="0"/>
          <a:stretch/>
        </p:blipFill>
        <p:spPr>
          <a:xfrm>
            <a:off x="8093875" y="1407400"/>
            <a:ext cx="3611775" cy="2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a0013ef5_0_10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Physical Check-Ups</a:t>
            </a:r>
            <a:endParaRPr b="0" sz="4200"/>
          </a:p>
        </p:txBody>
      </p:sp>
      <p:sp>
        <p:nvSpPr>
          <p:cNvPr id="72" name="Google Shape;72;gb1a0013ef5_0_10"/>
          <p:cNvSpPr txBox="1"/>
          <p:nvPr>
            <p:ph idx="1" type="body"/>
          </p:nvPr>
        </p:nvSpPr>
        <p:spPr>
          <a:xfrm>
            <a:off x="244400" y="1341300"/>
            <a:ext cx="113961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‌Chest X-ray.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‌Blood Culture.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‌Sputum Culture.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‌Pulse Oximetry.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‌CT scan.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‌Fluid sample.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‌Bronchoscopy.</a:t>
            </a:r>
            <a:endParaRPr sz="2500"/>
          </a:p>
        </p:txBody>
      </p:sp>
      <p:cxnSp>
        <p:nvCxnSpPr>
          <p:cNvPr id="73" name="Google Shape;73;gb1a0013ef5_0_1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" name="Google Shape;74;gb1a0013ef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475" y="1590775"/>
            <a:ext cx="47625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1fa19ba2c_1_24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Chest X-Rays related to Pneumonia disease</a:t>
            </a:r>
            <a:endParaRPr b="0"/>
          </a:p>
        </p:txBody>
      </p:sp>
      <p:sp>
        <p:nvSpPr>
          <p:cNvPr id="80" name="Google Shape;80;ga1fa19ba2c_1_24"/>
          <p:cNvSpPr txBox="1"/>
          <p:nvPr>
            <p:ph idx="1" type="body"/>
          </p:nvPr>
        </p:nvSpPr>
        <p:spPr>
          <a:xfrm>
            <a:off x="203450" y="1496850"/>
            <a:ext cx="114780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An X-ray exam will allow a doctor to see lungs, heart and blood vessels etc to determine the presence of pneumonia.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Infiltrates that identify an infection.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Low contrast, overlapping organs and blurred boundary.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</a:t>
            </a:r>
            <a:r>
              <a:rPr lang="en-US" sz="2500">
                <a:solidFill>
                  <a:schemeClr val="dk1"/>
                </a:solidFill>
              </a:rPr>
              <a:t>edical value and application significance to construct a stable and accurate automatic detection model of pneumonia.</a:t>
            </a:r>
            <a:endParaRPr sz="2500"/>
          </a:p>
        </p:txBody>
      </p:sp>
      <p:cxnSp>
        <p:nvCxnSpPr>
          <p:cNvPr id="81" name="Google Shape;81;ga1fa19ba2c_1_2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a7da52b55_0_21"/>
          <p:cNvSpPr txBox="1"/>
          <p:nvPr/>
        </p:nvSpPr>
        <p:spPr>
          <a:xfrm>
            <a:off x="822750" y="1469000"/>
            <a:ext cx="10546500" cy="27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 Setup</a:t>
            </a:r>
            <a:endParaRPr b="1" i="0" sz="9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