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7" r:id="rId6"/>
    <p:sldId id="268" r:id="rId7"/>
    <p:sldId id="257" r:id="rId8"/>
    <p:sldId id="261" r:id="rId9"/>
    <p:sldId id="258" r:id="rId10"/>
    <p:sldId id="262" r:id="rId11"/>
    <p:sldId id="259" r:id="rId12"/>
    <p:sldId id="260" r:id="rId13"/>
    <p:sldId id="269" r:id="rId14"/>
    <p:sldId id="270" r:id="rId15"/>
    <p:sldId id="271" r:id="rId16"/>
    <p:sldId id="27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1E2360F3-CC59-4690-BE97-3D745909882E}"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20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2360F3-CC59-4690-BE97-3D745909882E}" type="slidenum">
              <a:rPr lang="en-IN" smtClean="0"/>
              <a:t>‹#›</a:t>
            </a:fld>
            <a:endParaRPr lang="en-IN" dirty="0"/>
          </a:p>
        </p:txBody>
      </p:sp>
    </p:spTree>
    <p:extLst>
      <p:ext uri="{BB962C8B-B14F-4D97-AF65-F5344CB8AC3E}">
        <p14:creationId xmlns:p14="http://schemas.microsoft.com/office/powerpoint/2010/main" val="64440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2360F3-CC59-4690-BE97-3D745909882E}"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405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2360F3-CC59-4690-BE97-3D745909882E}"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93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2360F3-CC59-4690-BE97-3D745909882E}" type="slidenum">
              <a:rPr lang="en-IN" smtClean="0"/>
              <a:t>‹#›</a:t>
            </a:fld>
            <a:endParaRPr lang="en-IN" dirty="0"/>
          </a:p>
        </p:txBody>
      </p:sp>
    </p:spTree>
    <p:extLst>
      <p:ext uri="{BB962C8B-B14F-4D97-AF65-F5344CB8AC3E}">
        <p14:creationId xmlns:p14="http://schemas.microsoft.com/office/powerpoint/2010/main" val="3583836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2360F3-CC59-4690-BE97-3D745909882E}"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5696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2360F3-CC59-4690-BE97-3D745909882E}"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642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2360F3-CC59-4690-BE97-3D745909882E}"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3868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2360F3-CC59-4690-BE97-3D745909882E}"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337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2360F3-CC59-4690-BE97-3D745909882E}" type="slidenum">
              <a:rPr lang="en-IN" smtClean="0"/>
              <a:t>‹#›</a:t>
            </a:fld>
            <a:endParaRPr lang="en-IN" dirty="0"/>
          </a:p>
        </p:txBody>
      </p:sp>
    </p:spTree>
    <p:extLst>
      <p:ext uri="{BB962C8B-B14F-4D97-AF65-F5344CB8AC3E}">
        <p14:creationId xmlns:p14="http://schemas.microsoft.com/office/powerpoint/2010/main" val="206304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2360F3-CC59-4690-BE97-3D745909882E}"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29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2360F3-CC59-4690-BE97-3D745909882E}" type="slidenum">
              <a:rPr lang="en-IN" smtClean="0"/>
              <a:t>‹#›</a:t>
            </a:fld>
            <a:endParaRPr lang="en-IN" dirty="0"/>
          </a:p>
        </p:txBody>
      </p:sp>
    </p:spTree>
    <p:extLst>
      <p:ext uri="{BB962C8B-B14F-4D97-AF65-F5344CB8AC3E}">
        <p14:creationId xmlns:p14="http://schemas.microsoft.com/office/powerpoint/2010/main" val="122162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E2360F3-CC59-4690-BE97-3D745909882E}"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22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E2360F3-CC59-4690-BE97-3D745909882E}"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332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E2360F3-CC59-4690-BE97-3D745909882E}" type="slidenum">
              <a:rPr lang="en-IN" smtClean="0"/>
              <a:t>‹#›</a:t>
            </a:fld>
            <a:endParaRPr lang="en-IN" dirty="0"/>
          </a:p>
        </p:txBody>
      </p:sp>
    </p:spTree>
    <p:extLst>
      <p:ext uri="{BB962C8B-B14F-4D97-AF65-F5344CB8AC3E}">
        <p14:creationId xmlns:p14="http://schemas.microsoft.com/office/powerpoint/2010/main" val="166639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2360F3-CC59-4690-BE97-3D745909882E}"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818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2C888-8E6F-4F10-9EFD-572465B969D2}" type="datetimeFigureOut">
              <a:rPr lang="en-IN" smtClean="0"/>
              <a:t>21-12-2022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2360F3-CC59-4690-BE97-3D745909882E}" type="slidenum">
              <a:rPr lang="en-IN" smtClean="0"/>
              <a:t>‹#›</a:t>
            </a:fld>
            <a:endParaRPr lang="en-IN" dirty="0"/>
          </a:p>
        </p:txBody>
      </p:sp>
    </p:spTree>
    <p:extLst>
      <p:ext uri="{BB962C8B-B14F-4D97-AF65-F5344CB8AC3E}">
        <p14:creationId xmlns:p14="http://schemas.microsoft.com/office/powerpoint/2010/main" val="6712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92C888-8E6F-4F10-9EFD-572465B969D2}" type="datetimeFigureOut">
              <a:rPr lang="en-IN" smtClean="0"/>
              <a:t>21-12-2022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2360F3-CC59-4690-BE97-3D745909882E}" type="slidenum">
              <a:rPr lang="en-IN" smtClean="0"/>
              <a:t>‹#›</a:t>
            </a:fld>
            <a:endParaRPr lang="en-IN" dirty="0"/>
          </a:p>
        </p:txBody>
      </p:sp>
    </p:spTree>
    <p:extLst>
      <p:ext uri="{BB962C8B-B14F-4D97-AF65-F5344CB8AC3E}">
        <p14:creationId xmlns:p14="http://schemas.microsoft.com/office/powerpoint/2010/main" val="322871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69A7-F644-7552-7A8C-B0E808063E81}"/>
              </a:ext>
            </a:extLst>
          </p:cNvPr>
          <p:cNvSpPr>
            <a:spLocks noGrp="1"/>
          </p:cNvSpPr>
          <p:nvPr>
            <p:ph type="ctrTitle"/>
          </p:nvPr>
        </p:nvSpPr>
        <p:spPr/>
        <p:txBody>
          <a:bodyPr/>
          <a:lstStyle/>
          <a:p>
            <a:r>
              <a:rPr lang="en-IN" dirty="0"/>
              <a:t>GSM &amp;OFDM</a:t>
            </a:r>
          </a:p>
        </p:txBody>
      </p:sp>
      <p:sp>
        <p:nvSpPr>
          <p:cNvPr id="3" name="Subtitle 2">
            <a:extLst>
              <a:ext uri="{FF2B5EF4-FFF2-40B4-BE49-F238E27FC236}">
                <a16:creationId xmlns:a16="http://schemas.microsoft.com/office/drawing/2014/main" id="{AA6A3308-D92B-5255-094A-F703AF233CA2}"/>
              </a:ext>
            </a:extLst>
          </p:cNvPr>
          <p:cNvSpPr>
            <a:spLocks noGrp="1"/>
          </p:cNvSpPr>
          <p:nvPr>
            <p:ph type="subTitle" idx="1"/>
          </p:nvPr>
        </p:nvSpPr>
        <p:spPr/>
        <p:txBody>
          <a:bodyPr>
            <a:normAutofit lnSpcReduction="10000"/>
          </a:bodyPr>
          <a:lstStyle/>
          <a:p>
            <a:r>
              <a:rPr lang="en-US" dirty="0"/>
              <a:t>GSM (Global system for mobile communication) OFDM(Orthogonal frequency division multiplexer) is used for wireless and telecommunications standard. (4G, 5G, WiMAX satellite)</a:t>
            </a:r>
            <a:endParaRPr lang="en-IN" dirty="0"/>
          </a:p>
        </p:txBody>
      </p:sp>
    </p:spTree>
    <p:extLst>
      <p:ext uri="{BB962C8B-B14F-4D97-AF65-F5344CB8AC3E}">
        <p14:creationId xmlns:p14="http://schemas.microsoft.com/office/powerpoint/2010/main" val="67957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FAD-84EF-E535-6093-DD678E51C85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837E150-1A66-B5E3-DF5F-7BD09094A182}"/>
              </a:ext>
            </a:extLst>
          </p:cNvPr>
          <p:cNvSpPr>
            <a:spLocks noGrp="1"/>
          </p:cNvSpPr>
          <p:nvPr>
            <p:ph idx="1"/>
          </p:nvPr>
        </p:nvSpPr>
        <p:spPr/>
        <p:txBody>
          <a:bodyPr/>
          <a:lstStyle/>
          <a:p>
            <a:endParaRPr lang="en-IN" dirty="0"/>
          </a:p>
        </p:txBody>
      </p:sp>
      <p:pic>
        <p:nvPicPr>
          <p:cNvPr id="2050" name="Picture 2" descr="Orthogonal Frequency-Division Multiplexing (OFDM) - GeeksforGeeks">
            <a:extLst>
              <a:ext uri="{FF2B5EF4-FFF2-40B4-BE49-F238E27FC236}">
                <a16:creationId xmlns:a16="http://schemas.microsoft.com/office/drawing/2014/main" id="{7451F9DA-DE7A-1DE9-1EA0-25A09B78D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332" y="892098"/>
            <a:ext cx="9946888" cy="518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8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6F61-B10C-0F71-7E76-1B5F2B7CC29C}"/>
              </a:ext>
            </a:extLst>
          </p:cNvPr>
          <p:cNvSpPr>
            <a:spLocks noGrp="1"/>
          </p:cNvSpPr>
          <p:nvPr>
            <p:ph type="title"/>
          </p:nvPr>
        </p:nvSpPr>
        <p:spPr/>
        <p:txBody>
          <a:bodyPr/>
          <a:lstStyle/>
          <a:p>
            <a:r>
              <a:rPr lang="en-IN" dirty="0"/>
              <a:t>OFDM</a:t>
            </a:r>
          </a:p>
        </p:txBody>
      </p:sp>
      <p:sp>
        <p:nvSpPr>
          <p:cNvPr id="3" name="Content Placeholder 2">
            <a:extLst>
              <a:ext uri="{FF2B5EF4-FFF2-40B4-BE49-F238E27FC236}">
                <a16:creationId xmlns:a16="http://schemas.microsoft.com/office/drawing/2014/main" id="{B236EC92-B303-754F-4714-C1A22215859A}"/>
              </a:ext>
            </a:extLst>
          </p:cNvPr>
          <p:cNvSpPr>
            <a:spLocks noGrp="1"/>
          </p:cNvSpPr>
          <p:nvPr>
            <p:ph idx="1"/>
          </p:nvPr>
        </p:nvSpPr>
        <p:spPr/>
        <p:txBody>
          <a:bodyPr/>
          <a:lstStyle/>
          <a:p>
            <a:r>
              <a:rPr lang="en-US" dirty="0"/>
              <a:t>at the receiving end the  demultiplexer would separate them based on this  orthogonal feature.</a:t>
            </a:r>
          </a:p>
          <a:p>
            <a:r>
              <a:rPr lang="en-US" dirty="0"/>
              <a:t>OFDM would better utilize the available bandwidth thus offering higher data transmission rate than FDM</a:t>
            </a:r>
          </a:p>
          <a:p>
            <a:r>
              <a:rPr lang="en-US" dirty="0"/>
              <a:t>the ever growing demand mandate more and more efficient Technology having efficient band with utilization and reduced errors etc. So OFDM was introduced.</a:t>
            </a:r>
            <a:endParaRPr lang="en-IN" dirty="0"/>
          </a:p>
        </p:txBody>
      </p:sp>
    </p:spTree>
    <p:extLst>
      <p:ext uri="{BB962C8B-B14F-4D97-AF65-F5344CB8AC3E}">
        <p14:creationId xmlns:p14="http://schemas.microsoft.com/office/powerpoint/2010/main" val="104243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EC6B-3BFD-96BC-3F1D-4AC1E68AD286}"/>
              </a:ext>
            </a:extLst>
          </p:cNvPr>
          <p:cNvSpPr>
            <a:spLocks noGrp="1"/>
          </p:cNvSpPr>
          <p:nvPr>
            <p:ph type="title"/>
          </p:nvPr>
        </p:nvSpPr>
        <p:spPr/>
        <p:txBody>
          <a:bodyPr/>
          <a:lstStyle/>
          <a:p>
            <a:r>
              <a:rPr lang="en-IN" dirty="0"/>
              <a:t>OFDM</a:t>
            </a:r>
          </a:p>
        </p:txBody>
      </p:sp>
      <p:sp>
        <p:nvSpPr>
          <p:cNvPr id="3" name="Content Placeholder 2">
            <a:extLst>
              <a:ext uri="{FF2B5EF4-FFF2-40B4-BE49-F238E27FC236}">
                <a16:creationId xmlns:a16="http://schemas.microsoft.com/office/drawing/2014/main" id="{187624E1-FDB5-469B-A443-93A7ECC03250}"/>
              </a:ext>
            </a:extLst>
          </p:cNvPr>
          <p:cNvSpPr>
            <a:spLocks noGrp="1"/>
          </p:cNvSpPr>
          <p:nvPr>
            <p:ph idx="1"/>
          </p:nvPr>
        </p:nvSpPr>
        <p:spPr/>
        <p:txBody>
          <a:bodyPr/>
          <a:lstStyle/>
          <a:p>
            <a:r>
              <a:rPr lang="en-US" dirty="0"/>
              <a:t>the technique of OFDM is more attractive due to its significant advantages of high spectral efficiency over single careers schemes.</a:t>
            </a:r>
          </a:p>
          <a:p>
            <a:r>
              <a:rPr lang="en-US" dirty="0"/>
              <a:t>To implement OFDM a FFT can be used to reduce computational complexity.</a:t>
            </a:r>
            <a:endParaRPr lang="en-IN" dirty="0"/>
          </a:p>
        </p:txBody>
      </p:sp>
    </p:spTree>
    <p:extLst>
      <p:ext uri="{BB962C8B-B14F-4D97-AF65-F5344CB8AC3E}">
        <p14:creationId xmlns:p14="http://schemas.microsoft.com/office/powerpoint/2010/main" val="3243097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8A73-B021-FDA6-1711-0241FFF78848}"/>
              </a:ext>
            </a:extLst>
          </p:cNvPr>
          <p:cNvSpPr>
            <a:spLocks noGrp="1"/>
          </p:cNvSpPr>
          <p:nvPr>
            <p:ph type="title"/>
          </p:nvPr>
        </p:nvSpPr>
        <p:spPr/>
        <p:txBody>
          <a:bodyPr/>
          <a:lstStyle/>
          <a:p>
            <a:r>
              <a:rPr lang="en-US" dirty="0"/>
              <a:t>OFDM</a:t>
            </a:r>
            <a:endParaRPr lang="en-IN" dirty="0"/>
          </a:p>
        </p:txBody>
      </p:sp>
      <p:sp>
        <p:nvSpPr>
          <p:cNvPr id="3" name="Content Placeholder 2">
            <a:extLst>
              <a:ext uri="{FF2B5EF4-FFF2-40B4-BE49-F238E27FC236}">
                <a16:creationId xmlns:a16="http://schemas.microsoft.com/office/drawing/2014/main" id="{E1FCBA9F-01B0-E117-C118-A9293063D32F}"/>
              </a:ext>
            </a:extLst>
          </p:cNvPr>
          <p:cNvSpPr>
            <a:spLocks noGrp="1"/>
          </p:cNvSpPr>
          <p:nvPr>
            <p:ph idx="1"/>
          </p:nvPr>
        </p:nvSpPr>
        <p:spPr/>
        <p:txBody>
          <a:bodyPr/>
          <a:lstStyle/>
          <a:p>
            <a:r>
              <a:rPr lang="en-US" dirty="0"/>
              <a:t>The OFDM transmission scheme can be broken down into several components. The data is first coded and modulated, usually into QAM symbols. These symbols are loaded into equally spaced frequency bins and an inverse fast Fourier transform (IFFT) is applied to transform the signal into orthogonal overlapping sinusoids in the time domain. The IFFT is given by the equation:</a:t>
            </a:r>
          </a:p>
          <a:p>
            <a:endParaRPr lang="en-IN" dirty="0"/>
          </a:p>
        </p:txBody>
      </p:sp>
      <p:pic>
        <p:nvPicPr>
          <p:cNvPr id="5" name="Picture 4">
            <a:extLst>
              <a:ext uri="{FF2B5EF4-FFF2-40B4-BE49-F238E27FC236}">
                <a16:creationId xmlns:a16="http://schemas.microsoft.com/office/drawing/2014/main" id="{37669E90-7ACE-7C29-EE34-6C3011555060}"/>
              </a:ext>
            </a:extLst>
          </p:cNvPr>
          <p:cNvPicPr>
            <a:picLocks noChangeAspect="1"/>
          </p:cNvPicPr>
          <p:nvPr/>
        </p:nvPicPr>
        <p:blipFill>
          <a:blip r:embed="rId2"/>
          <a:stretch>
            <a:fillRect/>
          </a:stretch>
        </p:blipFill>
        <p:spPr>
          <a:xfrm>
            <a:off x="3629608" y="4524666"/>
            <a:ext cx="3048000" cy="981075"/>
          </a:xfrm>
          <a:prstGeom prst="rect">
            <a:avLst/>
          </a:prstGeom>
        </p:spPr>
      </p:pic>
    </p:spTree>
    <p:extLst>
      <p:ext uri="{BB962C8B-B14F-4D97-AF65-F5344CB8AC3E}">
        <p14:creationId xmlns:p14="http://schemas.microsoft.com/office/powerpoint/2010/main" val="423828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4A6E-1F4C-364C-7F64-5C4B23D9E4EE}"/>
              </a:ext>
            </a:extLst>
          </p:cNvPr>
          <p:cNvSpPr>
            <a:spLocks noGrp="1"/>
          </p:cNvSpPr>
          <p:nvPr>
            <p:ph type="title"/>
          </p:nvPr>
        </p:nvSpPr>
        <p:spPr/>
        <p:txBody>
          <a:bodyPr/>
          <a:lstStyle/>
          <a:p>
            <a:r>
              <a:rPr lang="en-US" dirty="0"/>
              <a:t>OFDM</a:t>
            </a:r>
            <a:endParaRPr lang="en-IN" dirty="0"/>
          </a:p>
        </p:txBody>
      </p:sp>
      <p:sp>
        <p:nvSpPr>
          <p:cNvPr id="3" name="Content Placeholder 2">
            <a:extLst>
              <a:ext uri="{FF2B5EF4-FFF2-40B4-BE49-F238E27FC236}">
                <a16:creationId xmlns:a16="http://schemas.microsoft.com/office/drawing/2014/main" id="{08C1A09F-8BD5-F121-72BB-7DAE7C901B47}"/>
              </a:ext>
            </a:extLst>
          </p:cNvPr>
          <p:cNvSpPr>
            <a:spLocks noGrp="1"/>
          </p:cNvSpPr>
          <p:nvPr>
            <p:ph idx="1"/>
          </p:nvPr>
        </p:nvSpPr>
        <p:spPr/>
        <p:txBody>
          <a:bodyPr/>
          <a:lstStyle/>
          <a:p>
            <a:r>
              <a:rPr lang="en-US" dirty="0"/>
              <a:t>The N samples at the output of the IFFT make up one OFDM symbol. A cyclic prefix is then appended to each OFDM symbol, which allows for computation of circular convolution through linear convolution if the cyclic prefix is at least as long as the channel impulse response. This allows equalization at the receiver to remove </a:t>
            </a:r>
            <a:r>
              <a:rPr lang="en-US" dirty="0" err="1"/>
              <a:t>intersymbol</a:t>
            </a:r>
            <a:r>
              <a:rPr lang="en-US" dirty="0"/>
              <a:t> interference through a straightforward complex scalar multiplication applied to each OFDM symbol independently. In a typical OFDM application, known pilot symbols are added at the transmitter to aid with channel estimation and equalization.</a:t>
            </a:r>
            <a:endParaRPr lang="en-IN" dirty="0"/>
          </a:p>
        </p:txBody>
      </p:sp>
    </p:spTree>
    <p:extLst>
      <p:ext uri="{BB962C8B-B14F-4D97-AF65-F5344CB8AC3E}">
        <p14:creationId xmlns:p14="http://schemas.microsoft.com/office/powerpoint/2010/main" val="401213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90CB-EC18-D900-A518-EC76D70F0A56}"/>
              </a:ext>
            </a:extLst>
          </p:cNvPr>
          <p:cNvSpPr>
            <a:spLocks noGrp="1"/>
          </p:cNvSpPr>
          <p:nvPr>
            <p:ph type="title"/>
          </p:nvPr>
        </p:nvSpPr>
        <p:spPr/>
        <p:txBody>
          <a:bodyPr/>
          <a:lstStyle/>
          <a:p>
            <a:r>
              <a:rPr lang="en-US" dirty="0"/>
              <a:t>OFDM</a:t>
            </a:r>
            <a:endParaRPr lang="en-IN" dirty="0"/>
          </a:p>
        </p:txBody>
      </p:sp>
      <p:pic>
        <p:nvPicPr>
          <p:cNvPr id="5" name="Content Placeholder 4">
            <a:extLst>
              <a:ext uri="{FF2B5EF4-FFF2-40B4-BE49-F238E27FC236}">
                <a16:creationId xmlns:a16="http://schemas.microsoft.com/office/drawing/2014/main" id="{D9DB23E4-6CC0-FB75-4866-81A106E22D06}"/>
              </a:ext>
            </a:extLst>
          </p:cNvPr>
          <p:cNvPicPr>
            <a:picLocks noGrp="1" noChangeAspect="1"/>
          </p:cNvPicPr>
          <p:nvPr>
            <p:ph idx="1"/>
          </p:nvPr>
        </p:nvPicPr>
        <p:blipFill>
          <a:blip r:embed="rId2"/>
          <a:stretch>
            <a:fillRect/>
          </a:stretch>
        </p:blipFill>
        <p:spPr>
          <a:xfrm>
            <a:off x="772886" y="2864498"/>
            <a:ext cx="10646228" cy="2640564"/>
          </a:xfrm>
        </p:spPr>
      </p:pic>
    </p:spTree>
    <p:extLst>
      <p:ext uri="{BB962C8B-B14F-4D97-AF65-F5344CB8AC3E}">
        <p14:creationId xmlns:p14="http://schemas.microsoft.com/office/powerpoint/2010/main" val="340906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E801-4F66-CFB8-50FD-B2FAAC9708B3}"/>
              </a:ext>
            </a:extLst>
          </p:cNvPr>
          <p:cNvSpPr>
            <a:spLocks noGrp="1"/>
          </p:cNvSpPr>
          <p:nvPr>
            <p:ph type="title"/>
          </p:nvPr>
        </p:nvSpPr>
        <p:spPr/>
        <p:txBody>
          <a:bodyPr/>
          <a:lstStyle/>
          <a:p>
            <a:r>
              <a:rPr lang="en-US" dirty="0"/>
              <a:t>OFDM</a:t>
            </a:r>
            <a:endParaRPr lang="en-IN" dirty="0"/>
          </a:p>
        </p:txBody>
      </p:sp>
      <p:sp>
        <p:nvSpPr>
          <p:cNvPr id="3" name="Content Placeholder 2">
            <a:extLst>
              <a:ext uri="{FF2B5EF4-FFF2-40B4-BE49-F238E27FC236}">
                <a16:creationId xmlns:a16="http://schemas.microsoft.com/office/drawing/2014/main" id="{543879A5-A1A0-8F61-8773-5591911D6A1C}"/>
              </a:ext>
            </a:extLst>
          </p:cNvPr>
          <p:cNvSpPr>
            <a:spLocks noGrp="1"/>
          </p:cNvSpPr>
          <p:nvPr>
            <p:ph idx="1"/>
          </p:nvPr>
        </p:nvSpPr>
        <p:spPr/>
        <p:txBody>
          <a:bodyPr/>
          <a:lstStyle/>
          <a:p>
            <a:r>
              <a:rPr lang="en-US" dirty="0"/>
              <a:t>We are using OFDM modulator in this project . It modulates a signal using OFDM method . The output is a baseband representation of the modulated signal. To modulate a signal using OFDM:</a:t>
            </a:r>
          </a:p>
          <a:p>
            <a:r>
              <a:rPr lang="en-US" dirty="0"/>
              <a:t>Create the OFDM modulator object and set it’s properties.</a:t>
            </a:r>
          </a:p>
          <a:p>
            <a:r>
              <a:rPr lang="en-US" dirty="0"/>
              <a:t>Call the object with arguments, as if it were a function.</a:t>
            </a:r>
            <a:endParaRPr lang="en-IN" dirty="0"/>
          </a:p>
        </p:txBody>
      </p:sp>
    </p:spTree>
    <p:extLst>
      <p:ext uri="{BB962C8B-B14F-4D97-AF65-F5344CB8AC3E}">
        <p14:creationId xmlns:p14="http://schemas.microsoft.com/office/powerpoint/2010/main" val="398686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9E6B-04BF-89D6-83FA-3B0C421A9880}"/>
              </a:ext>
            </a:extLst>
          </p:cNvPr>
          <p:cNvSpPr>
            <a:spLocks noGrp="1"/>
          </p:cNvSpPr>
          <p:nvPr>
            <p:ph type="title"/>
          </p:nvPr>
        </p:nvSpPr>
        <p:spPr>
          <a:xfrm>
            <a:off x="1540729" y="2777066"/>
            <a:ext cx="9601196" cy="1303867"/>
          </a:xfrm>
        </p:spPr>
        <p:txBody>
          <a:bodyPr/>
          <a:lstStyle/>
          <a:p>
            <a:r>
              <a:rPr lang="en-US" dirty="0"/>
              <a:t>Thank you</a:t>
            </a:r>
            <a:endParaRPr lang="en-IN" dirty="0"/>
          </a:p>
        </p:txBody>
      </p:sp>
    </p:spTree>
    <p:extLst>
      <p:ext uri="{BB962C8B-B14F-4D97-AF65-F5344CB8AC3E}">
        <p14:creationId xmlns:p14="http://schemas.microsoft.com/office/powerpoint/2010/main" val="21876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5EF4-620D-E6D6-5E0A-4F0A02557340}"/>
              </a:ext>
            </a:extLst>
          </p:cNvPr>
          <p:cNvSpPr>
            <a:spLocks noGrp="1"/>
          </p:cNvSpPr>
          <p:nvPr>
            <p:ph type="title"/>
          </p:nvPr>
        </p:nvSpPr>
        <p:spPr/>
        <p:txBody>
          <a:bodyPr/>
          <a:lstStyle/>
          <a:p>
            <a:r>
              <a:rPr lang="en-US" dirty="0"/>
              <a:t>What is GSM?</a:t>
            </a:r>
            <a:endParaRPr lang="en-IN" dirty="0"/>
          </a:p>
        </p:txBody>
      </p:sp>
      <p:sp>
        <p:nvSpPr>
          <p:cNvPr id="3" name="Content Placeholder 2">
            <a:extLst>
              <a:ext uri="{FF2B5EF4-FFF2-40B4-BE49-F238E27FC236}">
                <a16:creationId xmlns:a16="http://schemas.microsoft.com/office/drawing/2014/main" id="{26B4CC2B-EE6C-0A04-986D-8CA4EF7FBD62}"/>
              </a:ext>
            </a:extLst>
          </p:cNvPr>
          <p:cNvSpPr>
            <a:spLocks noGrp="1"/>
          </p:cNvSpPr>
          <p:nvPr>
            <p:ph idx="1"/>
          </p:nvPr>
        </p:nvSpPr>
        <p:spPr/>
        <p:txBody>
          <a:bodyPr/>
          <a:lstStyle/>
          <a:p>
            <a:r>
              <a:rPr lang="en-US" dirty="0"/>
              <a:t>It is a digital mobile network that is widely used by mobile phone users around the world.</a:t>
            </a:r>
          </a:p>
          <a:p>
            <a:r>
              <a:rPr lang="en-US" dirty="0"/>
              <a:t>GSM uses a variation of time division multiple access (TDMA) and is the most widely used of the three digital wireless telephony technologies: TDMA, GSM and code-division multiple access (CDMA).</a:t>
            </a:r>
          </a:p>
          <a:p>
            <a:r>
              <a:rPr lang="en-US" dirty="0"/>
              <a:t> GSM digitizes and compresses data, then sends it down a channel with two other streams of user data, each in its own time slot. It operates at either the 900 megahertz (MHz) or 1,800 MHz frequency band.</a:t>
            </a:r>
            <a:endParaRPr lang="en-IN" dirty="0"/>
          </a:p>
        </p:txBody>
      </p:sp>
    </p:spTree>
    <p:extLst>
      <p:ext uri="{BB962C8B-B14F-4D97-AF65-F5344CB8AC3E}">
        <p14:creationId xmlns:p14="http://schemas.microsoft.com/office/powerpoint/2010/main" val="327117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C878-9BF4-6C29-26BA-99536A876BCD}"/>
              </a:ext>
            </a:extLst>
          </p:cNvPr>
          <p:cNvSpPr>
            <a:spLocks noGrp="1"/>
          </p:cNvSpPr>
          <p:nvPr>
            <p:ph type="title"/>
          </p:nvPr>
        </p:nvSpPr>
        <p:spPr/>
        <p:txBody>
          <a:bodyPr/>
          <a:lstStyle/>
          <a:p>
            <a:r>
              <a:rPr lang="en-US" dirty="0"/>
              <a:t>GSM</a:t>
            </a:r>
            <a:endParaRPr lang="en-IN" dirty="0"/>
          </a:p>
        </p:txBody>
      </p:sp>
      <p:sp>
        <p:nvSpPr>
          <p:cNvPr id="3" name="Content Placeholder 2">
            <a:extLst>
              <a:ext uri="{FF2B5EF4-FFF2-40B4-BE49-F238E27FC236}">
                <a16:creationId xmlns:a16="http://schemas.microsoft.com/office/drawing/2014/main" id="{D3942EFA-6599-BE45-6BE5-2E2B90D9E57E}"/>
              </a:ext>
            </a:extLst>
          </p:cNvPr>
          <p:cNvSpPr>
            <a:spLocks noGrp="1"/>
          </p:cNvSpPr>
          <p:nvPr>
            <p:ph idx="1"/>
          </p:nvPr>
        </p:nvSpPr>
        <p:spPr/>
        <p:txBody>
          <a:bodyPr>
            <a:normAutofit lnSpcReduction="10000"/>
          </a:bodyPr>
          <a:lstStyle/>
          <a:p>
            <a:r>
              <a:rPr lang="en-US" dirty="0"/>
              <a:t>GSM, together with other technologies, is part of the evolution of wireless mobile telecommunications that includes High-Speed Circuit-Switched Data (HSCSD), General Packet Radio Service (GPRS), Enhanced Data GSM Environment (EDGE) and Universal Mobile Telecommunications Service (UMTS).</a:t>
            </a:r>
          </a:p>
          <a:p>
            <a:r>
              <a:rPr lang="en-US" dirty="0"/>
              <a:t>The GSM network has four separate parts that work together to function as a whole: the mobile device itself, the base station subsystem (BSS), the network switching subsystem (NSS) and the operation and support subsystem (OSS).</a:t>
            </a:r>
            <a:endParaRPr lang="en-IN" dirty="0"/>
          </a:p>
        </p:txBody>
      </p:sp>
    </p:spTree>
    <p:extLst>
      <p:ext uri="{BB962C8B-B14F-4D97-AF65-F5344CB8AC3E}">
        <p14:creationId xmlns:p14="http://schemas.microsoft.com/office/powerpoint/2010/main" val="245496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D487-0CF8-2005-54E4-3F62D3A6F8D1}"/>
              </a:ext>
            </a:extLst>
          </p:cNvPr>
          <p:cNvSpPr>
            <a:spLocks noGrp="1"/>
          </p:cNvSpPr>
          <p:nvPr>
            <p:ph type="title"/>
          </p:nvPr>
        </p:nvSpPr>
        <p:spPr/>
        <p:txBody>
          <a:bodyPr/>
          <a:lstStyle/>
          <a:p>
            <a:r>
              <a:rPr lang="en-US" dirty="0"/>
              <a:t>GSM</a:t>
            </a:r>
            <a:endParaRPr lang="en-IN" dirty="0"/>
          </a:p>
        </p:txBody>
      </p:sp>
      <p:sp>
        <p:nvSpPr>
          <p:cNvPr id="3" name="Content Placeholder 2">
            <a:extLst>
              <a:ext uri="{FF2B5EF4-FFF2-40B4-BE49-F238E27FC236}">
                <a16:creationId xmlns:a16="http://schemas.microsoft.com/office/drawing/2014/main" id="{13AACF5B-4152-9134-F838-C7D463030DA5}"/>
              </a:ext>
            </a:extLst>
          </p:cNvPr>
          <p:cNvSpPr>
            <a:spLocks noGrp="1"/>
          </p:cNvSpPr>
          <p:nvPr>
            <p:ph idx="1"/>
          </p:nvPr>
        </p:nvSpPr>
        <p:spPr/>
        <p:txBody>
          <a:bodyPr>
            <a:normAutofit fontScale="92500" lnSpcReduction="10000"/>
          </a:bodyPr>
          <a:lstStyle/>
          <a:p>
            <a:r>
              <a:rPr lang="en-US" dirty="0"/>
              <a:t>The BSS handles traffic between the cellphone and the NSS. It consists of two main components: the base transceiver station (BTS) and the base station controller (BSC). The BTS contains the equipment that communicates with the mobile phones, largely the radio transmitter receivers and antennas, while the BSC is the intelligence behind it. The BSC communicates with and controls a group of base transceiver stations.</a:t>
            </a:r>
            <a:endParaRPr lang="en-IN" dirty="0"/>
          </a:p>
          <a:p>
            <a:r>
              <a:rPr lang="en-US" dirty="0"/>
              <a:t>The NSS portion of the GSM network architecture, often called the core network, tracks the location of callers to enable the delivery of cellular services. Mobile carriers own the NSS. The NSS has a variety of parts, including mobile switching center (MSC) and home location register (HLR).</a:t>
            </a:r>
          </a:p>
        </p:txBody>
      </p:sp>
    </p:spTree>
    <p:extLst>
      <p:ext uri="{BB962C8B-B14F-4D97-AF65-F5344CB8AC3E}">
        <p14:creationId xmlns:p14="http://schemas.microsoft.com/office/powerpoint/2010/main" val="120708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FA6E-AA23-389E-78B3-E7C4AED9AD4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CCC31B3-2BCC-AA4B-7752-85A247DF27D7}"/>
              </a:ext>
            </a:extLst>
          </p:cNvPr>
          <p:cNvPicPr>
            <a:picLocks noGrp="1" noChangeAspect="1"/>
          </p:cNvPicPr>
          <p:nvPr>
            <p:ph idx="1"/>
          </p:nvPr>
        </p:nvPicPr>
        <p:blipFill>
          <a:blip r:embed="rId2"/>
          <a:stretch>
            <a:fillRect/>
          </a:stretch>
        </p:blipFill>
        <p:spPr>
          <a:xfrm>
            <a:off x="839755" y="671804"/>
            <a:ext cx="10235682" cy="5449078"/>
          </a:xfrm>
        </p:spPr>
      </p:pic>
    </p:spTree>
    <p:extLst>
      <p:ext uri="{BB962C8B-B14F-4D97-AF65-F5344CB8AC3E}">
        <p14:creationId xmlns:p14="http://schemas.microsoft.com/office/powerpoint/2010/main" val="68493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8459E-A1FB-34F0-E432-18380C0EE40B}"/>
              </a:ext>
            </a:extLst>
          </p:cNvPr>
          <p:cNvSpPr>
            <a:spLocks noGrp="1"/>
          </p:cNvSpPr>
          <p:nvPr>
            <p:ph type="title"/>
          </p:nvPr>
        </p:nvSpPr>
        <p:spPr/>
        <p:txBody>
          <a:bodyPr/>
          <a:lstStyle/>
          <a:p>
            <a:r>
              <a:rPr lang="en-US" dirty="0"/>
              <a:t>GSM</a:t>
            </a:r>
            <a:endParaRPr lang="en-IN" dirty="0"/>
          </a:p>
        </p:txBody>
      </p:sp>
      <p:sp>
        <p:nvSpPr>
          <p:cNvPr id="3" name="Content Placeholder 2">
            <a:extLst>
              <a:ext uri="{FF2B5EF4-FFF2-40B4-BE49-F238E27FC236}">
                <a16:creationId xmlns:a16="http://schemas.microsoft.com/office/drawing/2014/main" id="{3D4AFD17-BC05-06CF-8873-D4CD7B8426D9}"/>
              </a:ext>
            </a:extLst>
          </p:cNvPr>
          <p:cNvSpPr>
            <a:spLocks noGrp="1"/>
          </p:cNvSpPr>
          <p:nvPr>
            <p:ph idx="1"/>
          </p:nvPr>
        </p:nvSpPr>
        <p:spPr/>
        <p:txBody>
          <a:bodyPr/>
          <a:lstStyle/>
          <a:p>
            <a:r>
              <a:rPr lang="en-US" dirty="0"/>
              <a:t>We have used GSM TC35 for this project. This python library is designed to be integrated in python or shell projects using TC35 module. It is multi-platform and compatible with python 3+.</a:t>
            </a:r>
          </a:p>
          <a:p>
            <a:endParaRPr lang="en-US" dirty="0"/>
          </a:p>
          <a:p>
            <a:r>
              <a:rPr lang="en-US" dirty="0"/>
              <a:t>Most functionalities should work with other GSM module using AT commands.</a:t>
            </a:r>
            <a:endParaRPr lang="en-IN" dirty="0"/>
          </a:p>
        </p:txBody>
      </p:sp>
    </p:spTree>
    <p:extLst>
      <p:ext uri="{BB962C8B-B14F-4D97-AF65-F5344CB8AC3E}">
        <p14:creationId xmlns:p14="http://schemas.microsoft.com/office/powerpoint/2010/main" val="70118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D960-2AFB-145A-4C67-A951B478BFF1}"/>
              </a:ext>
            </a:extLst>
          </p:cNvPr>
          <p:cNvSpPr>
            <a:spLocks noGrp="1"/>
          </p:cNvSpPr>
          <p:nvPr>
            <p:ph type="title"/>
          </p:nvPr>
        </p:nvSpPr>
        <p:spPr/>
        <p:txBody>
          <a:bodyPr/>
          <a:lstStyle/>
          <a:p>
            <a:r>
              <a:rPr lang="en-IN" dirty="0"/>
              <a:t>OFDM</a:t>
            </a:r>
          </a:p>
        </p:txBody>
      </p:sp>
      <p:sp>
        <p:nvSpPr>
          <p:cNvPr id="3" name="Content Placeholder 2">
            <a:extLst>
              <a:ext uri="{FF2B5EF4-FFF2-40B4-BE49-F238E27FC236}">
                <a16:creationId xmlns:a16="http://schemas.microsoft.com/office/drawing/2014/main" id="{36885313-55E8-FC9F-132F-0FD484458FE4}"/>
              </a:ext>
            </a:extLst>
          </p:cNvPr>
          <p:cNvSpPr>
            <a:spLocks noGrp="1"/>
          </p:cNvSpPr>
          <p:nvPr>
            <p:ph idx="1"/>
          </p:nvPr>
        </p:nvSpPr>
        <p:spPr/>
        <p:txBody>
          <a:bodyPr/>
          <a:lstStyle/>
          <a:p>
            <a:r>
              <a:rPr lang="en-IN" dirty="0"/>
              <a:t>Used for wireless and telecommunication on standard </a:t>
            </a:r>
          </a:p>
          <a:p>
            <a:r>
              <a:rPr lang="en-US" dirty="0"/>
              <a:t>Channels are closely spaced , there is no guard band between them but also overlapping we can see with the same available bandwidth.</a:t>
            </a:r>
          </a:p>
          <a:p>
            <a:r>
              <a:rPr lang="en-US" dirty="0"/>
              <a:t>It allows more data transmission than FDM. It prevents interference while multiple sub channels overlap each other.</a:t>
            </a:r>
            <a:endParaRPr lang="en-IN" dirty="0"/>
          </a:p>
        </p:txBody>
      </p:sp>
    </p:spTree>
    <p:extLst>
      <p:ext uri="{BB962C8B-B14F-4D97-AF65-F5344CB8AC3E}">
        <p14:creationId xmlns:p14="http://schemas.microsoft.com/office/powerpoint/2010/main" val="251664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1852-94CD-3537-E0FB-E854E017F31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6302D46-AF0E-AFA6-5F7A-FD222C37F027}"/>
              </a:ext>
            </a:extLst>
          </p:cNvPr>
          <p:cNvSpPr>
            <a:spLocks noGrp="1"/>
          </p:cNvSpPr>
          <p:nvPr>
            <p:ph idx="1"/>
          </p:nvPr>
        </p:nvSpPr>
        <p:spPr/>
        <p:txBody>
          <a:bodyPr/>
          <a:lstStyle/>
          <a:p>
            <a:endParaRPr lang="en-IN" dirty="0"/>
          </a:p>
        </p:txBody>
      </p:sp>
      <p:pic>
        <p:nvPicPr>
          <p:cNvPr id="1026" name="Picture 2" descr="how ODFM, FDM and single channel wireless transmission methods compare">
            <a:extLst>
              <a:ext uri="{FF2B5EF4-FFF2-40B4-BE49-F238E27FC236}">
                <a16:creationId xmlns:a16="http://schemas.microsoft.com/office/drawing/2014/main" id="{140E84EE-9310-5834-45D7-F3BB19242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93" y="667639"/>
            <a:ext cx="10738624" cy="552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2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7C40-C860-7B31-2F12-74638035A4B2}"/>
              </a:ext>
            </a:extLst>
          </p:cNvPr>
          <p:cNvSpPr>
            <a:spLocks noGrp="1"/>
          </p:cNvSpPr>
          <p:nvPr>
            <p:ph type="title"/>
          </p:nvPr>
        </p:nvSpPr>
        <p:spPr/>
        <p:txBody>
          <a:bodyPr/>
          <a:lstStyle/>
          <a:p>
            <a:r>
              <a:rPr lang="en-IN" dirty="0"/>
              <a:t>OFDM</a:t>
            </a:r>
          </a:p>
        </p:txBody>
      </p:sp>
      <p:sp>
        <p:nvSpPr>
          <p:cNvPr id="3" name="Content Placeholder 2">
            <a:extLst>
              <a:ext uri="{FF2B5EF4-FFF2-40B4-BE49-F238E27FC236}">
                <a16:creationId xmlns:a16="http://schemas.microsoft.com/office/drawing/2014/main" id="{2A56B0B1-52BC-F530-0F83-5D288EB6D828}"/>
              </a:ext>
            </a:extLst>
          </p:cNvPr>
          <p:cNvSpPr>
            <a:spLocks noGrp="1"/>
          </p:cNvSpPr>
          <p:nvPr>
            <p:ph idx="1"/>
          </p:nvPr>
        </p:nvSpPr>
        <p:spPr/>
        <p:txBody>
          <a:bodyPr/>
          <a:lstStyle/>
          <a:p>
            <a:r>
              <a:rPr lang="en-US" dirty="0"/>
              <a:t>so if there are three channels  OFDM will take them and place them orthogonal (independent) to each other.</a:t>
            </a:r>
          </a:p>
          <a:p>
            <a:r>
              <a:rPr lang="en-US" dirty="0"/>
              <a:t>any neighbor signals in OFDM operate without dependence or interference with one another.</a:t>
            </a:r>
          </a:p>
          <a:p>
            <a:r>
              <a:rPr lang="en-US" dirty="0"/>
              <a:t>when one is at its peak the other two are at zero there for orthogonal means signals are multiplex in a way that the peak of one signal occurs at null point of the other.</a:t>
            </a:r>
            <a:endParaRPr lang="en-IN" dirty="0"/>
          </a:p>
        </p:txBody>
      </p:sp>
    </p:spTree>
    <p:extLst>
      <p:ext uri="{BB962C8B-B14F-4D97-AF65-F5344CB8AC3E}">
        <p14:creationId xmlns:p14="http://schemas.microsoft.com/office/powerpoint/2010/main" val="25480778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75</TotalTime>
  <Words>847</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GSM &amp;OFDM</vt:lpstr>
      <vt:lpstr>What is GSM?</vt:lpstr>
      <vt:lpstr>GSM</vt:lpstr>
      <vt:lpstr>GSM</vt:lpstr>
      <vt:lpstr>PowerPoint Presentation</vt:lpstr>
      <vt:lpstr>GSM</vt:lpstr>
      <vt:lpstr>OFDM</vt:lpstr>
      <vt:lpstr>PowerPoint Presentation</vt:lpstr>
      <vt:lpstr>OFDM</vt:lpstr>
      <vt:lpstr>PowerPoint Presentation</vt:lpstr>
      <vt:lpstr>OFDM</vt:lpstr>
      <vt:lpstr>OFDM</vt:lpstr>
      <vt:lpstr>OFDM</vt:lpstr>
      <vt:lpstr>OFDM</vt:lpstr>
      <vt:lpstr>OFDM</vt:lpstr>
      <vt:lpstr>OFDM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OFDM</dc:title>
  <dc:creator>Aanchal Varshney</dc:creator>
  <cp:lastModifiedBy>Mrigya</cp:lastModifiedBy>
  <cp:revision>2</cp:revision>
  <dcterms:created xsi:type="dcterms:W3CDTF">2022-10-28T05:41:55Z</dcterms:created>
  <dcterms:modified xsi:type="dcterms:W3CDTF">2022-12-21T17:25:58Z</dcterms:modified>
</cp:coreProperties>
</file>