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rchitects Daughter"/>
      <p:regular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ArchitectsDaughter-regular.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b831a53f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b831a53f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b831a53f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b831a53f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28c35611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28c35611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2535909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2535909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0" name="Shape 50"/>
        <p:cNvGrpSpPr/>
        <p:nvPr/>
      </p:nvGrpSpPr>
      <p:grpSpPr>
        <a:xfrm>
          <a:off x="0" y="0"/>
          <a:ext cx="0" cy="0"/>
          <a:chOff x="0" y="0"/>
          <a:chExt cx="0" cy="0"/>
        </a:xfrm>
      </p:grpSpPr>
      <p:grpSp>
        <p:nvGrpSpPr>
          <p:cNvPr id="51" name="Google Shape;51;p13"/>
          <p:cNvGrpSpPr/>
          <p:nvPr/>
        </p:nvGrpSpPr>
        <p:grpSpPr>
          <a:xfrm>
            <a:off x="132950" y="288834"/>
            <a:ext cx="8878100" cy="4565827"/>
            <a:chOff x="132949" y="231750"/>
            <a:chExt cx="8878100" cy="4680019"/>
          </a:xfrm>
        </p:grpSpPr>
        <p:grpSp>
          <p:nvGrpSpPr>
            <p:cNvPr id="52" name="Google Shape;52;p13"/>
            <p:cNvGrpSpPr/>
            <p:nvPr/>
          </p:nvGrpSpPr>
          <p:grpSpPr>
            <a:xfrm>
              <a:off x="132949" y="231800"/>
              <a:ext cx="3208658" cy="4679969"/>
              <a:chOff x="0" y="215773"/>
              <a:chExt cx="5161103" cy="6424999"/>
            </a:xfrm>
          </p:grpSpPr>
          <p:sp>
            <p:nvSpPr>
              <p:cNvPr id="53" name="Google Shape;53;p13"/>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 name="Google Shape;54;p13"/>
              <p:cNvGrpSpPr/>
              <p:nvPr/>
            </p:nvGrpSpPr>
            <p:grpSpPr>
              <a:xfrm>
                <a:off x="219442" y="513234"/>
                <a:ext cx="544011" cy="544011"/>
                <a:chOff x="219442" y="513234"/>
                <a:chExt cx="544011" cy="544011"/>
              </a:xfrm>
            </p:grpSpPr>
            <p:sp>
              <p:nvSpPr>
                <p:cNvPr id="55" name="Google Shape;55;p13"/>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13"/>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13"/>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13"/>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13"/>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3"/>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13"/>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3"/>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3"/>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13"/>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5" name="Google Shape;65;p13"/>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13"/>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3"/>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3"/>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3"/>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3"/>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3"/>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3"/>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3"/>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3"/>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3"/>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3"/>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3"/>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13"/>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13"/>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3"/>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3"/>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13"/>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13"/>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3"/>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13"/>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3"/>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13"/>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13"/>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13"/>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3"/>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3"/>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13"/>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13"/>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4" name="Google Shape;94;p13"/>
            <p:cNvGrpSpPr/>
            <p:nvPr/>
          </p:nvGrpSpPr>
          <p:grpSpPr>
            <a:xfrm>
              <a:off x="5802433" y="231750"/>
              <a:ext cx="3208617" cy="4679969"/>
              <a:chOff x="7029045" y="215707"/>
              <a:chExt cx="5161037" cy="6424998"/>
            </a:xfrm>
          </p:grpSpPr>
          <p:sp>
            <p:nvSpPr>
              <p:cNvPr id="95" name="Google Shape;95;p13"/>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6" name="Google Shape;96;p13"/>
              <p:cNvGrpSpPr/>
              <p:nvPr/>
            </p:nvGrpSpPr>
            <p:grpSpPr>
              <a:xfrm>
                <a:off x="11426627" y="5799233"/>
                <a:ext cx="544011" cy="544012"/>
                <a:chOff x="11426627" y="5799233"/>
                <a:chExt cx="544011" cy="544012"/>
              </a:xfrm>
            </p:grpSpPr>
            <p:sp>
              <p:nvSpPr>
                <p:cNvPr id="97" name="Google Shape;97;p13"/>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3"/>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3"/>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3"/>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3"/>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3"/>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3"/>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3"/>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3"/>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3"/>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7" name="Google Shape;107;p13"/>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3"/>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3"/>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3"/>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3"/>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3"/>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3"/>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3"/>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3"/>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3"/>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3"/>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3"/>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3"/>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3"/>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3"/>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3"/>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3"/>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3"/>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3"/>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3"/>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3"/>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3"/>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3"/>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3"/>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3"/>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13"/>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3"/>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3"/>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3"/>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6" name="Google Shape;136;p13"/>
            <p:cNvGrpSpPr/>
            <p:nvPr/>
          </p:nvGrpSpPr>
          <p:grpSpPr>
            <a:xfrm rot="-5400000">
              <a:off x="4542463" y="109238"/>
              <a:ext cx="59100" cy="384850"/>
              <a:chOff x="1263425" y="3257275"/>
              <a:chExt cx="59100" cy="384850"/>
            </a:xfrm>
          </p:grpSpPr>
          <p:sp>
            <p:nvSpPr>
              <p:cNvPr id="137" name="Google Shape;137;p1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8" name="Google Shape;138;p1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9" name="Google Shape;139;p1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40" name="Google Shape;140;p13"/>
            <p:cNvGrpSpPr/>
            <p:nvPr/>
          </p:nvGrpSpPr>
          <p:grpSpPr>
            <a:xfrm rot="-5400000">
              <a:off x="4553050" y="4649063"/>
              <a:ext cx="59100" cy="384850"/>
              <a:chOff x="1263425" y="3257275"/>
              <a:chExt cx="59100" cy="384850"/>
            </a:xfrm>
          </p:grpSpPr>
          <p:sp>
            <p:nvSpPr>
              <p:cNvPr id="141" name="Google Shape;141;p1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2" name="Google Shape;142;p1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3" name="Google Shape;143;p1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grpSp>
        <p:nvGrpSpPr>
          <p:cNvPr id="144" name="Google Shape;144;p13"/>
          <p:cNvGrpSpPr/>
          <p:nvPr/>
        </p:nvGrpSpPr>
        <p:grpSpPr>
          <a:xfrm>
            <a:off x="914692" y="3500465"/>
            <a:ext cx="803540" cy="1103589"/>
            <a:chOff x="8502899" y="1189255"/>
            <a:chExt cx="855922" cy="1175532"/>
          </a:xfrm>
        </p:grpSpPr>
        <p:grpSp>
          <p:nvGrpSpPr>
            <p:cNvPr id="145" name="Google Shape;145;p13"/>
            <p:cNvGrpSpPr/>
            <p:nvPr/>
          </p:nvGrpSpPr>
          <p:grpSpPr>
            <a:xfrm>
              <a:off x="8577834" y="2220818"/>
              <a:ext cx="743729" cy="143969"/>
              <a:chOff x="8577834" y="2220818"/>
              <a:chExt cx="743729" cy="143969"/>
            </a:xfrm>
          </p:grpSpPr>
          <p:sp>
            <p:nvSpPr>
              <p:cNvPr id="146" name="Google Shape;146;p13"/>
              <p:cNvSpPr/>
              <p:nvPr/>
            </p:nvSpPr>
            <p:spPr>
              <a:xfrm>
                <a:off x="8577834" y="2220818"/>
                <a:ext cx="743729" cy="143969"/>
              </a:xfrm>
              <a:custGeom>
                <a:rect b="b" l="l" r="r" t="t"/>
                <a:pathLst>
                  <a:path extrusionOk="0" h="143969" w="743729">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43" y="143969"/>
                      <a:pt x="731229" y="143969"/>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7" name="Google Shape;147;p13"/>
              <p:cNvGrpSpPr/>
              <p:nvPr/>
            </p:nvGrpSpPr>
            <p:grpSpPr>
              <a:xfrm>
                <a:off x="8639465" y="2240966"/>
                <a:ext cx="620503" cy="102695"/>
                <a:chOff x="8639465" y="2240966"/>
                <a:chExt cx="620503" cy="102695"/>
              </a:xfrm>
            </p:grpSpPr>
            <p:sp>
              <p:nvSpPr>
                <p:cNvPr id="148" name="Google Shape;148;p13"/>
                <p:cNvSpPr/>
                <p:nvPr/>
              </p:nvSpPr>
              <p:spPr>
                <a:xfrm>
                  <a:off x="8639465" y="2240966"/>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76"/>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3"/>
                <p:cNvSpPr/>
                <p:nvPr/>
              </p:nvSpPr>
              <p:spPr>
                <a:xfrm>
                  <a:off x="8726412"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3"/>
                <p:cNvSpPr/>
                <p:nvPr/>
              </p:nvSpPr>
              <p:spPr>
                <a:xfrm>
                  <a:off x="8813394" y="2240966"/>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3"/>
                <p:cNvSpPr/>
                <p:nvPr/>
              </p:nvSpPr>
              <p:spPr>
                <a:xfrm>
                  <a:off x="8900342"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3"/>
                <p:cNvSpPr/>
                <p:nvPr/>
              </p:nvSpPr>
              <p:spPr>
                <a:xfrm>
                  <a:off x="8987324"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3"/>
                <p:cNvSpPr/>
                <p:nvPr/>
              </p:nvSpPr>
              <p:spPr>
                <a:xfrm>
                  <a:off x="9074270" y="2240966"/>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68" y="100076"/>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3"/>
                <p:cNvSpPr/>
                <p:nvPr/>
              </p:nvSpPr>
              <p:spPr>
                <a:xfrm>
                  <a:off x="9161253"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3"/>
                <p:cNvSpPr/>
                <p:nvPr/>
              </p:nvSpPr>
              <p:spPr>
                <a:xfrm>
                  <a:off x="9248235" y="2240966"/>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079"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56" name="Google Shape;156;p13"/>
            <p:cNvSpPr/>
            <p:nvPr/>
          </p:nvSpPr>
          <p:spPr>
            <a:xfrm>
              <a:off x="8521859" y="2076884"/>
              <a:ext cx="743729" cy="143969"/>
            </a:xfrm>
            <a:custGeom>
              <a:rect b="b" l="l" r="r" t="t"/>
              <a:pathLst>
                <a:path extrusionOk="0" h="143969" w="743729">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08" y="143969"/>
                    <a:pt x="731229" y="143969"/>
                  </a:cubicBezTo>
                  <a:close/>
                </a:path>
              </a:pathLst>
            </a:custGeom>
            <a:solidFill>
              <a:srgbClr val="00F9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7" name="Google Shape;157;p13"/>
            <p:cNvGrpSpPr/>
            <p:nvPr/>
          </p:nvGrpSpPr>
          <p:grpSpPr>
            <a:xfrm>
              <a:off x="8583491" y="2097032"/>
              <a:ext cx="620467" cy="102695"/>
              <a:chOff x="8583491" y="2097032"/>
              <a:chExt cx="620467" cy="102695"/>
            </a:xfrm>
          </p:grpSpPr>
          <p:sp>
            <p:nvSpPr>
              <p:cNvPr id="158" name="Google Shape;158;p13"/>
              <p:cNvSpPr/>
              <p:nvPr/>
            </p:nvSpPr>
            <p:spPr>
              <a:xfrm>
                <a:off x="8583491"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3"/>
              <p:cNvSpPr/>
              <p:nvPr/>
            </p:nvSpPr>
            <p:spPr>
              <a:xfrm>
                <a:off x="8670438"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13"/>
              <p:cNvSpPr/>
              <p:nvPr/>
            </p:nvSpPr>
            <p:spPr>
              <a:xfrm>
                <a:off x="8757420" y="2097032"/>
                <a:ext cx="11733" cy="102695"/>
              </a:xfrm>
              <a:custGeom>
                <a:rect b="b" l="l" r="r" t="t"/>
                <a:pathLst>
                  <a:path extrusionOk="0" h="102695" w="11733">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33" y="100077"/>
                      <a:pt x="9114" y="102696"/>
                      <a:pt x="5867"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13"/>
              <p:cNvSpPr/>
              <p:nvPr/>
            </p:nvSpPr>
            <p:spPr>
              <a:xfrm>
                <a:off x="8844367"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3"/>
              <p:cNvSpPr/>
              <p:nvPr/>
            </p:nvSpPr>
            <p:spPr>
              <a:xfrm>
                <a:off x="8931349" y="2097032"/>
                <a:ext cx="11733" cy="102695"/>
              </a:xfrm>
              <a:custGeom>
                <a:rect b="b" l="l" r="r" t="t"/>
                <a:pathLst>
                  <a:path extrusionOk="0" h="102695" w="11733">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33" y="100077"/>
                      <a:pt x="9114"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13"/>
              <p:cNvSpPr/>
              <p:nvPr/>
            </p:nvSpPr>
            <p:spPr>
              <a:xfrm>
                <a:off x="9018296" y="2097032"/>
                <a:ext cx="11733" cy="102695"/>
              </a:xfrm>
              <a:custGeom>
                <a:rect b="b" l="l" r="r" t="t"/>
                <a:pathLst>
                  <a:path extrusionOk="0" h="102695" w="11733">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68" y="100077"/>
                      <a:pt x="9114" y="102696"/>
                      <a:pt x="5867"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13"/>
              <p:cNvSpPr/>
              <p:nvPr/>
            </p:nvSpPr>
            <p:spPr>
              <a:xfrm>
                <a:off x="9105278"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3"/>
              <p:cNvSpPr/>
              <p:nvPr/>
            </p:nvSpPr>
            <p:spPr>
              <a:xfrm>
                <a:off x="9192225" y="2097032"/>
                <a:ext cx="11733" cy="102695"/>
              </a:xfrm>
              <a:custGeom>
                <a:rect b="b" l="l" r="r" t="t"/>
                <a:pathLst>
                  <a:path extrusionOk="0" h="102695" w="11733">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68" y="100077"/>
                      <a:pt x="9114"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6" name="Google Shape;166;p13"/>
            <p:cNvSpPr/>
            <p:nvPr/>
          </p:nvSpPr>
          <p:spPr>
            <a:xfrm>
              <a:off x="8615092" y="1932950"/>
              <a:ext cx="743729" cy="143969"/>
            </a:xfrm>
            <a:custGeom>
              <a:rect b="b" l="l" r="r" t="t"/>
              <a:pathLst>
                <a:path extrusionOk="0" h="143969" w="743729">
                  <a:moveTo>
                    <a:pt x="731195" y="143969"/>
                  </a:moveTo>
                  <a:lnTo>
                    <a:pt x="12501" y="143969"/>
                  </a:lnTo>
                  <a:cubicBezTo>
                    <a:pt x="5587" y="143969"/>
                    <a:pt x="0" y="138382"/>
                    <a:pt x="0" y="131468"/>
                  </a:cubicBezTo>
                  <a:lnTo>
                    <a:pt x="0" y="12501"/>
                  </a:lnTo>
                  <a:cubicBezTo>
                    <a:pt x="0" y="5587"/>
                    <a:pt x="5587" y="0"/>
                    <a:pt x="12501" y="0"/>
                  </a:cubicBezTo>
                  <a:lnTo>
                    <a:pt x="731230" y="0"/>
                  </a:lnTo>
                  <a:cubicBezTo>
                    <a:pt x="738143" y="0"/>
                    <a:pt x="743730" y="5587"/>
                    <a:pt x="743730" y="12501"/>
                  </a:cubicBezTo>
                  <a:lnTo>
                    <a:pt x="743730" y="131468"/>
                  </a:lnTo>
                  <a:cubicBezTo>
                    <a:pt x="743695" y="138347"/>
                    <a:pt x="738108" y="143969"/>
                    <a:pt x="731195" y="143969"/>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7" name="Google Shape;167;p13"/>
            <p:cNvGrpSpPr/>
            <p:nvPr/>
          </p:nvGrpSpPr>
          <p:grpSpPr>
            <a:xfrm>
              <a:off x="8676688" y="1953098"/>
              <a:ext cx="620503" cy="102695"/>
              <a:chOff x="8676688" y="1953098"/>
              <a:chExt cx="620503" cy="102695"/>
            </a:xfrm>
          </p:grpSpPr>
          <p:sp>
            <p:nvSpPr>
              <p:cNvPr id="168" name="Google Shape;168;p13"/>
              <p:cNvSpPr/>
              <p:nvPr/>
            </p:nvSpPr>
            <p:spPr>
              <a:xfrm>
                <a:off x="8676688"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3"/>
              <p:cNvSpPr/>
              <p:nvPr/>
            </p:nvSpPr>
            <p:spPr>
              <a:xfrm>
                <a:off x="8763670" y="1953098"/>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3"/>
              <p:cNvSpPr/>
              <p:nvPr/>
            </p:nvSpPr>
            <p:spPr>
              <a:xfrm>
                <a:off x="8850618"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3"/>
              <p:cNvSpPr/>
              <p:nvPr/>
            </p:nvSpPr>
            <p:spPr>
              <a:xfrm>
                <a:off x="8937600"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3"/>
              <p:cNvSpPr/>
              <p:nvPr/>
            </p:nvSpPr>
            <p:spPr>
              <a:xfrm>
                <a:off x="9024546" y="1953098"/>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3"/>
              <p:cNvSpPr/>
              <p:nvPr/>
            </p:nvSpPr>
            <p:spPr>
              <a:xfrm>
                <a:off x="9111529"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3"/>
              <p:cNvSpPr/>
              <p:nvPr/>
            </p:nvSpPr>
            <p:spPr>
              <a:xfrm>
                <a:off x="9198476" y="1953098"/>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13"/>
              <p:cNvSpPr/>
              <p:nvPr/>
            </p:nvSpPr>
            <p:spPr>
              <a:xfrm>
                <a:off x="9285458" y="1953098"/>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6" name="Google Shape;176;p13"/>
            <p:cNvSpPr/>
            <p:nvPr/>
          </p:nvSpPr>
          <p:spPr>
            <a:xfrm>
              <a:off x="8565857" y="1189255"/>
              <a:ext cx="743694" cy="743694"/>
            </a:xfrm>
            <a:custGeom>
              <a:rect b="b" l="l" r="r" t="t"/>
              <a:pathLst>
                <a:path extrusionOk="0" h="743694" w="743694">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4E8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13"/>
            <p:cNvSpPr/>
            <p:nvPr/>
          </p:nvSpPr>
          <p:spPr>
            <a:xfrm>
              <a:off x="9175464" y="1555236"/>
              <a:ext cx="118723" cy="11732"/>
            </a:xfrm>
            <a:custGeom>
              <a:rect b="b" l="l" r="r" t="t"/>
              <a:pathLst>
                <a:path extrusionOk="0" h="11732" w="118723">
                  <a:moveTo>
                    <a:pt x="112857" y="11733"/>
                  </a:moveTo>
                  <a:lnTo>
                    <a:pt x="5867" y="11733"/>
                  </a:lnTo>
                  <a:cubicBezTo>
                    <a:pt x="2619" y="11733"/>
                    <a:pt x="0" y="9114"/>
                    <a:pt x="0" y="5866"/>
                  </a:cubicBezTo>
                  <a:cubicBezTo>
                    <a:pt x="0" y="2619"/>
                    <a:pt x="2619" y="0"/>
                    <a:pt x="5867" y="0"/>
                  </a:cubicBezTo>
                  <a:lnTo>
                    <a:pt x="112857" y="0"/>
                  </a:lnTo>
                  <a:cubicBezTo>
                    <a:pt x="116104" y="0"/>
                    <a:pt x="118723" y="2619"/>
                    <a:pt x="118723" y="5866"/>
                  </a:cubicBezTo>
                  <a:cubicBezTo>
                    <a:pt x="118723" y="9114"/>
                    <a:pt x="116104" y="11733"/>
                    <a:pt x="112857"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13"/>
            <p:cNvSpPr/>
            <p:nvPr/>
          </p:nvSpPr>
          <p:spPr>
            <a:xfrm>
              <a:off x="9145505" y="1649202"/>
              <a:ext cx="134715" cy="11732"/>
            </a:xfrm>
            <a:custGeom>
              <a:rect b="b" l="l" r="r" t="t"/>
              <a:pathLst>
                <a:path extrusionOk="0" h="11732" w="134715">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13"/>
            <p:cNvSpPr/>
            <p:nvPr/>
          </p:nvSpPr>
          <p:spPr>
            <a:xfrm>
              <a:off x="9124484" y="1732168"/>
              <a:ext cx="123716" cy="11732"/>
            </a:xfrm>
            <a:custGeom>
              <a:rect b="b" l="l" r="r" t="t"/>
              <a:pathLst>
                <a:path extrusionOk="0" h="11732" w="123716">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13"/>
            <p:cNvSpPr/>
            <p:nvPr/>
          </p:nvSpPr>
          <p:spPr>
            <a:xfrm>
              <a:off x="9084502" y="1809653"/>
              <a:ext cx="111739" cy="11732"/>
            </a:xfrm>
            <a:custGeom>
              <a:rect b="b" l="l" r="r" t="t"/>
              <a:pathLst>
                <a:path extrusionOk="0" h="11732" w="111739">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13"/>
            <p:cNvSpPr/>
            <p:nvPr/>
          </p:nvSpPr>
          <p:spPr>
            <a:xfrm>
              <a:off x="9023395" y="1875125"/>
              <a:ext cx="89880" cy="11732"/>
            </a:xfrm>
            <a:custGeom>
              <a:rect b="b" l="l" r="r" t="t"/>
              <a:pathLst>
                <a:path extrusionOk="0" h="11732" w="8988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13"/>
            <p:cNvSpPr/>
            <p:nvPr/>
          </p:nvSpPr>
          <p:spPr>
            <a:xfrm>
              <a:off x="9145505" y="1461270"/>
              <a:ext cx="134715" cy="11732"/>
            </a:xfrm>
            <a:custGeom>
              <a:rect b="b" l="l" r="r" t="t"/>
              <a:pathLst>
                <a:path extrusionOk="0" h="11732" w="134715">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3"/>
            <p:cNvSpPr/>
            <p:nvPr/>
          </p:nvSpPr>
          <p:spPr>
            <a:xfrm>
              <a:off x="9124484" y="1378304"/>
              <a:ext cx="123716" cy="11732"/>
            </a:xfrm>
            <a:custGeom>
              <a:rect b="b" l="l" r="r" t="t"/>
              <a:pathLst>
                <a:path extrusionOk="0" h="11732" w="123716">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3"/>
            <p:cNvSpPr/>
            <p:nvPr/>
          </p:nvSpPr>
          <p:spPr>
            <a:xfrm>
              <a:off x="9084502" y="1300855"/>
              <a:ext cx="111739" cy="11732"/>
            </a:xfrm>
            <a:custGeom>
              <a:rect b="b" l="l" r="r" t="t"/>
              <a:pathLst>
                <a:path extrusionOk="0" h="11732" w="111739">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3"/>
            <p:cNvSpPr/>
            <p:nvPr/>
          </p:nvSpPr>
          <p:spPr>
            <a:xfrm>
              <a:off x="9023395" y="1235382"/>
              <a:ext cx="89880" cy="11732"/>
            </a:xfrm>
            <a:custGeom>
              <a:rect b="b" l="l" r="r" t="t"/>
              <a:pathLst>
                <a:path extrusionOk="0" h="11732" w="8988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3"/>
            <p:cNvSpPr/>
            <p:nvPr/>
          </p:nvSpPr>
          <p:spPr>
            <a:xfrm>
              <a:off x="8502899" y="1189255"/>
              <a:ext cx="743694" cy="743694"/>
            </a:xfrm>
            <a:custGeom>
              <a:rect b="b" l="l" r="r" t="t"/>
              <a:pathLst>
                <a:path extrusionOk="0" h="743694" w="743694">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00F9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13"/>
            <p:cNvSpPr/>
            <p:nvPr/>
          </p:nvSpPr>
          <p:spPr>
            <a:xfrm>
              <a:off x="8602870" y="1289227"/>
              <a:ext cx="543751" cy="543751"/>
            </a:xfrm>
            <a:custGeom>
              <a:rect b="b" l="l" r="r" t="t"/>
              <a:pathLst>
                <a:path extrusionOk="0" h="543751" w="543751">
                  <a:moveTo>
                    <a:pt x="543751" y="271876"/>
                  </a:moveTo>
                  <a:cubicBezTo>
                    <a:pt x="543751" y="422029"/>
                    <a:pt x="422028" y="543751"/>
                    <a:pt x="271875" y="543751"/>
                  </a:cubicBezTo>
                  <a:cubicBezTo>
                    <a:pt x="121722" y="543751"/>
                    <a:pt x="-1" y="422029"/>
                    <a:pt x="-1" y="271876"/>
                  </a:cubicBezTo>
                  <a:cubicBezTo>
                    <a:pt x="-1" y="121723"/>
                    <a:pt x="121722" y="0"/>
                    <a:pt x="271875" y="0"/>
                  </a:cubicBezTo>
                  <a:cubicBezTo>
                    <a:pt x="422028" y="0"/>
                    <a:pt x="543751" y="121723"/>
                    <a:pt x="543751" y="2718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3"/>
            <p:cNvSpPr/>
            <p:nvPr/>
          </p:nvSpPr>
          <p:spPr>
            <a:xfrm>
              <a:off x="8780676" y="1374777"/>
              <a:ext cx="188070" cy="369333"/>
            </a:xfrm>
            <a:custGeom>
              <a:rect b="b" l="l" r="r" t="t"/>
              <a:pathLst>
                <a:path extrusionOk="0" h="369333" w="188070">
                  <a:moveTo>
                    <a:pt x="178258" y="206857"/>
                  </a:moveTo>
                  <a:cubicBezTo>
                    <a:pt x="171729" y="196696"/>
                    <a:pt x="161987" y="188036"/>
                    <a:pt x="149102" y="180878"/>
                  </a:cubicBezTo>
                  <a:cubicBezTo>
                    <a:pt x="136217" y="173720"/>
                    <a:pt x="120294" y="167120"/>
                    <a:pt x="101334" y="161149"/>
                  </a:cubicBezTo>
                  <a:cubicBezTo>
                    <a:pt x="90369" y="157657"/>
                    <a:pt x="80941" y="154340"/>
                    <a:pt x="73119" y="151162"/>
                  </a:cubicBezTo>
                  <a:cubicBezTo>
                    <a:pt x="65263" y="147985"/>
                    <a:pt x="59222" y="144144"/>
                    <a:pt x="54997" y="139674"/>
                  </a:cubicBezTo>
                  <a:cubicBezTo>
                    <a:pt x="50771" y="135170"/>
                    <a:pt x="48641" y="129268"/>
                    <a:pt x="48641" y="121901"/>
                  </a:cubicBezTo>
                  <a:cubicBezTo>
                    <a:pt x="48641" y="112682"/>
                    <a:pt x="52448" y="105768"/>
                    <a:pt x="60060" y="101159"/>
                  </a:cubicBezTo>
                  <a:cubicBezTo>
                    <a:pt x="67672" y="96550"/>
                    <a:pt x="78427" y="94245"/>
                    <a:pt x="92394" y="94245"/>
                  </a:cubicBezTo>
                  <a:cubicBezTo>
                    <a:pt x="105733" y="94245"/>
                    <a:pt x="118862" y="95956"/>
                    <a:pt x="131748" y="99378"/>
                  </a:cubicBezTo>
                  <a:cubicBezTo>
                    <a:pt x="144632" y="102800"/>
                    <a:pt x="158460" y="107828"/>
                    <a:pt x="173160" y="114428"/>
                  </a:cubicBezTo>
                  <a:lnTo>
                    <a:pt x="178015" y="65437"/>
                  </a:lnTo>
                  <a:cubicBezTo>
                    <a:pt x="167783" y="61317"/>
                    <a:pt x="155457" y="57511"/>
                    <a:pt x="141001" y="53949"/>
                  </a:cubicBezTo>
                  <a:cubicBezTo>
                    <a:pt x="132586" y="51889"/>
                    <a:pt x="123856" y="50492"/>
                    <a:pt x="114917" y="49619"/>
                  </a:cubicBezTo>
                  <a:lnTo>
                    <a:pt x="117815" y="0"/>
                  </a:lnTo>
                  <a:lnTo>
                    <a:pt x="81186" y="0"/>
                  </a:lnTo>
                  <a:lnTo>
                    <a:pt x="84048" y="49061"/>
                  </a:lnTo>
                  <a:cubicBezTo>
                    <a:pt x="67986" y="50038"/>
                    <a:pt x="54089" y="53006"/>
                    <a:pt x="42565" y="58244"/>
                  </a:cubicBezTo>
                  <a:cubicBezTo>
                    <a:pt x="28423" y="64669"/>
                    <a:pt x="17808" y="73504"/>
                    <a:pt x="10684" y="84782"/>
                  </a:cubicBezTo>
                  <a:cubicBezTo>
                    <a:pt x="3562" y="96061"/>
                    <a:pt x="35" y="108911"/>
                    <a:pt x="35" y="123367"/>
                  </a:cubicBezTo>
                  <a:cubicBezTo>
                    <a:pt x="35" y="138068"/>
                    <a:pt x="3282" y="150150"/>
                    <a:pt x="9742" y="159613"/>
                  </a:cubicBezTo>
                  <a:cubicBezTo>
                    <a:pt x="16237" y="169076"/>
                    <a:pt x="25001" y="176897"/>
                    <a:pt x="36105" y="183078"/>
                  </a:cubicBezTo>
                  <a:cubicBezTo>
                    <a:pt x="47210" y="189259"/>
                    <a:pt x="59710" y="194776"/>
                    <a:pt x="73678" y="199629"/>
                  </a:cubicBezTo>
                  <a:cubicBezTo>
                    <a:pt x="87645" y="204483"/>
                    <a:pt x="99098" y="208813"/>
                    <a:pt x="108073" y="212619"/>
                  </a:cubicBezTo>
                  <a:cubicBezTo>
                    <a:pt x="117047" y="216425"/>
                    <a:pt x="123716" y="220720"/>
                    <a:pt x="128081" y="225504"/>
                  </a:cubicBezTo>
                  <a:cubicBezTo>
                    <a:pt x="132446" y="230288"/>
                    <a:pt x="134610" y="236643"/>
                    <a:pt x="134610" y="244465"/>
                  </a:cubicBezTo>
                  <a:cubicBezTo>
                    <a:pt x="134610" y="254696"/>
                    <a:pt x="130735" y="262273"/>
                    <a:pt x="123018" y="267267"/>
                  </a:cubicBezTo>
                  <a:cubicBezTo>
                    <a:pt x="115301" y="272260"/>
                    <a:pt x="105069" y="274739"/>
                    <a:pt x="92359" y="274739"/>
                  </a:cubicBezTo>
                  <a:cubicBezTo>
                    <a:pt x="82128" y="274739"/>
                    <a:pt x="72037" y="273622"/>
                    <a:pt x="62085" y="271387"/>
                  </a:cubicBezTo>
                  <a:cubicBezTo>
                    <a:pt x="52098" y="269152"/>
                    <a:pt x="42391" y="266219"/>
                    <a:pt x="32928" y="262587"/>
                  </a:cubicBezTo>
                  <a:cubicBezTo>
                    <a:pt x="23465" y="258991"/>
                    <a:pt x="14351" y="255045"/>
                    <a:pt x="5621" y="250820"/>
                  </a:cubicBezTo>
                  <a:lnTo>
                    <a:pt x="0" y="301661"/>
                  </a:lnTo>
                  <a:cubicBezTo>
                    <a:pt x="5621" y="304420"/>
                    <a:pt x="13199" y="307248"/>
                    <a:pt x="22802" y="310181"/>
                  </a:cubicBezTo>
                  <a:cubicBezTo>
                    <a:pt x="32405" y="313115"/>
                    <a:pt x="42810" y="315594"/>
                    <a:pt x="54019" y="317654"/>
                  </a:cubicBezTo>
                  <a:cubicBezTo>
                    <a:pt x="64215" y="319540"/>
                    <a:pt x="74167" y="320517"/>
                    <a:pt x="83874" y="320657"/>
                  </a:cubicBezTo>
                  <a:lnTo>
                    <a:pt x="81151" y="369333"/>
                  </a:lnTo>
                  <a:lnTo>
                    <a:pt x="117780" y="369333"/>
                  </a:lnTo>
                  <a:lnTo>
                    <a:pt x="114952" y="319051"/>
                  </a:lnTo>
                  <a:cubicBezTo>
                    <a:pt x="124484" y="317794"/>
                    <a:pt x="132829" y="315838"/>
                    <a:pt x="139918" y="313184"/>
                  </a:cubicBezTo>
                  <a:cubicBezTo>
                    <a:pt x="153327" y="308121"/>
                    <a:pt x="163488" y="301696"/>
                    <a:pt x="170472" y="293839"/>
                  </a:cubicBezTo>
                  <a:cubicBezTo>
                    <a:pt x="177455" y="285983"/>
                    <a:pt x="182135" y="277672"/>
                    <a:pt x="184509" y="268873"/>
                  </a:cubicBezTo>
                  <a:cubicBezTo>
                    <a:pt x="186884" y="260073"/>
                    <a:pt x="188071" y="251972"/>
                    <a:pt x="188071" y="244465"/>
                  </a:cubicBezTo>
                  <a:cubicBezTo>
                    <a:pt x="188071" y="229555"/>
                    <a:pt x="184824" y="217019"/>
                    <a:pt x="178258" y="206857"/>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9" name="Google Shape;189;p13"/>
          <p:cNvGrpSpPr/>
          <p:nvPr/>
        </p:nvGrpSpPr>
        <p:grpSpPr>
          <a:xfrm rot="5400000">
            <a:off x="7857588" y="418538"/>
            <a:ext cx="59100" cy="547725"/>
            <a:chOff x="1263425" y="3094400"/>
            <a:chExt cx="59100" cy="547725"/>
          </a:xfrm>
        </p:grpSpPr>
        <p:sp>
          <p:nvSpPr>
            <p:cNvPr id="190" name="Google Shape;190;p13"/>
            <p:cNvSpPr/>
            <p:nvPr/>
          </p:nvSpPr>
          <p:spPr>
            <a:xfrm>
              <a:off x="1263425" y="309440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1" name="Google Shape;191;p13"/>
            <p:cNvSpPr/>
            <p:nvPr/>
          </p:nvSpPr>
          <p:spPr>
            <a:xfrm>
              <a:off x="1263425" y="325727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2" name="Google Shape;192;p13"/>
            <p:cNvSpPr/>
            <p:nvPr/>
          </p:nvSpPr>
          <p:spPr>
            <a:xfrm>
              <a:off x="1263425" y="342015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3" name="Google Shape;193;p13"/>
            <p:cNvSpPr/>
            <p:nvPr/>
          </p:nvSpPr>
          <p:spPr>
            <a:xfrm>
              <a:off x="1263425" y="358302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nvSpPr>
        <p:spPr>
          <a:xfrm>
            <a:off x="1574175" y="623575"/>
            <a:ext cx="6214500" cy="63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u="sng">
                <a:solidFill>
                  <a:schemeClr val="dk1"/>
                </a:solidFill>
                <a:latin typeface="Architects Daughter"/>
                <a:ea typeface="Architects Daughter"/>
                <a:cs typeface="Architects Daughter"/>
                <a:sym typeface="Architects Daughter"/>
              </a:rPr>
              <a:t>Hack-o-Hire </a:t>
            </a:r>
            <a:br>
              <a:rPr lang="en" sz="2600" u="sng">
                <a:solidFill>
                  <a:schemeClr val="dk1"/>
                </a:solidFill>
                <a:latin typeface="Architects Daughter"/>
                <a:ea typeface="Architects Daughter"/>
                <a:cs typeface="Architects Daughter"/>
                <a:sym typeface="Architects Daughter"/>
              </a:rPr>
            </a:br>
            <a:r>
              <a:rPr lang="en" sz="2600" u="sng">
                <a:solidFill>
                  <a:schemeClr val="dk1"/>
                </a:solidFill>
                <a:latin typeface="Architects Daughter"/>
                <a:ea typeface="Architects Daughter"/>
                <a:cs typeface="Architects Daughter"/>
                <a:sym typeface="Architects Daughter"/>
              </a:rPr>
              <a:t>Barclays</a:t>
            </a:r>
            <a:endParaRPr sz="2600" u="sng">
              <a:solidFill>
                <a:schemeClr val="dk1"/>
              </a:solidFill>
              <a:latin typeface="Architects Daughter"/>
              <a:ea typeface="Architects Daughter"/>
              <a:cs typeface="Architects Daughter"/>
              <a:sym typeface="Architects Daughter"/>
            </a:endParaRPr>
          </a:p>
        </p:txBody>
      </p:sp>
      <p:sp>
        <p:nvSpPr>
          <p:cNvPr id="199" name="Google Shape;199;p14"/>
          <p:cNvSpPr txBox="1"/>
          <p:nvPr/>
        </p:nvSpPr>
        <p:spPr>
          <a:xfrm>
            <a:off x="2969475" y="1741400"/>
            <a:ext cx="3423900" cy="3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Theme</a:t>
            </a:r>
            <a:r>
              <a:rPr lang="en" sz="2000">
                <a:solidFill>
                  <a:schemeClr val="dk1"/>
                </a:solidFill>
                <a:latin typeface="Times New Roman"/>
                <a:ea typeface="Times New Roman"/>
                <a:cs typeface="Times New Roman"/>
                <a:sym typeface="Times New Roman"/>
              </a:rPr>
              <a:t>: Email </a:t>
            </a:r>
            <a:r>
              <a:rPr lang="en" sz="2000">
                <a:solidFill>
                  <a:schemeClr val="dk1"/>
                </a:solidFill>
                <a:latin typeface="Times New Roman"/>
                <a:ea typeface="Times New Roman"/>
                <a:cs typeface="Times New Roman"/>
                <a:sym typeface="Times New Roman"/>
              </a:rPr>
              <a:t>Classification</a:t>
            </a:r>
            <a:endParaRPr sz="2000">
              <a:solidFill>
                <a:schemeClr val="dk1"/>
              </a:solidFill>
              <a:latin typeface="Times New Roman"/>
              <a:ea typeface="Times New Roman"/>
              <a:cs typeface="Times New Roman"/>
              <a:sym typeface="Times New Roman"/>
            </a:endParaRPr>
          </a:p>
        </p:txBody>
      </p:sp>
      <p:sp>
        <p:nvSpPr>
          <p:cNvPr id="200" name="Google Shape;200;p14"/>
          <p:cNvSpPr txBox="1"/>
          <p:nvPr/>
        </p:nvSpPr>
        <p:spPr>
          <a:xfrm>
            <a:off x="5040950" y="2952850"/>
            <a:ext cx="3255600" cy="150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Times New Roman"/>
                <a:ea typeface="Times New Roman"/>
                <a:cs typeface="Times New Roman"/>
                <a:sym typeface="Times New Roman"/>
              </a:rPr>
              <a:t>Team Members:</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 </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Charvi Jain</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Shaurya Singh Srinet </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Harsh Wadhwa</a:t>
            </a:r>
            <a:br>
              <a:rPr lang="en" sz="1800">
                <a:solidFill>
                  <a:schemeClr val="dk1"/>
                </a:solidFill>
                <a:latin typeface="Times New Roman"/>
                <a:ea typeface="Times New Roman"/>
                <a:cs typeface="Times New Roman"/>
                <a:sym typeface="Times New Roman"/>
              </a:rPr>
            </a:br>
            <a:r>
              <a:rPr lang="en" sz="1800">
                <a:solidFill>
                  <a:schemeClr val="dk1"/>
                </a:solidFill>
                <a:latin typeface="Times New Roman"/>
                <a:ea typeface="Times New Roman"/>
                <a:cs typeface="Times New Roman"/>
                <a:sym typeface="Times New Roman"/>
              </a:rPr>
              <a:t>Akshat Singh</a:t>
            </a:r>
            <a:endParaRPr sz="1800">
              <a:solidFill>
                <a:schemeClr val="dk1"/>
              </a:solidFill>
              <a:latin typeface="Times New Roman"/>
              <a:ea typeface="Times New Roman"/>
              <a:cs typeface="Times New Roman"/>
              <a:sym typeface="Times New Roman"/>
            </a:endParaRPr>
          </a:p>
        </p:txBody>
      </p:sp>
      <p:sp>
        <p:nvSpPr>
          <p:cNvPr id="201" name="Google Shape;201;p14"/>
          <p:cNvSpPr txBox="1"/>
          <p:nvPr/>
        </p:nvSpPr>
        <p:spPr>
          <a:xfrm>
            <a:off x="2918700" y="2468350"/>
            <a:ext cx="33066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Team Name: Sentinels</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2704675" y="193750"/>
            <a:ext cx="362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80" u="sng">
                <a:latin typeface="Times New Roman"/>
                <a:ea typeface="Times New Roman"/>
                <a:cs typeface="Times New Roman"/>
                <a:sym typeface="Times New Roman"/>
              </a:rPr>
              <a:t>Proposed Solution</a:t>
            </a:r>
            <a:endParaRPr b="1" sz="2780" u="sng">
              <a:latin typeface="Times New Roman"/>
              <a:ea typeface="Times New Roman"/>
              <a:cs typeface="Times New Roman"/>
              <a:sym typeface="Times New Roman"/>
            </a:endParaRPr>
          </a:p>
        </p:txBody>
      </p:sp>
      <p:sp>
        <p:nvSpPr>
          <p:cNvPr id="207" name="Google Shape;207;p15"/>
          <p:cNvSpPr txBox="1"/>
          <p:nvPr>
            <p:ph idx="4294967295" type="body"/>
          </p:nvPr>
        </p:nvSpPr>
        <p:spPr>
          <a:xfrm>
            <a:off x="296275" y="983150"/>
            <a:ext cx="8438100" cy="3736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solidFill>
                  <a:srgbClr val="ECECEC"/>
                </a:solidFill>
                <a:latin typeface="Times New Roman"/>
                <a:ea typeface="Times New Roman"/>
                <a:cs typeface="Times New Roman"/>
                <a:sym typeface="Times New Roman"/>
              </a:rPr>
              <a:t>Our proposed solution leverages</a:t>
            </a:r>
            <a:r>
              <a:rPr b="1" lang="en">
                <a:solidFill>
                  <a:srgbClr val="ECECEC"/>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TF-IDF</a:t>
            </a:r>
            <a:r>
              <a:rPr lang="en">
                <a:solidFill>
                  <a:srgbClr val="ECECEC"/>
                </a:solidFill>
                <a:latin typeface="Times New Roman"/>
                <a:ea typeface="Times New Roman"/>
                <a:cs typeface="Times New Roman"/>
                <a:sym typeface="Times New Roman"/>
              </a:rPr>
              <a:t> (Term Frequency-Inverse Document Frequency), a statistic that quantifies the importance of a word in the context of a document, alongside </a:t>
            </a:r>
            <a:r>
              <a:rPr b="1" lang="en">
                <a:solidFill>
                  <a:schemeClr val="dk1"/>
                </a:solidFill>
                <a:latin typeface="Times New Roman"/>
                <a:ea typeface="Times New Roman"/>
                <a:cs typeface="Times New Roman"/>
                <a:sym typeface="Times New Roman"/>
              </a:rPr>
              <a:t>Multinomial Naive Bayes</a:t>
            </a:r>
            <a:r>
              <a:rPr lang="en">
                <a:solidFill>
                  <a:srgbClr val="ECECEC"/>
                </a:solidFill>
                <a:latin typeface="Times New Roman"/>
                <a:ea typeface="Times New Roman"/>
                <a:cs typeface="Times New Roman"/>
                <a:sym typeface="Times New Roman"/>
              </a:rPr>
              <a:t>, a classifier particularly suited for discrete data and widely applied in Natural Language Processing (NLP) tasks. </a:t>
            </a:r>
            <a:endParaRPr>
              <a:solidFill>
                <a:srgbClr val="ECECEC"/>
              </a:solidFill>
              <a:latin typeface="Times New Roman"/>
              <a:ea typeface="Times New Roman"/>
              <a:cs typeface="Times New Roman"/>
              <a:sym typeface="Times New Roman"/>
            </a:endParaRPr>
          </a:p>
          <a:p>
            <a:pPr indent="0" lvl="0" marL="0" rtl="0" algn="just">
              <a:spcBef>
                <a:spcPts val="1200"/>
              </a:spcBef>
              <a:spcAft>
                <a:spcPts val="1200"/>
              </a:spcAft>
              <a:buNone/>
            </a:pPr>
            <a:r>
              <a:rPr lang="en">
                <a:solidFill>
                  <a:srgbClr val="ECECEC"/>
                </a:solidFill>
                <a:latin typeface="Times New Roman"/>
                <a:ea typeface="Times New Roman"/>
                <a:cs typeface="Times New Roman"/>
                <a:sym typeface="Times New Roman"/>
              </a:rPr>
              <a:t>In addition to TF-IDF and Multinomial Naive Bayes, we will also consider the inclusion of additional features such as </a:t>
            </a:r>
            <a:r>
              <a:rPr b="1" lang="en">
                <a:solidFill>
                  <a:schemeClr val="dk1"/>
                </a:solidFill>
                <a:latin typeface="Times New Roman"/>
                <a:ea typeface="Times New Roman"/>
                <a:cs typeface="Times New Roman"/>
                <a:sym typeface="Times New Roman"/>
              </a:rPr>
              <a:t>email metadata</a:t>
            </a:r>
            <a:r>
              <a:rPr lang="en">
                <a:solidFill>
                  <a:srgbClr val="ECECEC"/>
                </a:solidFill>
                <a:latin typeface="Times New Roman"/>
                <a:ea typeface="Times New Roman"/>
                <a:cs typeface="Times New Roman"/>
                <a:sym typeface="Times New Roman"/>
              </a:rPr>
              <a:t> (e.g., sender information, subject length, time sent) and sentiment analysis scores. By incorporating these features into our classification model, we can capture more nuanced information from the emails, leading to improved accuracy in classification and more effective routing of emails to the appropriate teams for further processing. This holistic approach ensures comprehensive analysis of email content and context, enhancing the overall performance of our email classification system.</a:t>
            </a:r>
            <a:endParaRPr>
              <a:solidFill>
                <a:srgbClr val="ECECE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4911975" y="324475"/>
            <a:ext cx="3621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180">
                <a:latin typeface="Times New Roman"/>
                <a:ea typeface="Times New Roman"/>
                <a:cs typeface="Times New Roman"/>
                <a:sym typeface="Times New Roman"/>
              </a:rPr>
              <a:t>Tech Stack</a:t>
            </a:r>
            <a:endParaRPr b="1" sz="2180">
              <a:latin typeface="Times New Roman"/>
              <a:ea typeface="Times New Roman"/>
              <a:cs typeface="Times New Roman"/>
              <a:sym typeface="Times New Roman"/>
            </a:endParaRPr>
          </a:p>
        </p:txBody>
      </p:sp>
      <p:sp>
        <p:nvSpPr>
          <p:cNvPr id="213" name="Google Shape;213;p16"/>
          <p:cNvSpPr txBox="1"/>
          <p:nvPr/>
        </p:nvSpPr>
        <p:spPr>
          <a:xfrm>
            <a:off x="4911975" y="1032350"/>
            <a:ext cx="3927900" cy="363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Our tech stack includes </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Python for NLP,  </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Machine learning for Classification, </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Node.js for server-side development,</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AWS infrastructure for reliability and scalability. </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This cohesive approach ensures a robust email classification and routing system, enhancing operational efficiency.</a:t>
            </a:r>
            <a:endParaRPr sz="1300">
              <a:solidFill>
                <a:schemeClr val="dk1"/>
              </a:solidFill>
              <a:latin typeface="Times New Roman"/>
              <a:ea typeface="Times New Roman"/>
              <a:cs typeface="Times New Roman"/>
              <a:sym typeface="Times New Roman"/>
            </a:endParaRPr>
          </a:p>
        </p:txBody>
      </p:sp>
      <p:sp>
        <p:nvSpPr>
          <p:cNvPr id="214" name="Google Shape;214;p16"/>
          <p:cNvSpPr txBox="1"/>
          <p:nvPr>
            <p:ph idx="2" type="body"/>
          </p:nvPr>
        </p:nvSpPr>
        <p:spPr>
          <a:xfrm>
            <a:off x="241350" y="346825"/>
            <a:ext cx="3990600" cy="528000"/>
          </a:xfrm>
          <a:prstGeom prst="rect">
            <a:avLst/>
          </a:prstGeom>
        </p:spPr>
        <p:txBody>
          <a:bodyPr anchorCtr="0" anchor="ctr" bIns="91425" lIns="91425" spcFirstLastPara="1" rIns="91425" wrap="square" tIns="91425">
            <a:normAutofit fontScale="62500"/>
          </a:bodyPr>
          <a:lstStyle/>
          <a:p>
            <a:pPr indent="0" lvl="0" marL="0" rtl="0" algn="ctr">
              <a:spcBef>
                <a:spcPts val="0"/>
              </a:spcBef>
              <a:spcAft>
                <a:spcPts val="1200"/>
              </a:spcAft>
              <a:buNone/>
            </a:pPr>
            <a:r>
              <a:rPr b="1" lang="en" sz="2700">
                <a:solidFill>
                  <a:schemeClr val="dk1"/>
                </a:solidFill>
                <a:latin typeface="Times New Roman"/>
                <a:ea typeface="Times New Roman"/>
                <a:cs typeface="Times New Roman"/>
                <a:sym typeface="Times New Roman"/>
              </a:rPr>
              <a:t>Product scalability and interpretability</a:t>
            </a:r>
            <a:endParaRPr b="1" sz="2700">
              <a:solidFill>
                <a:schemeClr val="dk1"/>
              </a:solidFill>
              <a:latin typeface="Times New Roman"/>
              <a:ea typeface="Times New Roman"/>
              <a:cs typeface="Times New Roman"/>
              <a:sym typeface="Times New Roman"/>
            </a:endParaRPr>
          </a:p>
        </p:txBody>
      </p:sp>
      <p:sp>
        <p:nvSpPr>
          <p:cNvPr id="215" name="Google Shape;215;p16"/>
          <p:cNvSpPr txBox="1"/>
          <p:nvPr/>
        </p:nvSpPr>
        <p:spPr>
          <a:xfrm>
            <a:off x="241350" y="1067450"/>
            <a:ext cx="4225200" cy="35646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Deployed as a web extension, our solution ensures cross-platform compatibility, enabling seamless interpretation across different devices and operating systems. </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Users can access the email classification and routing system from various platforms, including desktops, laptops and tablets, ensuring consistent functionality and accessibility regardless of the device used. </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approach maximizes usability and convenience, allowing users to efficiently manage customer inquiries and support processes across diverse platforms with ease.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7"/>
          <p:cNvSpPr txBox="1"/>
          <p:nvPr>
            <p:ph type="title"/>
          </p:nvPr>
        </p:nvSpPr>
        <p:spPr>
          <a:xfrm>
            <a:off x="1659000" y="189450"/>
            <a:ext cx="5826000" cy="572700"/>
          </a:xfrm>
          <a:prstGeom prst="rect">
            <a:avLst/>
          </a:prstGeom>
          <a:noFill/>
          <a:ln>
            <a:noFill/>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Our end-to-end solution approach</a:t>
            </a:r>
            <a:endParaRPr>
              <a:latin typeface="Times New Roman"/>
              <a:ea typeface="Times New Roman"/>
              <a:cs typeface="Times New Roman"/>
              <a:sym typeface="Times New Roman"/>
            </a:endParaRPr>
          </a:p>
        </p:txBody>
      </p:sp>
      <p:pic>
        <p:nvPicPr>
          <p:cNvPr id="221" name="Google Shape;221;p17"/>
          <p:cNvPicPr preferRelativeResize="0"/>
          <p:nvPr/>
        </p:nvPicPr>
        <p:blipFill rotWithShape="1">
          <a:blip r:embed="rId3">
            <a:alphaModFix/>
          </a:blip>
          <a:srcRect b="0" l="0" r="0" t="0"/>
          <a:stretch/>
        </p:blipFill>
        <p:spPr>
          <a:xfrm>
            <a:off x="1805275" y="876675"/>
            <a:ext cx="5533448" cy="3831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