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63" r:id="rId3"/>
    <p:sldId id="256" r:id="rId4"/>
    <p:sldId id="260" r:id="rId5"/>
    <p:sldId id="259" r:id="rId6"/>
    <p:sldId id="264" r:id="rId7"/>
    <p:sldId id="267" r:id="rId8"/>
    <p:sldId id="268" r:id="rId9"/>
    <p:sldId id="269" r:id="rId10"/>
    <p:sldId id="270" r:id="rId11"/>
    <p:sldId id="271" r:id="rId12"/>
    <p:sldId id="261" r:id="rId13"/>
    <p:sldId id="272" r:id="rId14"/>
    <p:sldId id="26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18-03-2023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64496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332644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59171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52032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33379-F4D8-44DC-866C-8BBAF0C55941}"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217763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33379-F4D8-44DC-866C-8BBAF0C55941}"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74109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33379-F4D8-44DC-866C-8BBAF0C55941}"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57888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33379-F4D8-44DC-866C-8BBAF0C55941}"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01418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33379-F4D8-44DC-866C-8BBAF0C55941}"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7875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33379-F4D8-44DC-866C-8BBAF0C55941}"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9415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33379-F4D8-44DC-866C-8BBAF0C55941}" type="datetimeFigureOut">
              <a:rPr lang="en-IN" smtClean="0"/>
              <a:t>18-03-2023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20551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33379-F4D8-44DC-866C-8BBAF0C55941}" type="datetimeFigureOut">
              <a:rPr lang="en-IN" smtClean="0"/>
              <a:t>18-03-2023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FEDE6D-3DCA-477B-83D3-46F173FEC0F6}"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803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era.com/papers/vol9no4/Series-3/F0904033439.pdf" TargetMode="External"/><Relationship Id="rId2" Type="http://schemas.openxmlformats.org/officeDocument/2006/relationships/hyperlink" Target="http://solidstatetechnology.us/index.php/jsst/article/view/5269" TargetMode="External"/><Relationship Id="rId1" Type="http://schemas.openxmlformats.org/officeDocument/2006/relationships/slideLayout" Target="../slideLayouts/slideLayout1.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337F-5EEA-C4B2-7845-DD0CECB4C9C1}"/>
              </a:ext>
            </a:extLst>
          </p:cNvPr>
          <p:cNvSpPr>
            <a:spLocks noGrp="1"/>
          </p:cNvSpPr>
          <p:nvPr>
            <p:ph type="title"/>
          </p:nvPr>
        </p:nvSpPr>
        <p:spPr>
          <a:xfrm>
            <a:off x="838200" y="2766218"/>
            <a:ext cx="10515600" cy="1325563"/>
          </a:xfrm>
        </p:spPr>
        <p:txBody>
          <a:bodyPr>
            <a:noAutofit/>
          </a:bodyPr>
          <a:lstStyle/>
          <a:p>
            <a:pPr algn="ctr"/>
            <a:r>
              <a:rPr lang="en-IN" sz="9600" u="sng" dirty="0">
                <a:solidFill>
                  <a:srgbClr val="FFC000"/>
                </a:solidFill>
              </a:rPr>
              <a:t>SMART CAMPUS </a:t>
            </a:r>
          </a:p>
        </p:txBody>
      </p:sp>
    </p:spTree>
    <p:extLst>
      <p:ext uri="{BB962C8B-B14F-4D97-AF65-F5344CB8AC3E}">
        <p14:creationId xmlns:p14="http://schemas.microsoft.com/office/powerpoint/2010/main" val="251149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4B8F-B7C0-832D-93BF-44DE36254573}"/>
              </a:ext>
            </a:extLst>
          </p:cNvPr>
          <p:cNvSpPr>
            <a:spLocks noGrp="1"/>
          </p:cNvSpPr>
          <p:nvPr>
            <p:ph type="title"/>
          </p:nvPr>
        </p:nvSpPr>
        <p:spPr>
          <a:xfrm>
            <a:off x="-232893" y="198514"/>
            <a:ext cx="4018779" cy="606005"/>
          </a:xfrm>
        </p:spPr>
        <p:txBody>
          <a:bodyPr>
            <a:normAutofit/>
          </a:bodyPr>
          <a:lstStyle/>
          <a:p>
            <a:pPr marL="457200" indent="-457200">
              <a:buFont typeface="Arial" panose="020B0604020202020204" pitchFamily="34" charset="0"/>
              <a:buChar char="•"/>
            </a:pPr>
            <a:r>
              <a:rPr lang="en-IN" sz="2900" u="sng" dirty="0"/>
              <a:t>Module 4</a:t>
            </a:r>
          </a:p>
        </p:txBody>
      </p:sp>
      <p:sp>
        <p:nvSpPr>
          <p:cNvPr id="3" name="Content Placeholder 2">
            <a:extLst>
              <a:ext uri="{FF2B5EF4-FFF2-40B4-BE49-F238E27FC236}">
                <a16:creationId xmlns:a16="http://schemas.microsoft.com/office/drawing/2014/main" id="{29C88545-D5B3-535A-598F-C2189D84C0A9}"/>
              </a:ext>
            </a:extLst>
          </p:cNvPr>
          <p:cNvSpPr>
            <a:spLocks noGrp="1"/>
          </p:cNvSpPr>
          <p:nvPr>
            <p:ph idx="1"/>
          </p:nvPr>
        </p:nvSpPr>
        <p:spPr>
          <a:xfrm rot="10800000" flipV="1">
            <a:off x="240632" y="1478889"/>
            <a:ext cx="4018777" cy="3648671"/>
          </a:xfrm>
        </p:spPr>
        <p:txBody>
          <a:bodyPr/>
          <a:lstStyle/>
          <a:p>
            <a:r>
              <a:rPr lang="en-IN" sz="1800" dirty="0">
                <a:latin typeface="Arial" panose="020B0604020202020204" pitchFamily="34" charset="0"/>
                <a:cs typeface="Arial" panose="020B0604020202020204" pitchFamily="34" charset="0"/>
              </a:rPr>
              <a:t>Setting up the IoT devices</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All the devices will be registered in the IoT server </a:t>
            </a:r>
          </a:p>
          <a:p>
            <a:endParaRPr lang="en-IN"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If the water level falls below 3cm, the water level monitor activates the sprinkler system</a:t>
            </a:r>
            <a:r>
              <a:rPr lang="en-US" b="0" i="0" dirty="0">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549225-7693-8DB5-9BC2-A93549EFAA4B}"/>
              </a:ext>
            </a:extLst>
          </p:cNvPr>
          <p:cNvSpPr txBox="1"/>
          <p:nvPr/>
        </p:nvSpPr>
        <p:spPr>
          <a:xfrm>
            <a:off x="7767025" y="5127560"/>
            <a:ext cx="2045140" cy="400110"/>
          </a:xfrm>
          <a:prstGeom prst="rect">
            <a:avLst/>
          </a:prstGeom>
          <a:noFill/>
        </p:spPr>
        <p:txBody>
          <a:bodyPr wrap="square" rtlCol="0">
            <a:spAutoFit/>
          </a:bodyPr>
          <a:lstStyle/>
          <a:p>
            <a:r>
              <a:rPr lang="en-IN" sz="2000" b="1" dirty="0"/>
              <a:t>IoT Network </a:t>
            </a:r>
          </a:p>
        </p:txBody>
      </p:sp>
      <p:pic>
        <p:nvPicPr>
          <p:cNvPr id="9" name="Picture 8">
            <a:extLst>
              <a:ext uri="{FF2B5EF4-FFF2-40B4-BE49-F238E27FC236}">
                <a16:creationId xmlns:a16="http://schemas.microsoft.com/office/drawing/2014/main" id="{8ECBFC3B-C2BB-D39A-1AF4-7DAABE8547BE}"/>
              </a:ext>
            </a:extLst>
          </p:cNvPr>
          <p:cNvPicPr>
            <a:picLocks noChangeAspect="1"/>
          </p:cNvPicPr>
          <p:nvPr/>
        </p:nvPicPr>
        <p:blipFill rotWithShape="1">
          <a:blip r:embed="rId2">
            <a:extLst>
              <a:ext uri="{28A0092B-C50C-407E-A947-70E740481C1C}">
                <a14:useLocalDpi xmlns:a14="http://schemas.microsoft.com/office/drawing/2010/main" val="0"/>
              </a:ext>
            </a:extLst>
          </a:blip>
          <a:srcRect l="22269" t="24275" r="24381" b="25589"/>
          <a:stretch/>
        </p:blipFill>
        <p:spPr>
          <a:xfrm>
            <a:off x="4705808" y="1011908"/>
            <a:ext cx="7216142" cy="3814615"/>
          </a:xfrm>
          <a:prstGeom prst="rect">
            <a:avLst/>
          </a:prstGeom>
        </p:spPr>
      </p:pic>
    </p:spTree>
    <p:extLst>
      <p:ext uri="{BB962C8B-B14F-4D97-AF65-F5344CB8AC3E}">
        <p14:creationId xmlns:p14="http://schemas.microsoft.com/office/powerpoint/2010/main" val="359748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40B-A337-696F-5E38-75CB07BC573A}"/>
              </a:ext>
            </a:extLst>
          </p:cNvPr>
          <p:cNvSpPr>
            <a:spLocks noGrp="1"/>
          </p:cNvSpPr>
          <p:nvPr>
            <p:ph type="title"/>
          </p:nvPr>
        </p:nvSpPr>
        <p:spPr>
          <a:xfrm>
            <a:off x="-509684" y="284750"/>
            <a:ext cx="3922526" cy="462099"/>
          </a:xfrm>
        </p:spPr>
        <p:txBody>
          <a:bodyPr>
            <a:normAutofit fontScale="90000"/>
          </a:bodyPr>
          <a:lstStyle/>
          <a:p>
            <a:pPr marL="457200" indent="-457200">
              <a:buFont typeface="Arial" panose="020B0604020202020204" pitchFamily="34" charset="0"/>
              <a:buChar char="•"/>
            </a:pPr>
            <a:r>
              <a:rPr lang="en-IN" u="sng" dirty="0"/>
              <a:t>Module 5</a:t>
            </a:r>
          </a:p>
        </p:txBody>
      </p:sp>
      <p:sp>
        <p:nvSpPr>
          <p:cNvPr id="3" name="Content Placeholder 2">
            <a:extLst>
              <a:ext uri="{FF2B5EF4-FFF2-40B4-BE49-F238E27FC236}">
                <a16:creationId xmlns:a16="http://schemas.microsoft.com/office/drawing/2014/main" id="{9F20B9D6-8337-3D50-8998-CE312A9DFFD8}"/>
              </a:ext>
            </a:extLst>
          </p:cNvPr>
          <p:cNvSpPr>
            <a:spLocks noGrp="1"/>
          </p:cNvSpPr>
          <p:nvPr>
            <p:ph idx="1"/>
          </p:nvPr>
        </p:nvSpPr>
        <p:spPr>
          <a:xfrm>
            <a:off x="312589" y="994611"/>
            <a:ext cx="5927789" cy="4901638"/>
          </a:xfrm>
        </p:spPr>
        <p:txBody>
          <a:bodyPr>
            <a:normAutofit/>
          </a:bodyPr>
          <a:lstStyle/>
          <a:p>
            <a:r>
              <a:rPr lang="en-IN" sz="1800" dirty="0">
                <a:latin typeface="Arial" panose="020B0604020202020204" pitchFamily="34" charset="0"/>
                <a:cs typeface="Arial" panose="020B0604020202020204" pitchFamily="34" charset="0"/>
              </a:rPr>
              <a:t>Now, we </a:t>
            </a:r>
            <a:r>
              <a:rPr lang="en-US" sz="1800" b="0" i="0" dirty="0">
                <a:effectLst/>
                <a:latin typeface="Arial" panose="020B0604020202020204" pitchFamily="34" charset="0"/>
                <a:cs typeface="Arial" panose="020B0604020202020204" pitchFamily="34" charset="0"/>
              </a:rPr>
              <a:t>proceed to configure the RFID Reader by adding conditions in the Condition section on the IoT Registration Service website. </a:t>
            </a:r>
          </a:p>
          <a:p>
            <a:endParaRPr lang="en-US"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next step was to set all RFID readers into a waiting mode and lock the room doors. This was done for all RFID readers.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Conditions are set for both locking and unlocking doors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door will unlock with the proper RFID as shown.</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EC9EBB9-C044-A476-1512-416DD27F802D}"/>
              </a:ext>
            </a:extLst>
          </p:cNvPr>
          <p:cNvSpPr txBox="1"/>
          <p:nvPr/>
        </p:nvSpPr>
        <p:spPr>
          <a:xfrm>
            <a:off x="9176141" y="5241833"/>
            <a:ext cx="1118951" cy="400110"/>
          </a:xfrm>
          <a:prstGeom prst="rect">
            <a:avLst/>
          </a:prstGeom>
          <a:noFill/>
        </p:spPr>
        <p:txBody>
          <a:bodyPr wrap="square" rtlCol="0">
            <a:spAutoFit/>
          </a:bodyPr>
          <a:lstStyle/>
          <a:p>
            <a:r>
              <a:rPr lang="en-IN" sz="2000" b="1" dirty="0"/>
              <a:t>RFIDs </a:t>
            </a:r>
          </a:p>
        </p:txBody>
      </p:sp>
      <p:pic>
        <p:nvPicPr>
          <p:cNvPr id="9" name="Picture 8">
            <a:extLst>
              <a:ext uri="{FF2B5EF4-FFF2-40B4-BE49-F238E27FC236}">
                <a16:creationId xmlns:a16="http://schemas.microsoft.com/office/drawing/2014/main" id="{59C937EE-414C-4A03-3C61-39C881723632}"/>
              </a:ext>
            </a:extLst>
          </p:cNvPr>
          <p:cNvPicPr>
            <a:picLocks noChangeAspect="1"/>
          </p:cNvPicPr>
          <p:nvPr/>
        </p:nvPicPr>
        <p:blipFill rotWithShape="1">
          <a:blip r:embed="rId2">
            <a:extLst>
              <a:ext uri="{28A0092B-C50C-407E-A947-70E740481C1C}">
                <a14:useLocalDpi xmlns:a14="http://schemas.microsoft.com/office/drawing/2010/main" val="0"/>
              </a:ext>
            </a:extLst>
          </a:blip>
          <a:srcRect l="38840" t="18743" r="23999" b="23545"/>
          <a:stretch/>
        </p:blipFill>
        <p:spPr>
          <a:xfrm>
            <a:off x="7871382" y="1979561"/>
            <a:ext cx="3355942" cy="2931737"/>
          </a:xfrm>
          <a:prstGeom prst="rect">
            <a:avLst/>
          </a:prstGeom>
        </p:spPr>
      </p:pic>
    </p:spTree>
    <p:extLst>
      <p:ext uri="{BB962C8B-B14F-4D97-AF65-F5344CB8AC3E}">
        <p14:creationId xmlns:p14="http://schemas.microsoft.com/office/powerpoint/2010/main" val="305095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040DD-1C60-0AC8-F64C-6881B96C957F}"/>
              </a:ext>
            </a:extLst>
          </p:cNvPr>
          <p:cNvSpPr>
            <a:spLocks noGrp="1"/>
          </p:cNvSpPr>
          <p:nvPr>
            <p:ph type="title"/>
          </p:nvPr>
        </p:nvSpPr>
        <p:spPr>
          <a:xfrm>
            <a:off x="-197963" y="140408"/>
            <a:ext cx="5265821" cy="769672"/>
          </a:xfrm>
        </p:spPr>
        <p:txBody>
          <a:bodyPr>
            <a:normAutofit/>
          </a:bodyPr>
          <a:lstStyle/>
          <a:p>
            <a:pPr marL="571500" indent="-571500">
              <a:buFont typeface="Arial" panose="020B0604020202020204" pitchFamily="34" charset="0"/>
              <a:buChar char="•"/>
            </a:pPr>
            <a:r>
              <a:rPr lang="en-IN" sz="3600" u="sng" dirty="0"/>
              <a:t>implementation</a:t>
            </a:r>
          </a:p>
        </p:txBody>
      </p:sp>
      <p:pic>
        <p:nvPicPr>
          <p:cNvPr id="3" name="Picture 2">
            <a:extLst>
              <a:ext uri="{FF2B5EF4-FFF2-40B4-BE49-F238E27FC236}">
                <a16:creationId xmlns:a16="http://schemas.microsoft.com/office/drawing/2014/main" id="{8F808126-A690-CE7E-A2E9-BF2E395C13E5}"/>
              </a:ext>
            </a:extLst>
          </p:cNvPr>
          <p:cNvPicPr>
            <a:picLocks noChangeAspect="1"/>
          </p:cNvPicPr>
          <p:nvPr/>
        </p:nvPicPr>
        <p:blipFill rotWithShape="1">
          <a:blip r:embed="rId2">
            <a:extLst>
              <a:ext uri="{28A0092B-C50C-407E-A947-70E740481C1C}">
                <a14:useLocalDpi xmlns:a14="http://schemas.microsoft.com/office/drawing/2010/main" val="0"/>
              </a:ext>
            </a:extLst>
          </a:blip>
          <a:srcRect t="2762" b="5430"/>
          <a:stretch/>
        </p:blipFill>
        <p:spPr>
          <a:xfrm>
            <a:off x="678729" y="1074656"/>
            <a:ext cx="10589443" cy="5468571"/>
          </a:xfrm>
          <a:prstGeom prst="rect">
            <a:avLst/>
          </a:prstGeom>
        </p:spPr>
      </p:pic>
    </p:spTree>
    <p:extLst>
      <p:ext uri="{BB962C8B-B14F-4D97-AF65-F5344CB8AC3E}">
        <p14:creationId xmlns:p14="http://schemas.microsoft.com/office/powerpoint/2010/main" val="249470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3E43-917E-D424-81AA-3B4C4CB51570}"/>
              </a:ext>
            </a:extLst>
          </p:cNvPr>
          <p:cNvSpPr>
            <a:spLocks noGrp="1"/>
          </p:cNvSpPr>
          <p:nvPr>
            <p:ph type="title"/>
          </p:nvPr>
        </p:nvSpPr>
        <p:spPr>
          <a:xfrm>
            <a:off x="226244" y="626882"/>
            <a:ext cx="2164402" cy="807379"/>
          </a:xfrm>
        </p:spPr>
        <p:txBody>
          <a:bodyPr>
            <a:normAutofit/>
          </a:bodyPr>
          <a:lstStyle/>
          <a:p>
            <a:pPr marL="457200" indent="-457200">
              <a:buFont typeface="Arial" panose="020B0604020202020204" pitchFamily="34" charset="0"/>
              <a:buChar char="•"/>
            </a:pPr>
            <a:r>
              <a:rPr lang="en-IN" sz="2900" u="sng" dirty="0"/>
              <a:t>result</a:t>
            </a:r>
          </a:p>
        </p:txBody>
      </p:sp>
      <p:sp>
        <p:nvSpPr>
          <p:cNvPr id="3" name="Content Placeholder 2">
            <a:extLst>
              <a:ext uri="{FF2B5EF4-FFF2-40B4-BE49-F238E27FC236}">
                <a16:creationId xmlns:a16="http://schemas.microsoft.com/office/drawing/2014/main" id="{D0F1035E-4BDA-F9DF-9B46-E4BEF0648F6B}"/>
              </a:ext>
            </a:extLst>
          </p:cNvPr>
          <p:cNvSpPr>
            <a:spLocks noGrp="1"/>
          </p:cNvSpPr>
          <p:nvPr>
            <p:ph idx="1"/>
          </p:nvPr>
        </p:nvSpPr>
        <p:spPr>
          <a:xfrm>
            <a:off x="763423" y="2110001"/>
            <a:ext cx="10162243" cy="4121117"/>
          </a:xfrm>
        </p:spPr>
        <p:txBody>
          <a:bodyPr/>
          <a:lstStyle/>
          <a:p>
            <a:pPr marL="0" indent="0">
              <a:buNone/>
            </a:pPr>
            <a:r>
              <a:rPr lang="en-US" b="0" i="0" dirty="0">
                <a:effectLst/>
                <a:latin typeface="Arial" panose="020B0604020202020204" pitchFamily="34" charset="0"/>
                <a:cs typeface="Arial" panose="020B0604020202020204" pitchFamily="34" charset="0"/>
              </a:rPr>
              <a:t>A smart campus uses IoT devices and systems to improve the quality of life and safety on university campuses. It's a complex and interconnected system that requires advanced network topology and IoT architecture. Multiple networks are used, including school and apartment networks, as well as a dedicated IoT network. One of the key features of a smart campus is RFID access control management, which is commonly used in security and access control systems.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6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B310-94BB-00DC-B757-4BF4BD667E9A}"/>
              </a:ext>
            </a:extLst>
          </p:cNvPr>
          <p:cNvSpPr>
            <a:spLocks noGrp="1"/>
          </p:cNvSpPr>
          <p:nvPr>
            <p:ph type="ctrTitle"/>
          </p:nvPr>
        </p:nvSpPr>
        <p:spPr>
          <a:xfrm>
            <a:off x="0" y="185530"/>
            <a:ext cx="3997444" cy="701516"/>
          </a:xfrm>
        </p:spPr>
        <p:txBody>
          <a:bodyPr>
            <a:normAutofit/>
          </a:bodyPr>
          <a:lstStyle/>
          <a:p>
            <a:pPr marL="571500" indent="-571500">
              <a:buFont typeface="Arial" panose="020B0604020202020204" pitchFamily="34" charset="0"/>
              <a:buChar char="•"/>
            </a:pPr>
            <a:r>
              <a:rPr lang="en-IN" sz="3600" u="sng" dirty="0"/>
              <a:t>REFERENCES</a:t>
            </a:r>
          </a:p>
        </p:txBody>
      </p:sp>
      <p:sp>
        <p:nvSpPr>
          <p:cNvPr id="3" name="Subtitle 2">
            <a:extLst>
              <a:ext uri="{FF2B5EF4-FFF2-40B4-BE49-F238E27FC236}">
                <a16:creationId xmlns:a16="http://schemas.microsoft.com/office/drawing/2014/main" id="{4C107266-36A8-1002-5CD9-03D5D9CF4BD7}"/>
              </a:ext>
            </a:extLst>
          </p:cNvPr>
          <p:cNvSpPr>
            <a:spLocks noGrp="1"/>
          </p:cNvSpPr>
          <p:nvPr>
            <p:ph type="subTitle" idx="1"/>
          </p:nvPr>
        </p:nvSpPr>
        <p:spPr>
          <a:xfrm>
            <a:off x="278296" y="1325218"/>
            <a:ext cx="10840278" cy="3214698"/>
          </a:xfrm>
        </p:spPr>
        <p:txBody>
          <a:bodyPr/>
          <a:lstStyle/>
          <a:p>
            <a:pPr marL="285750" indent="-285750" algn="l">
              <a:buFont typeface="Arial" panose="020B0604020202020204" pitchFamily="34" charset="0"/>
              <a:buChar char="•"/>
            </a:pPr>
            <a:r>
              <a:rPr lang="en-IN" cap="none" dirty="0">
                <a:hlinkClick r:id="rId2">
                  <a:extLst>
                    <a:ext uri="{A12FA001-AC4F-418D-AE19-62706E023703}">
                      <ahyp:hlinkClr xmlns:ahyp="http://schemas.microsoft.com/office/drawing/2018/hyperlinkcolor" val="tx"/>
                    </a:ext>
                  </a:extLst>
                </a:hlinkClick>
              </a:rPr>
              <a:t>http://solidstatetechnology.us/index.php/jsst/article/view/5269</a:t>
            </a:r>
            <a:endParaRPr lang="en-IN" cap="none" dirty="0"/>
          </a:p>
          <a:p>
            <a:pPr marL="285750" indent="-285750" algn="l">
              <a:buFont typeface="Arial" panose="020B0604020202020204" pitchFamily="34" charset="0"/>
              <a:buChar char="•"/>
            </a:pPr>
            <a:endParaRPr lang="en-IN" cap="none" dirty="0"/>
          </a:p>
          <a:p>
            <a:pPr marL="285750" indent="-285750" algn="l">
              <a:buFont typeface="Arial" panose="020B0604020202020204" pitchFamily="34" charset="0"/>
              <a:buChar char="•"/>
            </a:pPr>
            <a:r>
              <a:rPr lang="en-IN" cap="none" dirty="0">
                <a:hlinkClick r:id="rId3">
                  <a:extLst>
                    <a:ext uri="{A12FA001-AC4F-418D-AE19-62706E023703}">
                      <ahyp:hlinkClr xmlns:ahyp="http://schemas.microsoft.com/office/drawing/2018/hyperlinkcolor" val="tx"/>
                    </a:ext>
                  </a:extLst>
                </a:hlinkClick>
              </a:rPr>
              <a:t>https://www.ijera.com/papers/vol9no4/Series-3/F0904033439.pdf</a:t>
            </a:r>
            <a:endParaRPr lang="en-IN" cap="none" dirty="0"/>
          </a:p>
          <a:p>
            <a:pPr marL="285750" indent="-285750" algn="l">
              <a:buFont typeface="Arial" panose="020B0604020202020204" pitchFamily="34" charset="0"/>
              <a:buChar char="•"/>
            </a:pPr>
            <a:endParaRPr lang="en-IN" cap="none" dirty="0"/>
          </a:p>
          <a:p>
            <a:pPr marL="285750" indent="-285750" algn="l">
              <a:buFont typeface="Arial" panose="020B0604020202020204" pitchFamily="34" charset="0"/>
              <a:buChar char="•"/>
            </a:pPr>
            <a:r>
              <a:rPr lang="en-IN" cap="none" dirty="0">
                <a:hlinkClick r:id="rId4" action="ppaction://hlinksldjump">
                  <a:extLst>
                    <a:ext uri="{A12FA001-AC4F-418D-AE19-62706E023703}">
                      <ahyp:hlinkClr xmlns:ahyp="http://schemas.microsoft.com/office/drawing/2018/hyperlinkcolor" val="tx"/>
                    </a:ext>
                  </a:extLst>
                </a:hlinkClick>
              </a:rPr>
              <a:t>https://ijisrt.com/wp-content/uploads/2017/11/Boosting-Campus-Network-Design-Using-Cisco-Packet-Tracer.pdf</a:t>
            </a:r>
            <a:endParaRPr lang="en-IN" cap="none" dirty="0"/>
          </a:p>
        </p:txBody>
      </p:sp>
    </p:spTree>
    <p:extLst>
      <p:ext uri="{BB962C8B-B14F-4D97-AF65-F5344CB8AC3E}">
        <p14:creationId xmlns:p14="http://schemas.microsoft.com/office/powerpoint/2010/main" val="264093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D7D0-0A8F-312A-CFEE-09CFF1C4BCD3}"/>
              </a:ext>
            </a:extLst>
          </p:cNvPr>
          <p:cNvSpPr>
            <a:spLocks noGrp="1"/>
          </p:cNvSpPr>
          <p:nvPr>
            <p:ph type="title"/>
          </p:nvPr>
        </p:nvSpPr>
        <p:spPr>
          <a:xfrm>
            <a:off x="1300750" y="2661600"/>
            <a:ext cx="9291215" cy="1049235"/>
          </a:xfrm>
        </p:spPr>
        <p:txBody>
          <a:bodyPr/>
          <a:lstStyle/>
          <a:p>
            <a:r>
              <a:rPr lang="en-IN" dirty="0"/>
              <a:t>THANK-YOU</a:t>
            </a:r>
          </a:p>
        </p:txBody>
      </p:sp>
    </p:spTree>
    <p:extLst>
      <p:ext uri="{BB962C8B-B14F-4D97-AF65-F5344CB8AC3E}">
        <p14:creationId xmlns:p14="http://schemas.microsoft.com/office/powerpoint/2010/main" val="115774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9E0E-2882-FB19-4FAD-53AFA92E1BA5}"/>
              </a:ext>
            </a:extLst>
          </p:cNvPr>
          <p:cNvSpPr>
            <a:spLocks noGrp="1"/>
          </p:cNvSpPr>
          <p:nvPr>
            <p:ph type="title"/>
          </p:nvPr>
        </p:nvSpPr>
        <p:spPr>
          <a:xfrm>
            <a:off x="160255" y="405352"/>
            <a:ext cx="2654597" cy="892220"/>
          </a:xfrm>
        </p:spPr>
        <p:txBody>
          <a:bodyPr>
            <a:normAutofit fontScale="90000"/>
          </a:bodyPr>
          <a:lstStyle/>
          <a:p>
            <a:pPr marL="457200" indent="-457200">
              <a:buFont typeface="Arial" panose="020B0604020202020204" pitchFamily="34" charset="0"/>
              <a:buChar char="•"/>
            </a:pPr>
            <a:r>
              <a:rPr lang="en-IN" u="sng" dirty="0"/>
              <a:t>CONTENTS</a:t>
            </a:r>
          </a:p>
        </p:txBody>
      </p:sp>
      <p:sp>
        <p:nvSpPr>
          <p:cNvPr id="3" name="TextBox 2">
            <a:extLst>
              <a:ext uri="{FF2B5EF4-FFF2-40B4-BE49-F238E27FC236}">
                <a16:creationId xmlns:a16="http://schemas.microsoft.com/office/drawing/2014/main" id="{00016DD5-AC8C-DB7A-82A3-E29F0F4B5F77}"/>
              </a:ext>
            </a:extLst>
          </p:cNvPr>
          <p:cNvSpPr txBox="1"/>
          <p:nvPr/>
        </p:nvSpPr>
        <p:spPr>
          <a:xfrm>
            <a:off x="362849" y="1297572"/>
            <a:ext cx="9483365" cy="4801314"/>
          </a:xfrm>
          <a:prstGeom prst="rect">
            <a:avLst/>
          </a:prstGeom>
          <a:noFill/>
        </p:spPr>
        <p:txBody>
          <a:bodyPr wrap="square" rtlCol="0">
            <a:spAutoFit/>
          </a:bodyPr>
          <a:lstStyle/>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Team Details</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Abstract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Network Layout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Type Of Network Used</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Topology Overview</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Module Description</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Implementation</a:t>
            </a:r>
          </a:p>
          <a:p>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Result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71199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5BCF-EF81-27A4-BBF6-4E50F3D0A2C2}"/>
              </a:ext>
            </a:extLst>
          </p:cNvPr>
          <p:cNvSpPr>
            <a:spLocks noGrp="1"/>
          </p:cNvSpPr>
          <p:nvPr>
            <p:ph type="ctrTitle"/>
          </p:nvPr>
        </p:nvSpPr>
        <p:spPr>
          <a:xfrm>
            <a:off x="160254" y="546755"/>
            <a:ext cx="3484279" cy="555658"/>
          </a:xfrm>
        </p:spPr>
        <p:txBody>
          <a:bodyPr>
            <a:normAutofit/>
          </a:bodyPr>
          <a:lstStyle/>
          <a:p>
            <a:pPr marL="457200" indent="-457200">
              <a:buFont typeface="Arial" panose="020B0604020202020204" pitchFamily="34" charset="0"/>
              <a:buChar char="•"/>
            </a:pPr>
            <a:r>
              <a:rPr lang="en-IN" sz="3200" u="sng" dirty="0"/>
              <a:t>Team Details</a:t>
            </a:r>
          </a:p>
        </p:txBody>
      </p:sp>
      <p:sp>
        <p:nvSpPr>
          <p:cNvPr id="3" name="Subtitle 2">
            <a:extLst>
              <a:ext uri="{FF2B5EF4-FFF2-40B4-BE49-F238E27FC236}">
                <a16:creationId xmlns:a16="http://schemas.microsoft.com/office/drawing/2014/main" id="{F5958BED-5D40-3406-0749-A16425EB1B93}"/>
              </a:ext>
            </a:extLst>
          </p:cNvPr>
          <p:cNvSpPr>
            <a:spLocks noGrp="1"/>
          </p:cNvSpPr>
          <p:nvPr>
            <p:ph type="subTitle" idx="1"/>
          </p:nvPr>
        </p:nvSpPr>
        <p:spPr>
          <a:xfrm>
            <a:off x="1060928" y="2194957"/>
            <a:ext cx="9355281" cy="2231269"/>
          </a:xfrm>
        </p:spPr>
        <p:txBody>
          <a:bodyPr anchor="ctr">
            <a:normAutofit/>
          </a:bodyPr>
          <a:lstStyle/>
          <a:p>
            <a:pPr marL="285750" indent="-285750" algn="l">
              <a:lnSpc>
                <a:spcPct val="100000"/>
              </a:lnSpc>
              <a:buFont typeface="Arial" panose="020B0604020202020204" pitchFamily="34" charset="0"/>
              <a:buChar char="•"/>
            </a:pPr>
            <a:r>
              <a:rPr lang="en-IN" sz="2800" dirty="0"/>
              <a:t>Charvi </a:t>
            </a:r>
            <a:r>
              <a:rPr lang="en-IN" sz="2800" dirty="0" err="1"/>
              <a:t>jain</a:t>
            </a:r>
            <a:r>
              <a:rPr lang="en-IN" sz="2800" dirty="0"/>
              <a:t> – RA2111047010113</a:t>
            </a:r>
          </a:p>
        </p:txBody>
      </p:sp>
    </p:spTree>
    <p:extLst>
      <p:ext uri="{BB962C8B-B14F-4D97-AF65-F5344CB8AC3E}">
        <p14:creationId xmlns:p14="http://schemas.microsoft.com/office/powerpoint/2010/main" val="175227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F355-7C56-FAE0-0490-4EFB11882B54}"/>
              </a:ext>
            </a:extLst>
          </p:cNvPr>
          <p:cNvSpPr>
            <a:spLocks noGrp="1"/>
          </p:cNvSpPr>
          <p:nvPr>
            <p:ph type="title"/>
          </p:nvPr>
        </p:nvSpPr>
        <p:spPr>
          <a:xfrm>
            <a:off x="0" y="135079"/>
            <a:ext cx="3336758" cy="683302"/>
          </a:xfrm>
        </p:spPr>
        <p:txBody>
          <a:bodyPr>
            <a:noAutofit/>
          </a:bodyPr>
          <a:lstStyle/>
          <a:p>
            <a:pPr marL="571500" indent="-571500">
              <a:buFont typeface="Arial" panose="020B0604020202020204" pitchFamily="34" charset="0"/>
              <a:buChar char="•"/>
            </a:pPr>
            <a:r>
              <a:rPr lang="en-AU" sz="4000" u="sng" dirty="0">
                <a:ea typeface="Calibri" panose="020F0502020204030204" pitchFamily="34" charset="0"/>
                <a:cs typeface="Times New Roman" panose="02020603050405020304" pitchFamily="18" charset="0"/>
              </a:rPr>
              <a:t>ABSTRACT</a:t>
            </a:r>
            <a:endParaRPr lang="en-IN" sz="4400" u="sng" dirty="0"/>
          </a:p>
        </p:txBody>
      </p:sp>
      <p:sp>
        <p:nvSpPr>
          <p:cNvPr id="3" name="Text Placeholder 2">
            <a:extLst>
              <a:ext uri="{FF2B5EF4-FFF2-40B4-BE49-F238E27FC236}">
                <a16:creationId xmlns:a16="http://schemas.microsoft.com/office/drawing/2014/main" id="{DFA2BA17-C7DA-C77D-29A4-964B153E9B68}"/>
              </a:ext>
            </a:extLst>
          </p:cNvPr>
          <p:cNvSpPr>
            <a:spLocks noGrp="1"/>
          </p:cNvSpPr>
          <p:nvPr>
            <p:ph type="body" idx="1"/>
          </p:nvPr>
        </p:nvSpPr>
        <p:spPr>
          <a:xfrm>
            <a:off x="-1" y="1074821"/>
            <a:ext cx="11983453" cy="5113944"/>
          </a:xfrm>
        </p:spPr>
        <p:txBody>
          <a:bodyPr>
            <a:normAutofit/>
          </a:bodyPr>
          <a:lstStyle/>
          <a:p>
            <a:pPr marL="285750" indent="-285750" algn="l">
              <a:buFont typeface="Arial" panose="020B0604020202020204" pitchFamily="34" charset="0"/>
              <a:buChar char="•"/>
            </a:pPr>
            <a:r>
              <a:rPr lang="en-US" b="0" i="0" dirty="0">
                <a:effectLst/>
                <a:latin typeface="Söhne"/>
              </a:rPr>
              <a:t>A smart campus is a simulated environment that uses IoT devices and systems to improve the quality of life and safety on university campuses. It's a complex and interconnected system that requires advanced network topology and IoT architecture.</a:t>
            </a:r>
          </a:p>
          <a:p>
            <a:pPr marL="285750" indent="-285750" algn="l">
              <a:buFont typeface="Arial" panose="020B0604020202020204" pitchFamily="34" charset="0"/>
              <a:buChar char="•"/>
            </a:pPr>
            <a:r>
              <a:rPr lang="en-US" b="0" i="0" dirty="0">
                <a:effectLst/>
                <a:latin typeface="Söhne"/>
              </a:rPr>
              <a:t>In a smart campus simulation, multiple networks are used, including school and apartment networks, as well as a dedicated IoT network. One of the key features of a smart campus is RFID access control management. </a:t>
            </a:r>
            <a:r>
              <a:rPr lang="en-US" dirty="0">
                <a:latin typeface="Söhne"/>
              </a:rPr>
              <a:t>I</a:t>
            </a:r>
            <a:r>
              <a:rPr lang="en-US" b="0" i="0" dirty="0">
                <a:effectLst/>
                <a:latin typeface="Söhne"/>
              </a:rPr>
              <a:t>t's commonly used in security and access control systems.</a:t>
            </a:r>
          </a:p>
          <a:p>
            <a:pPr marL="285750" indent="-285750" algn="l">
              <a:buFont typeface="Arial" panose="020B0604020202020204" pitchFamily="34" charset="0"/>
              <a:buChar char="•"/>
            </a:pPr>
            <a:r>
              <a:rPr lang="en-US" b="0" i="0" dirty="0">
                <a:effectLst/>
                <a:latin typeface="Söhne"/>
              </a:rPr>
              <a:t>Another important aspect of a smart campus simulation is the integration of intelligent sports field irrigation solutions. These solutions use IoT sensors and data analytics to optimize water usage and improve the health of campus lawns and green spaces. By monitoring weather patterns, soil moisture levels, and other environmental factors, the irrigation system can adjust water usage in real-time, reducing waste and ensuring that campus grounds remain healthy and vibrant.</a:t>
            </a:r>
          </a:p>
          <a:p>
            <a:pPr marL="285750" indent="-285750" algn="l">
              <a:buFont typeface="Arial" panose="020B0604020202020204" pitchFamily="34" charset="0"/>
              <a:buChar char="•"/>
            </a:pPr>
            <a:r>
              <a:rPr lang="en-US" b="0" i="0" dirty="0">
                <a:effectLst/>
                <a:latin typeface="Söhne"/>
              </a:rPr>
              <a:t>Overall, a smart campus simulation is an excellent way to demonstrate the complex interconnectivity of IoT devices and systems. By incorporating advanced network topology and IoT architecture, universities can create a safer, more efficient, and more sustainable environment for students, faculty, and staff.</a:t>
            </a:r>
          </a:p>
          <a:p>
            <a:endParaRPr lang="en-IN" sz="1200" dirty="0"/>
          </a:p>
        </p:txBody>
      </p:sp>
    </p:spTree>
    <p:extLst>
      <p:ext uri="{BB962C8B-B14F-4D97-AF65-F5344CB8AC3E}">
        <p14:creationId xmlns:p14="http://schemas.microsoft.com/office/powerpoint/2010/main" val="422973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0DE3-04A6-921D-64E9-4C122E422955}"/>
              </a:ext>
            </a:extLst>
          </p:cNvPr>
          <p:cNvSpPr>
            <a:spLocks noGrp="1"/>
          </p:cNvSpPr>
          <p:nvPr>
            <p:ph type="title"/>
          </p:nvPr>
        </p:nvSpPr>
        <p:spPr>
          <a:xfrm>
            <a:off x="-304800" y="202594"/>
            <a:ext cx="5279012" cy="518475"/>
          </a:xfrm>
        </p:spPr>
        <p:txBody>
          <a:bodyPr>
            <a:noAutofit/>
          </a:bodyPr>
          <a:lstStyle/>
          <a:p>
            <a:pPr marL="571500" indent="-571500">
              <a:buFont typeface="Arial" panose="020B0604020202020204" pitchFamily="34" charset="0"/>
              <a:buChar char="•"/>
            </a:pPr>
            <a:r>
              <a:rPr lang="en-AU" u="sng" dirty="0">
                <a:effectLst/>
                <a:ea typeface="Calibri" panose="020F0502020204030204" pitchFamily="34" charset="0"/>
                <a:cs typeface="Arial" panose="020B0604020202020204" pitchFamily="34" charset="0"/>
              </a:rPr>
              <a:t>Network layout</a:t>
            </a:r>
            <a:endParaRPr lang="en-IN" dirty="0"/>
          </a:p>
        </p:txBody>
      </p:sp>
      <p:sp>
        <p:nvSpPr>
          <p:cNvPr id="4" name="TextBox 3">
            <a:extLst>
              <a:ext uri="{FF2B5EF4-FFF2-40B4-BE49-F238E27FC236}">
                <a16:creationId xmlns:a16="http://schemas.microsoft.com/office/drawing/2014/main" id="{046CD44F-14AF-AADC-27C3-FC627CEB843A}"/>
              </a:ext>
            </a:extLst>
          </p:cNvPr>
          <p:cNvSpPr txBox="1"/>
          <p:nvPr/>
        </p:nvSpPr>
        <p:spPr>
          <a:xfrm>
            <a:off x="282375" y="1096780"/>
            <a:ext cx="3824404" cy="5712782"/>
          </a:xfrm>
          <a:prstGeom prst="rect">
            <a:avLst/>
          </a:prstGeom>
          <a:noFill/>
        </p:spPr>
        <p:txBody>
          <a:bodyPr wrap="square" rtlCol="0">
            <a:spAutoFit/>
          </a:bodyPr>
          <a:lstStyle/>
          <a:p>
            <a:pPr algn="just">
              <a:lnSpc>
                <a:spcPct val="115000"/>
              </a:lnSpc>
              <a:spcAft>
                <a:spcPts val="800"/>
              </a:spcAft>
            </a:pPr>
            <a:r>
              <a:rPr lang="en-AU" sz="1800" dirty="0">
                <a:effectLst/>
                <a:latin typeface="Arial" panose="020B0604020202020204" pitchFamily="34" charset="0"/>
                <a:ea typeface="Calibri" panose="020F0502020204030204" pitchFamily="34" charset="0"/>
                <a:cs typeface="Arial" panose="020B0604020202020204" pitchFamily="34" charset="0"/>
              </a:rPr>
              <a:t>The network layout : </a:t>
            </a:r>
          </a:p>
          <a:p>
            <a:pPr algn="just">
              <a:lnSpc>
                <a:spcPct val="115000"/>
              </a:lnSpc>
              <a:spcAft>
                <a:spcPts val="800"/>
              </a:spcAft>
            </a:pPr>
            <a:endParaRPr lang="en-AU"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AU" sz="1800" dirty="0">
                <a:effectLst/>
                <a:latin typeface="Arial" panose="020B0604020202020204" pitchFamily="34" charset="0"/>
                <a:ea typeface="Calibri" panose="020F0502020204030204" pitchFamily="34" charset="0"/>
                <a:cs typeface="Arial" panose="020B0604020202020204" pitchFamily="34" charset="0"/>
              </a:rPr>
              <a:t>Backbone router network</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Traditional switch-based classroom wired network</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Wireless LAN for the apartment buildings</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800"/>
              </a:spcAft>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Dedicated IoT network based also on switch</a:t>
            </a:r>
          </a:p>
          <a:p>
            <a:pPr marL="342900" lvl="0" indent="-342900" algn="just">
              <a:lnSpc>
                <a:spcPct val="115000"/>
              </a:lnSpc>
              <a:spcAft>
                <a:spcPts val="800"/>
              </a:spcAft>
              <a:buFont typeface="Symbol" panose="05050102010706020507" pitchFamily="18" charset="2"/>
              <a:buChar char=""/>
            </a:pPr>
            <a:endParaRPr lang="en-AU"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endParaRPr lang="en-AU" sz="12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80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588CAA0-5910-5D85-FEA0-8BA12CDD7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874" y="1191956"/>
            <a:ext cx="7385751" cy="4356804"/>
          </a:xfrm>
          <a:prstGeom prst="rect">
            <a:avLst/>
          </a:prstGeom>
        </p:spPr>
      </p:pic>
    </p:spTree>
    <p:extLst>
      <p:ext uri="{BB962C8B-B14F-4D97-AF65-F5344CB8AC3E}">
        <p14:creationId xmlns:p14="http://schemas.microsoft.com/office/powerpoint/2010/main" val="404808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69D5-D349-5D3D-5B63-2D7E8272BF26}"/>
              </a:ext>
            </a:extLst>
          </p:cNvPr>
          <p:cNvSpPr>
            <a:spLocks noGrp="1"/>
          </p:cNvSpPr>
          <p:nvPr>
            <p:ph type="title"/>
          </p:nvPr>
        </p:nvSpPr>
        <p:spPr>
          <a:xfrm>
            <a:off x="-175305" y="0"/>
            <a:ext cx="4238299" cy="892220"/>
          </a:xfrm>
        </p:spPr>
        <p:txBody>
          <a:bodyPr/>
          <a:lstStyle/>
          <a:p>
            <a:pPr marL="457200" indent="-457200">
              <a:buFont typeface="Arial" panose="020B0604020202020204" pitchFamily="34" charset="0"/>
              <a:buChar char="•"/>
            </a:pPr>
            <a:r>
              <a:rPr lang="en-IN" u="sng" dirty="0"/>
              <a:t>Network</a:t>
            </a:r>
            <a:r>
              <a:rPr lang="en-IN" b="1" u="sng" dirty="0"/>
              <a:t> </a:t>
            </a:r>
            <a:r>
              <a:rPr lang="en-IN" u="sng" dirty="0"/>
              <a:t>Used</a:t>
            </a:r>
          </a:p>
        </p:txBody>
      </p:sp>
      <p:sp>
        <p:nvSpPr>
          <p:cNvPr id="4" name="TextBox 3">
            <a:extLst>
              <a:ext uri="{FF2B5EF4-FFF2-40B4-BE49-F238E27FC236}">
                <a16:creationId xmlns:a16="http://schemas.microsoft.com/office/drawing/2014/main" id="{B29052F2-F3A3-3860-089D-315BD96F5AC0}"/>
              </a:ext>
            </a:extLst>
          </p:cNvPr>
          <p:cNvSpPr txBox="1"/>
          <p:nvPr/>
        </p:nvSpPr>
        <p:spPr>
          <a:xfrm>
            <a:off x="339365" y="1809947"/>
            <a:ext cx="11133055" cy="424731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 stands for "Local Area Network". It is a type of computer network that is confined to a relatively small geographical area, such as a building or a campus. LANs are commonly used in homes, schools, and businesses to allow computers and other devices to communicate and share resources, such as files and printers.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A LAN can be wired or wireless, and can use a variety of technologies such as Ethernet, Wi-Fi, and Bluetooth. In a wired LAN, devices are connected to a central hub or switch using Ethernet cables. In a wireless LAN, devices communicate with each other using radio waves over Wi-Fi.</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LANs typically offer high-speed data transfer rates, low latency, and the ability to share resources within the network. They are also relatively easy to set up and maintain, and can be secured with various types of security protocols to protect against unauthorized access.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Overall, LANs are an essential component of modern computer networks, enabling communication and collaboration between devices within a local area.</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2F454D-C329-68A5-DC18-B73C43623644}"/>
              </a:ext>
            </a:extLst>
          </p:cNvPr>
          <p:cNvSpPr txBox="1"/>
          <p:nvPr/>
        </p:nvSpPr>
        <p:spPr>
          <a:xfrm>
            <a:off x="339365" y="1260685"/>
            <a:ext cx="8625526"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dirty="0">
                <a:latin typeface="Arial" panose="020B0604020202020204" pitchFamily="34" charset="0"/>
                <a:cs typeface="Arial" panose="020B0604020202020204" pitchFamily="34" charset="0"/>
              </a:rPr>
              <a:t>Network used in Smart Campus Project is LAN.</a:t>
            </a:r>
          </a:p>
        </p:txBody>
      </p:sp>
    </p:spTree>
    <p:extLst>
      <p:ext uri="{BB962C8B-B14F-4D97-AF65-F5344CB8AC3E}">
        <p14:creationId xmlns:p14="http://schemas.microsoft.com/office/powerpoint/2010/main" val="11202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C59D-A50B-5053-7CAC-4994F7FC59D0}"/>
              </a:ext>
            </a:extLst>
          </p:cNvPr>
          <p:cNvSpPr>
            <a:spLocks noGrp="1"/>
          </p:cNvSpPr>
          <p:nvPr>
            <p:ph type="title"/>
          </p:nvPr>
        </p:nvSpPr>
        <p:spPr>
          <a:xfrm>
            <a:off x="0" y="432857"/>
            <a:ext cx="9849854" cy="529389"/>
          </a:xfrm>
        </p:spPr>
        <p:txBody>
          <a:bodyPr>
            <a:normAutofit fontScale="90000"/>
          </a:bodyPr>
          <a:lstStyle/>
          <a:p>
            <a:pPr marL="457200" indent="-457200" algn="l">
              <a:buFont typeface="Arial" panose="020B0604020202020204" pitchFamily="34" charset="0"/>
              <a:buChar char="•"/>
            </a:pPr>
            <a:r>
              <a:rPr lang="en-IN" u="sng" dirty="0"/>
              <a:t>Module description  - module 1</a:t>
            </a:r>
          </a:p>
        </p:txBody>
      </p:sp>
      <p:pic>
        <p:nvPicPr>
          <p:cNvPr id="4" name="Picture 3">
            <a:extLst>
              <a:ext uri="{FF2B5EF4-FFF2-40B4-BE49-F238E27FC236}">
                <a16:creationId xmlns:a16="http://schemas.microsoft.com/office/drawing/2014/main" id="{907FFDF9-FE87-804E-3F47-CDD70EE6F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1022" y="1780757"/>
            <a:ext cx="6894738" cy="3521075"/>
          </a:xfrm>
          <a:prstGeom prst="rect">
            <a:avLst/>
          </a:prstGeom>
          <a:noFill/>
          <a:ln>
            <a:noFill/>
          </a:ln>
        </p:spPr>
      </p:pic>
      <p:sp>
        <p:nvSpPr>
          <p:cNvPr id="5" name="TextBox 4">
            <a:extLst>
              <a:ext uri="{FF2B5EF4-FFF2-40B4-BE49-F238E27FC236}">
                <a16:creationId xmlns:a16="http://schemas.microsoft.com/office/drawing/2014/main" id="{51FDAAA1-E205-E2F7-1309-0510916289EA}"/>
              </a:ext>
            </a:extLst>
          </p:cNvPr>
          <p:cNvSpPr txBox="1"/>
          <p:nvPr/>
        </p:nvSpPr>
        <p:spPr>
          <a:xfrm>
            <a:off x="7299159" y="5430169"/>
            <a:ext cx="2887577" cy="369332"/>
          </a:xfrm>
          <a:prstGeom prst="rect">
            <a:avLst/>
          </a:prstGeom>
          <a:noFill/>
        </p:spPr>
        <p:txBody>
          <a:bodyPr wrap="square" rtlCol="0">
            <a:spAutoFit/>
          </a:bodyPr>
          <a:lstStyle/>
          <a:p>
            <a:r>
              <a:rPr lang="en-AU" dirty="0">
                <a:effectLst/>
                <a:latin typeface="Arial" panose="020B0604020202020204" pitchFamily="34" charset="0"/>
                <a:ea typeface="Calibri" panose="020F0502020204030204" pitchFamily="34" charset="0"/>
                <a:cs typeface="Arial" panose="020B0604020202020204" pitchFamily="34" charset="0"/>
              </a:rPr>
              <a:t>Backbone Router Network</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67CEE4-559E-2484-EB1E-7DF709085DE0}"/>
              </a:ext>
            </a:extLst>
          </p:cNvPr>
          <p:cNvSpPr txBox="1"/>
          <p:nvPr/>
        </p:nvSpPr>
        <p:spPr>
          <a:xfrm>
            <a:off x="336884" y="1443841"/>
            <a:ext cx="4588042"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this scenario, three routers are being used in a network and they are interconnected using Serial DTE (Data Terminal Equipment) connections.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use of three routers in this network allows for a more complex and robust network topology, which can provide greater scalability, reliability, and redundancy. By interconnecting the routers using serial DTE connections, the network can be designed to provide a higher level of performance and 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20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883E-ED2D-1588-A0D4-49B615035584}"/>
              </a:ext>
            </a:extLst>
          </p:cNvPr>
          <p:cNvSpPr>
            <a:spLocks noGrp="1"/>
          </p:cNvSpPr>
          <p:nvPr>
            <p:ph type="title"/>
          </p:nvPr>
        </p:nvSpPr>
        <p:spPr>
          <a:xfrm>
            <a:off x="-304800" y="259969"/>
            <a:ext cx="3480603" cy="555041"/>
          </a:xfrm>
        </p:spPr>
        <p:txBody>
          <a:bodyPr>
            <a:normAutofit/>
          </a:bodyPr>
          <a:lstStyle/>
          <a:p>
            <a:pPr marL="457200" indent="-457200">
              <a:buFont typeface="Arial" panose="020B0604020202020204" pitchFamily="34" charset="0"/>
              <a:buChar char="•"/>
            </a:pPr>
            <a:r>
              <a:rPr lang="en-IN" sz="2900" u="sng" dirty="0"/>
              <a:t>Module 2 </a:t>
            </a:r>
          </a:p>
        </p:txBody>
      </p:sp>
      <p:sp>
        <p:nvSpPr>
          <p:cNvPr id="3" name="Content Placeholder 2">
            <a:extLst>
              <a:ext uri="{FF2B5EF4-FFF2-40B4-BE49-F238E27FC236}">
                <a16:creationId xmlns:a16="http://schemas.microsoft.com/office/drawing/2014/main" id="{8669754B-11E3-AAB4-E5A5-4EC1EE4D2581}"/>
              </a:ext>
            </a:extLst>
          </p:cNvPr>
          <p:cNvSpPr>
            <a:spLocks noGrp="1"/>
          </p:cNvSpPr>
          <p:nvPr>
            <p:ph idx="1"/>
          </p:nvPr>
        </p:nvSpPr>
        <p:spPr>
          <a:xfrm>
            <a:off x="417909" y="1152939"/>
            <a:ext cx="4856456" cy="4890051"/>
          </a:xfrm>
        </p:spPr>
        <p:txBody>
          <a:bodyPr>
            <a:normAutofit/>
          </a:bodyPr>
          <a:lstStyle/>
          <a:p>
            <a:r>
              <a:rPr lang="en-US" sz="1800" dirty="0">
                <a:latin typeface="Arial" panose="020B0604020202020204" pitchFamily="34" charset="0"/>
                <a:cs typeface="Arial" panose="020B0604020202020204" pitchFamily="34" charset="0"/>
              </a:rPr>
              <a:t>Here, we're using a switch to link router campus class to different pcs, one printer, and one DHCP server.</a:t>
            </a:r>
          </a:p>
          <a:p>
            <a:endParaRPr lang="en-US"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DHCP server will ensure that each device has a unique IP address, and Router campus class will provide a connection to the internet or other external networks. The switch will provide a central point for communication between all of the devices in the network.</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119D818-2B65-824E-FDC9-610A227C8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17637" y="916709"/>
            <a:ext cx="4417709" cy="4702627"/>
          </a:xfrm>
          <a:prstGeom prst="rect">
            <a:avLst/>
          </a:prstGeom>
          <a:noFill/>
          <a:ln>
            <a:noFill/>
          </a:ln>
        </p:spPr>
      </p:pic>
      <p:sp>
        <p:nvSpPr>
          <p:cNvPr id="5" name="TextBox 4">
            <a:extLst>
              <a:ext uri="{FF2B5EF4-FFF2-40B4-BE49-F238E27FC236}">
                <a16:creationId xmlns:a16="http://schemas.microsoft.com/office/drawing/2014/main" id="{6983C808-8B8F-65B0-AC22-BFB181E1BB23}"/>
              </a:ext>
            </a:extLst>
          </p:cNvPr>
          <p:cNvSpPr txBox="1"/>
          <p:nvPr/>
        </p:nvSpPr>
        <p:spPr>
          <a:xfrm>
            <a:off x="7964557" y="5673658"/>
            <a:ext cx="2981739" cy="369332"/>
          </a:xfrm>
          <a:prstGeom prst="rect">
            <a:avLst/>
          </a:prstGeom>
          <a:noFill/>
        </p:spPr>
        <p:txBody>
          <a:bodyPr wrap="square" rtlCol="0">
            <a:spAutoFit/>
          </a:bodyPr>
          <a:lstStyle/>
          <a:p>
            <a:r>
              <a:rPr lang="en-IN" dirty="0"/>
              <a:t>Campus Class Network</a:t>
            </a:r>
          </a:p>
        </p:txBody>
      </p:sp>
    </p:spTree>
    <p:extLst>
      <p:ext uri="{BB962C8B-B14F-4D97-AF65-F5344CB8AC3E}">
        <p14:creationId xmlns:p14="http://schemas.microsoft.com/office/powerpoint/2010/main" val="47912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8A3-BCD0-D932-8AA8-1B237C33D67C}"/>
              </a:ext>
            </a:extLst>
          </p:cNvPr>
          <p:cNvSpPr>
            <a:spLocks noGrp="1"/>
          </p:cNvSpPr>
          <p:nvPr>
            <p:ph type="title"/>
          </p:nvPr>
        </p:nvSpPr>
        <p:spPr>
          <a:xfrm>
            <a:off x="-192505" y="333718"/>
            <a:ext cx="3705726" cy="692975"/>
          </a:xfrm>
        </p:spPr>
        <p:txBody>
          <a:bodyPr>
            <a:normAutofit/>
          </a:bodyPr>
          <a:lstStyle/>
          <a:p>
            <a:pPr marL="457200" indent="-457200">
              <a:buFont typeface="Arial" panose="020B0604020202020204" pitchFamily="34" charset="0"/>
              <a:buChar char="•"/>
            </a:pPr>
            <a:r>
              <a:rPr lang="en-IN" sz="2900" u="sng" dirty="0"/>
              <a:t>Module 3</a:t>
            </a:r>
          </a:p>
        </p:txBody>
      </p:sp>
      <p:sp>
        <p:nvSpPr>
          <p:cNvPr id="3" name="Content Placeholder 2">
            <a:extLst>
              <a:ext uri="{FF2B5EF4-FFF2-40B4-BE49-F238E27FC236}">
                <a16:creationId xmlns:a16="http://schemas.microsoft.com/office/drawing/2014/main" id="{D6985E7F-6669-4983-80A6-B754C99BD6B8}"/>
              </a:ext>
            </a:extLst>
          </p:cNvPr>
          <p:cNvSpPr>
            <a:spLocks noGrp="1"/>
          </p:cNvSpPr>
          <p:nvPr>
            <p:ph idx="1"/>
          </p:nvPr>
        </p:nvSpPr>
        <p:spPr>
          <a:xfrm>
            <a:off x="179371" y="1952958"/>
            <a:ext cx="5479308" cy="1720684"/>
          </a:xfrm>
        </p:spPr>
        <p:txBody>
          <a:bodyPr>
            <a:normAutofit lnSpcReduction="10000"/>
          </a:bodyPr>
          <a:lstStyle/>
          <a:p>
            <a:r>
              <a:rPr lang="en-US" sz="2400" dirty="0">
                <a:latin typeface="Arial" panose="020B0604020202020204" pitchFamily="34" charset="0"/>
                <a:cs typeface="Arial" panose="020B0604020202020204" pitchFamily="34" charset="0"/>
              </a:rPr>
              <a:t>Deploying the wireless router in place, a wireless network is set up using the WRT300N so that different devices may connect to it.</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ABEB22E-21FF-020E-1520-236F34781F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3407" y="1807416"/>
            <a:ext cx="6079222" cy="2340514"/>
          </a:xfrm>
          <a:prstGeom prst="rect">
            <a:avLst/>
          </a:prstGeom>
          <a:noFill/>
          <a:ln>
            <a:noFill/>
          </a:ln>
        </p:spPr>
      </p:pic>
      <p:sp>
        <p:nvSpPr>
          <p:cNvPr id="5" name="TextBox 4">
            <a:extLst>
              <a:ext uri="{FF2B5EF4-FFF2-40B4-BE49-F238E27FC236}">
                <a16:creationId xmlns:a16="http://schemas.microsoft.com/office/drawing/2014/main" id="{4E268335-CA78-9D40-FBF0-1C0F6C29C9EA}"/>
              </a:ext>
            </a:extLst>
          </p:cNvPr>
          <p:cNvSpPr txBox="1"/>
          <p:nvPr/>
        </p:nvSpPr>
        <p:spPr>
          <a:xfrm>
            <a:off x="7275443" y="4147930"/>
            <a:ext cx="3564835" cy="371061"/>
          </a:xfrm>
          <a:prstGeom prst="rect">
            <a:avLst/>
          </a:prstGeom>
          <a:noFill/>
        </p:spPr>
        <p:txBody>
          <a:bodyPr wrap="square" rtlCol="0">
            <a:spAutoFit/>
          </a:bodyPr>
          <a:lstStyle/>
          <a:p>
            <a:r>
              <a:rPr lang="en-AU" sz="1800" b="1" dirty="0">
                <a:effectLst/>
                <a:ea typeface="Calibri" panose="020F0502020204030204" pitchFamily="34" charset="0"/>
              </a:rPr>
              <a:t>Campus Apartment Network</a:t>
            </a:r>
            <a:endParaRPr lang="en-IN" dirty="0"/>
          </a:p>
        </p:txBody>
      </p:sp>
    </p:spTree>
    <p:extLst>
      <p:ext uri="{BB962C8B-B14F-4D97-AF65-F5344CB8AC3E}">
        <p14:creationId xmlns:p14="http://schemas.microsoft.com/office/powerpoint/2010/main" val="880014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192</TotalTime>
  <Words>909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Rockwell</vt:lpstr>
      <vt:lpstr>Söhne</vt:lpstr>
      <vt:lpstr>Symbol</vt:lpstr>
      <vt:lpstr>Gallery</vt:lpstr>
      <vt:lpstr>SMART CAMPUS </vt:lpstr>
      <vt:lpstr>CONTENTS</vt:lpstr>
      <vt:lpstr>Team Details</vt:lpstr>
      <vt:lpstr>ABSTRACT</vt:lpstr>
      <vt:lpstr>Network layout</vt:lpstr>
      <vt:lpstr>Network Used</vt:lpstr>
      <vt:lpstr>Module description  - module 1</vt:lpstr>
      <vt:lpstr>Module 2 </vt:lpstr>
      <vt:lpstr>Module 3</vt:lpstr>
      <vt:lpstr>Module 4</vt:lpstr>
      <vt:lpstr>Module 5</vt:lpstr>
      <vt:lpstr>implementation</vt:lpstr>
      <vt:lpstr>result</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CAMPUS</dc:title>
  <dc:creator>Charvi Jain</dc:creator>
  <cp:lastModifiedBy>Charvi Jain</cp:lastModifiedBy>
  <cp:revision>9</cp:revision>
  <dcterms:created xsi:type="dcterms:W3CDTF">2023-02-24T14:20:03Z</dcterms:created>
  <dcterms:modified xsi:type="dcterms:W3CDTF">2023-03-18T17:58:32Z</dcterms:modified>
</cp:coreProperties>
</file>