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rchitects Daughter"/>
      <p:regular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4BBC1B-95F7-4076-A53D-62871D70567A}">
  <a:tblStyle styleId="{CE4BBC1B-95F7-4076-A53D-62871D705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ArchitectsDaughter-regular.fntdata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c000667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c000667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00066741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c00066741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0006674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c0006674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fa66b02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fa66b02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c0006674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c0006674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c00066741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c00066741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a66b02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a66b02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ypeset.io/papers/training-agent-to-play-pac-man-under-authentic-environment-3l5nitud" TargetMode="External"/><Relationship Id="rId4" Type="http://schemas.openxmlformats.org/officeDocument/2006/relationships/hyperlink" Target="https://typeset.io/papers/pacman-game-reinforcement-learning-using-artificial-neural-174vavlh0j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ypeset.io/papers/learning-options-from-demonstrations-a-pac-man-case-study-3e9krs79cz" TargetMode="External"/><Relationship Id="rId4" Type="http://schemas.openxmlformats.org/officeDocument/2006/relationships/hyperlink" Target="https://typeset.io/papers/machine-learning-applied-to-pac-man-4n0fu4rmbi" TargetMode="External"/><Relationship Id="rId5" Type="http://schemas.openxmlformats.org/officeDocument/2006/relationships/hyperlink" Target="https://typeset.io/papers/training-pac-man-bots-using-reinforcement-learning-and-case-38ell1uu3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harvijain12/PacMan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02475" y="1436525"/>
            <a:ext cx="4627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PACMAN </a:t>
            </a: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using  episodic semi-gradient n-step Sarsa algorithm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2075" y="3366875"/>
            <a:ext cx="40104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  <a:t>RL </a:t>
            </a:r>
            <a: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b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b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  <a:t>Tarush Kumar Goyal(110)</a:t>
            </a:r>
            <a:b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702">
                <a:latin typeface="Times New Roman"/>
                <a:ea typeface="Times New Roman"/>
                <a:cs typeface="Times New Roman"/>
                <a:sym typeface="Times New Roman"/>
              </a:rPr>
              <a:t>Charvi Jain(113)</a:t>
            </a:r>
            <a:endParaRPr sz="270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chitects Daughter"/>
                <a:ea typeface="Architects Daughter"/>
                <a:cs typeface="Architects Daughter"/>
                <a:sym typeface="Architects Daughter"/>
              </a:rPr>
              <a:t>Problem Statement</a:t>
            </a:r>
            <a:endParaRPr sz="3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26900" y="1567550"/>
            <a:ext cx="82296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Leverage Reinforcement Learning to empower an AI agent to autonomously excel in Pac-Man, showcasing its capability to adeptly navigate dynamic challenges, make strategic real-time decisions, and continuously enhance its gameplay strategy.</a:t>
            </a:r>
            <a:endParaRPr sz="21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59950" y="1773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chitects Daughter"/>
                <a:ea typeface="Architects Daughter"/>
                <a:cs typeface="Architects Daughter"/>
                <a:sym typeface="Architects Daughter"/>
              </a:rPr>
              <a:t>Objective</a:t>
            </a:r>
            <a:endParaRPr sz="3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14000" y="1154150"/>
            <a:ext cx="85308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 an advanced Reinforcement Learning (RL) model to master the classic game of Pac-Man, demonstrating the AI's ability to make complex decisions in real-time, navigate changing environments, learn from interactions, and improve strategies for high-performance gameplay.</a:t>
            </a:r>
            <a:b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Roadblocks we faced: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Adapting to the game's unpredictable elements and evolving difficulties.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Balancing risk and reward for optimal pathfinding and ghost evasion.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Scaling learning algorithms to handle diverse scenarios and strategies.</a:t>
            </a:r>
            <a:b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Achievements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Success in this project could showcase the potential of RL in various applications requiring real-time decision-making and strategy optimization in dynamic conditions.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882700" y="280800"/>
            <a:ext cx="33786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highlight>
                  <a:schemeClr val="dk1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Literature Survey</a:t>
            </a:r>
            <a:endParaRPr sz="5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288063" y="19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{CE4BBC1B-95F7-4076-A53D-62871D70567A}</a:tableStyleId>
              </a:tblPr>
              <a:tblGrid>
                <a:gridCol w="651550"/>
                <a:gridCol w="1892275"/>
                <a:gridCol w="1740125"/>
                <a:gridCol w="2031000"/>
                <a:gridCol w="2252925"/>
              </a:tblGrid>
              <a:tr h="111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Training Agent to Play Pac-Man under Authentic Environment Based on Image Recognition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Optimized agent behaviour using DQN, A*, and DFS algorithm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Optimized agent behavior for higher scores using DQN algorithm.Inspired by A* and DFS graph traversal.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a Pac-Man agent using Deep Q-learning and image recognition in a real game environment to optimize its behavior for higher scores.</a:t>
                      </a:r>
                      <a:endParaRPr sz="11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Pacman Game Reinforcement Learning Using Artificial Neural-network and Genetic Algorithm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Genetic algorithm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Artificial neural network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of Pacman in an environment using an AI simulator.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implements reinforcement learning for Pac-Man using a genetic algorithm and artificial neural network to enhance the AI's learning process efficiently.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4" name="Google Shape;154;p16"/>
          <p:cNvGraphicFramePr/>
          <p:nvPr/>
        </p:nvGraphicFramePr>
        <p:xfrm>
          <a:off x="288063" y="9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{CE4BBC1B-95F7-4076-A53D-62871D70567A}</a:tableStyleId>
              </a:tblPr>
              <a:tblGrid>
                <a:gridCol w="651550"/>
                <a:gridCol w="1892275"/>
                <a:gridCol w="1740125"/>
                <a:gridCol w="2031000"/>
                <a:gridCol w="2252925"/>
              </a:tblGrid>
              <a:tr h="7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 used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Metrics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7"/>
          <p:cNvGraphicFramePr/>
          <p:nvPr/>
        </p:nvGraphicFramePr>
        <p:xfrm>
          <a:off x="288063" y="118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{CE4BBC1B-95F7-4076-A53D-62871D70567A}</a:tableStyleId>
              </a:tblPr>
              <a:tblGrid>
                <a:gridCol w="651550"/>
                <a:gridCol w="1892275"/>
                <a:gridCol w="1740125"/>
                <a:gridCol w="2031000"/>
                <a:gridCol w="2252925"/>
              </a:tblGrid>
              <a:tr h="118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Learning Options From Demonstrations: A Pac-Man Case Study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Extracts information from expert demos.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inferred goals to bias decisions while learning.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final performance compared to state-of-the-art approach. Statistically significant evidence of performance improvement in Pac-Man game.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introduces a novel algorithm that utilizes expert demonstrations to improve Pac-Man's performance through reinforcement learning,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18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Machine learning applied to Pac-Man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techniques. Develops a learning model for Pac-Man ghosts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performance evaluated using accuracy, speed, and efficiency metrics.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Develops a learning model for Pac-Man ghosts.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Adjusts difficulty based on Pac-Man level, omitting original game challenges.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18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highlight>
                            <a:schemeClr val="dk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Training Pac-Man bots using reinforcement learning and case-based reasoning.</a:t>
                      </a: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Case-based reasoning,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 with Q-learning algorithm</a:t>
                      </a:r>
                      <a:endParaRPr sz="12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scores or survival time achieved by trained bots.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Balancing between exploitation and exploration in reinforcement learning.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combines case-based reasoning and reinforcement learning to train Pac-Man bots, achieving high scores or survival but facing challenges in combining both goals effectively.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0" name="Google Shape;160;p17"/>
          <p:cNvGraphicFramePr/>
          <p:nvPr/>
        </p:nvGraphicFramePr>
        <p:xfrm>
          <a:off x="288075" y="27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{CE4BBC1B-95F7-4076-A53D-62871D70567A}</a:tableStyleId>
              </a:tblPr>
              <a:tblGrid>
                <a:gridCol w="651550"/>
                <a:gridCol w="1892275"/>
                <a:gridCol w="1740125"/>
                <a:gridCol w="2031000"/>
                <a:gridCol w="2252925"/>
              </a:tblGrid>
              <a:tr h="7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 used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Metrics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052550" y="467200"/>
            <a:ext cx="70389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chitects Daughter"/>
                <a:ea typeface="Architects Daughter"/>
                <a:cs typeface="Architects Daughter"/>
                <a:sym typeface="Architects Daughter"/>
              </a:rPr>
              <a:t>Learning Algorithm</a:t>
            </a:r>
            <a:endParaRPr sz="3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04075" y="879550"/>
            <a:ext cx="84867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episodic semi-gradient n-step Sarsa algorithm is a variation of the classic Sarsa algorithm, designed for reinforcement learning tasks with function approximation. It extends the original Sarsa algorithm by incorporating semi-gradient updates and bootstrapping over multiple steps to improve learning efficiency and handle delayed rewards.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Instead of updating the weights based on the complete return (sum of discounted rewards), as in traditional Sarsa, the algorithm employs a semi-gradient approach. It updates the weights towards a target value that is a combination of immediate rewards and estimated future rewards, calculated over n steps.This update rule ensures that the weights are adjusted in the direction that minimizes the error between the estimated and target values, facilitating learning while avoiding instability.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52550" y="1773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chitects Daughter"/>
                <a:ea typeface="Architects Daughter"/>
                <a:cs typeface="Architects Daughter"/>
                <a:sym typeface="Architects Daughter"/>
              </a:rPr>
              <a:t>Output </a:t>
            </a:r>
            <a:endParaRPr sz="3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824300" y="1178575"/>
            <a:ext cx="5495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Source Code, please check 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https://github.com/charvijain12/PacMan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000" y="1768700"/>
            <a:ext cx="2214010" cy="32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67200" y="1024975"/>
            <a:ext cx="84096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090">
                <a:latin typeface="Times New Roman"/>
                <a:ea typeface="Times New Roman"/>
                <a:cs typeface="Times New Roman"/>
                <a:sym typeface="Times New Roman"/>
              </a:rPr>
              <a:t>The application of the episodic semi-gradient n-step Sarsa algorithm in the Pacman reinforcement learning project showcases the power and effectiveness of modern machine learning techniques in solving complex real-world problems. By leveraging advanced algorithms, such as Sarsa with function approximation and gradient-based updates, coupled with sophisticated state encoding and reward shaping strategies, the Pacman agent demonstrates remarkable learning capabilities in navigating a challenging maze environment.</a:t>
            </a:r>
            <a:endParaRPr sz="20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1052550" y="185775"/>
            <a:ext cx="70389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chitects Daughter"/>
                <a:ea typeface="Architects Daughter"/>
                <a:cs typeface="Architects Daughter"/>
                <a:sym typeface="Architects Daughter"/>
              </a:rPr>
              <a:t>Conclusion </a:t>
            </a:r>
            <a:endParaRPr sz="39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