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2F_644B9B88.xml" ContentType="application/vnd.ms-powerpoint.comments+xml"/>
  <Override PartName="/ppt/notesSlides/notesSlide9.xml" ContentType="application/vnd.openxmlformats-officedocument.presentationml.notesSlide+xml"/>
  <Override PartName="/ppt/comments/modernComment_131_7CE5AF16.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35_CE018A11.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8"/>
  </p:notesMasterIdLst>
  <p:sldIdLst>
    <p:sldId id="256" r:id="rId3"/>
    <p:sldId id="289" r:id="rId4"/>
    <p:sldId id="283" r:id="rId5"/>
    <p:sldId id="302" r:id="rId6"/>
    <p:sldId id="297" r:id="rId7"/>
    <p:sldId id="293" r:id="rId8"/>
    <p:sldId id="295" r:id="rId9"/>
    <p:sldId id="299" r:id="rId10"/>
    <p:sldId id="303" r:id="rId11"/>
    <p:sldId id="305" r:id="rId12"/>
    <p:sldId id="307" r:id="rId13"/>
    <p:sldId id="308" r:id="rId14"/>
    <p:sldId id="316" r:id="rId15"/>
    <p:sldId id="317" r:id="rId16"/>
    <p:sldId id="318" r:id="rId17"/>
    <p:sldId id="319" r:id="rId18"/>
    <p:sldId id="309" r:id="rId19"/>
    <p:sldId id="313" r:id="rId20"/>
    <p:sldId id="310" r:id="rId21"/>
    <p:sldId id="311" r:id="rId22"/>
    <p:sldId id="312" r:id="rId23"/>
    <p:sldId id="315" r:id="rId24"/>
    <p:sldId id="262" r:id="rId25"/>
    <p:sldId id="314"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263BE38-1F09-4CB9-C743-F77378685E69}" name="Charvi Mehra" initials="CM" userId="8a57a567be352c90"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AE4"/>
    <a:srgbClr val="BF95DF"/>
    <a:srgbClr val="74B44A"/>
    <a:srgbClr val="F89AE8"/>
    <a:srgbClr val="0074D9"/>
    <a:srgbClr val="BC0406"/>
    <a:srgbClr val="0000FE"/>
    <a:srgbClr val="D8BEEC"/>
    <a:srgbClr val="3FD3F1"/>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546F4-F0D0-4FA6-9D87-395FC5D15E2F}" v="167" dt="2023-06-09T20:15:45.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83879" autoAdjust="0"/>
  </p:normalViewPr>
  <p:slideViewPr>
    <p:cSldViewPr snapToGrid="0">
      <p:cViewPr varScale="1">
        <p:scale>
          <a:sx n="69" d="100"/>
          <a:sy n="69" d="100"/>
        </p:scale>
        <p:origin x="47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6.xml"/></Relationships>
</file>

<file path=ppt/comments/modernComment_12F_644B9B88.xml><?xml version="1.0" encoding="utf-8"?>
<p188:cmLst xmlns:a="http://schemas.openxmlformats.org/drawingml/2006/main" xmlns:r="http://schemas.openxmlformats.org/officeDocument/2006/relationships" xmlns:p188="http://schemas.microsoft.com/office/powerpoint/2018/8/main">
  <p188:cm id="{D56B67D3-F3A0-4DBA-8D97-D901D4FAE857}" authorId="{9263BE38-1F09-4CB9-C743-F77378685E69}" created="2023-06-11T20:22:46.312">
    <pc:sldMkLst xmlns:pc="http://schemas.microsoft.com/office/powerpoint/2013/main/command">
      <pc:docMk/>
      <pc:sldMk cId="1682676616" sldId="303"/>
    </pc:sldMkLst>
    <p188:txBody>
      <a:bodyPr/>
      <a:lstStyle/>
      <a:p>
        <a:r>
          <a:rPr lang="en-IN"/>
          <a:t>Khali khali lg rha tha toh add kr diya</a:t>
        </a:r>
      </a:p>
    </p188:txBody>
  </p188:cm>
</p188:cmLst>
</file>

<file path=ppt/comments/modernComment_131_7CE5AF16.xml><?xml version="1.0" encoding="utf-8"?>
<p188:cmLst xmlns:a="http://schemas.openxmlformats.org/drawingml/2006/main" xmlns:r="http://schemas.openxmlformats.org/officeDocument/2006/relationships" xmlns:p188="http://schemas.microsoft.com/office/powerpoint/2018/8/main">
  <p188:cm id="{F12C97CD-9627-4314-A93C-C5DFCE41B2C6}" authorId="{9263BE38-1F09-4CB9-C743-F77378685E69}" created="2023-06-11T20:25:48.910">
    <pc:sldMkLst xmlns:pc="http://schemas.microsoft.com/office/powerpoint/2013/main/command">
      <pc:docMk/>
      <pc:sldMk cId="2095427350" sldId="305"/>
    </pc:sldMkLst>
    <p188:txBody>
      <a:bodyPr/>
      <a:lstStyle/>
      <a:p>
        <a:r>
          <a:rPr lang="en-IN"/>
          <a:t>This slide is the heading, explaining the need of a thread and then the two ways diagram</a:t>
        </a:r>
      </a:p>
    </p188:txBody>
  </p188:cm>
  <p188:cm id="{2E62FCAF-47E0-4661-98C1-DEF2F3ADBD36}" authorId="{9263BE38-1F09-4CB9-C743-F77378685E69}" created="2023-06-11T20:26:10.225">
    <pc:sldMkLst xmlns:pc="http://schemas.microsoft.com/office/powerpoint/2013/main/command">
      <pc:docMk/>
      <pc:sldMk cId="2095427350" sldId="305"/>
    </pc:sldMkLst>
    <p188:txBody>
      <a:bodyPr/>
      <a:lstStyle/>
      <a:p>
        <a:r>
          <a:rPr lang="en-IN"/>
          <a:t>Adding need and heading and diagram to one taki time kum lage</a:t>
        </a:r>
      </a:p>
    </p188:txBody>
  </p188:cm>
</p188:cmLst>
</file>

<file path=ppt/comments/modernComment_135_CE018A11.xml><?xml version="1.0" encoding="utf-8"?>
<p188:cmLst xmlns:a="http://schemas.openxmlformats.org/drawingml/2006/main" xmlns:r="http://schemas.openxmlformats.org/officeDocument/2006/relationships" xmlns:p188="http://schemas.microsoft.com/office/powerpoint/2018/8/main">
  <p188:cm id="{12819A58-0640-446B-9EA5-30F9BBF340EF}" authorId="{9263BE38-1F09-4CB9-C743-F77378685E69}" created="2023-06-11T23:14:09.798">
    <pc:sldMkLst xmlns:pc="http://schemas.microsoft.com/office/powerpoint/2013/main/command">
      <pc:docMk/>
      <pc:sldMk cId="3456207377" sldId="309"/>
    </pc:sldMkLst>
    <p188:txBody>
      <a:bodyPr/>
      <a:lstStyle/>
      <a:p>
        <a:r>
          <a:rPr lang="en-IN"/>
          <a:t>Isme animation hai threads wali
</a:t>
        </a:r>
      </a:p>
    </p188:txBody>
  </p188:cm>
  <p188:cm id="{37316515-68A9-4260-9B4A-90EC03E15549}" authorId="{9263BE38-1F09-4CB9-C743-F77378685E69}" created="2023-06-11T23:14:37.977">
    <pc:sldMkLst xmlns:pc="http://schemas.microsoft.com/office/powerpoint/2013/main/command">
      <pc:docMk/>
      <pc:sldMk cId="3456207377" sldId="309"/>
    </pc:sldMkLst>
    <p188:txBody>
      <a:bodyPr/>
      <a:lstStyle/>
      <a:p>
        <a:r>
          <a:rPr lang="en-IN"/>
          <a:t>Agli slide ki he chota eg kind of jo explain krte krte content bolte bolte chalegi</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5CDA1-60C1-41FD-8CDA-C9AF28D46E10}" type="datetimeFigureOut">
              <a:rPr lang="en-IN" smtClean="0"/>
              <a:t>12-06-2023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7477F-3C42-4355-AA40-19143E366962}" type="slidenum">
              <a:rPr lang="en-IN" smtClean="0"/>
              <a:t>‹#›</a:t>
            </a:fld>
            <a:endParaRPr lang="en-IN"/>
          </a:p>
        </p:txBody>
      </p:sp>
    </p:spTree>
    <p:extLst>
      <p:ext uri="{BB962C8B-B14F-4D97-AF65-F5344CB8AC3E}">
        <p14:creationId xmlns:p14="http://schemas.microsoft.com/office/powerpoint/2010/main" val="1806814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we have a code to add two numbers in java. This program is stored in the hard disk and while executing it moves to the RAM and is the process being executed.</a:t>
            </a:r>
          </a:p>
          <a:p>
            <a:r>
              <a:rPr lang="en-US" dirty="0"/>
              <a:t>Ok </a:t>
            </a:r>
            <a:r>
              <a:rPr lang="en-US" dirty="0" err="1"/>
              <a:t>ok</a:t>
            </a:r>
            <a:r>
              <a:rPr lang="en-US" dirty="0"/>
              <a:t> </a:t>
            </a:r>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2</a:t>
            </a:fld>
            <a:endParaRPr lang="en-IN"/>
          </a:p>
        </p:txBody>
      </p:sp>
    </p:spTree>
    <p:extLst>
      <p:ext uri="{BB962C8B-B14F-4D97-AF65-F5344CB8AC3E}">
        <p14:creationId xmlns:p14="http://schemas.microsoft.com/office/powerpoint/2010/main" val="3749409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11</a:t>
            </a:fld>
            <a:endParaRPr lang="en-IN"/>
          </a:p>
        </p:txBody>
      </p:sp>
    </p:spTree>
    <p:extLst>
      <p:ext uri="{BB962C8B-B14F-4D97-AF65-F5344CB8AC3E}">
        <p14:creationId xmlns:p14="http://schemas.microsoft.com/office/powerpoint/2010/main" val="3178235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12</a:t>
            </a:fld>
            <a:endParaRPr lang="en-IN"/>
          </a:p>
        </p:txBody>
      </p:sp>
    </p:spTree>
    <p:extLst>
      <p:ext uri="{BB962C8B-B14F-4D97-AF65-F5344CB8AC3E}">
        <p14:creationId xmlns:p14="http://schemas.microsoft.com/office/powerpoint/2010/main" val="468961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17</a:t>
            </a:fld>
            <a:endParaRPr lang="en-IN"/>
          </a:p>
        </p:txBody>
      </p:sp>
    </p:spTree>
    <p:extLst>
      <p:ext uri="{BB962C8B-B14F-4D97-AF65-F5344CB8AC3E}">
        <p14:creationId xmlns:p14="http://schemas.microsoft.com/office/powerpoint/2010/main" val="1467989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Java provides a cleaner solution,  there is no class “Monitor”; instead, each object has its own implicit monitor that is automatically entered when one of the object’s synchronized methods is called. </a:t>
            </a:r>
            <a:r>
              <a:rPr lang="en-IN" b="0" i="0" dirty="0">
                <a:solidFill>
                  <a:srgbClr val="000000"/>
                </a:solidFill>
                <a:effectLst/>
                <a:latin typeface="Times New Roman" panose="02020603050405020304" pitchFamily="18" charset="0"/>
              </a:rPr>
              <a:t>   </a:t>
            </a:r>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18</a:t>
            </a:fld>
            <a:endParaRPr lang="en-IN"/>
          </a:p>
        </p:txBody>
      </p:sp>
    </p:spTree>
    <p:extLst>
      <p:ext uri="{BB962C8B-B14F-4D97-AF65-F5344CB8AC3E}">
        <p14:creationId xmlns:p14="http://schemas.microsoft.com/office/powerpoint/2010/main" val="4122579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u="none" strike="noStrike" dirty="0">
                <a:solidFill>
                  <a:srgbClr val="231F20"/>
                </a:solidFill>
                <a:effectLst/>
                <a:latin typeface="Calibri Light" panose="020F0302020204030204" pitchFamily="34" charset="0"/>
              </a:rPr>
              <a:t>For example, if we want two threads to communicate and share a complicated data structure, such as a linked list, we need some way to ensure that they don’t conflict with each other. </a:t>
            </a:r>
            <a:r>
              <a:rPr lang="en-US" sz="1800" b="0" i="0" dirty="0">
                <a:solidFill>
                  <a:srgbClr val="231F20"/>
                </a:solidFill>
                <a:effectLst/>
                <a:latin typeface="Calibri Light" panose="020F03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231F20"/>
                </a:solidFill>
                <a:effectLst/>
                <a:latin typeface="Calibri Light" panose="020F0302020204030204" pitchFamily="34" charset="0"/>
              </a:rPr>
              <a:t>That is, we must prevent one thread from writing data while another thread is in the middle of reading it. </a:t>
            </a:r>
            <a:r>
              <a:rPr lang="en-US" sz="1800" b="0" i="0" dirty="0">
                <a:solidFill>
                  <a:srgbClr val="231F20"/>
                </a:solidFill>
                <a:effectLst/>
                <a:latin typeface="Calibri Light" panose="020F0302020204030204" pitchFamily="34" charset="0"/>
              </a:rPr>
              <a:t>​</a:t>
            </a:r>
            <a:endParaRPr lang="en-US" b="0" i="0" dirty="0">
              <a:solidFill>
                <a:srgbClr val="000000"/>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20</a:t>
            </a:fld>
            <a:endParaRPr lang="en-IN"/>
          </a:p>
        </p:txBody>
      </p:sp>
    </p:spTree>
    <p:extLst>
      <p:ext uri="{BB962C8B-B14F-4D97-AF65-F5344CB8AC3E}">
        <p14:creationId xmlns:p14="http://schemas.microsoft.com/office/powerpoint/2010/main" val="1682935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u="none" strike="noStrike" dirty="0">
                <a:solidFill>
                  <a:srgbClr val="231F20"/>
                </a:solidFill>
                <a:effectLst/>
                <a:latin typeface="Calibri Light" panose="020F0302020204030204" pitchFamily="34" charset="0"/>
              </a:rPr>
              <a:t>Once a thread enters a monitor, all other threads must wait until that thread exits the monitor. </a:t>
            </a:r>
            <a:r>
              <a:rPr lang="en-US" sz="1800" b="0" i="0" dirty="0">
                <a:solidFill>
                  <a:srgbClr val="231F20"/>
                </a:solidFill>
                <a:effectLst/>
                <a:latin typeface="Calibri Light" panose="020F03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231F20"/>
                </a:solidFill>
                <a:effectLst/>
                <a:latin typeface="Calibri Light" panose="020F0302020204030204" pitchFamily="34" charset="0"/>
              </a:rPr>
              <a:t>In this way, a monitor can be used to protect a shared asset from being manipulated by more than one thread at a time.</a:t>
            </a:r>
            <a:r>
              <a:rPr lang="en-US" sz="1800" b="0" i="0" u="none" strike="noStrike" dirty="0">
                <a:solidFill>
                  <a:srgbClr val="000000"/>
                </a:solidFill>
                <a:effectLst/>
                <a:latin typeface="Calibri Light" panose="020F0302020204030204" pitchFamily="34" charset="0"/>
              </a:rPr>
              <a:t>  </a:t>
            </a:r>
            <a:r>
              <a:rPr lang="en-US" sz="1800" b="0" i="0" dirty="0">
                <a:solidFill>
                  <a:srgbClr val="000000"/>
                </a:solidFill>
                <a:effectLst/>
                <a:latin typeface="Calibri Light" panose="020F0302020204030204" pitchFamily="34" charset="0"/>
              </a:rPr>
              <a:t>​</a:t>
            </a:r>
            <a:endParaRPr lang="en-US" b="0" i="0" dirty="0">
              <a:solidFill>
                <a:srgbClr val="000000"/>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21</a:t>
            </a:fld>
            <a:endParaRPr lang="en-IN"/>
          </a:p>
        </p:txBody>
      </p:sp>
    </p:spTree>
    <p:extLst>
      <p:ext uri="{BB962C8B-B14F-4D97-AF65-F5344CB8AC3E}">
        <p14:creationId xmlns:p14="http://schemas.microsoft.com/office/powerpoint/2010/main" val="3182596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24</a:t>
            </a:fld>
            <a:endParaRPr lang="en-IN"/>
          </a:p>
        </p:txBody>
      </p:sp>
    </p:spTree>
    <p:extLst>
      <p:ext uri="{BB962C8B-B14F-4D97-AF65-F5344CB8AC3E}">
        <p14:creationId xmlns:p14="http://schemas.microsoft.com/office/powerpoint/2010/main" val="391754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first we need to understand what is a step, task and a process. A task comprises of a set of steps. ….(start animation show steeps). So you do this step this step and so on and you’ve accomplished a certain thing or a certain task and multiple tasks make up a process and that’s all what you need to know for now.  So talking about threads? Threads are what perform these tasks (…….start thread animation). Explain written. </a:t>
            </a:r>
          </a:p>
          <a:p>
            <a:r>
              <a:rPr lang="en-US" dirty="0"/>
              <a:t>Context: </a:t>
            </a:r>
          </a:p>
          <a:p>
            <a:r>
              <a:rPr lang="en-US" dirty="0"/>
              <a:t>https://www.youtube.com/watch?v=S03z7Uy2su0&amp;list=PLbR6veOCuUYnu9Mjn7OwQlgMrQrvPtdZp&amp;index=2</a:t>
            </a:r>
          </a:p>
          <a:p>
            <a:r>
              <a:rPr lang="en-IN" dirty="0"/>
              <a:t>https://www.youtube.com/watch?v=FvN5BWrEWx0&amp;list=PLbR6veOCuUYnu9Mjn7OwQlgMrQrvPtdZp&amp;index=3</a:t>
            </a:r>
          </a:p>
        </p:txBody>
      </p:sp>
      <p:sp>
        <p:nvSpPr>
          <p:cNvPr id="4" name="Slide Number Placeholder 3"/>
          <p:cNvSpPr>
            <a:spLocks noGrp="1"/>
          </p:cNvSpPr>
          <p:nvPr>
            <p:ph type="sldNum" sz="quarter" idx="5"/>
          </p:nvPr>
        </p:nvSpPr>
        <p:spPr/>
        <p:txBody>
          <a:bodyPr/>
          <a:lstStyle/>
          <a:p>
            <a:fld id="{5DA7477F-3C42-4355-AA40-19143E366962}" type="slidenum">
              <a:rPr lang="en-IN" smtClean="0"/>
              <a:t>3</a:t>
            </a:fld>
            <a:endParaRPr lang="en-IN"/>
          </a:p>
        </p:txBody>
      </p:sp>
    </p:spTree>
    <p:extLst>
      <p:ext uri="{BB962C8B-B14F-4D97-AF65-F5344CB8AC3E}">
        <p14:creationId xmlns:p14="http://schemas.microsoft.com/office/powerpoint/2010/main" val="391371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image or diagram you think is relevant add it please. Agar koi diagram </a:t>
            </a:r>
            <a:r>
              <a:rPr lang="en-US" dirty="0" err="1"/>
              <a:t>aisa</a:t>
            </a:r>
            <a:r>
              <a:rPr lang="en-US" dirty="0"/>
              <a:t> </a:t>
            </a:r>
            <a:r>
              <a:rPr lang="en-US" dirty="0" err="1"/>
              <a:t>hai</a:t>
            </a:r>
            <a:r>
              <a:rPr lang="en-US" dirty="0"/>
              <a:t> jo ban </a:t>
            </a:r>
            <a:r>
              <a:rPr lang="en-US" dirty="0" err="1"/>
              <a:t>jayega</a:t>
            </a:r>
            <a:r>
              <a:rPr lang="en-US" dirty="0"/>
              <a:t> tell me I’ll make it here</a:t>
            </a:r>
            <a:r>
              <a:rPr lang="en-IN" dirty="0"/>
              <a:t>. Also colours and formatting agar </a:t>
            </a:r>
            <a:r>
              <a:rPr lang="en-IN" dirty="0" err="1"/>
              <a:t>kuch</a:t>
            </a:r>
            <a:r>
              <a:rPr lang="en-IN" dirty="0"/>
              <a:t> better idea </a:t>
            </a:r>
            <a:r>
              <a:rPr lang="en-IN" dirty="0" err="1"/>
              <a:t>hai</a:t>
            </a:r>
            <a:r>
              <a:rPr lang="en-IN" dirty="0"/>
              <a:t> </a:t>
            </a:r>
            <a:r>
              <a:rPr lang="en-IN" dirty="0" err="1"/>
              <a:t>toh</a:t>
            </a:r>
            <a:r>
              <a:rPr lang="en-IN" dirty="0"/>
              <a:t> </a:t>
            </a:r>
            <a:r>
              <a:rPr lang="en-IN" dirty="0" err="1"/>
              <a:t>krde</a:t>
            </a:r>
            <a:r>
              <a:rPr lang="en-IN" dirty="0"/>
              <a:t>. Also if you want arrange the pints in relevant order.</a:t>
            </a:r>
          </a:p>
          <a:p>
            <a:r>
              <a:rPr lang="en-IN" dirty="0"/>
              <a:t>Done! </a:t>
            </a:r>
            <a:endParaRPr lang="en-US" dirty="0"/>
          </a:p>
        </p:txBody>
      </p:sp>
      <p:sp>
        <p:nvSpPr>
          <p:cNvPr id="4" name="Slide Number Placeholder 3"/>
          <p:cNvSpPr>
            <a:spLocks noGrp="1"/>
          </p:cNvSpPr>
          <p:nvPr>
            <p:ph type="sldNum" sz="quarter" idx="5"/>
          </p:nvPr>
        </p:nvSpPr>
        <p:spPr/>
        <p:txBody>
          <a:bodyPr/>
          <a:lstStyle/>
          <a:p>
            <a:fld id="{5DA7477F-3C42-4355-AA40-19143E366962}" type="slidenum">
              <a:rPr lang="en-IN" smtClean="0"/>
              <a:t>4</a:t>
            </a:fld>
            <a:endParaRPr lang="en-IN"/>
          </a:p>
        </p:txBody>
      </p:sp>
    </p:spTree>
    <p:extLst>
      <p:ext uri="{BB962C8B-B14F-4D97-AF65-F5344CB8AC3E}">
        <p14:creationId xmlns:p14="http://schemas.microsoft.com/office/powerpoint/2010/main" val="75511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Colour</a:t>
            </a:r>
            <a:r>
              <a:rPr lang="en-US" dirty="0"/>
              <a:t> scheme main I have doubts toh better ho kuch toh </a:t>
            </a:r>
            <a:r>
              <a:rPr lang="en-US" dirty="0" err="1"/>
              <a:t>krdio</a:t>
            </a:r>
            <a:r>
              <a:rPr lang="en-US" dirty="0"/>
              <a:t>. Added some animations related to first second point might add more for </a:t>
            </a:r>
            <a:r>
              <a:rPr lang="en-US" dirty="0" err="1"/>
              <a:t>thire</a:t>
            </a:r>
            <a:r>
              <a:rPr lang="en-US" dirty="0"/>
              <a:t> agar time </a:t>
            </a:r>
            <a:r>
              <a:rPr lang="en-US" dirty="0" err="1"/>
              <a:t>hua</a:t>
            </a:r>
            <a:endParaRPr lang="en-US" dirty="0"/>
          </a:p>
          <a:p>
            <a:r>
              <a:rPr lang="en-US" dirty="0"/>
              <a:t>Third</a:t>
            </a:r>
            <a:r>
              <a:rPr lang="en-US" baseline="0" dirty="0"/>
              <a:t> </a:t>
            </a:r>
            <a:r>
              <a:rPr lang="en-US" baseline="0" dirty="0" err="1"/>
              <a:t>wala</a:t>
            </a:r>
            <a:r>
              <a:rPr lang="en-US" baseline="0" dirty="0"/>
              <a:t> kiske </a:t>
            </a:r>
            <a:r>
              <a:rPr lang="en-US" baseline="0" dirty="0" err="1"/>
              <a:t>liye</a:t>
            </a:r>
            <a:r>
              <a:rPr lang="en-US" baseline="0" dirty="0"/>
              <a:t> ??</a:t>
            </a:r>
          </a:p>
          <a:p>
            <a:endParaRPr lang="en-US" baseline="0" dirty="0"/>
          </a:p>
          <a:p>
            <a:r>
              <a:rPr lang="en-US" baseline="0" dirty="0"/>
              <a:t>Charvi: </a:t>
            </a:r>
            <a:r>
              <a:rPr lang="en-US" baseline="0" dirty="0" err="1"/>
              <a:t>mtlb</a:t>
            </a:r>
            <a:r>
              <a:rPr lang="en-US" baseline="0" dirty="0"/>
              <a:t>?.....third point </a:t>
            </a:r>
            <a:r>
              <a:rPr lang="en-US" baseline="0" dirty="0" err="1"/>
              <a:t>mtlb</a:t>
            </a:r>
            <a:r>
              <a:rPr lang="en-US" baseline="0" dirty="0"/>
              <a:t> example k </a:t>
            </a:r>
            <a:r>
              <a:rPr lang="en-US" baseline="0" dirty="0" err="1"/>
              <a:t>liye</a:t>
            </a:r>
            <a:r>
              <a:rPr lang="en-US" baseline="0" dirty="0"/>
              <a:t> bhi animated images </a:t>
            </a:r>
            <a:r>
              <a:rPr lang="en-US" baseline="0" dirty="0" err="1"/>
              <a:t>bna</a:t>
            </a:r>
            <a:r>
              <a:rPr lang="en-US" baseline="0" dirty="0"/>
              <a:t> </a:t>
            </a:r>
            <a:r>
              <a:rPr lang="en-US" baseline="0" dirty="0" err="1"/>
              <a:t>skti</a:t>
            </a:r>
            <a:r>
              <a:rPr lang="en-US" baseline="0" dirty="0"/>
              <a:t> hu agar time </a:t>
            </a:r>
            <a:r>
              <a:rPr lang="en-US" baseline="0" dirty="0" err="1"/>
              <a:t>hua</a:t>
            </a:r>
            <a:endParaRPr lang="en-US" dirty="0"/>
          </a:p>
          <a:p>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5</a:t>
            </a:fld>
            <a:endParaRPr lang="en-IN"/>
          </a:p>
        </p:txBody>
      </p:sp>
    </p:spTree>
    <p:extLst>
      <p:ext uri="{BB962C8B-B14F-4D97-AF65-F5344CB8AC3E}">
        <p14:creationId xmlns:p14="http://schemas.microsoft.com/office/powerpoint/2010/main" val="337348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said a process is an executing program which has code to be executed, relevant data and files with variables, a register and a stack. The code is compiled as with the instructions and when we compile it, it is going to look like this. As it runs the instructions are pulled of the memory and executed there are two more important parts of a process (animation pointer)- the program pointer that points towards the part of the program being executed and as the program runs this pointer capture the location of the instruction by the register. A stack keeps track of the depth of the program EXAMPLE IS ME PEHLE WO SUM Function </a:t>
            </a:r>
            <a:r>
              <a:rPr lang="en-US" dirty="0" err="1"/>
              <a:t>dekhega</a:t>
            </a:r>
            <a:r>
              <a:rPr lang="en-US" dirty="0"/>
              <a:t> point </a:t>
            </a:r>
            <a:r>
              <a:rPr lang="en-US" dirty="0" err="1"/>
              <a:t>krega</a:t>
            </a:r>
            <a:r>
              <a:rPr lang="en-US" dirty="0"/>
              <a:t> function call </a:t>
            </a:r>
            <a:r>
              <a:rPr lang="en-US" dirty="0" err="1"/>
              <a:t>krega</a:t>
            </a:r>
            <a:r>
              <a:rPr lang="en-US" dirty="0"/>
              <a:t> </a:t>
            </a:r>
            <a:r>
              <a:rPr lang="en-US" dirty="0" err="1"/>
              <a:t>wapis</a:t>
            </a:r>
            <a:r>
              <a:rPr lang="en-US" dirty="0"/>
              <a:t> </a:t>
            </a:r>
            <a:r>
              <a:rPr lang="en-US" dirty="0" err="1"/>
              <a:t>aayega</a:t>
            </a:r>
            <a:r>
              <a:rPr lang="en-US" dirty="0"/>
              <a:t> print </a:t>
            </a:r>
            <a:r>
              <a:rPr lang="en-US" dirty="0" err="1"/>
              <a:t>krega</a:t>
            </a:r>
            <a:r>
              <a:rPr lang="en-IN" dirty="0"/>
              <a:t> </a:t>
            </a:r>
            <a:r>
              <a:rPr lang="en-IN" dirty="0" err="1"/>
              <a:t>toh</a:t>
            </a:r>
            <a:r>
              <a:rPr lang="en-IN" dirty="0"/>
              <a:t> yeh sab stack </a:t>
            </a:r>
            <a:r>
              <a:rPr lang="en-IN" dirty="0" err="1"/>
              <a:t>mai</a:t>
            </a:r>
            <a:r>
              <a:rPr lang="en-IN" dirty="0"/>
              <a:t> store </a:t>
            </a:r>
            <a:r>
              <a:rPr lang="en-IN" dirty="0" err="1"/>
              <a:t>hoga</a:t>
            </a:r>
            <a:r>
              <a:rPr lang="en-IN" dirty="0"/>
              <a:t>.</a:t>
            </a:r>
          </a:p>
          <a:p>
            <a:r>
              <a:rPr lang="en-IN" dirty="0" err="1"/>
              <a:t>Okk</a:t>
            </a:r>
            <a:r>
              <a:rPr lang="en-IN" dirty="0"/>
              <a:t> </a:t>
            </a:r>
            <a:r>
              <a:rPr lang="en-IN" dirty="0" err="1"/>
              <a:t>okk</a:t>
            </a:r>
            <a:r>
              <a:rPr lang="en-IN" dirty="0"/>
              <a:t>!</a:t>
            </a:r>
          </a:p>
          <a:p>
            <a:r>
              <a:rPr lang="en-IN" dirty="0" err="1"/>
              <a:t>Iski</a:t>
            </a:r>
            <a:r>
              <a:rPr lang="en-IN" baseline="0" dirty="0"/>
              <a:t> position </a:t>
            </a:r>
            <a:r>
              <a:rPr lang="en-IN" baseline="0" dirty="0" err="1"/>
              <a:t>dekh</a:t>
            </a:r>
            <a:r>
              <a:rPr lang="en-IN" baseline="0" dirty="0"/>
              <a:t> </a:t>
            </a:r>
            <a:r>
              <a:rPr lang="en-IN" baseline="0" dirty="0" err="1"/>
              <a:t>liyo</a:t>
            </a:r>
            <a:r>
              <a:rPr lang="en-IN" baseline="0" dirty="0"/>
              <a:t> ek </a:t>
            </a:r>
            <a:r>
              <a:rPr lang="en-IN" baseline="0" dirty="0" err="1"/>
              <a:t>baar</a:t>
            </a:r>
            <a:r>
              <a:rPr lang="en-IN" baseline="0" dirty="0"/>
              <a:t>!</a:t>
            </a:r>
          </a:p>
          <a:p>
            <a:endParaRPr lang="en-IN" baseline="0" dirty="0"/>
          </a:p>
          <a:p>
            <a:r>
              <a:rPr lang="en-IN" baseline="0" dirty="0"/>
              <a:t>Charvi: </a:t>
            </a:r>
            <a:r>
              <a:rPr lang="en-IN" baseline="0" dirty="0" err="1"/>
              <a:t>mtlb</a:t>
            </a:r>
            <a:r>
              <a:rPr lang="en-IN" baseline="0" dirty="0"/>
              <a:t> overall slides </a:t>
            </a:r>
            <a:r>
              <a:rPr lang="en-IN" baseline="0" dirty="0" err="1"/>
              <a:t>mai</a:t>
            </a:r>
            <a:r>
              <a:rPr lang="en-IN" baseline="0" dirty="0"/>
              <a:t> position?</a:t>
            </a:r>
          </a:p>
        </p:txBody>
      </p:sp>
      <p:sp>
        <p:nvSpPr>
          <p:cNvPr id="4" name="Slide Number Placeholder 3"/>
          <p:cNvSpPr>
            <a:spLocks noGrp="1"/>
          </p:cNvSpPr>
          <p:nvPr>
            <p:ph type="sldNum" sz="quarter" idx="5"/>
          </p:nvPr>
        </p:nvSpPr>
        <p:spPr/>
        <p:txBody>
          <a:bodyPr/>
          <a:lstStyle/>
          <a:p>
            <a:fld id="{5DA7477F-3C42-4355-AA40-19143E366962}" type="slidenum">
              <a:rPr lang="en-IN" smtClean="0"/>
              <a:t>6</a:t>
            </a:fld>
            <a:endParaRPr lang="en-IN"/>
          </a:p>
        </p:txBody>
      </p:sp>
    </p:spTree>
    <p:extLst>
      <p:ext uri="{BB962C8B-B14F-4D97-AF65-F5344CB8AC3E}">
        <p14:creationId xmlns:p14="http://schemas.microsoft.com/office/powerpoint/2010/main" val="370730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thread has its own stack and registers</a:t>
            </a:r>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7</a:t>
            </a:fld>
            <a:endParaRPr lang="en-IN"/>
          </a:p>
        </p:txBody>
      </p:sp>
    </p:spTree>
    <p:extLst>
      <p:ext uri="{BB962C8B-B14F-4D97-AF65-F5344CB8AC3E}">
        <p14:creationId xmlns:p14="http://schemas.microsoft.com/office/powerpoint/2010/main" val="221423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thread has its own stack and registers a single thread </a:t>
            </a:r>
            <a:r>
              <a:rPr lang="en-US" dirty="0" err="1"/>
              <a:t>bla</a:t>
            </a:r>
            <a:r>
              <a:rPr lang="en-US" dirty="0"/>
              <a:t> </a:t>
            </a:r>
            <a:r>
              <a:rPr lang="en-US" dirty="0" err="1"/>
              <a:t>bla</a:t>
            </a:r>
            <a:r>
              <a:rPr lang="en-US" dirty="0"/>
              <a:t> </a:t>
            </a:r>
            <a:r>
              <a:rPr lang="en-US" dirty="0" err="1"/>
              <a:t>bla</a:t>
            </a:r>
            <a:r>
              <a:rPr lang="en-US" dirty="0"/>
              <a:t> please add notes and animations can be improved.</a:t>
            </a:r>
          </a:p>
          <a:p>
            <a:pPr algn="just"/>
            <a:r>
              <a:rPr lang="en-US" altLang="zh-TW" dirty="0"/>
              <a:t> sequential (or single-threaded) program is one that, when executed,  </a:t>
            </a:r>
            <a:r>
              <a:rPr lang="en-US" altLang="zh-TW" dirty="0">
                <a:solidFill>
                  <a:schemeClr val="accent2"/>
                </a:solidFill>
              </a:rPr>
              <a:t>has only one single flow of control</a:t>
            </a:r>
            <a:r>
              <a:rPr lang="en-US" altLang="zh-TW" dirty="0"/>
              <a:t>.</a:t>
            </a:r>
          </a:p>
          <a:p>
            <a:pPr lvl="1" algn="just"/>
            <a:r>
              <a:rPr lang="en-US" altLang="zh-TW" sz="2400" dirty="0"/>
              <a:t>i.e., at any time instant, there is at most only one instruction (or statement or execution point) that is being executed in the program.</a:t>
            </a:r>
          </a:p>
          <a:p>
            <a:pPr lvl="1" algn="just"/>
            <a:endParaRPr lang="en-US" altLang="zh-TW" sz="2400" dirty="0"/>
          </a:p>
          <a:p>
            <a:pPr algn="just"/>
            <a:r>
              <a:rPr lang="en-US" altLang="zh-TW" dirty="0"/>
              <a:t>A </a:t>
            </a:r>
            <a:r>
              <a:rPr lang="en-US" altLang="zh-TW" dirty="0">
                <a:solidFill>
                  <a:srgbClr val="FF0000"/>
                </a:solidFill>
              </a:rPr>
              <a:t>multi-threaded program</a:t>
            </a:r>
            <a:r>
              <a:rPr lang="en-US" altLang="zh-TW" dirty="0"/>
              <a:t> is one that can have </a:t>
            </a:r>
            <a:r>
              <a:rPr lang="en-US" altLang="zh-TW" dirty="0">
                <a:solidFill>
                  <a:schemeClr val="accent2"/>
                </a:solidFill>
              </a:rPr>
              <a:t>multiple flows of control </a:t>
            </a:r>
            <a:r>
              <a:rPr lang="en-US" altLang="zh-TW" dirty="0"/>
              <a:t>when executed.</a:t>
            </a:r>
          </a:p>
          <a:p>
            <a:pPr algn="just"/>
            <a:endParaRPr lang="en-US" altLang="zh-TW" sz="2400" dirty="0"/>
          </a:p>
          <a:p>
            <a:pPr algn="just"/>
            <a:r>
              <a:rPr lang="en-US" altLang="zh-TW" sz="2400" dirty="0"/>
              <a:t>At some time instance, </a:t>
            </a:r>
            <a:r>
              <a:rPr lang="en-US" altLang="zh-TW" sz="2400" dirty="0">
                <a:solidFill>
                  <a:srgbClr val="B3172D"/>
                </a:solidFill>
              </a:rPr>
              <a:t>there may exist </a:t>
            </a:r>
            <a:r>
              <a:rPr lang="en-US" altLang="zh-TW" sz="2400" dirty="0">
                <a:solidFill>
                  <a:srgbClr val="FF0000"/>
                </a:solidFill>
              </a:rPr>
              <a:t>multiple instructions</a:t>
            </a:r>
            <a:r>
              <a:rPr lang="en-US" altLang="zh-TW" sz="2400" dirty="0">
                <a:solidFill>
                  <a:srgbClr val="B3172D"/>
                </a:solidFill>
              </a:rPr>
              <a:t> or execution points) that are being </a:t>
            </a:r>
            <a:r>
              <a:rPr lang="en-US" altLang="zh-TW" sz="2400" dirty="0">
                <a:solidFill>
                  <a:srgbClr val="FF0000"/>
                </a:solidFill>
              </a:rPr>
              <a:t>executed</a:t>
            </a:r>
            <a:r>
              <a:rPr lang="en-US" altLang="zh-TW" sz="2400" dirty="0">
                <a:solidFill>
                  <a:srgbClr val="B3172D"/>
                </a:solidFill>
              </a:rPr>
              <a:t> in the program</a:t>
            </a:r>
            <a:r>
              <a:rPr lang="en-US" altLang="zh-TW" sz="2400" dirty="0"/>
              <a:t> </a:t>
            </a:r>
          </a:p>
          <a:p>
            <a:pPr lvl="1" algn="just"/>
            <a:r>
              <a:rPr lang="en-US" altLang="zh-TW" sz="2400" dirty="0"/>
              <a:t>Ex: in a Web browser we may do the following tasks at the same time:</a:t>
            </a:r>
          </a:p>
          <a:p>
            <a:pPr lvl="1" algn="just"/>
            <a:r>
              <a:rPr lang="en-US" altLang="zh-TW" sz="2400" dirty="0"/>
              <a:t> 1. scroll a page,</a:t>
            </a:r>
          </a:p>
          <a:p>
            <a:pPr lvl="1" algn="just"/>
            <a:r>
              <a:rPr lang="en-US" altLang="zh-TW" sz="2400" dirty="0"/>
              <a:t> 2. download an applet or image, </a:t>
            </a:r>
          </a:p>
          <a:p>
            <a:pPr lvl="1" algn="just"/>
            <a:r>
              <a:rPr lang="en-US" altLang="zh-TW" sz="2400" dirty="0"/>
              <a:t> 3. play sound, </a:t>
            </a:r>
          </a:p>
          <a:p>
            <a:pPr lvl="1" algn="just"/>
            <a:r>
              <a:rPr lang="en-US" altLang="zh-TW" sz="2400" dirty="0"/>
              <a:t> 4  print a page. </a:t>
            </a:r>
          </a:p>
          <a:p>
            <a:pPr algn="just"/>
            <a:r>
              <a:rPr lang="en-US" altLang="zh-TW" dirty="0"/>
              <a:t>A thread is </a:t>
            </a:r>
            <a:r>
              <a:rPr lang="en-US" altLang="zh-TW" dirty="0">
                <a:solidFill>
                  <a:schemeClr val="accent2"/>
                </a:solidFill>
              </a:rPr>
              <a:t>a single sequential flow of control</a:t>
            </a:r>
            <a:r>
              <a:rPr lang="en-US" altLang="zh-TW" dirty="0"/>
              <a:t> within a program. </a:t>
            </a:r>
          </a:p>
          <a:p>
            <a:endParaRPr lang="en-IN" dirty="0"/>
          </a:p>
          <a:p>
            <a:endParaRPr lang="en-IN" dirty="0"/>
          </a:p>
          <a:p>
            <a:r>
              <a:rPr lang="en-IN" dirty="0"/>
              <a:t>Yeh sab points </a:t>
            </a:r>
            <a:r>
              <a:rPr lang="en-IN" dirty="0" err="1"/>
              <a:t>isi</a:t>
            </a:r>
            <a:r>
              <a:rPr lang="en-IN" dirty="0"/>
              <a:t> slide </a:t>
            </a:r>
            <a:r>
              <a:rPr lang="en-IN" dirty="0" err="1"/>
              <a:t>mai</a:t>
            </a:r>
            <a:r>
              <a:rPr lang="en-IN" dirty="0"/>
              <a:t> explain </a:t>
            </a:r>
            <a:r>
              <a:rPr lang="en-IN" dirty="0" err="1"/>
              <a:t>krdenge</a:t>
            </a:r>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8</a:t>
            </a:fld>
            <a:endParaRPr lang="en-IN"/>
          </a:p>
        </p:txBody>
      </p:sp>
    </p:spTree>
    <p:extLst>
      <p:ext uri="{BB962C8B-B14F-4D97-AF65-F5344CB8AC3E}">
        <p14:creationId xmlns:p14="http://schemas.microsoft.com/office/powerpoint/2010/main" val="17925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Nunito" pitchFamily="2" charset="0"/>
              </a:rPr>
              <a:t>A Java thread can lie only in one of the shown states at any point of time.</a:t>
            </a:r>
            <a:endParaRPr lang="en-IN" sz="1200" dirty="0">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9</a:t>
            </a:fld>
            <a:endParaRPr lang="en-IN"/>
          </a:p>
        </p:txBody>
      </p:sp>
    </p:spTree>
    <p:extLst>
      <p:ext uri="{BB962C8B-B14F-4D97-AF65-F5344CB8AC3E}">
        <p14:creationId xmlns:p14="http://schemas.microsoft.com/office/powerpoint/2010/main" val="3537601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of a thread?</a:t>
            </a:r>
            <a:endParaRPr lang="en-IN" dirty="0"/>
          </a:p>
        </p:txBody>
      </p:sp>
      <p:sp>
        <p:nvSpPr>
          <p:cNvPr id="4" name="Slide Number Placeholder 3"/>
          <p:cNvSpPr>
            <a:spLocks noGrp="1"/>
          </p:cNvSpPr>
          <p:nvPr>
            <p:ph type="sldNum" sz="quarter" idx="5"/>
          </p:nvPr>
        </p:nvSpPr>
        <p:spPr/>
        <p:txBody>
          <a:bodyPr/>
          <a:lstStyle/>
          <a:p>
            <a:fld id="{5DA7477F-3C42-4355-AA40-19143E366962}" type="slidenum">
              <a:rPr lang="en-IN" smtClean="0"/>
              <a:t>10</a:t>
            </a:fld>
            <a:endParaRPr lang="en-IN"/>
          </a:p>
        </p:txBody>
      </p:sp>
    </p:spTree>
    <p:extLst>
      <p:ext uri="{BB962C8B-B14F-4D97-AF65-F5344CB8AC3E}">
        <p14:creationId xmlns:p14="http://schemas.microsoft.com/office/powerpoint/2010/main" val="153430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3A7F-64C7-5B59-50F3-033FD7E4D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0AE7A5-97FD-6E4E-8630-E5671BE20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4EA566-6A80-3766-BD40-A81250C302AB}"/>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5" name="Footer Placeholder 4">
            <a:extLst>
              <a:ext uri="{FF2B5EF4-FFF2-40B4-BE49-F238E27FC236}">
                <a16:creationId xmlns:a16="http://schemas.microsoft.com/office/drawing/2014/main" id="{263AA0A5-88B6-B79E-B0AE-3E95A13A6E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679DD-EE9F-A8AD-48DC-FCECAC032B6C}"/>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233809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D291-25AD-4016-14C1-2A79F8E22B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9BAC41-0A0A-C32C-BDD2-A329E45FF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8DAF3-568C-D2F4-3B43-B3E17B822CB8}"/>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5" name="Footer Placeholder 4">
            <a:extLst>
              <a:ext uri="{FF2B5EF4-FFF2-40B4-BE49-F238E27FC236}">
                <a16:creationId xmlns:a16="http://schemas.microsoft.com/office/drawing/2014/main" id="{B0FB182F-8D51-BAFB-750B-599DF3F9D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0D1302-BF4F-0E01-052E-4A951F1B49E9}"/>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316416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41A1D-528F-68F4-845E-5B0CA93700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C93125-9F22-8D93-7C30-B6DFA118B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97B8C-7FAC-1EF7-F916-D2F68C0050F7}"/>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5" name="Footer Placeholder 4">
            <a:extLst>
              <a:ext uri="{FF2B5EF4-FFF2-40B4-BE49-F238E27FC236}">
                <a16:creationId xmlns:a16="http://schemas.microsoft.com/office/drawing/2014/main" id="{56F0866A-6521-5221-725F-4648DBEE85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71027-CAD0-319D-4AFA-F75687D8D59D}"/>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3923363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A8A21E-80F6-4EDE-8522-7B9A039CB728}"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42293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8A21E-80F6-4EDE-8522-7B9A039CB728}"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1638240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A8A21E-80F6-4EDE-8522-7B9A039CB728}"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42545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A8A21E-80F6-4EDE-8522-7B9A039CB728}"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61582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A8A21E-80F6-4EDE-8522-7B9A039CB728}"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9817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A8A21E-80F6-4EDE-8522-7B9A039CB728}"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1828260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8A21E-80F6-4EDE-8522-7B9A039CB728}"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3203270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A8A21E-80F6-4EDE-8522-7B9A039CB728}"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223389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B6F4-1818-C473-989E-C1D30B122B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27D683-E724-9C38-983B-E1B6D2378C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0C154-86F5-A23F-6E1A-48893A4C2D4D}"/>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5" name="Footer Placeholder 4">
            <a:extLst>
              <a:ext uri="{FF2B5EF4-FFF2-40B4-BE49-F238E27FC236}">
                <a16:creationId xmlns:a16="http://schemas.microsoft.com/office/drawing/2014/main" id="{FD08044F-BF81-54BD-3BCD-8E2654F3F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CDF78-4BAF-181F-FEC6-B5CF82DAC782}"/>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2608889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A8A21E-80F6-4EDE-8522-7B9A039CB728}"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2879982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8A21E-80F6-4EDE-8522-7B9A039CB728}"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2816967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8A21E-80F6-4EDE-8522-7B9A039CB728}"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B736F-18A2-4484-9DFF-FC127D103C77}" type="slidenum">
              <a:rPr lang="en-US" smtClean="0"/>
              <a:t>‹#›</a:t>
            </a:fld>
            <a:endParaRPr lang="en-US"/>
          </a:p>
        </p:txBody>
      </p:sp>
    </p:spTree>
    <p:extLst>
      <p:ext uri="{BB962C8B-B14F-4D97-AF65-F5344CB8AC3E}">
        <p14:creationId xmlns:p14="http://schemas.microsoft.com/office/powerpoint/2010/main" val="18157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FE46-EB93-AA3C-D263-6A6C2EDC9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9C8473-D922-ED04-0065-42BE0FC7F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E724E-CB5A-8EA4-62C9-E018927D0F1A}"/>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5" name="Footer Placeholder 4">
            <a:extLst>
              <a:ext uri="{FF2B5EF4-FFF2-40B4-BE49-F238E27FC236}">
                <a16:creationId xmlns:a16="http://schemas.microsoft.com/office/drawing/2014/main" id="{93FDA427-DCDF-E9F6-88E2-C25116063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3360E-4BA3-2E24-065B-425A0461C7CE}"/>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106201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7100-0284-DC63-9408-C18BC9156D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87C3F2-0734-9FD7-F92B-04BBFC262E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C53A46-AE09-89EC-07F8-E5E283C266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9D04A4-9CD8-57C6-A6C2-739880847F3B}"/>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6" name="Footer Placeholder 5">
            <a:extLst>
              <a:ext uri="{FF2B5EF4-FFF2-40B4-BE49-F238E27FC236}">
                <a16:creationId xmlns:a16="http://schemas.microsoft.com/office/drawing/2014/main" id="{AB90C896-7C20-DA17-F4EA-FE2FFC815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301C7-0470-A503-B48B-81A3A7296949}"/>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241651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112B-029C-48A9-5835-C2FB29D6C6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F94B21-5A26-5C05-A9BF-0778D7B25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882AA-E503-6B32-46B7-E20F95F6C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A34F37-1FC6-B1A1-B061-AEA6EAEDB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CB0DE-1581-5AEF-7C0F-1C8F03178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265977-6BC5-936F-E144-DAC06591714B}"/>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8" name="Footer Placeholder 7">
            <a:extLst>
              <a:ext uri="{FF2B5EF4-FFF2-40B4-BE49-F238E27FC236}">
                <a16:creationId xmlns:a16="http://schemas.microsoft.com/office/drawing/2014/main" id="{E8E83DFD-EF49-1EF6-6A8E-4167608B73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FD7C84-3296-1D57-D8A4-D869E6C45EA3}"/>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52280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1627-F7E9-D1A9-E161-780CD1BDBE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4FBFB0-3383-3D62-E7F4-4527F6E449EF}"/>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4" name="Footer Placeholder 3">
            <a:extLst>
              <a:ext uri="{FF2B5EF4-FFF2-40B4-BE49-F238E27FC236}">
                <a16:creationId xmlns:a16="http://schemas.microsoft.com/office/drawing/2014/main" id="{B6C65D3E-FBBF-BC24-CBC2-D0157AD5B6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55926E-8C3E-F48C-3507-80F1FF359EBC}"/>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399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D3113-7EB3-7ECC-FA47-3E8ACF1B48EE}"/>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3" name="Footer Placeholder 2">
            <a:extLst>
              <a:ext uri="{FF2B5EF4-FFF2-40B4-BE49-F238E27FC236}">
                <a16:creationId xmlns:a16="http://schemas.microsoft.com/office/drawing/2014/main" id="{7679530F-273E-A41E-D615-659AC7A80F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D70F36-CE3D-DBAA-D034-EA494084D3CE}"/>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53208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6A3A-EA6D-C9C6-7D32-BAF30B0AF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48BE1F-A7DD-6833-5E77-B2F875F37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17B192-F4C3-72F7-9841-507388430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03DEB-7638-F8BF-E35A-A73823539792}"/>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6" name="Footer Placeholder 5">
            <a:extLst>
              <a:ext uri="{FF2B5EF4-FFF2-40B4-BE49-F238E27FC236}">
                <a16:creationId xmlns:a16="http://schemas.microsoft.com/office/drawing/2014/main" id="{EF1C8A9A-7BAF-6632-7226-9E9D58B2E4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0F91FB-EB55-7659-17B7-F516A6770A92}"/>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90449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7CCF-B5EA-6506-1D9A-8505ACA12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481096-8924-EAFA-6670-1128954D1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92A790-0F07-1C51-0E94-020E69E0A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B3E1B3-379F-F3D3-C090-2E9775606B82}"/>
              </a:ext>
            </a:extLst>
          </p:cNvPr>
          <p:cNvSpPr>
            <a:spLocks noGrp="1"/>
          </p:cNvSpPr>
          <p:nvPr>
            <p:ph type="dt" sz="half" idx="10"/>
          </p:nvPr>
        </p:nvSpPr>
        <p:spPr/>
        <p:txBody>
          <a:bodyPr/>
          <a:lstStyle/>
          <a:p>
            <a:fld id="{0EAFE60E-B086-465B-BB48-F6E583C070E3}" type="datetimeFigureOut">
              <a:rPr lang="en-IN" smtClean="0"/>
              <a:t>12-06-2023</a:t>
            </a:fld>
            <a:endParaRPr lang="en-IN"/>
          </a:p>
        </p:txBody>
      </p:sp>
      <p:sp>
        <p:nvSpPr>
          <p:cNvPr id="6" name="Footer Placeholder 5">
            <a:extLst>
              <a:ext uri="{FF2B5EF4-FFF2-40B4-BE49-F238E27FC236}">
                <a16:creationId xmlns:a16="http://schemas.microsoft.com/office/drawing/2014/main" id="{C7F936AF-B5DC-2BEF-9DC9-76C1C5325D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F4ABB0-B6FA-305F-F41E-F4039A529622}"/>
              </a:ext>
            </a:extLst>
          </p:cNvPr>
          <p:cNvSpPr>
            <a:spLocks noGrp="1"/>
          </p:cNvSpPr>
          <p:nvPr>
            <p:ph type="sldNum" sz="quarter" idx="12"/>
          </p:nvPr>
        </p:nvSpPr>
        <p:spPr/>
        <p:txBody>
          <a:bodyPr/>
          <a:lstStyle/>
          <a:p>
            <a:fld id="{6589957F-E13B-4374-A873-BD2984D67FBA}" type="slidenum">
              <a:rPr lang="en-IN" smtClean="0"/>
              <a:t>‹#›</a:t>
            </a:fld>
            <a:endParaRPr lang="en-IN"/>
          </a:p>
        </p:txBody>
      </p:sp>
    </p:spTree>
    <p:extLst>
      <p:ext uri="{BB962C8B-B14F-4D97-AF65-F5344CB8AC3E}">
        <p14:creationId xmlns:p14="http://schemas.microsoft.com/office/powerpoint/2010/main" val="356064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C2765C-6ABC-B66A-D6DE-7E3D357A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E35D44-85F8-39D7-37A4-52D78371FB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30796-8800-D45A-AE89-D8A49805DC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FE60E-B086-465B-BB48-F6E583C070E3}" type="datetimeFigureOut">
              <a:rPr lang="en-IN" smtClean="0"/>
              <a:t>12-06-2023</a:t>
            </a:fld>
            <a:endParaRPr lang="en-IN"/>
          </a:p>
        </p:txBody>
      </p:sp>
      <p:sp>
        <p:nvSpPr>
          <p:cNvPr id="5" name="Footer Placeholder 4">
            <a:extLst>
              <a:ext uri="{FF2B5EF4-FFF2-40B4-BE49-F238E27FC236}">
                <a16:creationId xmlns:a16="http://schemas.microsoft.com/office/drawing/2014/main" id="{2AE02566-1F58-324A-EE1C-9B32F9E96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3C9E52-5BFE-9A32-4DEC-1A45052B9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9957F-E13B-4374-A873-BD2984D67FBA}" type="slidenum">
              <a:rPr lang="en-IN" smtClean="0"/>
              <a:t>‹#›</a:t>
            </a:fld>
            <a:endParaRPr lang="en-IN"/>
          </a:p>
        </p:txBody>
      </p:sp>
    </p:spTree>
    <p:extLst>
      <p:ext uri="{BB962C8B-B14F-4D97-AF65-F5344CB8AC3E}">
        <p14:creationId xmlns:p14="http://schemas.microsoft.com/office/powerpoint/2010/main" val="27959658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8A21E-80F6-4EDE-8522-7B9A039CB728}" type="datetimeFigureOut">
              <a:rPr lang="en-US" smtClean="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B736F-18A2-4484-9DFF-FC127D103C77}" type="slidenum">
              <a:rPr lang="en-US" smtClean="0"/>
              <a:t>‹#›</a:t>
            </a:fld>
            <a:endParaRPr lang="en-US"/>
          </a:p>
        </p:txBody>
      </p:sp>
    </p:spTree>
    <p:extLst>
      <p:ext uri="{BB962C8B-B14F-4D97-AF65-F5344CB8AC3E}">
        <p14:creationId xmlns:p14="http://schemas.microsoft.com/office/powerpoint/2010/main" val="10449726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31_7CE5AF16.xm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35_CE018A11.xml"/><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2F_644B9B88.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27527"/>
            <a:ext cx="9144000" cy="2387600"/>
          </a:xfrm>
          <a:solidFill>
            <a:srgbClr val="FFC000"/>
          </a:solidFill>
        </p:spPr>
        <p:txBody>
          <a:bodyPr>
            <a:normAutofit fontScale="90000"/>
          </a:bodyPr>
          <a:lstStyle/>
          <a:p>
            <a:br>
              <a:rPr lang="en-US" sz="10000" b="1" dirty="0"/>
            </a:br>
            <a:br>
              <a:rPr lang="en-US" sz="10000" b="1" dirty="0"/>
            </a:br>
            <a:r>
              <a:rPr lang="en-US" sz="10000" b="1" dirty="0"/>
              <a:t>Multithreading</a:t>
            </a:r>
            <a:r>
              <a:rPr lang="en-US" b="1" dirty="0"/>
              <a:t> </a:t>
            </a:r>
            <a:br>
              <a:rPr lang="en-US" b="1" dirty="0"/>
            </a:br>
            <a:r>
              <a:rPr lang="en-US" b="1" dirty="0"/>
              <a:t>In Java </a:t>
            </a:r>
            <a:br>
              <a:rPr lang="en-US" b="1" dirty="0"/>
            </a:br>
            <a:endParaRPr lang="en-US" dirty="0"/>
          </a:p>
        </p:txBody>
      </p:sp>
      <p:sp>
        <p:nvSpPr>
          <p:cNvPr id="3" name="Subtitle 2"/>
          <p:cNvSpPr>
            <a:spLocks noGrp="1"/>
          </p:cNvSpPr>
          <p:nvPr>
            <p:ph type="subTitle" idx="1"/>
          </p:nvPr>
        </p:nvSpPr>
        <p:spPr>
          <a:xfrm>
            <a:off x="1524000" y="4812144"/>
            <a:ext cx="9144000" cy="445655"/>
          </a:xfrm>
          <a:solidFill>
            <a:srgbClr val="FEE062"/>
          </a:solidFill>
        </p:spPr>
        <p:txBody>
          <a:bodyPr/>
          <a:lstStyle/>
          <a:p>
            <a:r>
              <a:rPr lang="en-US" dirty="0"/>
              <a:t>Charvi Mehra | Shweta Meena </a:t>
            </a:r>
          </a:p>
        </p:txBody>
      </p:sp>
    </p:spTree>
    <p:extLst>
      <p:ext uri="{BB962C8B-B14F-4D97-AF65-F5344CB8AC3E}">
        <p14:creationId xmlns:p14="http://schemas.microsoft.com/office/powerpoint/2010/main" val="358657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E1D625-D363-8158-23C3-119C4AE94AAB}"/>
              </a:ext>
            </a:extLst>
          </p:cNvPr>
          <p:cNvSpPr/>
          <p:nvPr/>
        </p:nvSpPr>
        <p:spPr>
          <a:xfrm>
            <a:off x="0" y="318032"/>
            <a:ext cx="12192000" cy="685800"/>
          </a:xfrm>
          <a:prstGeom prst="rect">
            <a:avLst/>
          </a:prstGeom>
          <a:solidFill>
            <a:srgbClr val="BA2AA9"/>
          </a:solidFill>
          <a:ln w="381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bg1"/>
                </a:solidFill>
                <a:latin typeface="Comforta"/>
              </a:rPr>
              <a:t>Thread Lifecycle – Creating a thread</a:t>
            </a:r>
            <a:endParaRPr lang="en-IN" sz="4400" b="1" dirty="0">
              <a:solidFill>
                <a:schemeClr val="bg1"/>
              </a:solidFill>
              <a:latin typeface="Comforta"/>
            </a:endParaRPr>
          </a:p>
        </p:txBody>
      </p:sp>
      <p:cxnSp>
        <p:nvCxnSpPr>
          <p:cNvPr id="8" name="Straight Connector 7">
            <a:extLst>
              <a:ext uri="{FF2B5EF4-FFF2-40B4-BE49-F238E27FC236}">
                <a16:creationId xmlns:a16="http://schemas.microsoft.com/office/drawing/2014/main" id="{070C73F7-1892-1249-34D9-51A3B68545B6}"/>
              </a:ext>
            </a:extLst>
          </p:cNvPr>
          <p:cNvCxnSpPr/>
          <p:nvPr/>
        </p:nvCxnSpPr>
        <p:spPr>
          <a:xfrm>
            <a:off x="2899317" y="1834508"/>
            <a:ext cx="18734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E01CEDE-1C5E-87ED-1DE8-538DB3FBA9D8}"/>
              </a:ext>
            </a:extLst>
          </p:cNvPr>
          <p:cNvCxnSpPr>
            <a:cxnSpLocks/>
          </p:cNvCxnSpPr>
          <p:nvPr/>
        </p:nvCxnSpPr>
        <p:spPr>
          <a:xfrm flipH="1" flipV="1">
            <a:off x="2899317" y="1845659"/>
            <a:ext cx="1" cy="1566614"/>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616330D-2BF6-867E-97DD-408B76F8D1C9}"/>
              </a:ext>
            </a:extLst>
          </p:cNvPr>
          <p:cNvCxnSpPr/>
          <p:nvPr/>
        </p:nvCxnSpPr>
        <p:spPr>
          <a:xfrm>
            <a:off x="7176086" y="1845659"/>
            <a:ext cx="18734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9F11417-6CB9-2912-59C9-8528B1A79CEE}"/>
              </a:ext>
            </a:extLst>
          </p:cNvPr>
          <p:cNvCxnSpPr>
            <a:cxnSpLocks/>
          </p:cNvCxnSpPr>
          <p:nvPr/>
        </p:nvCxnSpPr>
        <p:spPr>
          <a:xfrm flipH="1" flipV="1">
            <a:off x="9049491" y="1859599"/>
            <a:ext cx="1" cy="1566614"/>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EE84C934-C512-5B3D-7CE0-C701DDAA90EE}"/>
              </a:ext>
            </a:extLst>
          </p:cNvPr>
          <p:cNvSpPr/>
          <p:nvPr/>
        </p:nvSpPr>
        <p:spPr>
          <a:xfrm>
            <a:off x="3245008" y="1516699"/>
            <a:ext cx="5397186" cy="685800"/>
          </a:xfrm>
          <a:prstGeom prst="rect">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a:solidFill>
                  <a:schemeClr val="tx1"/>
                </a:solidFill>
                <a:latin typeface="Nunito" pitchFamily="2" charset="0"/>
              </a:rPr>
              <a:t>A thread in Java can be created in two ways</a:t>
            </a:r>
            <a:endParaRPr lang="en-IN" sz="2000" b="1" dirty="0">
              <a:solidFill>
                <a:schemeClr val="tx1"/>
              </a:solidFill>
              <a:latin typeface="Nunito" pitchFamily="2" charset="0"/>
            </a:endParaRPr>
          </a:p>
        </p:txBody>
      </p:sp>
      <p:grpSp>
        <p:nvGrpSpPr>
          <p:cNvPr id="3" name="Group 2">
            <a:extLst>
              <a:ext uri="{FF2B5EF4-FFF2-40B4-BE49-F238E27FC236}">
                <a16:creationId xmlns:a16="http://schemas.microsoft.com/office/drawing/2014/main" id="{026D8F7C-1EFB-B26B-7FE2-204FA1DACAFC}"/>
              </a:ext>
            </a:extLst>
          </p:cNvPr>
          <p:cNvGrpSpPr/>
          <p:nvPr/>
        </p:nvGrpSpPr>
        <p:grpSpPr>
          <a:xfrm>
            <a:off x="440475" y="3306203"/>
            <a:ext cx="4917684" cy="2871573"/>
            <a:chOff x="440475" y="3306203"/>
            <a:chExt cx="4917684" cy="2871573"/>
          </a:xfrm>
        </p:grpSpPr>
        <p:sp>
          <p:nvSpPr>
            <p:cNvPr id="13" name="Rectangle 12">
              <a:extLst>
                <a:ext uri="{FF2B5EF4-FFF2-40B4-BE49-F238E27FC236}">
                  <a16:creationId xmlns:a16="http://schemas.microsoft.com/office/drawing/2014/main" id="{D76496E3-E4E3-9A81-6135-2D9A86E0809D}"/>
                </a:ext>
              </a:extLst>
            </p:cNvPr>
            <p:cNvSpPr/>
            <p:nvPr/>
          </p:nvSpPr>
          <p:spPr>
            <a:xfrm>
              <a:off x="440475" y="3668751"/>
              <a:ext cx="4917684" cy="2509025"/>
            </a:xfrm>
            <a:prstGeom prst="rect">
              <a:avLst/>
            </a:prstGeom>
            <a:solidFill>
              <a:srgbClr val="2F2F2F"/>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dirty="0"/>
            </a:p>
          </p:txBody>
        </p:sp>
        <p:sp>
          <p:nvSpPr>
            <p:cNvPr id="4" name="Rectangle: Top Corners Rounded 3">
              <a:extLst>
                <a:ext uri="{FF2B5EF4-FFF2-40B4-BE49-F238E27FC236}">
                  <a16:creationId xmlns:a16="http://schemas.microsoft.com/office/drawing/2014/main" id="{57299D5D-2016-807B-54FB-91C5740D8A2A}"/>
                </a:ext>
              </a:extLst>
            </p:cNvPr>
            <p:cNvSpPr/>
            <p:nvPr/>
          </p:nvSpPr>
          <p:spPr>
            <a:xfrm>
              <a:off x="1093748" y="3306203"/>
              <a:ext cx="3611137" cy="685800"/>
            </a:xfrm>
            <a:prstGeom prst="round2SameRect">
              <a:avLst/>
            </a:prstGeom>
            <a:ln w="3810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u="sng" dirty="0">
                  <a:latin typeface="Nunito" pitchFamily="2" charset="0"/>
                </a:rPr>
                <a:t>Thread Class</a:t>
              </a:r>
              <a:endParaRPr lang="en-IN" sz="2000" b="1" u="sng" dirty="0">
                <a:latin typeface="Nunito" pitchFamily="2" charset="0"/>
              </a:endParaRPr>
            </a:p>
          </p:txBody>
        </p:sp>
      </p:grpSp>
      <p:grpSp>
        <p:nvGrpSpPr>
          <p:cNvPr id="7" name="Group 6">
            <a:extLst>
              <a:ext uri="{FF2B5EF4-FFF2-40B4-BE49-F238E27FC236}">
                <a16:creationId xmlns:a16="http://schemas.microsoft.com/office/drawing/2014/main" id="{C8A5E86F-A390-3852-F578-E39D2A21E6BB}"/>
              </a:ext>
            </a:extLst>
          </p:cNvPr>
          <p:cNvGrpSpPr/>
          <p:nvPr/>
        </p:nvGrpSpPr>
        <p:grpSpPr>
          <a:xfrm>
            <a:off x="6590649" y="3306203"/>
            <a:ext cx="4917684" cy="2865864"/>
            <a:chOff x="6590649" y="3306203"/>
            <a:chExt cx="4917684" cy="2865864"/>
          </a:xfrm>
        </p:grpSpPr>
        <p:sp>
          <p:nvSpPr>
            <p:cNvPr id="14" name="Rectangle 13">
              <a:extLst>
                <a:ext uri="{FF2B5EF4-FFF2-40B4-BE49-F238E27FC236}">
                  <a16:creationId xmlns:a16="http://schemas.microsoft.com/office/drawing/2014/main" id="{C88E7DDD-51AF-B2D7-431E-8213C499C4BA}"/>
                </a:ext>
              </a:extLst>
            </p:cNvPr>
            <p:cNvSpPr/>
            <p:nvPr/>
          </p:nvSpPr>
          <p:spPr>
            <a:xfrm>
              <a:off x="6590649" y="3663042"/>
              <a:ext cx="4917684" cy="2509025"/>
            </a:xfrm>
            <a:prstGeom prst="rect">
              <a:avLst/>
            </a:prstGeom>
            <a:solidFill>
              <a:srgbClr val="2F2F2F"/>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5" name="Rectangle: Top Corners Rounded 4">
              <a:extLst>
                <a:ext uri="{FF2B5EF4-FFF2-40B4-BE49-F238E27FC236}">
                  <a16:creationId xmlns:a16="http://schemas.microsoft.com/office/drawing/2014/main" id="{073F3736-A497-3199-8D8F-2747E83606F0}"/>
                </a:ext>
              </a:extLst>
            </p:cNvPr>
            <p:cNvSpPr/>
            <p:nvPr/>
          </p:nvSpPr>
          <p:spPr>
            <a:xfrm>
              <a:off x="7082508" y="3306203"/>
              <a:ext cx="3933966" cy="685800"/>
            </a:xfrm>
            <a:prstGeom prst="round2SameRect">
              <a:avLst/>
            </a:prstGeom>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b="1" u="sng" dirty="0">
                  <a:latin typeface="Nunito" pitchFamily="2" charset="0"/>
                </a:rPr>
                <a:t>Runnable Interface</a:t>
              </a:r>
              <a:endParaRPr lang="en-IN" sz="2400" b="1" u="sng" dirty="0">
                <a:latin typeface="Nunito" pitchFamily="2" charset="0"/>
              </a:endParaRPr>
            </a:p>
          </p:txBody>
        </p:sp>
      </p:grpSp>
      <p:sp>
        <p:nvSpPr>
          <p:cNvPr id="16" name="TextBox 15">
            <a:extLst>
              <a:ext uri="{FF2B5EF4-FFF2-40B4-BE49-F238E27FC236}">
                <a16:creationId xmlns:a16="http://schemas.microsoft.com/office/drawing/2014/main" id="{D2F4D2D9-3804-AB2D-9A22-63C2B5D6BE97}"/>
              </a:ext>
            </a:extLst>
          </p:cNvPr>
          <p:cNvSpPr txBox="1"/>
          <p:nvPr/>
        </p:nvSpPr>
        <p:spPr>
          <a:xfrm>
            <a:off x="6590649" y="4666606"/>
            <a:ext cx="4917684" cy="523220"/>
          </a:xfrm>
          <a:prstGeom prst="rect">
            <a:avLst/>
          </a:prstGeom>
          <a:noFill/>
        </p:spPr>
        <p:txBody>
          <a:bodyPr wrap="square" rtlCol="0">
            <a:spAutoFit/>
          </a:bodyPr>
          <a:lstStyle/>
          <a:p>
            <a:pPr algn="ctr"/>
            <a:r>
              <a:rPr lang="en-US" sz="2800" b="1" dirty="0">
                <a:solidFill>
                  <a:srgbClr val="F89AE8"/>
                </a:solidFill>
                <a:latin typeface="Nunito" pitchFamily="2" charset="0"/>
              </a:rPr>
              <a:t>public interface  </a:t>
            </a:r>
            <a:r>
              <a:rPr lang="en-US" sz="2800" b="1" dirty="0">
                <a:solidFill>
                  <a:srgbClr val="3FD3F1"/>
                </a:solidFill>
                <a:latin typeface="Nunito" pitchFamily="2" charset="0"/>
              </a:rPr>
              <a:t>Runnable</a:t>
            </a:r>
            <a:endParaRPr lang="en-IN" sz="2800" b="1" dirty="0">
              <a:solidFill>
                <a:srgbClr val="3FD3F1"/>
              </a:solidFill>
              <a:latin typeface="Nunito" pitchFamily="2" charset="0"/>
            </a:endParaRPr>
          </a:p>
        </p:txBody>
      </p:sp>
      <p:sp>
        <p:nvSpPr>
          <p:cNvPr id="17" name="TextBox 16">
            <a:extLst>
              <a:ext uri="{FF2B5EF4-FFF2-40B4-BE49-F238E27FC236}">
                <a16:creationId xmlns:a16="http://schemas.microsoft.com/office/drawing/2014/main" id="{8DCD87AA-1F4E-9087-E46A-E8B2BBFF9E1E}"/>
              </a:ext>
            </a:extLst>
          </p:cNvPr>
          <p:cNvSpPr txBox="1"/>
          <p:nvPr/>
        </p:nvSpPr>
        <p:spPr>
          <a:xfrm>
            <a:off x="440475" y="4248481"/>
            <a:ext cx="4917684" cy="523220"/>
          </a:xfrm>
          <a:prstGeom prst="rect">
            <a:avLst/>
          </a:prstGeom>
          <a:noFill/>
        </p:spPr>
        <p:txBody>
          <a:bodyPr wrap="square" rtlCol="0">
            <a:spAutoFit/>
          </a:bodyPr>
          <a:lstStyle/>
          <a:p>
            <a:r>
              <a:rPr lang="en-US" sz="2800" b="1" dirty="0">
                <a:solidFill>
                  <a:srgbClr val="F89AE8"/>
                </a:solidFill>
                <a:latin typeface="Nunito" pitchFamily="2" charset="0"/>
              </a:rPr>
              <a:t>public class  </a:t>
            </a:r>
            <a:r>
              <a:rPr lang="en-US" sz="2800" b="1" dirty="0">
                <a:solidFill>
                  <a:srgbClr val="3FD3F1"/>
                </a:solidFill>
                <a:latin typeface="Nunito" pitchFamily="2" charset="0"/>
              </a:rPr>
              <a:t>Thread</a:t>
            </a:r>
            <a:endParaRPr lang="en-IN" sz="2800" b="1" dirty="0">
              <a:solidFill>
                <a:srgbClr val="3FD3F1"/>
              </a:solidFill>
              <a:latin typeface="Nunito" pitchFamily="2" charset="0"/>
            </a:endParaRPr>
          </a:p>
        </p:txBody>
      </p:sp>
      <p:sp>
        <p:nvSpPr>
          <p:cNvPr id="18" name="TextBox 17">
            <a:extLst>
              <a:ext uri="{FF2B5EF4-FFF2-40B4-BE49-F238E27FC236}">
                <a16:creationId xmlns:a16="http://schemas.microsoft.com/office/drawing/2014/main" id="{5FC16A0B-CBE8-59F8-AF2A-EE22624920C5}"/>
              </a:ext>
            </a:extLst>
          </p:cNvPr>
          <p:cNvSpPr txBox="1"/>
          <p:nvPr/>
        </p:nvSpPr>
        <p:spPr>
          <a:xfrm>
            <a:off x="440474" y="4666606"/>
            <a:ext cx="4917684" cy="523220"/>
          </a:xfrm>
          <a:prstGeom prst="rect">
            <a:avLst/>
          </a:prstGeom>
          <a:noFill/>
        </p:spPr>
        <p:txBody>
          <a:bodyPr wrap="square" rtlCol="0">
            <a:spAutoFit/>
          </a:bodyPr>
          <a:lstStyle/>
          <a:p>
            <a:r>
              <a:rPr lang="en-US" sz="2800" b="1" dirty="0">
                <a:solidFill>
                  <a:srgbClr val="F89AE8"/>
                </a:solidFill>
                <a:latin typeface="Nunito" pitchFamily="2" charset="0"/>
              </a:rPr>
              <a:t>    extends </a:t>
            </a:r>
            <a:r>
              <a:rPr lang="en-US" sz="2800" b="1" dirty="0">
                <a:solidFill>
                  <a:srgbClr val="3FD3F1"/>
                </a:solidFill>
                <a:latin typeface="Nunito" pitchFamily="2" charset="0"/>
              </a:rPr>
              <a:t>Object</a:t>
            </a:r>
            <a:endParaRPr lang="en-IN" sz="2800" b="1" dirty="0">
              <a:solidFill>
                <a:srgbClr val="3FD3F1"/>
              </a:solidFill>
              <a:latin typeface="Nunito" pitchFamily="2" charset="0"/>
            </a:endParaRPr>
          </a:p>
        </p:txBody>
      </p:sp>
      <p:sp>
        <p:nvSpPr>
          <p:cNvPr id="19" name="TextBox 18">
            <a:extLst>
              <a:ext uri="{FF2B5EF4-FFF2-40B4-BE49-F238E27FC236}">
                <a16:creationId xmlns:a16="http://schemas.microsoft.com/office/drawing/2014/main" id="{52C07E5A-507E-EF6E-AD65-5BAA63479485}"/>
              </a:ext>
            </a:extLst>
          </p:cNvPr>
          <p:cNvSpPr txBox="1"/>
          <p:nvPr/>
        </p:nvSpPr>
        <p:spPr>
          <a:xfrm>
            <a:off x="440473" y="5134249"/>
            <a:ext cx="4917684" cy="523220"/>
          </a:xfrm>
          <a:prstGeom prst="rect">
            <a:avLst/>
          </a:prstGeom>
          <a:noFill/>
        </p:spPr>
        <p:txBody>
          <a:bodyPr wrap="square" rtlCol="0">
            <a:spAutoFit/>
          </a:bodyPr>
          <a:lstStyle/>
          <a:p>
            <a:r>
              <a:rPr lang="en-US" sz="2800" b="1" dirty="0">
                <a:solidFill>
                  <a:srgbClr val="F89AE8"/>
                </a:solidFill>
                <a:latin typeface="Nunito" pitchFamily="2" charset="0"/>
              </a:rPr>
              <a:t>	implements </a:t>
            </a:r>
            <a:r>
              <a:rPr lang="en-US" sz="2800" b="1" dirty="0">
                <a:solidFill>
                  <a:srgbClr val="3FD3F1"/>
                </a:solidFill>
                <a:latin typeface="Nunito" pitchFamily="2" charset="0"/>
              </a:rPr>
              <a:t>Runnable</a:t>
            </a:r>
            <a:endParaRPr lang="en-IN" sz="2800" b="1" dirty="0">
              <a:solidFill>
                <a:srgbClr val="3FD3F1"/>
              </a:solidFill>
              <a:latin typeface="Nunito" pitchFamily="2" charset="0"/>
            </a:endParaRPr>
          </a:p>
        </p:txBody>
      </p:sp>
    </p:spTree>
    <p:extLst>
      <p:ext uri="{BB962C8B-B14F-4D97-AF65-F5344CB8AC3E}">
        <p14:creationId xmlns:p14="http://schemas.microsoft.com/office/powerpoint/2010/main" val="2095427350"/>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B627-4708-4515-28CC-956013370607}"/>
              </a:ext>
            </a:extLst>
          </p:cNvPr>
          <p:cNvSpPr>
            <a:spLocks noGrp="1"/>
          </p:cNvSpPr>
          <p:nvPr>
            <p:ph type="title"/>
          </p:nvPr>
        </p:nvSpPr>
        <p:spPr>
          <a:xfrm>
            <a:off x="340650" y="554853"/>
            <a:ext cx="3852333" cy="1719072"/>
          </a:xfrm>
        </p:spPr>
        <p:txBody>
          <a:bodyPr anchor="b">
            <a:normAutofit/>
          </a:bodyPr>
          <a:lstStyle/>
          <a:p>
            <a:r>
              <a:rPr lang="en-US" sz="5400" b="1">
                <a:cs typeface="Calibri Light"/>
              </a:rPr>
              <a:t>Thread class </a:t>
            </a:r>
          </a:p>
        </p:txBody>
      </p:sp>
      <p:sp>
        <p:nvSpPr>
          <p:cNvPr id="3" name="Content Placeholder 2">
            <a:extLst>
              <a:ext uri="{FF2B5EF4-FFF2-40B4-BE49-F238E27FC236}">
                <a16:creationId xmlns:a16="http://schemas.microsoft.com/office/drawing/2014/main" id="{CF6D6B2C-1F90-547D-04D8-CCE18DEC4617}"/>
              </a:ext>
            </a:extLst>
          </p:cNvPr>
          <p:cNvSpPr>
            <a:spLocks noGrp="1"/>
          </p:cNvSpPr>
          <p:nvPr>
            <p:ph idx="1"/>
          </p:nvPr>
        </p:nvSpPr>
        <p:spPr>
          <a:xfrm>
            <a:off x="231793" y="2952351"/>
            <a:ext cx="4191000" cy="2370522"/>
          </a:xfrm>
        </p:spPr>
        <p:txBody>
          <a:bodyPr vert="horz" lIns="91440" tIns="45720" rIns="91440" bIns="45720" rtlCol="0" anchor="t">
            <a:normAutofit/>
          </a:bodyPr>
          <a:lstStyle/>
          <a:p>
            <a:pPr marL="514350" indent="-514350">
              <a:buAutoNum type="arabicPeriod"/>
            </a:pPr>
            <a:r>
              <a:rPr lang="en-US" sz="2200" dirty="0">
                <a:cs typeface="Calibri"/>
              </a:rPr>
              <a:t>Create a Thread class</a:t>
            </a:r>
          </a:p>
          <a:p>
            <a:pPr marL="514350" indent="-514350">
              <a:buAutoNum type="arabicPeriod"/>
            </a:pPr>
            <a:r>
              <a:rPr lang="en-US" sz="2200" dirty="0">
                <a:cs typeface="Calibri"/>
              </a:rPr>
              <a:t>Override run() method</a:t>
            </a:r>
          </a:p>
          <a:p>
            <a:pPr marL="514350" indent="-514350">
              <a:buAutoNum type="arabicPeriod"/>
            </a:pPr>
            <a:r>
              <a:rPr lang="en-US" sz="2200" dirty="0">
                <a:cs typeface="Calibri"/>
              </a:rPr>
              <a:t>Create object of the class</a:t>
            </a:r>
          </a:p>
          <a:p>
            <a:pPr marL="514350" indent="-514350">
              <a:buAutoNum type="arabicPeriod"/>
            </a:pPr>
            <a:r>
              <a:rPr lang="en-US" sz="2200" dirty="0">
                <a:cs typeface="Calibri"/>
              </a:rPr>
              <a:t>Invoke start() method to execute the custom threads run() </a:t>
            </a:r>
          </a:p>
          <a:p>
            <a:pPr marL="514350" indent="-514350">
              <a:buAutoNum type="arabicPeriod"/>
            </a:pPr>
            <a:endParaRPr lang="en-US" sz="2200" dirty="0">
              <a:cs typeface="Calibri"/>
            </a:endParaRPr>
          </a:p>
        </p:txBody>
      </p:sp>
      <p:pic>
        <p:nvPicPr>
          <p:cNvPr id="13" name="Picture 13" descr="A screenshot of a computer&#10;&#10;Description automatically generated">
            <a:extLst>
              <a:ext uri="{FF2B5EF4-FFF2-40B4-BE49-F238E27FC236}">
                <a16:creationId xmlns:a16="http://schemas.microsoft.com/office/drawing/2014/main" id="{9D1746A7-0CAF-56F2-3443-89D44B39B4B7}"/>
              </a:ext>
            </a:extLst>
          </p:cNvPr>
          <p:cNvPicPr>
            <a:picLocks noChangeAspect="1"/>
          </p:cNvPicPr>
          <p:nvPr/>
        </p:nvPicPr>
        <p:blipFill rotWithShape="1">
          <a:blip r:embed="rId3"/>
          <a:srcRect l="7569" t="11704" r="58257" b="41478"/>
          <a:stretch/>
        </p:blipFill>
        <p:spPr>
          <a:xfrm>
            <a:off x="4845353" y="976237"/>
            <a:ext cx="6699642" cy="5126358"/>
          </a:xfrm>
          <a:prstGeom prst="rect">
            <a:avLst/>
          </a:prstGeom>
        </p:spPr>
      </p:pic>
      <p:cxnSp>
        <p:nvCxnSpPr>
          <p:cNvPr id="5" name="Straight Connector 4">
            <a:extLst>
              <a:ext uri="{FF2B5EF4-FFF2-40B4-BE49-F238E27FC236}">
                <a16:creationId xmlns:a16="http://schemas.microsoft.com/office/drawing/2014/main" id="{F3486FC2-C151-B238-8CF2-58E5ADFDD657}"/>
              </a:ext>
            </a:extLst>
          </p:cNvPr>
          <p:cNvCxnSpPr/>
          <p:nvPr/>
        </p:nvCxnSpPr>
        <p:spPr>
          <a:xfrm>
            <a:off x="340650" y="2475571"/>
            <a:ext cx="3673789"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0515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3486FC2-C151-B238-8CF2-58E5ADFDD657}"/>
              </a:ext>
            </a:extLst>
          </p:cNvPr>
          <p:cNvCxnSpPr>
            <a:cxnSpLocks/>
          </p:cNvCxnSpPr>
          <p:nvPr/>
        </p:nvCxnSpPr>
        <p:spPr>
          <a:xfrm>
            <a:off x="340650" y="2407577"/>
            <a:ext cx="4231350"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7" name="Title 1">
            <a:extLst>
              <a:ext uri="{FF2B5EF4-FFF2-40B4-BE49-F238E27FC236}">
                <a16:creationId xmlns:a16="http://schemas.microsoft.com/office/drawing/2014/main" id="{824E9AD4-E268-0F5B-DC27-10D35DBAC015}"/>
              </a:ext>
            </a:extLst>
          </p:cNvPr>
          <p:cNvSpPr>
            <a:spLocks noGrp="1"/>
          </p:cNvSpPr>
          <p:nvPr/>
        </p:nvSpPr>
        <p:spPr>
          <a:xfrm>
            <a:off x="340650" y="1535229"/>
            <a:ext cx="5430863" cy="805268"/>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cs typeface="Calibri Light"/>
              </a:rPr>
              <a:t>Runnable Interface</a:t>
            </a:r>
            <a:r>
              <a:rPr lang="en-US" sz="5400" b="1" dirty="0">
                <a:cs typeface="Calibri Light"/>
              </a:rPr>
              <a:t> </a:t>
            </a:r>
            <a:endParaRPr lang="en-US" dirty="0"/>
          </a:p>
        </p:txBody>
      </p:sp>
      <p:sp>
        <p:nvSpPr>
          <p:cNvPr id="12" name="Content Placeholder 2">
            <a:extLst>
              <a:ext uri="{FF2B5EF4-FFF2-40B4-BE49-F238E27FC236}">
                <a16:creationId xmlns:a16="http://schemas.microsoft.com/office/drawing/2014/main" id="{1BF073CC-129E-91D2-27BA-226566631282}"/>
              </a:ext>
            </a:extLst>
          </p:cNvPr>
          <p:cNvSpPr>
            <a:spLocks noGrp="1"/>
          </p:cNvSpPr>
          <p:nvPr/>
        </p:nvSpPr>
        <p:spPr>
          <a:xfrm>
            <a:off x="340650" y="2789835"/>
            <a:ext cx="4929423" cy="27091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sz="2300" dirty="0">
                <a:cs typeface="Calibri"/>
              </a:rPr>
              <a:t>Create a Thread class implementing Runnable Interface. </a:t>
            </a:r>
          </a:p>
          <a:p>
            <a:pPr marL="514350" indent="-514350">
              <a:buAutoNum type="arabicPeriod"/>
            </a:pPr>
            <a:r>
              <a:rPr lang="en-US" sz="2300" dirty="0">
                <a:cs typeface="Calibri"/>
              </a:rPr>
              <a:t>Override run() method</a:t>
            </a:r>
          </a:p>
          <a:p>
            <a:pPr marL="514350" indent="-514350">
              <a:buAutoNum type="arabicPeriod"/>
            </a:pPr>
            <a:r>
              <a:rPr lang="en-US" sz="2300" dirty="0">
                <a:cs typeface="Calibri"/>
              </a:rPr>
              <a:t>Create object of the class</a:t>
            </a:r>
          </a:p>
          <a:p>
            <a:pPr marL="514350" indent="-514350">
              <a:buAutoNum type="arabicPeriod"/>
            </a:pPr>
            <a:r>
              <a:rPr lang="en-US" sz="2300" dirty="0">
                <a:cs typeface="Calibri"/>
              </a:rPr>
              <a:t>Invoke start() method to using the object.</a:t>
            </a:r>
            <a:endParaRPr lang="en-US" dirty="0"/>
          </a:p>
          <a:p>
            <a:pPr marL="514350" indent="-514350">
              <a:buAutoNum type="arabicPeriod"/>
            </a:pPr>
            <a:endParaRPr lang="en-US" sz="2200" dirty="0">
              <a:cs typeface="Calibri"/>
            </a:endParaRPr>
          </a:p>
          <a:p>
            <a:pPr marL="514350" indent="-514350">
              <a:buAutoNum type="arabicPeriod"/>
            </a:pPr>
            <a:endParaRPr lang="en-US" sz="2200" dirty="0">
              <a:cs typeface="Calibri"/>
            </a:endParaRPr>
          </a:p>
        </p:txBody>
      </p:sp>
      <p:pic>
        <p:nvPicPr>
          <p:cNvPr id="1026" name="Picture 2">
            <a:extLst>
              <a:ext uri="{FF2B5EF4-FFF2-40B4-BE49-F238E27FC236}">
                <a16:creationId xmlns:a16="http://schemas.microsoft.com/office/drawing/2014/main" id="{963DF037-FFDE-BD1F-9739-E78F64F91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02" y="909637"/>
            <a:ext cx="603885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81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FC7E80-64B0-76BD-6520-F4E46BCFB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3096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102830-0A10-394F-E2CB-29425850C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24" y="0"/>
            <a:ext cx="10158761" cy="6858000"/>
          </a:xfrm>
          <a:prstGeom prst="rect">
            <a:avLst/>
          </a:prstGeom>
        </p:spPr>
      </p:pic>
    </p:spTree>
    <p:extLst>
      <p:ext uri="{BB962C8B-B14F-4D97-AF65-F5344CB8AC3E}">
        <p14:creationId xmlns:p14="http://schemas.microsoft.com/office/powerpoint/2010/main" val="29530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F2FF02-6356-B69C-56A8-E33F5E95D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650" y="825190"/>
            <a:ext cx="5600700" cy="5866122"/>
          </a:xfrm>
          <a:prstGeom prst="rect">
            <a:avLst/>
          </a:prstGeom>
        </p:spPr>
      </p:pic>
      <p:sp>
        <p:nvSpPr>
          <p:cNvPr id="5" name="Rectangle 4">
            <a:extLst>
              <a:ext uri="{FF2B5EF4-FFF2-40B4-BE49-F238E27FC236}">
                <a16:creationId xmlns:a16="http://schemas.microsoft.com/office/drawing/2014/main" id="{6B58F179-A7F5-ED61-7B8F-C5894CAC045D}"/>
              </a:ext>
            </a:extLst>
          </p:cNvPr>
          <p:cNvSpPr/>
          <p:nvPr/>
        </p:nvSpPr>
        <p:spPr>
          <a:xfrm>
            <a:off x="4371278" y="166688"/>
            <a:ext cx="3222702" cy="602166"/>
          </a:xfrm>
          <a:prstGeom prst="rect">
            <a:avLst/>
          </a:prstGeom>
          <a:ln w="571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600" b="1" dirty="0">
                <a:solidFill>
                  <a:schemeClr val="tx1"/>
                </a:solidFill>
              </a:rPr>
              <a:t>Output</a:t>
            </a:r>
            <a:endParaRPr lang="en-IN" sz="3600" b="1" dirty="0">
              <a:solidFill>
                <a:schemeClr val="tx1"/>
              </a:solidFill>
            </a:endParaRPr>
          </a:p>
        </p:txBody>
      </p:sp>
    </p:spTree>
    <p:extLst>
      <p:ext uri="{BB962C8B-B14F-4D97-AF65-F5344CB8AC3E}">
        <p14:creationId xmlns:p14="http://schemas.microsoft.com/office/powerpoint/2010/main" val="233438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BC9FC4-B1BD-44EF-F8F4-2423A3ED4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804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396C53-3180-20C2-0876-A467B247CB7C}"/>
              </a:ext>
            </a:extLst>
          </p:cNvPr>
          <p:cNvSpPr/>
          <p:nvPr/>
        </p:nvSpPr>
        <p:spPr>
          <a:xfrm>
            <a:off x="0" y="318032"/>
            <a:ext cx="12192000" cy="685800"/>
          </a:xfrm>
          <a:prstGeom prst="rect">
            <a:avLst/>
          </a:prstGeom>
          <a:solidFill>
            <a:srgbClr val="D8BEEC"/>
          </a:solidFill>
          <a:ln w="381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tx1"/>
                </a:solidFill>
                <a:latin typeface="Comforta"/>
              </a:rPr>
              <a:t>Java Main Thread</a:t>
            </a:r>
            <a:endParaRPr lang="en-IN" sz="4400" b="1" dirty="0">
              <a:solidFill>
                <a:schemeClr val="tx1"/>
              </a:solidFill>
              <a:latin typeface="Comforta"/>
            </a:endParaRPr>
          </a:p>
        </p:txBody>
      </p:sp>
      <p:pic>
        <p:nvPicPr>
          <p:cNvPr id="6" name="Picture 5">
            <a:extLst>
              <a:ext uri="{FF2B5EF4-FFF2-40B4-BE49-F238E27FC236}">
                <a16:creationId xmlns:a16="http://schemas.microsoft.com/office/drawing/2014/main" id="{70B120C0-FD31-C08D-AE9C-70BABAA9C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424" y="1072401"/>
            <a:ext cx="1266708" cy="1266708"/>
          </a:xfrm>
          <a:prstGeom prst="rect">
            <a:avLst/>
          </a:prstGeom>
        </p:spPr>
      </p:pic>
      <p:sp>
        <p:nvSpPr>
          <p:cNvPr id="12" name="Arrow: Down 11">
            <a:extLst>
              <a:ext uri="{FF2B5EF4-FFF2-40B4-BE49-F238E27FC236}">
                <a16:creationId xmlns:a16="http://schemas.microsoft.com/office/drawing/2014/main" id="{5570C014-1017-6B44-4F8D-7A5B0E1F8006}"/>
              </a:ext>
            </a:extLst>
          </p:cNvPr>
          <p:cNvSpPr/>
          <p:nvPr/>
        </p:nvSpPr>
        <p:spPr>
          <a:xfrm>
            <a:off x="8989038" y="2219093"/>
            <a:ext cx="537479" cy="3886752"/>
          </a:xfrm>
          <a:prstGeom prst="downArrow">
            <a:avLst>
              <a:gd name="adj1" fmla="val 33533"/>
              <a:gd name="adj2" fmla="val 87409"/>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cxnSp>
        <p:nvCxnSpPr>
          <p:cNvPr id="14" name="Straight Connector 13">
            <a:extLst>
              <a:ext uri="{FF2B5EF4-FFF2-40B4-BE49-F238E27FC236}">
                <a16:creationId xmlns:a16="http://schemas.microsoft.com/office/drawing/2014/main" id="{E47FB1F1-EDF7-E5E3-E0E1-335F45BEAF4D}"/>
              </a:ext>
            </a:extLst>
          </p:cNvPr>
          <p:cNvCxnSpPr>
            <a:cxnSpLocks/>
          </p:cNvCxnSpPr>
          <p:nvPr/>
        </p:nvCxnSpPr>
        <p:spPr>
          <a:xfrm flipH="1">
            <a:off x="7774667" y="3568390"/>
            <a:ext cx="148311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D6122B-E695-B47D-E67C-7F0C8D1A2C4B}"/>
              </a:ext>
            </a:extLst>
          </p:cNvPr>
          <p:cNvCxnSpPr>
            <a:cxnSpLocks/>
          </p:cNvCxnSpPr>
          <p:nvPr/>
        </p:nvCxnSpPr>
        <p:spPr>
          <a:xfrm flipH="1">
            <a:off x="9257777" y="2986014"/>
            <a:ext cx="10213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2B65BA-1BB1-66F0-890E-668E137098B7}"/>
              </a:ext>
            </a:extLst>
          </p:cNvPr>
          <p:cNvCxnSpPr>
            <a:cxnSpLocks/>
          </p:cNvCxnSpPr>
          <p:nvPr/>
        </p:nvCxnSpPr>
        <p:spPr>
          <a:xfrm flipH="1">
            <a:off x="10320324" y="3858322"/>
            <a:ext cx="8755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11DD43D1-38E2-CDCD-D453-68B13D311861}"/>
              </a:ext>
            </a:extLst>
          </p:cNvPr>
          <p:cNvGrpSpPr/>
          <p:nvPr/>
        </p:nvGrpSpPr>
        <p:grpSpPr>
          <a:xfrm>
            <a:off x="10082864" y="2986014"/>
            <a:ext cx="392564" cy="1686899"/>
            <a:chOff x="10082864" y="2986014"/>
            <a:chExt cx="392564" cy="1686899"/>
          </a:xfrm>
        </p:grpSpPr>
        <p:cxnSp>
          <p:nvCxnSpPr>
            <p:cNvPr id="18" name="Straight Connector 17">
              <a:extLst>
                <a:ext uri="{FF2B5EF4-FFF2-40B4-BE49-F238E27FC236}">
                  <a16:creationId xmlns:a16="http://schemas.microsoft.com/office/drawing/2014/main" id="{32DA53EC-99B4-5BDD-EB65-0D3880711C3A}"/>
                </a:ext>
              </a:extLst>
            </p:cNvPr>
            <p:cNvCxnSpPr>
              <a:cxnSpLocks/>
            </p:cNvCxnSpPr>
            <p:nvPr/>
          </p:nvCxnSpPr>
          <p:spPr>
            <a:xfrm>
              <a:off x="10279146" y="2986014"/>
              <a:ext cx="0" cy="146332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Isosceles Triangle 35">
              <a:extLst>
                <a:ext uri="{FF2B5EF4-FFF2-40B4-BE49-F238E27FC236}">
                  <a16:creationId xmlns:a16="http://schemas.microsoft.com/office/drawing/2014/main" id="{ABD565A0-1351-8F80-20BC-F9A601DDC4ED}"/>
                </a:ext>
              </a:extLst>
            </p:cNvPr>
            <p:cNvSpPr/>
            <p:nvPr/>
          </p:nvSpPr>
          <p:spPr>
            <a:xfrm rot="10800000">
              <a:off x="10082864" y="4282620"/>
              <a:ext cx="392564" cy="390293"/>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567A2DCB-3A66-6AEF-B36D-67E2918BC596}"/>
              </a:ext>
            </a:extLst>
          </p:cNvPr>
          <p:cNvGrpSpPr/>
          <p:nvPr/>
        </p:nvGrpSpPr>
        <p:grpSpPr>
          <a:xfrm>
            <a:off x="10987217" y="3858322"/>
            <a:ext cx="392564" cy="1678256"/>
            <a:chOff x="10987217" y="3858322"/>
            <a:chExt cx="392564" cy="1678256"/>
          </a:xfrm>
        </p:grpSpPr>
        <p:cxnSp>
          <p:nvCxnSpPr>
            <p:cNvPr id="24" name="Straight Connector 23">
              <a:extLst>
                <a:ext uri="{FF2B5EF4-FFF2-40B4-BE49-F238E27FC236}">
                  <a16:creationId xmlns:a16="http://schemas.microsoft.com/office/drawing/2014/main" id="{BB1E4AB2-6202-ABEE-F219-2717342BD093}"/>
                </a:ext>
              </a:extLst>
            </p:cNvPr>
            <p:cNvCxnSpPr>
              <a:cxnSpLocks/>
            </p:cNvCxnSpPr>
            <p:nvPr/>
          </p:nvCxnSpPr>
          <p:spPr>
            <a:xfrm>
              <a:off x="11195824" y="3858322"/>
              <a:ext cx="0" cy="148311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Isosceles Triangle 36">
              <a:extLst>
                <a:ext uri="{FF2B5EF4-FFF2-40B4-BE49-F238E27FC236}">
                  <a16:creationId xmlns:a16="http://schemas.microsoft.com/office/drawing/2014/main" id="{41921972-3372-644C-7577-6878C569DA45}"/>
                </a:ext>
              </a:extLst>
            </p:cNvPr>
            <p:cNvSpPr/>
            <p:nvPr/>
          </p:nvSpPr>
          <p:spPr>
            <a:xfrm rot="10800000">
              <a:off x="10987217" y="5146285"/>
              <a:ext cx="392564" cy="390293"/>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useBgFill="1">
        <p:nvSpPr>
          <p:cNvPr id="58" name="Rectangle 57">
            <a:extLst>
              <a:ext uri="{FF2B5EF4-FFF2-40B4-BE49-F238E27FC236}">
                <a16:creationId xmlns:a16="http://schemas.microsoft.com/office/drawing/2014/main" id="{B55FE823-5D99-A7FE-99B1-9ADCE7C202D9}"/>
              </a:ext>
            </a:extLst>
          </p:cNvPr>
          <p:cNvSpPr/>
          <p:nvPr/>
        </p:nvSpPr>
        <p:spPr>
          <a:xfrm>
            <a:off x="7442836" y="3256162"/>
            <a:ext cx="1694870" cy="6021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id="{AD381A21-3CDB-ED46-9ABE-758E341D2A74}"/>
              </a:ext>
            </a:extLst>
          </p:cNvPr>
          <p:cNvSpPr/>
          <p:nvPr/>
        </p:nvSpPr>
        <p:spPr>
          <a:xfrm rot="16200000">
            <a:off x="6883785" y="4127115"/>
            <a:ext cx="1694870" cy="6021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D15000E-8B72-1A30-4471-6932F0C1698A}"/>
              </a:ext>
            </a:extLst>
          </p:cNvPr>
          <p:cNvSpPr txBox="1"/>
          <p:nvPr/>
        </p:nvSpPr>
        <p:spPr>
          <a:xfrm>
            <a:off x="8842564" y="6284486"/>
            <a:ext cx="1021382" cy="523220"/>
          </a:xfrm>
          <a:prstGeom prst="rect">
            <a:avLst/>
          </a:prstGeom>
          <a:noFill/>
        </p:spPr>
        <p:txBody>
          <a:bodyPr wrap="square" rtlCol="0">
            <a:spAutoFit/>
          </a:bodyPr>
          <a:lstStyle/>
          <a:p>
            <a:r>
              <a:rPr lang="en-US" sz="2800" dirty="0">
                <a:solidFill>
                  <a:schemeClr val="bg1"/>
                </a:solidFill>
                <a:latin typeface="Nunito" pitchFamily="2" charset="0"/>
              </a:rPr>
              <a:t>main</a:t>
            </a:r>
            <a:endParaRPr lang="en-IN" sz="2800" dirty="0">
              <a:solidFill>
                <a:schemeClr val="bg1"/>
              </a:solidFill>
              <a:latin typeface="Nunito" pitchFamily="2" charset="0"/>
            </a:endParaRPr>
          </a:p>
        </p:txBody>
      </p:sp>
      <p:sp>
        <p:nvSpPr>
          <p:cNvPr id="3" name="TextBox 2">
            <a:extLst>
              <a:ext uri="{FF2B5EF4-FFF2-40B4-BE49-F238E27FC236}">
                <a16:creationId xmlns:a16="http://schemas.microsoft.com/office/drawing/2014/main" id="{F21C205F-5DF9-27AA-19E0-1B97358C9879}"/>
              </a:ext>
            </a:extLst>
          </p:cNvPr>
          <p:cNvSpPr txBox="1"/>
          <p:nvPr/>
        </p:nvSpPr>
        <p:spPr>
          <a:xfrm>
            <a:off x="267629" y="1589224"/>
            <a:ext cx="6858000" cy="47782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just" rtl="0" fontAlgn="base">
              <a:buFont typeface="Arial" panose="020B0604020202020204" pitchFamily="34" charset="0"/>
              <a:buChar char="•"/>
            </a:pPr>
            <a:r>
              <a:rPr lang="en-US" sz="2400" b="0" i="0" u="none" strike="noStrike" dirty="0">
                <a:solidFill>
                  <a:schemeClr val="bg1"/>
                </a:solidFill>
                <a:effectLst/>
                <a:latin typeface="Nunito" pitchFamily="2" charset="0"/>
              </a:rPr>
              <a:t>When a Java program starts up, one thread begins running immediately. </a:t>
            </a:r>
            <a:r>
              <a:rPr lang="en-US" sz="2400" b="0" i="0" dirty="0">
                <a:solidFill>
                  <a:schemeClr val="bg1"/>
                </a:solidFill>
                <a:effectLst/>
                <a:latin typeface="Nunito" pitchFamily="2" charset="0"/>
              </a:rPr>
              <a:t>​</a:t>
            </a:r>
            <a:endParaRPr lang="en-US" sz="1000" b="0" i="0" dirty="0">
              <a:solidFill>
                <a:schemeClr val="bg1"/>
              </a:solidFill>
              <a:effectLst/>
              <a:latin typeface="Nunito" pitchFamily="2" charset="0"/>
            </a:endParaRPr>
          </a:p>
          <a:p>
            <a:pPr algn="just" rtl="0" fontAlgn="base"/>
            <a:endParaRPr lang="en-US" sz="1050" b="0" i="0" dirty="0">
              <a:solidFill>
                <a:schemeClr val="bg1"/>
              </a:solidFill>
              <a:effectLst/>
              <a:latin typeface="Nunito" pitchFamily="2" charset="0"/>
            </a:endParaRPr>
          </a:p>
          <a:p>
            <a:pPr algn="just" rtl="0" fontAlgn="base">
              <a:buFont typeface="Arial" panose="020B0604020202020204" pitchFamily="34" charset="0"/>
              <a:buChar char="•"/>
            </a:pPr>
            <a:r>
              <a:rPr lang="en-US" sz="2400" b="0" i="0" u="none" strike="noStrike" dirty="0">
                <a:solidFill>
                  <a:schemeClr val="bg1"/>
                </a:solidFill>
                <a:effectLst/>
                <a:latin typeface="Nunito" pitchFamily="2" charset="0"/>
              </a:rPr>
              <a:t>This is usually called the </a:t>
            </a:r>
            <a:r>
              <a:rPr lang="en-US" sz="2400" b="0" i="1" u="none" strike="noStrike" dirty="0">
                <a:solidFill>
                  <a:schemeClr val="bg1"/>
                </a:solidFill>
                <a:effectLst/>
                <a:latin typeface="Nunito" pitchFamily="2" charset="0"/>
              </a:rPr>
              <a:t>main thread </a:t>
            </a:r>
            <a:r>
              <a:rPr lang="en-US" sz="2400" b="0" i="0" u="none" strike="noStrike" dirty="0">
                <a:solidFill>
                  <a:schemeClr val="bg1"/>
                </a:solidFill>
                <a:effectLst/>
                <a:latin typeface="Nunito" pitchFamily="2" charset="0"/>
              </a:rPr>
              <a:t>of your program, because it is the one that is executed when your program begins.</a:t>
            </a:r>
          </a:p>
          <a:p>
            <a:pPr algn="just" rtl="0" fontAlgn="base">
              <a:buFont typeface="Arial" panose="020B0604020202020204" pitchFamily="34" charset="0"/>
              <a:buChar char="•"/>
            </a:pPr>
            <a:endParaRPr lang="en-US" sz="1000" b="0" i="0" u="none" strike="noStrike" dirty="0">
              <a:solidFill>
                <a:schemeClr val="bg1"/>
              </a:solidFill>
              <a:effectLst/>
              <a:latin typeface="Nunito" pitchFamily="2" charset="0"/>
            </a:endParaRPr>
          </a:p>
          <a:p>
            <a:pPr algn="just" rtl="0" fontAlgn="base">
              <a:buFont typeface="Arial" panose="020B0604020202020204" pitchFamily="34" charset="0"/>
              <a:buChar char="•"/>
            </a:pPr>
            <a:r>
              <a:rPr lang="en-US" sz="2400" b="0" i="0" u="none" strike="noStrike" dirty="0">
                <a:solidFill>
                  <a:schemeClr val="bg1"/>
                </a:solidFill>
                <a:effectLst/>
                <a:latin typeface="Nunito" pitchFamily="2" charset="0"/>
              </a:rPr>
              <a:t> The main thread is important for two reasons:</a:t>
            </a:r>
            <a:r>
              <a:rPr lang="en-US" sz="2400" b="0" i="0" dirty="0">
                <a:solidFill>
                  <a:schemeClr val="bg1"/>
                </a:solidFill>
                <a:effectLst/>
                <a:latin typeface="Nunito" pitchFamily="2" charset="0"/>
              </a:rPr>
              <a:t>​</a:t>
            </a:r>
          </a:p>
          <a:p>
            <a:pPr algn="just" rtl="0" fontAlgn="base"/>
            <a:endParaRPr lang="en-US" sz="1000" b="0" i="0" dirty="0">
              <a:solidFill>
                <a:schemeClr val="bg1"/>
              </a:solidFill>
              <a:effectLst/>
              <a:latin typeface="Nunito" pitchFamily="2" charset="0"/>
            </a:endParaRPr>
          </a:p>
          <a:p>
            <a:pPr algn="just" rtl="0" fontAlgn="base">
              <a:buFont typeface="+mj-lt"/>
              <a:buAutoNum type="arabicPeriod"/>
            </a:pPr>
            <a:r>
              <a:rPr lang="en-US" sz="2400" b="0" i="0" u="none" strike="noStrike" dirty="0">
                <a:solidFill>
                  <a:schemeClr val="bg1"/>
                </a:solidFill>
                <a:effectLst/>
                <a:latin typeface="Nunito" pitchFamily="2" charset="0"/>
              </a:rPr>
              <a:t> It is the thread from which other “child”    threads will be spawned.</a:t>
            </a:r>
            <a:r>
              <a:rPr lang="en-US" sz="2400" b="0" i="0" dirty="0">
                <a:solidFill>
                  <a:schemeClr val="bg1"/>
                </a:solidFill>
                <a:effectLst/>
                <a:latin typeface="Nunito" pitchFamily="2" charset="0"/>
              </a:rPr>
              <a:t>​</a:t>
            </a:r>
          </a:p>
          <a:p>
            <a:pPr algn="just" rtl="0" fontAlgn="base"/>
            <a:endParaRPr lang="en-US" sz="1000" b="0" i="0" dirty="0">
              <a:solidFill>
                <a:schemeClr val="bg1"/>
              </a:solidFill>
              <a:effectLst/>
              <a:latin typeface="Nunito" pitchFamily="2" charset="0"/>
            </a:endParaRPr>
          </a:p>
          <a:p>
            <a:pPr algn="just" rtl="0" fontAlgn="base"/>
            <a:r>
              <a:rPr lang="en-US" sz="2400" b="0" i="0" u="none" strike="noStrike" dirty="0">
                <a:solidFill>
                  <a:schemeClr val="bg1"/>
                </a:solidFill>
                <a:effectLst/>
                <a:latin typeface="Nunito" pitchFamily="2" charset="0"/>
              </a:rPr>
              <a:t>2. Often, it must be the last thread to finish execution because it performs various shutdown actions.</a:t>
            </a:r>
            <a:r>
              <a:rPr lang="en-US" sz="2400" b="0" i="0" dirty="0">
                <a:solidFill>
                  <a:schemeClr val="bg1"/>
                </a:solidFill>
                <a:effectLst/>
                <a:latin typeface="Nunito" pitchFamily="2" charset="0"/>
              </a:rPr>
              <a:t>​</a:t>
            </a:r>
          </a:p>
        </p:txBody>
      </p:sp>
      <p:sp useBgFill="1">
        <p:nvSpPr>
          <p:cNvPr id="60" name="Rectangle 59">
            <a:extLst>
              <a:ext uri="{FF2B5EF4-FFF2-40B4-BE49-F238E27FC236}">
                <a16:creationId xmlns:a16="http://schemas.microsoft.com/office/drawing/2014/main" id="{267F22AB-923F-3115-9F2E-E58567BC8834}"/>
              </a:ext>
            </a:extLst>
          </p:cNvPr>
          <p:cNvSpPr/>
          <p:nvPr/>
        </p:nvSpPr>
        <p:spPr>
          <a:xfrm>
            <a:off x="9380738" y="2684933"/>
            <a:ext cx="1694870" cy="6021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61" name="Rectangle 60">
            <a:extLst>
              <a:ext uri="{FF2B5EF4-FFF2-40B4-BE49-F238E27FC236}">
                <a16:creationId xmlns:a16="http://schemas.microsoft.com/office/drawing/2014/main" id="{6F7F053A-F3ED-14C0-1B84-8FC3A3CD05DE}"/>
              </a:ext>
            </a:extLst>
          </p:cNvPr>
          <p:cNvSpPr/>
          <p:nvPr/>
        </p:nvSpPr>
        <p:spPr>
          <a:xfrm>
            <a:off x="10348389" y="3485865"/>
            <a:ext cx="1694870" cy="6021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62" name="Rectangle 61">
            <a:extLst>
              <a:ext uri="{FF2B5EF4-FFF2-40B4-BE49-F238E27FC236}">
                <a16:creationId xmlns:a16="http://schemas.microsoft.com/office/drawing/2014/main" id="{02E536FB-C6ED-4CDC-0CE2-A63A9FED6A79}"/>
              </a:ext>
            </a:extLst>
          </p:cNvPr>
          <p:cNvSpPr/>
          <p:nvPr/>
        </p:nvSpPr>
        <p:spPr>
          <a:xfrm rot="16200000">
            <a:off x="9452301" y="3861389"/>
            <a:ext cx="1694870" cy="6021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63" name="Rectangle 62">
            <a:extLst>
              <a:ext uri="{FF2B5EF4-FFF2-40B4-BE49-F238E27FC236}">
                <a16:creationId xmlns:a16="http://schemas.microsoft.com/office/drawing/2014/main" id="{53307F2F-A910-C275-3F94-2D611EDC7F59}"/>
              </a:ext>
            </a:extLst>
          </p:cNvPr>
          <p:cNvSpPr/>
          <p:nvPr/>
        </p:nvSpPr>
        <p:spPr>
          <a:xfrm rot="16200000">
            <a:off x="10355050" y="4672201"/>
            <a:ext cx="1694870" cy="6021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292C6BDA-D309-57A8-DEA5-D140AA7C1925}"/>
              </a:ext>
            </a:extLst>
          </p:cNvPr>
          <p:cNvGrpSpPr/>
          <p:nvPr/>
        </p:nvGrpSpPr>
        <p:grpSpPr>
          <a:xfrm>
            <a:off x="7572831" y="3509175"/>
            <a:ext cx="392564" cy="1678256"/>
            <a:chOff x="10987217" y="3858322"/>
            <a:chExt cx="392564" cy="1678256"/>
          </a:xfrm>
        </p:grpSpPr>
        <p:cxnSp>
          <p:nvCxnSpPr>
            <p:cNvPr id="65" name="Straight Connector 64">
              <a:extLst>
                <a:ext uri="{FF2B5EF4-FFF2-40B4-BE49-F238E27FC236}">
                  <a16:creationId xmlns:a16="http://schemas.microsoft.com/office/drawing/2014/main" id="{6C1A4DA3-864A-9FFC-1CD6-F2883A40A9B1}"/>
                </a:ext>
              </a:extLst>
            </p:cNvPr>
            <p:cNvCxnSpPr>
              <a:cxnSpLocks/>
            </p:cNvCxnSpPr>
            <p:nvPr/>
          </p:nvCxnSpPr>
          <p:spPr>
            <a:xfrm>
              <a:off x="11195824" y="3858322"/>
              <a:ext cx="0" cy="148311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Isosceles Triangle 65">
              <a:extLst>
                <a:ext uri="{FF2B5EF4-FFF2-40B4-BE49-F238E27FC236}">
                  <a16:creationId xmlns:a16="http://schemas.microsoft.com/office/drawing/2014/main" id="{EA980044-C0C3-2A2A-EF19-C05C647A74A6}"/>
                </a:ext>
              </a:extLst>
            </p:cNvPr>
            <p:cNvSpPr/>
            <p:nvPr/>
          </p:nvSpPr>
          <p:spPr>
            <a:xfrm rot="10800000">
              <a:off x="10987217" y="5146285"/>
              <a:ext cx="392564" cy="390293"/>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useBgFill="1">
        <p:nvSpPr>
          <p:cNvPr id="67" name="Rectangle 66">
            <a:extLst>
              <a:ext uri="{FF2B5EF4-FFF2-40B4-BE49-F238E27FC236}">
                <a16:creationId xmlns:a16="http://schemas.microsoft.com/office/drawing/2014/main" id="{E981C7F3-05E1-8CE0-BF0C-410A8C657618}"/>
              </a:ext>
            </a:extLst>
          </p:cNvPr>
          <p:cNvSpPr/>
          <p:nvPr/>
        </p:nvSpPr>
        <p:spPr>
          <a:xfrm rot="16200000">
            <a:off x="6953028" y="4043711"/>
            <a:ext cx="1694870" cy="6021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9" name="Straight Connector 68">
            <a:extLst>
              <a:ext uri="{FF2B5EF4-FFF2-40B4-BE49-F238E27FC236}">
                <a16:creationId xmlns:a16="http://schemas.microsoft.com/office/drawing/2014/main" id="{DE92EC52-6E7A-F18F-24D7-E6809F47F081}"/>
              </a:ext>
            </a:extLst>
          </p:cNvPr>
          <p:cNvCxnSpPr/>
          <p:nvPr/>
        </p:nvCxnSpPr>
        <p:spPr>
          <a:xfrm>
            <a:off x="7769112" y="6135174"/>
            <a:ext cx="3598343"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useBgFill="1">
        <p:nvSpPr>
          <p:cNvPr id="70" name="Rectangle 69">
            <a:extLst>
              <a:ext uri="{FF2B5EF4-FFF2-40B4-BE49-F238E27FC236}">
                <a16:creationId xmlns:a16="http://schemas.microsoft.com/office/drawing/2014/main" id="{444485F2-5174-4608-B9E9-54493DE65382}"/>
              </a:ext>
            </a:extLst>
          </p:cNvPr>
          <p:cNvSpPr/>
          <p:nvPr/>
        </p:nvSpPr>
        <p:spPr>
          <a:xfrm>
            <a:off x="7666612" y="6019980"/>
            <a:ext cx="4062910" cy="2351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57" name="Rectangle 56">
            <a:extLst>
              <a:ext uri="{FF2B5EF4-FFF2-40B4-BE49-F238E27FC236}">
                <a16:creationId xmlns:a16="http://schemas.microsoft.com/office/drawing/2014/main" id="{E10466D2-186F-B55D-FD50-45E1222CDD12}"/>
              </a:ext>
            </a:extLst>
          </p:cNvPr>
          <p:cNvSpPr/>
          <p:nvPr/>
        </p:nvSpPr>
        <p:spPr>
          <a:xfrm>
            <a:off x="8848858" y="2118744"/>
            <a:ext cx="849209" cy="40142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562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125E-6 -3.7037E-7 L -0.00013 0.73843 " pathEditMode="relative" rAng="0" ptsTypes="AA">
                                      <p:cBhvr>
                                        <p:cTn id="10" dur="2000" fill="hold"/>
                                        <p:tgtEl>
                                          <p:spTgt spid="57"/>
                                        </p:tgtEl>
                                        <p:attrNameLst>
                                          <p:attrName>ppt_x</p:attrName>
                                          <p:attrName>ppt_y</p:attrName>
                                        </p:attrNameLst>
                                      </p:cBhvr>
                                      <p:rCtr x="-13" y="36921"/>
                                    </p:animMotion>
                                  </p:childTnLst>
                                </p:cTn>
                              </p:par>
                              <p:par>
                                <p:cTn id="11" presetID="16" presetClass="emph" presetSubtype="0" fill="hold" nodeType="withEffect">
                                  <p:stCondLst>
                                    <p:cond delay="0"/>
                                  </p:stCondLst>
                                  <p:iterate type="lt">
                                    <p:tmPct val="4000"/>
                                  </p:iterate>
                                  <p:childTnLst>
                                    <p:set>
                                      <p:cBhvr override="childStyle">
                                        <p:cTn id="12" dur="500" fill="hold"/>
                                        <p:tgtEl>
                                          <p:spTgt spid="3">
                                            <p:txEl>
                                              <p:pRg st="0" end="0"/>
                                            </p:txEl>
                                          </p:spTgt>
                                        </p:tgtEl>
                                        <p:attrNameLst>
                                          <p:attrName>style.color</p:attrName>
                                        </p:attrNameLst>
                                      </p:cBhvr>
                                      <p:to>
                                        <p:clrVal>
                                          <a:srgbClr val="000000"/>
                                        </p:clrVal>
                                      </p:to>
                                    </p:set>
                                    <p:set>
                                      <p:cBhvr>
                                        <p:cTn id="13" dur="500" fill="hold"/>
                                        <p:tgtEl>
                                          <p:spTgt spid="3">
                                            <p:txEl>
                                              <p:pRg st="0" end="0"/>
                                            </p:txEl>
                                          </p:spTgt>
                                        </p:tgtEl>
                                        <p:attrNameLst>
                                          <p:attrName>fillcolor</p:attrName>
                                        </p:attrNameLst>
                                      </p:cBhvr>
                                      <p:to>
                                        <p:clrVal>
                                          <a:srgbClr val="000000"/>
                                        </p:clrVal>
                                      </p:to>
                                    </p:set>
                                    <p:set>
                                      <p:cBhvr>
                                        <p:cTn id="14" dur="500" fill="hold"/>
                                        <p:tgtEl>
                                          <p:spTgt spid="3">
                                            <p:txEl>
                                              <p:pRg st="0" end="0"/>
                                            </p:txEl>
                                          </p:spTgt>
                                        </p:tgtEl>
                                        <p:attrNameLst>
                                          <p:attrName>fill.type</p:attrName>
                                        </p:attrNameLst>
                                      </p:cBhvr>
                                      <p:to>
                                        <p:strVal val="solid"/>
                                      </p:to>
                                    </p:set>
                                  </p:childTnLst>
                                </p:cTn>
                              </p:par>
                            </p:childTnLst>
                          </p:cTn>
                        </p:par>
                        <p:par>
                          <p:cTn id="15" fill="hold">
                            <p:stCondLst>
                              <p:cond delay="2500"/>
                            </p:stCondLst>
                            <p:childTnLst>
                              <p:par>
                                <p:cTn id="16" presetID="16" presetClass="emph" presetSubtype="0" fill="hold" grpId="1" nodeType="afterEffect">
                                  <p:stCondLst>
                                    <p:cond delay="0"/>
                                  </p:stCondLst>
                                  <p:iterate type="lt">
                                    <p:tmPct val="4000"/>
                                  </p:iterate>
                                  <p:childTnLst>
                                    <p:set>
                                      <p:cBhvr override="childStyle">
                                        <p:cTn id="17" dur="500" fill="hold"/>
                                        <p:tgtEl>
                                          <p:spTgt spid="7"/>
                                        </p:tgtEl>
                                        <p:attrNameLst>
                                          <p:attrName>style.color</p:attrName>
                                        </p:attrNameLst>
                                      </p:cBhvr>
                                      <p:to>
                                        <p:clrVal>
                                          <a:srgbClr val="000000"/>
                                        </p:clrVal>
                                      </p:to>
                                    </p:set>
                                    <p:set>
                                      <p:cBhvr>
                                        <p:cTn id="18" dur="500" fill="hold"/>
                                        <p:tgtEl>
                                          <p:spTgt spid="7"/>
                                        </p:tgtEl>
                                        <p:attrNameLst>
                                          <p:attrName>fillcolor</p:attrName>
                                        </p:attrNameLst>
                                      </p:cBhvr>
                                      <p:to>
                                        <p:clrVal>
                                          <a:srgbClr val="000000"/>
                                        </p:clrVal>
                                      </p:to>
                                    </p:set>
                                    <p:set>
                                      <p:cBhvr>
                                        <p:cTn id="19" dur="500" fill="hold"/>
                                        <p:tgtEl>
                                          <p:spTgt spid="7"/>
                                        </p:tgtEl>
                                        <p:attrNameLst>
                                          <p:attrName>fill.type</p:attrName>
                                        </p:attrNameLst>
                                      </p:cBhvr>
                                      <p:to>
                                        <p:strVal val="solid"/>
                                      </p:to>
                                    </p:set>
                                  </p:childTnLst>
                                </p:cTn>
                              </p:par>
                              <p:par>
                                <p:cTn id="20" presetID="16" presetClass="emph" presetSubtype="0" fill="hold" nodeType="withEffect">
                                  <p:stCondLst>
                                    <p:cond delay="0"/>
                                  </p:stCondLst>
                                  <p:iterate type="lt">
                                    <p:tmPct val="4000"/>
                                  </p:iterate>
                                  <p:childTnLst>
                                    <p:set>
                                      <p:cBhvr override="childStyle">
                                        <p:cTn id="21" dur="500" fill="hold"/>
                                        <p:tgtEl>
                                          <p:spTgt spid="3">
                                            <p:txEl>
                                              <p:pRg st="2" end="2"/>
                                            </p:txEl>
                                          </p:spTgt>
                                        </p:tgtEl>
                                        <p:attrNameLst>
                                          <p:attrName>style.color</p:attrName>
                                        </p:attrNameLst>
                                      </p:cBhvr>
                                      <p:to>
                                        <p:clrVal>
                                          <a:srgbClr val="000000"/>
                                        </p:clrVal>
                                      </p:to>
                                    </p:set>
                                    <p:set>
                                      <p:cBhvr>
                                        <p:cTn id="22" dur="500" fill="hold"/>
                                        <p:tgtEl>
                                          <p:spTgt spid="3">
                                            <p:txEl>
                                              <p:pRg st="2" end="2"/>
                                            </p:txEl>
                                          </p:spTgt>
                                        </p:tgtEl>
                                        <p:attrNameLst>
                                          <p:attrName>fillcolor</p:attrName>
                                        </p:attrNameLst>
                                      </p:cBhvr>
                                      <p:to>
                                        <p:clrVal>
                                          <a:srgbClr val="000000"/>
                                        </p:clrVal>
                                      </p:to>
                                    </p:set>
                                    <p:set>
                                      <p:cBhvr>
                                        <p:cTn id="23" dur="500" fill="hold"/>
                                        <p:tgtEl>
                                          <p:spTgt spid="3">
                                            <p:txEl>
                                              <p:pRg st="2" end="2"/>
                                            </p:txEl>
                                          </p:spTgt>
                                        </p:tgtEl>
                                        <p:attrNameLst>
                                          <p:attrName>fill.type</p:attrName>
                                        </p:attrNameLst>
                                      </p:cBhvr>
                                      <p:to>
                                        <p:strVal val="solid"/>
                                      </p:to>
                                    </p:set>
                                  </p:childTnLst>
                                </p:cTn>
                              </p:par>
                            </p:childTnLst>
                          </p:cTn>
                        </p:par>
                        <p:par>
                          <p:cTn id="24" fill="hold">
                            <p:stCondLst>
                              <p:cond delay="4960"/>
                            </p:stCondLst>
                            <p:childTnLst>
                              <p:par>
                                <p:cTn id="25" presetID="16" presetClass="emph" presetSubtype="0" fill="hold" nodeType="afterEffect">
                                  <p:stCondLst>
                                    <p:cond delay="0"/>
                                  </p:stCondLst>
                                  <p:iterate type="lt">
                                    <p:tmPct val="4000"/>
                                  </p:iterate>
                                  <p:childTnLst>
                                    <p:set>
                                      <p:cBhvr override="childStyle">
                                        <p:cTn id="26" dur="500" fill="hold"/>
                                        <p:tgtEl>
                                          <p:spTgt spid="3">
                                            <p:txEl>
                                              <p:pRg st="4" end="4"/>
                                            </p:txEl>
                                          </p:spTgt>
                                        </p:tgtEl>
                                        <p:attrNameLst>
                                          <p:attrName>style.color</p:attrName>
                                        </p:attrNameLst>
                                      </p:cBhvr>
                                      <p:to>
                                        <p:clrVal>
                                          <a:srgbClr val="000000"/>
                                        </p:clrVal>
                                      </p:to>
                                    </p:set>
                                    <p:set>
                                      <p:cBhvr>
                                        <p:cTn id="27" dur="500" fill="hold"/>
                                        <p:tgtEl>
                                          <p:spTgt spid="3">
                                            <p:txEl>
                                              <p:pRg st="4" end="4"/>
                                            </p:txEl>
                                          </p:spTgt>
                                        </p:tgtEl>
                                        <p:attrNameLst>
                                          <p:attrName>fillcolor</p:attrName>
                                        </p:attrNameLst>
                                      </p:cBhvr>
                                      <p:to>
                                        <p:clrVal>
                                          <a:srgbClr val="000000"/>
                                        </p:clrVal>
                                      </p:to>
                                    </p:set>
                                    <p:set>
                                      <p:cBhvr>
                                        <p:cTn id="28" dur="500" fill="hold"/>
                                        <p:tgtEl>
                                          <p:spTgt spid="3">
                                            <p:txEl>
                                              <p:pRg st="4" end="4"/>
                                            </p:txEl>
                                          </p:spTgt>
                                        </p:tgtEl>
                                        <p:attrNameLst>
                                          <p:attrName>fill.type</p:attrName>
                                        </p:attrNameLst>
                                      </p:cBhvr>
                                      <p:to>
                                        <p:strVal val="solid"/>
                                      </p:to>
                                    </p:set>
                                  </p:childTnLst>
                                </p:cTn>
                              </p:par>
                            </p:childTnLst>
                          </p:cTn>
                        </p:par>
                        <p:par>
                          <p:cTn id="29" fill="hold">
                            <p:stCondLst>
                              <p:cond delay="6220"/>
                            </p:stCondLst>
                            <p:childTnLst>
                              <p:par>
                                <p:cTn id="30" presetID="16" presetClass="emph" presetSubtype="0" fill="hold" nodeType="afterEffect">
                                  <p:stCondLst>
                                    <p:cond delay="0"/>
                                  </p:stCondLst>
                                  <p:iterate type="lt">
                                    <p:tmPct val="4000"/>
                                  </p:iterate>
                                  <p:childTnLst>
                                    <p:set>
                                      <p:cBhvr override="childStyle">
                                        <p:cTn id="31" dur="500" fill="hold"/>
                                        <p:tgtEl>
                                          <p:spTgt spid="3">
                                            <p:txEl>
                                              <p:pRg st="6" end="6"/>
                                            </p:txEl>
                                          </p:spTgt>
                                        </p:tgtEl>
                                        <p:attrNameLst>
                                          <p:attrName>style.color</p:attrName>
                                        </p:attrNameLst>
                                      </p:cBhvr>
                                      <p:to>
                                        <p:clrVal>
                                          <a:srgbClr val="000000"/>
                                        </p:clrVal>
                                      </p:to>
                                    </p:set>
                                    <p:set>
                                      <p:cBhvr>
                                        <p:cTn id="32" dur="500" fill="hold"/>
                                        <p:tgtEl>
                                          <p:spTgt spid="3">
                                            <p:txEl>
                                              <p:pRg st="6" end="6"/>
                                            </p:txEl>
                                          </p:spTgt>
                                        </p:tgtEl>
                                        <p:attrNameLst>
                                          <p:attrName>fillcolor</p:attrName>
                                        </p:attrNameLst>
                                      </p:cBhvr>
                                      <p:to>
                                        <p:clrVal>
                                          <a:srgbClr val="000000"/>
                                        </p:clrVal>
                                      </p:to>
                                    </p:set>
                                    <p:set>
                                      <p:cBhvr>
                                        <p:cTn id="33" dur="500" fill="hold"/>
                                        <p:tgtEl>
                                          <p:spTgt spid="3">
                                            <p:txEl>
                                              <p:pRg st="6" end="6"/>
                                            </p:txEl>
                                          </p:spTgt>
                                        </p:tgtEl>
                                        <p:attrNameLst>
                                          <p:attrName>fill.type</p:attrName>
                                        </p:attrNameLst>
                                      </p:cBhvr>
                                      <p:to>
                                        <p:strVal val="solid"/>
                                      </p:to>
                                    </p:set>
                                  </p:childTnLst>
                                </p:cTn>
                              </p:par>
                              <p:par>
                                <p:cTn id="34" presetID="63" presetClass="path" presetSubtype="0" accel="50000" decel="50000" fill="hold" grpId="0" nodeType="withEffect">
                                  <p:stCondLst>
                                    <p:cond delay="0"/>
                                  </p:stCondLst>
                                  <p:childTnLst>
                                    <p:animMotion origin="layout" path="M -2.29167E-6 3.33333E-6 L 0.25 3.33333E-6 " pathEditMode="relative" rAng="0" ptsTypes="AA">
                                      <p:cBhvr>
                                        <p:cTn id="35" dur="2000" fill="hold"/>
                                        <p:tgtEl>
                                          <p:spTgt spid="60"/>
                                        </p:tgtEl>
                                        <p:attrNameLst>
                                          <p:attrName>ppt_x</p:attrName>
                                          <p:attrName>ppt_y</p:attrName>
                                        </p:attrNameLst>
                                      </p:cBhvr>
                                      <p:rCtr x="12500" y="0"/>
                                    </p:animMotion>
                                  </p:childTnLst>
                                </p:cTn>
                              </p:par>
                              <p:par>
                                <p:cTn id="36" presetID="42" presetClass="path" presetSubtype="0" accel="50000" decel="50000" fill="hold" grpId="0" nodeType="withEffect">
                                  <p:stCondLst>
                                    <p:cond delay="250"/>
                                  </p:stCondLst>
                                  <p:childTnLst>
                                    <p:animMotion origin="layout" path="M 0 0 L 0 0.25 E" pathEditMode="relative" ptsTypes="">
                                      <p:cBhvr>
                                        <p:cTn id="37" dur="2000" fill="hold"/>
                                        <p:tgtEl>
                                          <p:spTgt spid="62"/>
                                        </p:tgtEl>
                                        <p:attrNameLst>
                                          <p:attrName>ppt_x</p:attrName>
                                          <p:attrName>ppt_y</p:attrName>
                                        </p:attrNameLst>
                                      </p:cBhvr>
                                    </p:animMotion>
                                  </p:childTnLst>
                                </p:cTn>
                              </p:par>
                              <p:par>
                                <p:cTn id="38" presetID="63" presetClass="path" presetSubtype="0" accel="50000" decel="50000" fill="hold" grpId="0" nodeType="withEffect">
                                  <p:stCondLst>
                                    <p:cond delay="0"/>
                                  </p:stCondLst>
                                  <p:childTnLst>
                                    <p:animMotion origin="layout" path="M 8.33333E-7 -3.33333E-6 L 0.25 -3.33333E-6 " pathEditMode="relative" rAng="0" ptsTypes="AA">
                                      <p:cBhvr>
                                        <p:cTn id="39" dur="2000" fill="hold"/>
                                        <p:tgtEl>
                                          <p:spTgt spid="61"/>
                                        </p:tgtEl>
                                        <p:attrNameLst>
                                          <p:attrName>ppt_x</p:attrName>
                                          <p:attrName>ppt_y</p:attrName>
                                        </p:attrNameLst>
                                      </p:cBhvr>
                                      <p:rCtr x="12500" y="0"/>
                                    </p:animMotion>
                                  </p:childTnLst>
                                </p:cTn>
                              </p:par>
                              <p:par>
                                <p:cTn id="40" presetID="42" presetClass="path" presetSubtype="0" accel="50000" decel="50000" fill="hold" grpId="0" nodeType="withEffect">
                                  <p:stCondLst>
                                    <p:cond delay="250"/>
                                  </p:stCondLst>
                                  <p:childTnLst>
                                    <p:animMotion origin="layout" path="M -2.08333E-7 1.11022E-16 L -2.08333E-7 0.25 " pathEditMode="relative" rAng="0" ptsTypes="AA">
                                      <p:cBhvr>
                                        <p:cTn id="41" dur="2000" fill="hold"/>
                                        <p:tgtEl>
                                          <p:spTgt spid="63"/>
                                        </p:tgtEl>
                                        <p:attrNameLst>
                                          <p:attrName>ppt_x</p:attrName>
                                          <p:attrName>ppt_y</p:attrName>
                                        </p:attrNameLst>
                                      </p:cBhvr>
                                      <p:rCtr x="0" y="12500"/>
                                    </p:animMotion>
                                  </p:childTnLst>
                                </p:cTn>
                              </p:par>
                              <p:par>
                                <p:cTn id="42" presetID="35" presetClass="path" presetSubtype="0" accel="50000" decel="50000" fill="hold" grpId="0" nodeType="withEffect">
                                  <p:stCondLst>
                                    <p:cond delay="0"/>
                                  </p:stCondLst>
                                  <p:childTnLst>
                                    <p:animMotion origin="layout" path="M 0 0 L -0.25 0 E" pathEditMode="relative" ptsTypes="">
                                      <p:cBhvr>
                                        <p:cTn id="43" dur="2000" fill="hold"/>
                                        <p:tgtEl>
                                          <p:spTgt spid="58"/>
                                        </p:tgtEl>
                                        <p:attrNameLst>
                                          <p:attrName>ppt_x</p:attrName>
                                          <p:attrName>ppt_y</p:attrName>
                                        </p:attrNameLst>
                                      </p:cBhvr>
                                    </p:animMotion>
                                  </p:childTnLst>
                                </p:cTn>
                              </p:par>
                              <p:par>
                                <p:cTn id="44" presetID="42" presetClass="path" presetSubtype="0" accel="50000" decel="50000" fill="hold" grpId="0" nodeType="withEffect">
                                  <p:stCondLst>
                                    <p:cond delay="250"/>
                                  </p:stCondLst>
                                  <p:childTnLst>
                                    <p:animMotion origin="layout" path="M -0.00039 0.00487 L -0.00039 0.25209 " pathEditMode="relative" rAng="0" ptsTypes="AA">
                                      <p:cBhvr>
                                        <p:cTn id="45" dur="2000" fill="hold"/>
                                        <p:tgtEl>
                                          <p:spTgt spid="67"/>
                                        </p:tgtEl>
                                        <p:attrNameLst>
                                          <p:attrName>ppt_x</p:attrName>
                                          <p:attrName>ppt_y</p:attrName>
                                        </p:attrNameLst>
                                      </p:cBhvr>
                                      <p:rCtr x="0" y="12361"/>
                                    </p:animMotion>
                                  </p:childTnLst>
                                </p:cTn>
                              </p:par>
                            </p:childTnLst>
                          </p:cTn>
                        </p:par>
                        <p:par>
                          <p:cTn id="46" fill="hold">
                            <p:stCondLst>
                              <p:cond delay="8470"/>
                            </p:stCondLst>
                            <p:childTnLst>
                              <p:par>
                                <p:cTn id="47" presetID="16" presetClass="emph" presetSubtype="0" fill="hold" nodeType="afterEffect">
                                  <p:stCondLst>
                                    <p:cond delay="0"/>
                                  </p:stCondLst>
                                  <p:iterate type="lt">
                                    <p:tmPct val="4000"/>
                                  </p:iterate>
                                  <p:childTnLst>
                                    <p:set>
                                      <p:cBhvr override="childStyle">
                                        <p:cTn id="48" dur="500" fill="hold"/>
                                        <p:tgtEl>
                                          <p:spTgt spid="3">
                                            <p:txEl>
                                              <p:pRg st="8" end="8"/>
                                            </p:txEl>
                                          </p:spTgt>
                                        </p:tgtEl>
                                        <p:attrNameLst>
                                          <p:attrName>style.color</p:attrName>
                                        </p:attrNameLst>
                                      </p:cBhvr>
                                      <p:to>
                                        <p:clrVal>
                                          <a:srgbClr val="000000"/>
                                        </p:clrVal>
                                      </p:to>
                                    </p:set>
                                    <p:set>
                                      <p:cBhvr>
                                        <p:cTn id="49" dur="500" fill="hold"/>
                                        <p:tgtEl>
                                          <p:spTgt spid="3">
                                            <p:txEl>
                                              <p:pRg st="8" end="8"/>
                                            </p:txEl>
                                          </p:spTgt>
                                        </p:tgtEl>
                                        <p:attrNameLst>
                                          <p:attrName>fillcolor</p:attrName>
                                        </p:attrNameLst>
                                      </p:cBhvr>
                                      <p:to>
                                        <p:clrVal>
                                          <a:srgbClr val="000000"/>
                                        </p:clrVal>
                                      </p:to>
                                    </p:set>
                                    <p:set>
                                      <p:cBhvr>
                                        <p:cTn id="50" dur="500" fill="hold"/>
                                        <p:tgtEl>
                                          <p:spTgt spid="3">
                                            <p:txEl>
                                              <p:pRg st="8" end="8"/>
                                            </p:txEl>
                                          </p:spTgt>
                                        </p:tgtEl>
                                        <p:attrNameLst>
                                          <p:attrName>fill.type</p:attrName>
                                        </p:attrNameLst>
                                      </p:cBhvr>
                                      <p:to>
                                        <p:strVal val="solid"/>
                                      </p:to>
                                    </p:set>
                                  </p:childTnLst>
                                </p:cTn>
                              </p:par>
                              <p:par>
                                <p:cTn id="51" presetID="63" presetClass="path" presetSubtype="0" accel="50000" decel="50000" fill="hold" grpId="0" nodeType="withEffect">
                                  <p:stCondLst>
                                    <p:cond delay="0"/>
                                  </p:stCondLst>
                                  <p:childTnLst>
                                    <p:animMotion origin="layout" path="M -2.70833E-6 2.59259E-6 L 0.33321 -0.00023 " pathEditMode="relative" rAng="0" ptsTypes="AA">
                                      <p:cBhvr>
                                        <p:cTn id="52" dur="2000" fill="hold"/>
                                        <p:tgtEl>
                                          <p:spTgt spid="70"/>
                                        </p:tgtEl>
                                        <p:attrNameLst>
                                          <p:attrName>ppt_x</p:attrName>
                                          <p:attrName>ppt_y</p:attrName>
                                        </p:attrNameLst>
                                      </p:cBhvr>
                                      <p:rCtr x="16654"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 grpId="1"/>
      <p:bldP spid="60" grpId="0" animBg="1"/>
      <p:bldP spid="61" grpId="0" animBg="1"/>
      <p:bldP spid="62" grpId="0" animBg="1"/>
      <p:bldP spid="63" grpId="0" animBg="1"/>
      <p:bldP spid="67" grpId="0" animBg="1"/>
      <p:bldP spid="70" grpId="0" animBg="1"/>
      <p:bldP spid="57" grpId="0" animBg="1"/>
    </p:bldLst>
  </p:timing>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341C602-CA06-0632-FA39-61AA23CEF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5"/>
            <a:ext cx="12192000" cy="685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9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13A1EA-537D-2FCF-A32C-6B3D237759FA}"/>
              </a:ext>
            </a:extLst>
          </p:cNvPr>
          <p:cNvSpPr>
            <a:spLocks noGrp="1"/>
          </p:cNvSpPr>
          <p:nvPr/>
        </p:nvSpPr>
        <p:spPr>
          <a:xfrm>
            <a:off x="410703" y="200723"/>
            <a:ext cx="10695912" cy="1349298"/>
          </a:xfrm>
          <a:prstGeom prst="rect">
            <a:avLst/>
          </a:prstGeom>
          <a:solidFill>
            <a:schemeClr val="bg1"/>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latin typeface="Nunito" pitchFamily="2" charset="0"/>
              </a:rPr>
              <a:t>Multi-threading</a:t>
            </a:r>
            <a:r>
              <a:rPr lang="en-US" dirty="0">
                <a:latin typeface="Nunito" pitchFamily="2" charset="0"/>
              </a:rPr>
              <a:t> is the ability of a program to </a:t>
            </a:r>
            <a:r>
              <a:rPr lang="en-US" b="1" dirty="0">
                <a:latin typeface="Nunito" pitchFamily="2" charset="0"/>
              </a:rPr>
              <a:t>run two or more threads </a:t>
            </a:r>
            <a:r>
              <a:rPr lang="en-US" b="1" dirty="0">
                <a:solidFill>
                  <a:srgbClr val="00B050"/>
                </a:solidFill>
                <a:latin typeface="Nunito" pitchFamily="2" charset="0"/>
              </a:rPr>
              <a:t>concurrently</a:t>
            </a:r>
            <a:r>
              <a:rPr lang="en-US" dirty="0">
                <a:latin typeface="Nunito" pitchFamily="2" charset="0"/>
              </a:rPr>
              <a:t>, where </a:t>
            </a:r>
            <a:r>
              <a:rPr lang="en-US" b="1" dirty="0">
                <a:solidFill>
                  <a:srgbClr val="0000FE"/>
                </a:solidFill>
                <a:latin typeface="Nunito" pitchFamily="2" charset="0"/>
              </a:rPr>
              <a:t>each thread</a:t>
            </a:r>
            <a:r>
              <a:rPr lang="en-US" dirty="0">
                <a:latin typeface="Nunito" pitchFamily="2" charset="0"/>
              </a:rPr>
              <a:t> can handle a </a:t>
            </a:r>
            <a:r>
              <a:rPr lang="en-US" b="1" dirty="0">
                <a:solidFill>
                  <a:srgbClr val="FF0000"/>
                </a:solidFill>
                <a:latin typeface="Nunito" pitchFamily="2" charset="0"/>
              </a:rPr>
              <a:t>different task</a:t>
            </a:r>
            <a:r>
              <a:rPr lang="en-US" dirty="0">
                <a:latin typeface="Nunito" pitchFamily="2" charset="0"/>
              </a:rPr>
              <a:t> at the </a:t>
            </a:r>
            <a:r>
              <a:rPr lang="en-US" b="1" dirty="0">
                <a:solidFill>
                  <a:srgbClr val="BC0406"/>
                </a:solidFill>
                <a:latin typeface="Nunito" pitchFamily="2" charset="0"/>
              </a:rPr>
              <a:t>same time </a:t>
            </a:r>
            <a:r>
              <a:rPr lang="en-US" dirty="0">
                <a:latin typeface="Nunito" pitchFamily="2" charset="0"/>
              </a:rPr>
              <a:t>making optimal use of the available resources. </a:t>
            </a:r>
          </a:p>
        </p:txBody>
      </p:sp>
      <p:pic>
        <p:nvPicPr>
          <p:cNvPr id="2050" name="Picture 2">
            <a:extLst>
              <a:ext uri="{FF2B5EF4-FFF2-40B4-BE49-F238E27FC236}">
                <a16:creationId xmlns:a16="http://schemas.microsoft.com/office/drawing/2014/main" id="{7387EDA6-217B-1F7F-E69E-FE4FB914EA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746"/>
          <a:stretch/>
        </p:blipFill>
        <p:spPr bwMode="auto">
          <a:xfrm>
            <a:off x="1806497" y="1327832"/>
            <a:ext cx="8819702" cy="553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48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64C0EC-D3E2-1329-09EC-1EC83A96E26E}"/>
              </a:ext>
            </a:extLst>
          </p:cNvPr>
          <p:cNvGrpSpPr/>
          <p:nvPr/>
        </p:nvGrpSpPr>
        <p:grpSpPr>
          <a:xfrm>
            <a:off x="5907423" y="2025326"/>
            <a:ext cx="6284577" cy="4363223"/>
            <a:chOff x="1027022" y="1063882"/>
            <a:chExt cx="8879224" cy="894879"/>
          </a:xfrm>
        </p:grpSpPr>
        <p:sp>
          <p:nvSpPr>
            <p:cNvPr id="4" name="Rectangle 3">
              <a:extLst>
                <a:ext uri="{FF2B5EF4-FFF2-40B4-BE49-F238E27FC236}">
                  <a16:creationId xmlns:a16="http://schemas.microsoft.com/office/drawing/2014/main" id="{1B2FE9AB-F420-52D7-E67A-EDE0B2A87AE5}"/>
                </a:ext>
              </a:extLst>
            </p:cNvPr>
            <p:cNvSpPr/>
            <p:nvPr/>
          </p:nvSpPr>
          <p:spPr>
            <a:xfrm rot="16200000">
              <a:off x="4890367" y="-2799463"/>
              <a:ext cx="894879" cy="8621570"/>
            </a:xfrm>
            <a:prstGeom prst="rect">
              <a:avLst/>
            </a:prstGeom>
            <a:solidFill>
              <a:srgbClr val="2F2F2F"/>
            </a:solidFill>
            <a:ln w="38100">
              <a:solidFill>
                <a:srgbClr val="2F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218F088C-504D-558D-50E9-59AE18DAC3C5}"/>
                </a:ext>
              </a:extLst>
            </p:cNvPr>
            <p:cNvSpPr txBox="1"/>
            <p:nvPr/>
          </p:nvSpPr>
          <p:spPr>
            <a:xfrm>
              <a:off x="1140524" y="1068454"/>
              <a:ext cx="8765722" cy="871107"/>
            </a:xfrm>
            <a:prstGeom prst="rect">
              <a:avLst/>
            </a:prstGeom>
            <a:noFill/>
          </p:spPr>
          <p:txBody>
            <a:bodyPr wrap="square" rtlCol="0">
              <a:spAutoFit/>
            </a:bodyPr>
            <a:lstStyle/>
            <a:p>
              <a:pPr marL="0" marR="0">
                <a:spcBef>
                  <a:spcPts val="0"/>
                </a:spcBef>
                <a:spcAft>
                  <a:spcPts val="0"/>
                </a:spcAft>
              </a:pPr>
              <a:r>
                <a:rPr lang="en-IN" sz="1800" dirty="0">
                  <a:solidFill>
                    <a:srgbClr val="808080"/>
                  </a:solidFill>
                  <a:effectLst/>
                  <a:latin typeface="Courier New" panose="02070309020205020404" pitchFamily="49" charset="0"/>
                </a:rPr>
                <a:t>//</a:t>
              </a:r>
              <a:r>
                <a:rPr lang="en-IN" sz="1800" u="sng" dirty="0">
                  <a:solidFill>
                    <a:srgbClr val="808080"/>
                  </a:solidFill>
                  <a:effectLst/>
                  <a:latin typeface="Courier New" panose="02070309020205020404" pitchFamily="49" charset="0"/>
                </a:rPr>
                <a:t>pseudocode</a:t>
              </a:r>
              <a:endParaRPr lang="en-IN" sz="1800" dirty="0">
                <a:solidFill>
                  <a:srgbClr val="AAAAAA"/>
                </a:solidFill>
                <a:effectLst/>
                <a:latin typeface="Courier New" panose="02070309020205020404" pitchFamily="49" charset="0"/>
              </a:endParaRPr>
            </a:p>
            <a:p>
              <a:pPr marL="0" marR="0">
                <a:spcBef>
                  <a:spcPts val="0"/>
                </a:spcBef>
                <a:spcAft>
                  <a:spcPts val="0"/>
                </a:spcAft>
              </a:pPr>
              <a:br>
                <a:rPr lang="en-IN" sz="1800" dirty="0">
                  <a:solidFill>
                    <a:srgbClr val="AAAAAA"/>
                  </a:solidFill>
                  <a:effectLst/>
                  <a:latin typeface="Courier New" panose="02070309020205020404" pitchFamily="49" charset="0"/>
                </a:rPr>
              </a:br>
              <a:endParaRPr lang="en-IN" sz="1800" dirty="0">
                <a:solidFill>
                  <a:srgbClr val="AAAAAA"/>
                </a:solidFill>
                <a:effectLst/>
                <a:latin typeface="Courier New" panose="02070309020205020404" pitchFamily="49" charset="0"/>
              </a:endParaRPr>
            </a:p>
            <a:p>
              <a:pPr marL="0" marR="0">
                <a:spcBef>
                  <a:spcPts val="0"/>
                </a:spcBef>
                <a:spcAft>
                  <a:spcPts val="0"/>
                </a:spcAft>
              </a:pPr>
              <a:r>
                <a:rPr lang="en-IN" sz="1800" dirty="0">
                  <a:solidFill>
                    <a:srgbClr val="CC6C1D"/>
                  </a:solidFill>
                  <a:effectLst/>
                  <a:latin typeface="Courier New" panose="02070309020205020404" pitchFamily="49" charset="0"/>
                </a:rPr>
                <a:t>class</a:t>
              </a:r>
              <a:r>
                <a:rPr lang="en-IN" sz="1800" dirty="0">
                  <a:solidFill>
                    <a:srgbClr val="D9E8F7"/>
                  </a:solidFill>
                  <a:effectLst/>
                  <a:latin typeface="Courier New" panose="02070309020205020404" pitchFamily="49" charset="0"/>
                </a:rPr>
                <a:t> </a:t>
              </a:r>
              <a:r>
                <a:rPr lang="en-IN" sz="1800" dirty="0">
                  <a:solidFill>
                    <a:srgbClr val="1290C3"/>
                  </a:solidFill>
                  <a:effectLst/>
                  <a:latin typeface="Courier New" panose="02070309020205020404" pitchFamily="49" charset="0"/>
                </a:rPr>
                <a:t>Add</a:t>
              </a:r>
              <a:r>
                <a:rPr lang="en-IN" sz="1800" dirty="0">
                  <a:solidFill>
                    <a:srgbClr val="F9FAF4"/>
                  </a:solidFill>
                  <a:effectLst/>
                  <a:latin typeface="Courier New" panose="02070309020205020404" pitchFamily="49" charset="0"/>
                </a:rPr>
                <a:t>{</a:t>
              </a:r>
              <a:endParaRPr lang="en-IN" sz="1800" dirty="0">
                <a:solidFill>
                  <a:srgbClr val="AAAAAA"/>
                </a:solidFill>
                <a:effectLst/>
                <a:latin typeface="Courier New" panose="02070309020205020404" pitchFamily="49" charset="0"/>
              </a:endParaRPr>
            </a:p>
            <a:p>
              <a:pPr marL="0" marR="0">
                <a:spcBef>
                  <a:spcPts val="0"/>
                </a:spcBef>
                <a:spcAft>
                  <a:spcPts val="0"/>
                </a:spcAft>
              </a:pPr>
              <a:r>
                <a:rPr lang="en-IN" sz="1800" dirty="0">
                  <a:solidFill>
                    <a:srgbClr val="CC6C1D"/>
                  </a:solidFill>
                  <a:effectLst/>
                  <a:latin typeface="Courier New" panose="02070309020205020404" pitchFamily="49" charset="0"/>
                </a:rPr>
                <a:t>public</a:t>
              </a:r>
              <a:r>
                <a:rPr lang="en-IN" sz="1800" dirty="0">
                  <a:solidFill>
                    <a:srgbClr val="D9E8F7"/>
                  </a:solidFill>
                  <a:effectLst/>
                  <a:latin typeface="Courier New" panose="02070309020205020404" pitchFamily="49" charset="0"/>
                </a:rPr>
                <a:t> </a:t>
              </a:r>
              <a:r>
                <a:rPr lang="en-IN" sz="1800" dirty="0">
                  <a:solidFill>
                    <a:srgbClr val="CC6C1D"/>
                  </a:solidFill>
                  <a:effectLst/>
                  <a:latin typeface="Courier New" panose="02070309020205020404" pitchFamily="49" charset="0"/>
                </a:rPr>
                <a:t>static</a:t>
              </a:r>
              <a:r>
                <a:rPr lang="en-IN" sz="1800" dirty="0">
                  <a:solidFill>
                    <a:srgbClr val="D9E8F7"/>
                  </a:solidFill>
                  <a:effectLst/>
                  <a:latin typeface="Courier New" panose="02070309020205020404" pitchFamily="49" charset="0"/>
                </a:rPr>
                <a:t> </a:t>
              </a:r>
              <a:r>
                <a:rPr lang="en-IN" sz="1800" dirty="0">
                  <a:solidFill>
                    <a:srgbClr val="CC6C1D"/>
                  </a:solidFill>
                  <a:effectLst/>
                  <a:latin typeface="Courier New" panose="02070309020205020404" pitchFamily="49" charset="0"/>
                </a:rPr>
                <a:t>int</a:t>
              </a:r>
              <a:r>
                <a:rPr lang="en-IN" sz="1800" dirty="0">
                  <a:solidFill>
                    <a:srgbClr val="D9E8F7"/>
                  </a:solidFill>
                  <a:effectLst/>
                  <a:latin typeface="Courier New" panose="02070309020205020404" pitchFamily="49" charset="0"/>
                </a:rPr>
                <a:t> </a:t>
              </a:r>
              <a:r>
                <a:rPr lang="en-IN" sz="1800" dirty="0">
                  <a:solidFill>
                    <a:srgbClr val="1EB540"/>
                  </a:solidFill>
                  <a:effectLst/>
                  <a:latin typeface="Courier New" panose="02070309020205020404" pitchFamily="49" charset="0"/>
                </a:rPr>
                <a:t>sum</a:t>
              </a:r>
              <a:r>
                <a:rPr lang="en-IN" sz="1800" dirty="0">
                  <a:solidFill>
                    <a:srgbClr val="F9FAF4"/>
                  </a:solidFill>
                  <a:effectLst/>
                  <a:latin typeface="Courier New" panose="02070309020205020404" pitchFamily="49" charset="0"/>
                </a:rPr>
                <a:t>(</a:t>
              </a:r>
              <a:r>
                <a:rPr lang="en-IN" sz="1800" dirty="0">
                  <a:solidFill>
                    <a:srgbClr val="CC6C1D"/>
                  </a:solidFill>
                  <a:effectLst/>
                  <a:latin typeface="Courier New" panose="02070309020205020404" pitchFamily="49" charset="0"/>
                </a:rPr>
                <a:t>int</a:t>
              </a:r>
              <a:r>
                <a:rPr lang="en-IN" sz="1800" dirty="0">
                  <a:solidFill>
                    <a:srgbClr val="D9E8F7"/>
                  </a:solidFill>
                  <a:effectLst/>
                  <a:latin typeface="Courier New" panose="02070309020205020404" pitchFamily="49" charset="0"/>
                </a:rPr>
                <a:t> </a:t>
              </a:r>
              <a:r>
                <a:rPr lang="en-IN" sz="1800" dirty="0">
                  <a:solidFill>
                    <a:srgbClr val="79ABFF"/>
                  </a:solidFill>
                  <a:effectLst/>
                  <a:latin typeface="Courier New" panose="02070309020205020404" pitchFamily="49" charset="0"/>
                </a:rPr>
                <a:t>a</a:t>
              </a:r>
              <a:r>
                <a:rPr lang="en-IN" sz="1800" dirty="0">
                  <a:solidFill>
                    <a:srgbClr val="E6E6FA"/>
                  </a:solidFill>
                  <a:effectLst/>
                  <a:latin typeface="Courier New" panose="02070309020205020404" pitchFamily="49" charset="0"/>
                </a:rPr>
                <a:t>,</a:t>
              </a:r>
              <a:r>
                <a:rPr lang="en-IN" sz="1800" dirty="0">
                  <a:solidFill>
                    <a:srgbClr val="D9E8F7"/>
                  </a:solidFill>
                  <a:effectLst/>
                  <a:latin typeface="Courier New" panose="02070309020205020404" pitchFamily="49" charset="0"/>
                </a:rPr>
                <a:t> </a:t>
              </a:r>
              <a:r>
                <a:rPr lang="en-IN" sz="1800" dirty="0">
                  <a:solidFill>
                    <a:srgbClr val="CC6C1D"/>
                  </a:solidFill>
                  <a:effectLst/>
                  <a:latin typeface="Courier New" panose="02070309020205020404" pitchFamily="49" charset="0"/>
                </a:rPr>
                <a:t>int</a:t>
              </a:r>
              <a:r>
                <a:rPr lang="en-IN" sz="1800" dirty="0">
                  <a:solidFill>
                    <a:srgbClr val="D9E8F7"/>
                  </a:solidFill>
                  <a:effectLst/>
                  <a:latin typeface="Courier New" panose="02070309020205020404" pitchFamily="49" charset="0"/>
                </a:rPr>
                <a:t> </a:t>
              </a:r>
              <a:r>
                <a:rPr lang="en-IN" sz="1800" dirty="0">
                  <a:solidFill>
                    <a:srgbClr val="79ABFF"/>
                  </a:solidFill>
                  <a:effectLst/>
                  <a:latin typeface="Courier New" panose="02070309020205020404" pitchFamily="49" charset="0"/>
                </a:rPr>
                <a:t>b</a:t>
              </a:r>
              <a:r>
                <a:rPr lang="en-IN" sz="1800" dirty="0">
                  <a:solidFill>
                    <a:srgbClr val="F9FAF4"/>
                  </a:solidFill>
                  <a:effectLst/>
                  <a:latin typeface="Courier New" panose="02070309020205020404" pitchFamily="49" charset="0"/>
                </a:rPr>
                <a:t>){</a:t>
              </a:r>
              <a:endParaRPr lang="en-IN" sz="1800"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int</a:t>
              </a:r>
              <a:r>
                <a:rPr lang="en-IN" dirty="0">
                  <a:solidFill>
                    <a:srgbClr val="D9E8F7"/>
                  </a:solidFill>
                  <a:effectLst/>
                  <a:latin typeface="Courier New" panose="02070309020205020404" pitchFamily="49" charset="0"/>
                </a:rPr>
                <a:t> </a:t>
              </a:r>
              <a:r>
                <a:rPr lang="en-IN" dirty="0">
                  <a:solidFill>
                    <a:srgbClr val="F2F200"/>
                  </a:solidFill>
                  <a:effectLst/>
                  <a:latin typeface="Courier New" panose="02070309020205020404" pitchFamily="49" charset="0"/>
                </a:rPr>
                <a:t>sum</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79ABFF"/>
                  </a:solidFill>
                  <a:effectLst/>
                  <a:latin typeface="Courier New" panose="02070309020205020404" pitchFamily="49" charset="0"/>
                </a:rPr>
                <a:t>a</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79ABFF"/>
                  </a:solidFill>
                  <a:effectLst/>
                  <a:latin typeface="Courier New" panose="02070309020205020404" pitchFamily="49" charset="0"/>
                </a:rPr>
                <a:t>b</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return</a:t>
              </a:r>
              <a:r>
                <a:rPr lang="en-IN" dirty="0">
                  <a:solidFill>
                    <a:srgbClr val="D9E8F7"/>
                  </a:solidFill>
                  <a:effectLst/>
                  <a:latin typeface="Courier New" panose="02070309020205020404" pitchFamily="49" charset="0"/>
                </a:rPr>
                <a:t> </a:t>
              </a:r>
              <a:r>
                <a:rPr lang="en-IN" dirty="0">
                  <a:solidFill>
                    <a:srgbClr val="F3EC79"/>
                  </a:solidFill>
                  <a:effectLst/>
                  <a:latin typeface="Courier New" panose="02070309020205020404" pitchFamily="49" charset="0"/>
                </a:rPr>
                <a:t>sum</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F9FAF4"/>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public</a:t>
              </a:r>
              <a:r>
                <a:rPr lang="en-IN" dirty="0">
                  <a:solidFill>
                    <a:srgbClr val="D9E8F7"/>
                  </a:solidFill>
                  <a:effectLst/>
                  <a:latin typeface="Courier New" panose="02070309020205020404" pitchFamily="49" charset="0"/>
                </a:rPr>
                <a:t> </a:t>
              </a:r>
              <a:r>
                <a:rPr lang="en-IN" dirty="0">
                  <a:solidFill>
                    <a:srgbClr val="CC6C1D"/>
                  </a:solidFill>
                  <a:effectLst/>
                  <a:latin typeface="Courier New" panose="02070309020205020404" pitchFamily="49" charset="0"/>
                </a:rPr>
                <a:t>static</a:t>
              </a:r>
              <a:r>
                <a:rPr lang="en-IN" dirty="0">
                  <a:solidFill>
                    <a:srgbClr val="D9E8F7"/>
                  </a:solidFill>
                  <a:effectLst/>
                  <a:latin typeface="Courier New" panose="02070309020205020404" pitchFamily="49" charset="0"/>
                </a:rPr>
                <a:t> </a:t>
              </a:r>
              <a:r>
                <a:rPr lang="en-IN" dirty="0">
                  <a:solidFill>
                    <a:srgbClr val="CC6C1D"/>
                  </a:solidFill>
                  <a:effectLst/>
                  <a:latin typeface="Courier New" panose="02070309020205020404" pitchFamily="49" charset="0"/>
                </a:rPr>
                <a:t>void</a:t>
              </a:r>
              <a:r>
                <a:rPr lang="en-IN" dirty="0">
                  <a:solidFill>
                    <a:srgbClr val="D9E8F7"/>
                  </a:solidFill>
                  <a:effectLst/>
                  <a:latin typeface="Courier New" panose="02070309020205020404" pitchFamily="49" charset="0"/>
                </a:rPr>
                <a:t> </a:t>
              </a:r>
              <a:r>
                <a:rPr lang="en-IN" dirty="0">
                  <a:solidFill>
                    <a:srgbClr val="1EB540"/>
                  </a:solidFill>
                  <a:effectLst/>
                  <a:latin typeface="Courier New" panose="02070309020205020404" pitchFamily="49" charset="0"/>
                </a:rPr>
                <a:t>main</a:t>
              </a:r>
              <a:r>
                <a:rPr lang="en-IN" dirty="0">
                  <a:solidFill>
                    <a:srgbClr val="F9FAF4"/>
                  </a:solidFill>
                  <a:effectLst/>
                  <a:latin typeface="Courier New" panose="02070309020205020404" pitchFamily="49" charset="0"/>
                </a:rPr>
                <a:t>(</a:t>
              </a:r>
              <a:r>
                <a:rPr lang="en-IN" dirty="0">
                  <a:solidFill>
                    <a:srgbClr val="1290C3"/>
                  </a:solidFill>
                  <a:effectLst/>
                  <a:latin typeface="Courier New" panose="02070309020205020404" pitchFamily="49" charset="0"/>
                </a:rPr>
                <a:t>String</a:t>
              </a:r>
              <a:r>
                <a:rPr lang="en-IN" dirty="0">
                  <a:solidFill>
                    <a:srgbClr val="F9FAF4"/>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79ABFF"/>
                  </a:solidFill>
                  <a:effectLst/>
                  <a:latin typeface="Courier New" panose="02070309020205020404" pitchFamily="49" charset="0"/>
                </a:rPr>
                <a:t>args</a:t>
              </a:r>
              <a:r>
                <a:rPr lang="en-IN" dirty="0">
                  <a:solidFill>
                    <a:srgbClr val="F9FAF4"/>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int</a:t>
              </a:r>
              <a:r>
                <a:rPr lang="en-IN" dirty="0">
                  <a:solidFill>
                    <a:srgbClr val="D9E8F7"/>
                  </a:solidFill>
                  <a:effectLst/>
                  <a:latin typeface="Courier New" panose="02070309020205020404" pitchFamily="49" charset="0"/>
                </a:rPr>
                <a:t> </a:t>
              </a:r>
              <a:r>
                <a:rPr lang="en-IN" dirty="0">
                  <a:solidFill>
                    <a:srgbClr val="F2F200"/>
                  </a:solidFill>
                  <a:effectLst/>
                  <a:latin typeface="Courier New" panose="02070309020205020404" pitchFamily="49" charset="0"/>
                </a:rPr>
                <a:t>a</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6897BB"/>
                  </a:solidFill>
                  <a:effectLst/>
                  <a:latin typeface="Courier New" panose="02070309020205020404" pitchFamily="49" charset="0"/>
                </a:rPr>
                <a:t>10</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int</a:t>
              </a:r>
              <a:r>
                <a:rPr lang="en-IN" dirty="0">
                  <a:solidFill>
                    <a:srgbClr val="D9E8F7"/>
                  </a:solidFill>
                  <a:effectLst/>
                  <a:latin typeface="Courier New" panose="02070309020205020404" pitchFamily="49" charset="0"/>
                </a:rPr>
                <a:t> </a:t>
              </a:r>
              <a:r>
                <a:rPr lang="en-IN" dirty="0">
                  <a:solidFill>
                    <a:srgbClr val="F2F200"/>
                  </a:solidFill>
                  <a:effectLst/>
                  <a:latin typeface="Courier New" panose="02070309020205020404" pitchFamily="49" charset="0"/>
                </a:rPr>
                <a:t>b</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6897BB"/>
                  </a:solidFill>
                  <a:effectLst/>
                  <a:latin typeface="Courier New" panose="02070309020205020404" pitchFamily="49" charset="0"/>
                </a:rPr>
                <a:t>20</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int</a:t>
              </a:r>
              <a:r>
                <a:rPr lang="en-IN" dirty="0">
                  <a:solidFill>
                    <a:srgbClr val="D9E8F7"/>
                  </a:solidFill>
                  <a:effectLst/>
                  <a:latin typeface="Courier New" panose="02070309020205020404" pitchFamily="49" charset="0"/>
                </a:rPr>
                <a:t> </a:t>
              </a:r>
              <a:r>
                <a:rPr lang="en-IN" dirty="0">
                  <a:solidFill>
                    <a:srgbClr val="F2F200"/>
                  </a:solidFill>
                  <a:effectLst/>
                  <a:latin typeface="Courier New" panose="02070309020205020404" pitchFamily="49" charset="0"/>
                </a:rPr>
                <a:t>sum</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i="1" dirty="0">
                  <a:solidFill>
                    <a:srgbClr val="96EC3F"/>
                  </a:solidFill>
                  <a:effectLst/>
                  <a:latin typeface="Courier New" panose="02070309020205020404" pitchFamily="49" charset="0"/>
                </a:rPr>
                <a:t>sum</a:t>
              </a:r>
              <a:r>
                <a:rPr lang="en-IN" dirty="0">
                  <a:solidFill>
                    <a:srgbClr val="F9FAF4"/>
                  </a:solidFill>
                  <a:effectLst/>
                  <a:latin typeface="Courier New" panose="02070309020205020404" pitchFamily="49" charset="0"/>
                </a:rPr>
                <a:t>(</a:t>
              </a:r>
              <a:r>
                <a:rPr lang="en-IN" dirty="0" err="1">
                  <a:solidFill>
                    <a:srgbClr val="F3EC79"/>
                  </a:solidFill>
                  <a:effectLst/>
                  <a:latin typeface="Courier New" panose="02070309020205020404" pitchFamily="49" charset="0"/>
                </a:rPr>
                <a:t>a</a:t>
              </a:r>
              <a:r>
                <a:rPr lang="en-IN" dirty="0" err="1">
                  <a:solidFill>
                    <a:srgbClr val="E6E6FA"/>
                  </a:solidFill>
                  <a:effectLst/>
                  <a:latin typeface="Courier New" panose="02070309020205020404" pitchFamily="49" charset="0"/>
                </a:rPr>
                <a:t>,</a:t>
              </a:r>
              <a:r>
                <a:rPr lang="en-IN" dirty="0" err="1">
                  <a:solidFill>
                    <a:srgbClr val="F3EC79"/>
                  </a:solidFill>
                  <a:effectLst/>
                  <a:latin typeface="Courier New" panose="02070309020205020404" pitchFamily="49" charset="0"/>
                </a:rPr>
                <a:t>b</a:t>
              </a:r>
              <a:r>
                <a:rPr lang="en-IN" dirty="0">
                  <a:solidFill>
                    <a:srgbClr val="F9FAF4"/>
                  </a:solidFill>
                  <a:effectLst/>
                  <a:latin typeface="Courier New" panose="02070309020205020404" pitchFamily="49" charset="0"/>
                </a:rPr>
                <a:t>)</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1290C3"/>
                  </a:solidFill>
                  <a:effectLst/>
                  <a:latin typeface="Courier New" panose="02070309020205020404" pitchFamily="49" charset="0"/>
                </a:rPr>
                <a:t>System</a:t>
              </a:r>
              <a:r>
                <a:rPr lang="en-IN" dirty="0">
                  <a:solidFill>
                    <a:srgbClr val="E6E6FA"/>
                  </a:solidFill>
                  <a:effectLst/>
                  <a:latin typeface="Courier New" panose="02070309020205020404" pitchFamily="49" charset="0"/>
                </a:rPr>
                <a:t>.</a:t>
              </a:r>
              <a:r>
                <a:rPr lang="en-IN" b="1" i="1" dirty="0">
                  <a:solidFill>
                    <a:srgbClr val="8DDAF8"/>
                  </a:solidFill>
                  <a:effectLst/>
                  <a:latin typeface="Courier New" panose="02070309020205020404" pitchFamily="49" charset="0"/>
                </a:rPr>
                <a:t>out</a:t>
              </a:r>
              <a:r>
                <a:rPr lang="en-IN" dirty="0">
                  <a:solidFill>
                    <a:srgbClr val="E6E6FA"/>
                  </a:solidFill>
                  <a:effectLst/>
                  <a:latin typeface="Courier New" panose="02070309020205020404" pitchFamily="49" charset="0"/>
                </a:rPr>
                <a:t>.</a:t>
              </a:r>
              <a:r>
                <a:rPr lang="en-IN" dirty="0">
                  <a:solidFill>
                    <a:srgbClr val="A7EC21"/>
                  </a:solidFill>
                  <a:effectLst/>
                  <a:latin typeface="Courier New" panose="02070309020205020404" pitchFamily="49" charset="0"/>
                </a:rPr>
                <a:t>println</a:t>
              </a:r>
              <a:r>
                <a:rPr lang="en-IN" dirty="0">
                  <a:solidFill>
                    <a:srgbClr val="F9FAF4"/>
                  </a:solidFill>
                  <a:effectLst/>
                  <a:latin typeface="Courier New" panose="02070309020205020404" pitchFamily="49" charset="0"/>
                </a:rPr>
                <a:t>(</a:t>
              </a:r>
              <a:r>
                <a:rPr lang="en-IN" dirty="0">
                  <a:solidFill>
                    <a:srgbClr val="17C6A3"/>
                  </a:solidFill>
                  <a:effectLst/>
                  <a:latin typeface="Courier New" panose="02070309020205020404" pitchFamily="49" charset="0"/>
                </a:rPr>
                <a:t>"Sum : "</a:t>
              </a:r>
              <a:r>
                <a:rPr lang="en-IN" dirty="0">
                  <a:solidFill>
                    <a:srgbClr val="E6E6FA"/>
                  </a:solidFill>
                  <a:effectLst/>
                  <a:latin typeface="Courier New" panose="02070309020205020404" pitchFamily="49" charset="0"/>
                </a:rPr>
                <a:t>+</a:t>
              </a:r>
              <a:r>
                <a:rPr lang="en-IN" dirty="0">
                  <a:solidFill>
                    <a:srgbClr val="F3EC79"/>
                  </a:solidFill>
                  <a:effectLst/>
                  <a:latin typeface="Courier New" panose="02070309020205020404" pitchFamily="49" charset="0"/>
                </a:rPr>
                <a:t>sum</a:t>
              </a:r>
              <a:r>
                <a:rPr lang="en-IN" dirty="0">
                  <a:solidFill>
                    <a:srgbClr val="F9FAF4"/>
                  </a:solidFill>
                  <a:effectLst/>
                  <a:latin typeface="Courier New" panose="02070309020205020404" pitchFamily="49" charset="0"/>
                </a:rPr>
                <a:t>)</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F9FAF4"/>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marL="0" marR="0">
                <a:spcBef>
                  <a:spcPts val="0"/>
                </a:spcBef>
                <a:spcAft>
                  <a:spcPts val="0"/>
                </a:spcAft>
              </a:pPr>
              <a:r>
                <a:rPr lang="en-IN" sz="1800" dirty="0">
                  <a:solidFill>
                    <a:srgbClr val="F9FAF4"/>
                  </a:solidFill>
                  <a:effectLst/>
                  <a:latin typeface="Courier New" panose="02070309020205020404" pitchFamily="49" charset="0"/>
                </a:rPr>
                <a:t>}</a:t>
              </a:r>
              <a:endParaRPr lang="en-IN" sz="1800" dirty="0">
                <a:solidFill>
                  <a:srgbClr val="AAAAAA"/>
                </a:solidFill>
                <a:effectLst/>
                <a:latin typeface="Courier New" panose="02070309020205020404" pitchFamily="49" charset="0"/>
              </a:endParaRPr>
            </a:p>
          </p:txBody>
        </p:sp>
      </p:grpSp>
      <p:grpSp>
        <p:nvGrpSpPr>
          <p:cNvPr id="15" name="Group 14">
            <a:extLst>
              <a:ext uri="{FF2B5EF4-FFF2-40B4-BE49-F238E27FC236}">
                <a16:creationId xmlns:a16="http://schemas.microsoft.com/office/drawing/2014/main" id="{663053E8-AB8F-5704-AAAC-71BE173EC042}"/>
              </a:ext>
            </a:extLst>
          </p:cNvPr>
          <p:cNvGrpSpPr/>
          <p:nvPr/>
        </p:nvGrpSpPr>
        <p:grpSpPr>
          <a:xfrm>
            <a:off x="1341612" y="1483964"/>
            <a:ext cx="1632858" cy="1784468"/>
            <a:chOff x="1545771" y="1198218"/>
            <a:chExt cx="1632858" cy="1784468"/>
          </a:xfrm>
        </p:grpSpPr>
        <p:sp>
          <p:nvSpPr>
            <p:cNvPr id="14" name="Rectangle 13">
              <a:extLst>
                <a:ext uri="{FF2B5EF4-FFF2-40B4-BE49-F238E27FC236}">
                  <a16:creationId xmlns:a16="http://schemas.microsoft.com/office/drawing/2014/main" id="{DA0BDFE8-F723-5156-0078-3F9980F86F0F}"/>
                </a:ext>
              </a:extLst>
            </p:cNvPr>
            <p:cNvSpPr/>
            <p:nvPr/>
          </p:nvSpPr>
          <p:spPr>
            <a:xfrm>
              <a:off x="1545771" y="1198218"/>
              <a:ext cx="1632858" cy="1784468"/>
            </a:xfrm>
            <a:prstGeom prst="rect">
              <a:avLst/>
            </a:prstGeom>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7269A990-2000-656E-CE91-D4665023BBED}"/>
                </a:ext>
              </a:extLst>
            </p:cNvPr>
            <p:cNvPicPr>
              <a:picLocks noChangeAspect="1"/>
            </p:cNvPicPr>
            <p:nvPr/>
          </p:nvPicPr>
          <p:blipFill rotWithShape="1">
            <a:blip r:embed="rId3">
              <a:extLst>
                <a:ext uri="{28A0092B-C50C-407E-A947-70E740481C1C}">
                  <a14:useLocalDpi xmlns:a14="http://schemas.microsoft.com/office/drawing/2010/main" val="0"/>
                </a:ext>
              </a:extLst>
            </a:blip>
            <a:srcRect l="17714" t="13274" r="19523" b="14091"/>
            <a:stretch/>
          </p:blipFill>
          <p:spPr>
            <a:xfrm>
              <a:off x="1689666" y="1312123"/>
              <a:ext cx="1345067" cy="1556657"/>
            </a:xfrm>
            <a:prstGeom prst="rect">
              <a:avLst/>
            </a:prstGeom>
          </p:spPr>
        </p:pic>
      </p:grpSp>
      <p:grpSp>
        <p:nvGrpSpPr>
          <p:cNvPr id="2" name="Group 1">
            <a:extLst>
              <a:ext uri="{FF2B5EF4-FFF2-40B4-BE49-F238E27FC236}">
                <a16:creationId xmlns:a16="http://schemas.microsoft.com/office/drawing/2014/main" id="{9E61E169-7ACE-60C3-6294-6CF3D58DCDC9}"/>
              </a:ext>
            </a:extLst>
          </p:cNvPr>
          <p:cNvGrpSpPr/>
          <p:nvPr/>
        </p:nvGrpSpPr>
        <p:grpSpPr>
          <a:xfrm>
            <a:off x="5793869" y="1204692"/>
            <a:ext cx="2367749" cy="706088"/>
            <a:chOff x="5793869" y="1204692"/>
            <a:chExt cx="2367749" cy="706088"/>
          </a:xfrm>
        </p:grpSpPr>
        <p:sp>
          <p:nvSpPr>
            <p:cNvPr id="6" name="TextBox 5">
              <a:extLst>
                <a:ext uri="{FF2B5EF4-FFF2-40B4-BE49-F238E27FC236}">
                  <a16:creationId xmlns:a16="http://schemas.microsoft.com/office/drawing/2014/main" id="{BE732910-4B31-7895-71F1-FC5EB5D13BC4}"/>
                </a:ext>
              </a:extLst>
            </p:cNvPr>
            <p:cNvSpPr txBox="1"/>
            <p:nvPr/>
          </p:nvSpPr>
          <p:spPr>
            <a:xfrm>
              <a:off x="6398132" y="1326005"/>
              <a:ext cx="1763486" cy="584775"/>
            </a:xfrm>
            <a:prstGeom prst="rect">
              <a:avLst/>
            </a:prstGeom>
            <a:noFill/>
          </p:spPr>
          <p:txBody>
            <a:bodyPr wrap="square" rtlCol="0">
              <a:spAutoFit/>
            </a:bodyPr>
            <a:lstStyle/>
            <a:p>
              <a:r>
                <a:rPr lang="en-US" sz="3200" b="1" dirty="0"/>
                <a:t>Add.java</a:t>
              </a:r>
              <a:endParaRPr lang="en-IN" sz="3200" b="1" dirty="0"/>
            </a:p>
          </p:txBody>
        </p:sp>
        <p:pic>
          <p:nvPicPr>
            <p:cNvPr id="13" name="Picture 12">
              <a:extLst>
                <a:ext uri="{FF2B5EF4-FFF2-40B4-BE49-F238E27FC236}">
                  <a16:creationId xmlns:a16="http://schemas.microsoft.com/office/drawing/2014/main" id="{AB10D343-2512-2EE6-9B41-C8BF804C7F9B}"/>
                </a:ext>
              </a:extLst>
            </p:cNvPr>
            <p:cNvPicPr>
              <a:picLocks noChangeAspect="1"/>
            </p:cNvPicPr>
            <p:nvPr/>
          </p:nvPicPr>
          <p:blipFill rotWithShape="1">
            <a:blip r:embed="rId4">
              <a:extLst>
                <a:ext uri="{28A0092B-C50C-407E-A947-70E740481C1C}">
                  <a14:useLocalDpi xmlns:a14="http://schemas.microsoft.com/office/drawing/2010/main" val="0"/>
                </a:ext>
              </a:extLst>
            </a:blip>
            <a:srcRect l="17714" t="13274" r="19523" b="14091"/>
            <a:stretch/>
          </p:blipFill>
          <p:spPr>
            <a:xfrm>
              <a:off x="5793869" y="1204692"/>
              <a:ext cx="604265" cy="699321"/>
            </a:xfrm>
            <a:prstGeom prst="rect">
              <a:avLst/>
            </a:prstGeom>
          </p:spPr>
        </p:pic>
      </p:grpSp>
      <p:sp>
        <p:nvSpPr>
          <p:cNvPr id="16" name="Rectangle 15">
            <a:extLst>
              <a:ext uri="{FF2B5EF4-FFF2-40B4-BE49-F238E27FC236}">
                <a16:creationId xmlns:a16="http://schemas.microsoft.com/office/drawing/2014/main" id="{757BBE58-E0D5-69F7-7EBB-47D016A2ECF1}"/>
              </a:ext>
            </a:extLst>
          </p:cNvPr>
          <p:cNvSpPr/>
          <p:nvPr/>
        </p:nvSpPr>
        <p:spPr>
          <a:xfrm>
            <a:off x="3224840" y="2083072"/>
            <a:ext cx="1632858" cy="478237"/>
          </a:xfrm>
          <a:prstGeom prst="rect">
            <a:avLst/>
          </a:prstGeom>
          <a:solidFill>
            <a:srgbClr val="82DFEE"/>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Nunito" pitchFamily="2" charset="0"/>
              </a:rPr>
              <a:t>Hard Disk</a:t>
            </a:r>
            <a:endParaRPr lang="en-IN" sz="2400" b="1" dirty="0">
              <a:solidFill>
                <a:schemeClr val="tx1"/>
              </a:solidFill>
              <a:latin typeface="Nunito" pitchFamily="2" charset="0"/>
            </a:endParaRPr>
          </a:p>
        </p:txBody>
      </p:sp>
      <p:sp>
        <p:nvSpPr>
          <p:cNvPr id="17" name="Rectangle 16">
            <a:extLst>
              <a:ext uri="{FF2B5EF4-FFF2-40B4-BE49-F238E27FC236}">
                <a16:creationId xmlns:a16="http://schemas.microsoft.com/office/drawing/2014/main" id="{0D5EE891-FFCB-0F11-7BE1-FC215F2046EF}"/>
              </a:ext>
            </a:extLst>
          </p:cNvPr>
          <p:cNvSpPr/>
          <p:nvPr/>
        </p:nvSpPr>
        <p:spPr>
          <a:xfrm>
            <a:off x="3213956" y="5120188"/>
            <a:ext cx="1632858" cy="478237"/>
          </a:xfrm>
          <a:prstGeom prst="rect">
            <a:avLst/>
          </a:prstGeom>
          <a:solidFill>
            <a:srgbClr val="82DFEE"/>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Nunito" pitchFamily="2" charset="0"/>
              </a:rPr>
              <a:t>RAM</a:t>
            </a:r>
            <a:endParaRPr lang="en-IN" sz="2400" b="1" dirty="0">
              <a:solidFill>
                <a:schemeClr val="tx1"/>
              </a:solidFill>
              <a:latin typeface="Nunito" pitchFamily="2" charset="0"/>
            </a:endParaRPr>
          </a:p>
        </p:txBody>
      </p:sp>
      <p:grpSp>
        <p:nvGrpSpPr>
          <p:cNvPr id="21" name="Group 20">
            <a:extLst>
              <a:ext uri="{FF2B5EF4-FFF2-40B4-BE49-F238E27FC236}">
                <a16:creationId xmlns:a16="http://schemas.microsoft.com/office/drawing/2014/main" id="{F65824DB-D652-1BAF-45E5-6A09BBD7AFC5}"/>
              </a:ext>
            </a:extLst>
          </p:cNvPr>
          <p:cNvGrpSpPr/>
          <p:nvPr/>
        </p:nvGrpSpPr>
        <p:grpSpPr>
          <a:xfrm>
            <a:off x="1341611" y="4521080"/>
            <a:ext cx="1632858" cy="1784468"/>
            <a:chOff x="1523998" y="3635488"/>
            <a:chExt cx="1632858" cy="1784468"/>
          </a:xfrm>
        </p:grpSpPr>
        <p:sp>
          <p:nvSpPr>
            <p:cNvPr id="19" name="Rectangle 18">
              <a:extLst>
                <a:ext uri="{FF2B5EF4-FFF2-40B4-BE49-F238E27FC236}">
                  <a16:creationId xmlns:a16="http://schemas.microsoft.com/office/drawing/2014/main" id="{B208066A-7FED-0009-7B6D-DB60E7DF5972}"/>
                </a:ext>
              </a:extLst>
            </p:cNvPr>
            <p:cNvSpPr/>
            <p:nvPr/>
          </p:nvSpPr>
          <p:spPr>
            <a:xfrm>
              <a:off x="1523998" y="3635488"/>
              <a:ext cx="1632858" cy="1784468"/>
            </a:xfrm>
            <a:prstGeom prst="rect">
              <a:avLst/>
            </a:prstGeom>
            <a:ln w="3810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8DAFA97F-9BD0-2831-C65B-F2F8A57C727B}"/>
                </a:ext>
              </a:extLst>
            </p:cNvPr>
            <p:cNvPicPr>
              <a:picLocks noChangeAspect="1"/>
            </p:cNvPicPr>
            <p:nvPr/>
          </p:nvPicPr>
          <p:blipFill rotWithShape="1">
            <a:blip r:embed="rId3">
              <a:extLst>
                <a:ext uri="{28A0092B-C50C-407E-A947-70E740481C1C}">
                  <a14:useLocalDpi xmlns:a14="http://schemas.microsoft.com/office/drawing/2010/main" val="0"/>
                </a:ext>
              </a:extLst>
            </a:blip>
            <a:srcRect l="17714" t="13274" r="19523" b="14091"/>
            <a:stretch/>
          </p:blipFill>
          <p:spPr>
            <a:xfrm>
              <a:off x="1667893" y="3749393"/>
              <a:ext cx="1345067" cy="1556657"/>
            </a:xfrm>
            <a:prstGeom prst="rect">
              <a:avLst/>
            </a:prstGeom>
          </p:spPr>
        </p:pic>
      </p:grpSp>
      <p:sp>
        <p:nvSpPr>
          <p:cNvPr id="22" name="Arrow: Down 21">
            <a:extLst>
              <a:ext uri="{FF2B5EF4-FFF2-40B4-BE49-F238E27FC236}">
                <a16:creationId xmlns:a16="http://schemas.microsoft.com/office/drawing/2014/main" id="{E0A017A5-7701-981F-DE4E-4D63DD6273A5}"/>
              </a:ext>
            </a:extLst>
          </p:cNvPr>
          <p:cNvSpPr/>
          <p:nvPr/>
        </p:nvSpPr>
        <p:spPr>
          <a:xfrm>
            <a:off x="1962099" y="3465506"/>
            <a:ext cx="359228" cy="84908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694EF226-09BE-A038-1B30-DFC6AD7FB7B0}"/>
              </a:ext>
            </a:extLst>
          </p:cNvPr>
          <p:cNvSpPr txBox="1"/>
          <p:nvPr/>
        </p:nvSpPr>
        <p:spPr>
          <a:xfrm>
            <a:off x="2409028" y="3646439"/>
            <a:ext cx="1848397" cy="461665"/>
          </a:xfrm>
          <a:prstGeom prst="rect">
            <a:avLst/>
          </a:prstGeom>
          <a:noFill/>
        </p:spPr>
        <p:txBody>
          <a:bodyPr wrap="square" rtlCol="0">
            <a:spAutoFit/>
          </a:bodyPr>
          <a:lstStyle/>
          <a:p>
            <a:r>
              <a:rPr lang="en-US" sz="2400" dirty="0">
                <a:latin typeface="Nunito" pitchFamily="2" charset="0"/>
              </a:rPr>
              <a:t>Executing</a:t>
            </a:r>
            <a:endParaRPr lang="en-IN" sz="2400" dirty="0">
              <a:latin typeface="Nunito" pitchFamily="2" charset="0"/>
            </a:endParaRPr>
          </a:p>
        </p:txBody>
      </p:sp>
      <p:sp>
        <p:nvSpPr>
          <p:cNvPr id="24" name="Rectangle 23">
            <a:extLst>
              <a:ext uri="{FF2B5EF4-FFF2-40B4-BE49-F238E27FC236}">
                <a16:creationId xmlns:a16="http://schemas.microsoft.com/office/drawing/2014/main" id="{CDD501D6-D804-69DF-DA39-FF55FCE0F306}"/>
              </a:ext>
            </a:extLst>
          </p:cNvPr>
          <p:cNvSpPr/>
          <p:nvPr/>
        </p:nvSpPr>
        <p:spPr>
          <a:xfrm>
            <a:off x="3224840" y="2790195"/>
            <a:ext cx="1632858" cy="478237"/>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Nunito" pitchFamily="2" charset="0"/>
              </a:rPr>
              <a:t>Program</a:t>
            </a:r>
            <a:endParaRPr lang="en-IN" sz="2400" b="1" dirty="0">
              <a:solidFill>
                <a:schemeClr val="tx1"/>
              </a:solidFill>
              <a:latin typeface="Nunito" pitchFamily="2" charset="0"/>
            </a:endParaRPr>
          </a:p>
        </p:txBody>
      </p:sp>
      <p:sp>
        <p:nvSpPr>
          <p:cNvPr id="25" name="Rectangle 24">
            <a:extLst>
              <a:ext uri="{FF2B5EF4-FFF2-40B4-BE49-F238E27FC236}">
                <a16:creationId xmlns:a16="http://schemas.microsoft.com/office/drawing/2014/main" id="{DD99EB06-6D6F-0627-9344-A6541DCB17C0}"/>
              </a:ext>
            </a:extLst>
          </p:cNvPr>
          <p:cNvSpPr/>
          <p:nvPr/>
        </p:nvSpPr>
        <p:spPr>
          <a:xfrm>
            <a:off x="3213956" y="5827311"/>
            <a:ext cx="1632858" cy="478237"/>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Nunito" pitchFamily="2" charset="0"/>
              </a:rPr>
              <a:t>Process</a:t>
            </a:r>
            <a:endParaRPr lang="en-IN" sz="2400" b="1" dirty="0">
              <a:solidFill>
                <a:schemeClr val="tx1"/>
              </a:solidFill>
              <a:latin typeface="Nunito" pitchFamily="2" charset="0"/>
            </a:endParaRPr>
          </a:p>
        </p:txBody>
      </p:sp>
      <p:sp>
        <p:nvSpPr>
          <p:cNvPr id="26" name="Rectangle 25">
            <a:extLst>
              <a:ext uri="{FF2B5EF4-FFF2-40B4-BE49-F238E27FC236}">
                <a16:creationId xmlns:a16="http://schemas.microsoft.com/office/drawing/2014/main" id="{E7C76DE5-CC9D-77D1-87E4-CD8E1B86BC51}"/>
              </a:ext>
            </a:extLst>
          </p:cNvPr>
          <p:cNvSpPr/>
          <p:nvPr/>
        </p:nvSpPr>
        <p:spPr>
          <a:xfrm>
            <a:off x="0" y="293914"/>
            <a:ext cx="12192000" cy="685800"/>
          </a:xfrm>
          <a:prstGeom prst="rect">
            <a:avLst/>
          </a:prstGeom>
          <a:solidFill>
            <a:schemeClr val="accent4"/>
          </a:solidFill>
          <a:ln w="381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solidFill>
                  <a:schemeClr val="tx1"/>
                </a:solidFill>
                <a:latin typeface="Comforta"/>
              </a:rPr>
              <a:t>Program and Process</a:t>
            </a:r>
            <a:endParaRPr lang="en-IN" sz="4400" b="1" dirty="0">
              <a:solidFill>
                <a:schemeClr val="tx1"/>
              </a:solidFill>
              <a:latin typeface="Comforta"/>
            </a:endParaRPr>
          </a:p>
        </p:txBody>
      </p:sp>
    </p:spTree>
    <p:extLst>
      <p:ext uri="{BB962C8B-B14F-4D97-AF65-F5344CB8AC3E}">
        <p14:creationId xmlns:p14="http://schemas.microsoft.com/office/powerpoint/2010/main" val="35607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par>
                          <p:cTn id="23" fill="hold">
                            <p:stCondLst>
                              <p:cond delay="1000"/>
                            </p:stCondLst>
                            <p:childTnLst>
                              <p:par>
                                <p:cTn id="24" presetID="47"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2" grpId="0" animBg="1"/>
      <p:bldP spid="23" grpId="0"/>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C7A8025-7E10-2EDA-13BE-35917C72BAD0}"/>
              </a:ext>
            </a:extLst>
          </p:cNvPr>
          <p:cNvGrpSpPr/>
          <p:nvPr/>
        </p:nvGrpSpPr>
        <p:grpSpPr>
          <a:xfrm>
            <a:off x="2623672" y="2874866"/>
            <a:ext cx="1137425" cy="1452774"/>
            <a:chOff x="2242556" y="1291177"/>
            <a:chExt cx="1137425" cy="1452774"/>
          </a:xfrm>
        </p:grpSpPr>
        <p:pic>
          <p:nvPicPr>
            <p:cNvPr id="2" name="Picture 1">
              <a:extLst>
                <a:ext uri="{FF2B5EF4-FFF2-40B4-BE49-F238E27FC236}">
                  <a16:creationId xmlns:a16="http://schemas.microsoft.com/office/drawing/2014/main" id="{3D2D332A-6B38-B382-DE5B-4A2939CE640E}"/>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139738">
              <a:off x="2265435" y="1291177"/>
              <a:ext cx="1091669" cy="1091669"/>
            </a:xfrm>
            <a:prstGeom prst="rect">
              <a:avLst/>
            </a:prstGeom>
          </p:spPr>
        </p:pic>
        <p:sp>
          <p:nvSpPr>
            <p:cNvPr id="3" name="TextBox 2">
              <a:extLst>
                <a:ext uri="{FF2B5EF4-FFF2-40B4-BE49-F238E27FC236}">
                  <a16:creationId xmlns:a16="http://schemas.microsoft.com/office/drawing/2014/main" id="{F5F49BA1-699B-EF63-F6B2-28A449ACD206}"/>
                </a:ext>
              </a:extLst>
            </p:cNvPr>
            <p:cNvSpPr txBox="1"/>
            <p:nvPr/>
          </p:nvSpPr>
          <p:spPr>
            <a:xfrm>
              <a:off x="2242556" y="2374619"/>
              <a:ext cx="1137425" cy="369332"/>
            </a:xfrm>
            <a:prstGeom prst="rect">
              <a:avLst/>
            </a:prstGeom>
            <a:noFill/>
          </p:spPr>
          <p:txBody>
            <a:bodyPr wrap="square" rtlCol="0">
              <a:spAutoFit/>
            </a:bodyPr>
            <a:lstStyle/>
            <a:p>
              <a:r>
                <a:rPr lang="en-US" dirty="0">
                  <a:solidFill>
                    <a:schemeClr val="bg1"/>
                  </a:solidFill>
                  <a:latin typeface="Nunito" pitchFamily="2" charset="0"/>
                </a:rPr>
                <a:t>Thread 1</a:t>
              </a:r>
              <a:endParaRPr lang="en-IN" dirty="0">
                <a:solidFill>
                  <a:schemeClr val="bg1"/>
                </a:solidFill>
                <a:latin typeface="Nunito" pitchFamily="2" charset="0"/>
              </a:endParaRPr>
            </a:p>
          </p:txBody>
        </p:sp>
      </p:grpSp>
      <p:grpSp>
        <p:nvGrpSpPr>
          <p:cNvPr id="5" name="Group 4">
            <a:extLst>
              <a:ext uri="{FF2B5EF4-FFF2-40B4-BE49-F238E27FC236}">
                <a16:creationId xmlns:a16="http://schemas.microsoft.com/office/drawing/2014/main" id="{56748D9D-C82B-CAAB-669A-87C2B0CD3412}"/>
              </a:ext>
            </a:extLst>
          </p:cNvPr>
          <p:cNvGrpSpPr/>
          <p:nvPr/>
        </p:nvGrpSpPr>
        <p:grpSpPr>
          <a:xfrm>
            <a:off x="8870271" y="2706638"/>
            <a:ext cx="1137425" cy="1452774"/>
            <a:chOff x="2242556" y="1291177"/>
            <a:chExt cx="1137425" cy="1452774"/>
          </a:xfrm>
        </p:grpSpPr>
        <p:pic>
          <p:nvPicPr>
            <p:cNvPr id="6" name="Picture 5">
              <a:extLst>
                <a:ext uri="{FF2B5EF4-FFF2-40B4-BE49-F238E27FC236}">
                  <a16:creationId xmlns:a16="http://schemas.microsoft.com/office/drawing/2014/main" id="{DFAE3C3E-FE4C-59AE-72C4-C1B41AB3A8AE}"/>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139738">
              <a:off x="2265435" y="1291177"/>
              <a:ext cx="1091669" cy="1091669"/>
            </a:xfrm>
            <a:prstGeom prst="rect">
              <a:avLst/>
            </a:prstGeom>
          </p:spPr>
        </p:pic>
        <p:sp>
          <p:nvSpPr>
            <p:cNvPr id="7" name="TextBox 6">
              <a:extLst>
                <a:ext uri="{FF2B5EF4-FFF2-40B4-BE49-F238E27FC236}">
                  <a16:creationId xmlns:a16="http://schemas.microsoft.com/office/drawing/2014/main" id="{4AF73D73-E5C0-D4D2-1FF4-10290F050FA9}"/>
                </a:ext>
              </a:extLst>
            </p:cNvPr>
            <p:cNvSpPr txBox="1"/>
            <p:nvPr/>
          </p:nvSpPr>
          <p:spPr>
            <a:xfrm>
              <a:off x="2242556" y="2374619"/>
              <a:ext cx="1137425" cy="369332"/>
            </a:xfrm>
            <a:prstGeom prst="rect">
              <a:avLst/>
            </a:prstGeom>
            <a:noFill/>
          </p:spPr>
          <p:txBody>
            <a:bodyPr wrap="square" rtlCol="0">
              <a:spAutoFit/>
            </a:bodyPr>
            <a:lstStyle/>
            <a:p>
              <a:r>
                <a:rPr lang="en-US" dirty="0">
                  <a:solidFill>
                    <a:schemeClr val="bg1"/>
                  </a:solidFill>
                  <a:latin typeface="Nunito" pitchFamily="2" charset="0"/>
                </a:rPr>
                <a:t>Thread 2</a:t>
              </a:r>
              <a:endParaRPr lang="en-IN" dirty="0">
                <a:solidFill>
                  <a:schemeClr val="bg1"/>
                </a:solidFill>
                <a:latin typeface="Nunito" pitchFamily="2" charset="0"/>
              </a:endParaRPr>
            </a:p>
          </p:txBody>
        </p:sp>
      </p:grpSp>
      <p:cxnSp>
        <p:nvCxnSpPr>
          <p:cNvPr id="9" name="Straight Arrow Connector 8">
            <a:extLst>
              <a:ext uri="{FF2B5EF4-FFF2-40B4-BE49-F238E27FC236}">
                <a16:creationId xmlns:a16="http://schemas.microsoft.com/office/drawing/2014/main" id="{6A71F8A5-18F5-9938-6D53-0DC7FB589C35}"/>
              </a:ext>
            </a:extLst>
          </p:cNvPr>
          <p:cNvCxnSpPr>
            <a:cxnSpLocks/>
          </p:cNvCxnSpPr>
          <p:nvPr/>
        </p:nvCxnSpPr>
        <p:spPr>
          <a:xfrm flipV="1">
            <a:off x="3914659" y="3252472"/>
            <a:ext cx="4802052" cy="27573"/>
          </a:xfrm>
          <a:prstGeom prst="straightConnector1">
            <a:avLst/>
          </a:prstGeom>
          <a:ln w="76200">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pic>
        <p:nvPicPr>
          <p:cNvPr id="3076" name="Picture 4" descr="GitHub - ngryman/ds-linked-list: A simply linked list data structure in  JavaScript.">
            <a:extLst>
              <a:ext uri="{FF2B5EF4-FFF2-40B4-BE49-F238E27FC236}">
                <a16:creationId xmlns:a16="http://schemas.microsoft.com/office/drawing/2014/main" id="{67D5058C-75F5-CCD8-64D4-AC978AF466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262" y="1219617"/>
            <a:ext cx="3215173" cy="18634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E08531EE-B0BA-6139-06F6-A82B8FB71E0C}"/>
              </a:ext>
            </a:extLst>
          </p:cNvPr>
          <p:cNvGrpSpPr/>
          <p:nvPr/>
        </p:nvGrpSpPr>
        <p:grpSpPr>
          <a:xfrm>
            <a:off x="2623672" y="2874866"/>
            <a:ext cx="1137425" cy="1452774"/>
            <a:chOff x="2242556" y="1291177"/>
            <a:chExt cx="1137425" cy="1452774"/>
          </a:xfrm>
        </p:grpSpPr>
        <p:pic>
          <p:nvPicPr>
            <p:cNvPr id="30" name="Picture 29">
              <a:extLst>
                <a:ext uri="{FF2B5EF4-FFF2-40B4-BE49-F238E27FC236}">
                  <a16:creationId xmlns:a16="http://schemas.microsoft.com/office/drawing/2014/main" id="{097EF778-6129-CEAC-4A7E-13F30B1F58CA}"/>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139738">
              <a:off x="2265435" y="1291177"/>
              <a:ext cx="1091669" cy="1091669"/>
            </a:xfrm>
            <a:prstGeom prst="rect">
              <a:avLst/>
            </a:prstGeom>
          </p:spPr>
        </p:pic>
        <p:sp>
          <p:nvSpPr>
            <p:cNvPr id="31" name="TextBox 30">
              <a:extLst>
                <a:ext uri="{FF2B5EF4-FFF2-40B4-BE49-F238E27FC236}">
                  <a16:creationId xmlns:a16="http://schemas.microsoft.com/office/drawing/2014/main" id="{A3D005E6-0288-7ADB-EE9B-0368999F94FF}"/>
                </a:ext>
              </a:extLst>
            </p:cNvPr>
            <p:cNvSpPr txBox="1"/>
            <p:nvPr/>
          </p:nvSpPr>
          <p:spPr>
            <a:xfrm>
              <a:off x="2242556" y="2374619"/>
              <a:ext cx="1137425" cy="369332"/>
            </a:xfrm>
            <a:prstGeom prst="rect">
              <a:avLst/>
            </a:prstGeom>
            <a:noFill/>
          </p:spPr>
          <p:txBody>
            <a:bodyPr wrap="square" rtlCol="0">
              <a:spAutoFit/>
            </a:bodyPr>
            <a:lstStyle/>
            <a:p>
              <a:r>
                <a:rPr lang="en-US" dirty="0">
                  <a:solidFill>
                    <a:schemeClr val="bg1"/>
                  </a:solidFill>
                  <a:latin typeface="Nunito" pitchFamily="2" charset="0"/>
                </a:rPr>
                <a:t>Thread 1</a:t>
              </a:r>
              <a:endParaRPr lang="en-IN" dirty="0">
                <a:solidFill>
                  <a:schemeClr val="bg1"/>
                </a:solidFill>
                <a:latin typeface="Nunito" pitchFamily="2" charset="0"/>
              </a:endParaRPr>
            </a:p>
          </p:txBody>
        </p:sp>
      </p:grpSp>
      <p:grpSp>
        <p:nvGrpSpPr>
          <p:cNvPr id="32" name="Group 31">
            <a:extLst>
              <a:ext uri="{FF2B5EF4-FFF2-40B4-BE49-F238E27FC236}">
                <a16:creationId xmlns:a16="http://schemas.microsoft.com/office/drawing/2014/main" id="{F63C22F3-6B46-1C20-5F08-A04AA8E2CB00}"/>
              </a:ext>
            </a:extLst>
          </p:cNvPr>
          <p:cNvGrpSpPr/>
          <p:nvPr/>
        </p:nvGrpSpPr>
        <p:grpSpPr>
          <a:xfrm>
            <a:off x="8870270" y="2706638"/>
            <a:ext cx="1137425" cy="1452774"/>
            <a:chOff x="2242556" y="1291177"/>
            <a:chExt cx="1137425" cy="1452774"/>
          </a:xfrm>
        </p:grpSpPr>
        <p:pic>
          <p:nvPicPr>
            <p:cNvPr id="33" name="Picture 32">
              <a:extLst>
                <a:ext uri="{FF2B5EF4-FFF2-40B4-BE49-F238E27FC236}">
                  <a16:creationId xmlns:a16="http://schemas.microsoft.com/office/drawing/2014/main" id="{34AA5A38-79D9-314A-B7FD-329FD49567D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139738">
              <a:off x="2265435" y="1291177"/>
              <a:ext cx="1091669" cy="1091669"/>
            </a:xfrm>
            <a:prstGeom prst="rect">
              <a:avLst/>
            </a:prstGeom>
          </p:spPr>
        </p:pic>
        <p:sp>
          <p:nvSpPr>
            <p:cNvPr id="34" name="TextBox 33">
              <a:extLst>
                <a:ext uri="{FF2B5EF4-FFF2-40B4-BE49-F238E27FC236}">
                  <a16:creationId xmlns:a16="http://schemas.microsoft.com/office/drawing/2014/main" id="{A7F3A2C9-18F5-8FDE-704B-0FAD1BA379B6}"/>
                </a:ext>
              </a:extLst>
            </p:cNvPr>
            <p:cNvSpPr txBox="1"/>
            <p:nvPr/>
          </p:nvSpPr>
          <p:spPr>
            <a:xfrm>
              <a:off x="2242556" y="2374619"/>
              <a:ext cx="1137425" cy="369332"/>
            </a:xfrm>
            <a:prstGeom prst="rect">
              <a:avLst/>
            </a:prstGeom>
            <a:noFill/>
          </p:spPr>
          <p:txBody>
            <a:bodyPr wrap="square" rtlCol="0">
              <a:spAutoFit/>
            </a:bodyPr>
            <a:lstStyle/>
            <a:p>
              <a:r>
                <a:rPr lang="en-US" dirty="0">
                  <a:solidFill>
                    <a:schemeClr val="bg1"/>
                  </a:solidFill>
                  <a:latin typeface="Nunito" pitchFamily="2" charset="0"/>
                </a:rPr>
                <a:t>Thread 2</a:t>
              </a:r>
              <a:endParaRPr lang="en-IN" dirty="0">
                <a:solidFill>
                  <a:schemeClr val="bg1"/>
                </a:solidFill>
                <a:latin typeface="Nunito" pitchFamily="2" charset="0"/>
              </a:endParaRPr>
            </a:p>
          </p:txBody>
        </p:sp>
      </p:grpSp>
      <p:sp>
        <p:nvSpPr>
          <p:cNvPr id="39" name="Title 1">
            <a:extLst>
              <a:ext uri="{FF2B5EF4-FFF2-40B4-BE49-F238E27FC236}">
                <a16:creationId xmlns:a16="http://schemas.microsoft.com/office/drawing/2014/main" id="{CA5CBF38-7A69-AD7D-623F-CC25089C8386}"/>
              </a:ext>
            </a:extLst>
          </p:cNvPr>
          <p:cNvSpPr>
            <a:spLocks noGrp="1"/>
          </p:cNvSpPr>
          <p:nvPr/>
        </p:nvSpPr>
        <p:spPr>
          <a:xfrm>
            <a:off x="4365895" y="21974"/>
            <a:ext cx="3893906" cy="13384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dirty="0">
                <a:solidFill>
                  <a:schemeClr val="bg1"/>
                </a:solidFill>
                <a:latin typeface="Nunito" pitchFamily="2" charset="0"/>
                <a:cs typeface="Calibri Light"/>
              </a:rPr>
              <a:t>Synchronization</a:t>
            </a:r>
            <a:endParaRPr lang="en-US" sz="4000" b="1" u="sng" dirty="0">
              <a:solidFill>
                <a:schemeClr val="bg1"/>
              </a:solidFill>
              <a:latin typeface="Nunito" pitchFamily="2" charset="0"/>
            </a:endParaRPr>
          </a:p>
        </p:txBody>
      </p:sp>
    </p:spTree>
    <p:extLst>
      <p:ext uri="{BB962C8B-B14F-4D97-AF65-F5344CB8AC3E}">
        <p14:creationId xmlns:p14="http://schemas.microsoft.com/office/powerpoint/2010/main" val="84451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out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500"/>
                                        <p:tgtEl>
                                          <p:spTgt spid="307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1.04167E-6 0 L 0.2043 -0.17708 " pathEditMode="relative" rAng="0" ptsTypes="AA">
                                      <p:cBhvr>
                                        <p:cTn id="24" dur="2000" fill="hold"/>
                                        <p:tgtEl>
                                          <p:spTgt spid="29"/>
                                        </p:tgtEl>
                                        <p:attrNameLst>
                                          <p:attrName>ppt_x</p:attrName>
                                          <p:attrName>ppt_y</p:attrName>
                                        </p:attrNameLst>
                                      </p:cBhvr>
                                      <p:rCtr x="10208" y="-8866"/>
                                    </p:animMotion>
                                  </p:childTnLst>
                                </p:cTn>
                              </p:par>
                              <p:par>
                                <p:cTn id="25" presetID="42" presetClass="path" presetSubtype="0" accel="50000" decel="50000" fill="hold" nodeType="withEffect">
                                  <p:stCondLst>
                                    <p:cond delay="0"/>
                                  </p:stCondLst>
                                  <p:childTnLst>
                                    <p:animMotion origin="layout" path="M 1.25E-6 -2.96296E-6 L -0.20208 -0.13148 " pathEditMode="relative" rAng="0" ptsTypes="AA">
                                      <p:cBhvr>
                                        <p:cTn id="26" dur="2000" fill="hold"/>
                                        <p:tgtEl>
                                          <p:spTgt spid="32"/>
                                        </p:tgtEl>
                                        <p:attrNameLst>
                                          <p:attrName>ppt_x</p:attrName>
                                          <p:attrName>ppt_y</p:attrName>
                                        </p:attrNameLst>
                                      </p:cBhvr>
                                      <p:rCtr x="-10104" y="-6574"/>
                                    </p:animMotion>
                                  </p:childTnLst>
                                </p:cTn>
                              </p:par>
                            </p:childTnLst>
                          </p:cTn>
                        </p:par>
                        <p:par>
                          <p:cTn id="27" fill="hold">
                            <p:stCondLst>
                              <p:cond delay="2000"/>
                            </p:stCondLst>
                            <p:childTnLst>
                              <p:par>
                                <p:cTn id="28" presetID="35" presetClass="path" presetSubtype="0" accel="50000" decel="50000" fill="hold" nodeType="afterEffect">
                                  <p:stCondLst>
                                    <p:cond delay="0"/>
                                  </p:stCondLst>
                                  <p:childTnLst>
                                    <p:animMotion origin="layout" path="M -0.20208 -0.13148 L -0.26888 -0.13148 " pathEditMode="relative" rAng="0" ptsTypes="AA">
                                      <p:cBhvr>
                                        <p:cTn id="29" dur="2000" fill="hold"/>
                                        <p:tgtEl>
                                          <p:spTgt spid="32"/>
                                        </p:tgtEl>
                                        <p:attrNameLst>
                                          <p:attrName>ppt_x</p:attrName>
                                          <p:attrName>ppt_y</p:attrName>
                                        </p:attrNameLst>
                                      </p:cBhvr>
                                      <p:rCtr x="-3346" y="0"/>
                                    </p:animMotion>
                                  </p:childTnLst>
                                </p:cTn>
                              </p:par>
                              <p:par>
                                <p:cTn id="30" presetID="63" presetClass="path" presetSubtype="0" accel="50000" decel="50000" fill="hold" nodeType="withEffect">
                                  <p:stCondLst>
                                    <p:cond delay="0"/>
                                  </p:stCondLst>
                                  <p:childTnLst>
                                    <p:animMotion origin="layout" path="M 0.2043 -0.17708 L 0.25039 -0.15208 " pathEditMode="relative" rAng="0" ptsTypes="AA">
                                      <p:cBhvr>
                                        <p:cTn id="31" dur="2000" fill="hold"/>
                                        <p:tgtEl>
                                          <p:spTgt spid="29"/>
                                        </p:tgtEl>
                                        <p:attrNameLst>
                                          <p:attrName>ppt_x</p:attrName>
                                          <p:attrName>ppt_y</p:attrName>
                                        </p:attrNameLst>
                                      </p:cBhvr>
                                      <p:rCtr x="2305" y="125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1.25E-6 -2.96296E-6 L -0.26367 -0.13148 " pathEditMode="relative" rAng="0" ptsTypes="AA">
                                      <p:cBhvr>
                                        <p:cTn id="35" dur="2000" spd="-100000" fill="hold"/>
                                        <p:tgtEl>
                                          <p:spTgt spid="32"/>
                                        </p:tgtEl>
                                        <p:attrNameLst>
                                          <p:attrName>ppt_x</p:attrName>
                                          <p:attrName>ppt_y</p:attrName>
                                        </p:attrNameLst>
                                      </p:cBhvr>
                                      <p:rCtr x="-13190" y="-6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6482157-7523-84E0-0A5F-9C7897A502C9}"/>
              </a:ext>
            </a:extLst>
          </p:cNvPr>
          <p:cNvGrpSpPr/>
          <p:nvPr/>
        </p:nvGrpSpPr>
        <p:grpSpPr>
          <a:xfrm>
            <a:off x="3178324" y="470364"/>
            <a:ext cx="1137425" cy="1452774"/>
            <a:chOff x="2242556" y="1291177"/>
            <a:chExt cx="1137425" cy="1452774"/>
          </a:xfrm>
        </p:grpSpPr>
        <p:pic>
          <p:nvPicPr>
            <p:cNvPr id="3" name="Picture 2">
              <a:extLst>
                <a:ext uri="{FF2B5EF4-FFF2-40B4-BE49-F238E27FC236}">
                  <a16:creationId xmlns:a16="http://schemas.microsoft.com/office/drawing/2014/main" id="{93355568-9FF3-C0DD-0CA3-CB805CA7C93E}"/>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139738">
              <a:off x="2265435" y="1291177"/>
              <a:ext cx="1091669" cy="1091669"/>
            </a:xfrm>
            <a:prstGeom prst="rect">
              <a:avLst/>
            </a:prstGeom>
          </p:spPr>
        </p:pic>
        <p:sp>
          <p:nvSpPr>
            <p:cNvPr id="4" name="TextBox 3">
              <a:extLst>
                <a:ext uri="{FF2B5EF4-FFF2-40B4-BE49-F238E27FC236}">
                  <a16:creationId xmlns:a16="http://schemas.microsoft.com/office/drawing/2014/main" id="{FA115552-51FB-B3C6-5D76-5C3D6AAC46EA}"/>
                </a:ext>
              </a:extLst>
            </p:cNvPr>
            <p:cNvSpPr txBox="1"/>
            <p:nvPr/>
          </p:nvSpPr>
          <p:spPr>
            <a:xfrm>
              <a:off x="2242556" y="2374619"/>
              <a:ext cx="1137425" cy="369332"/>
            </a:xfrm>
            <a:prstGeom prst="rect">
              <a:avLst/>
            </a:prstGeom>
            <a:noFill/>
          </p:spPr>
          <p:txBody>
            <a:bodyPr wrap="square" rtlCol="0">
              <a:spAutoFit/>
            </a:bodyPr>
            <a:lstStyle/>
            <a:p>
              <a:r>
                <a:rPr lang="en-US" dirty="0">
                  <a:solidFill>
                    <a:schemeClr val="bg1"/>
                  </a:solidFill>
                  <a:latin typeface="Nunito" pitchFamily="2" charset="0"/>
                </a:rPr>
                <a:t>Thread 1</a:t>
              </a:r>
              <a:endParaRPr lang="en-IN" dirty="0">
                <a:solidFill>
                  <a:schemeClr val="bg1"/>
                </a:solidFill>
                <a:latin typeface="Nunito" pitchFamily="2" charset="0"/>
              </a:endParaRPr>
            </a:p>
          </p:txBody>
        </p:sp>
      </p:grpSp>
      <p:grpSp>
        <p:nvGrpSpPr>
          <p:cNvPr id="8" name="Group 7">
            <a:extLst>
              <a:ext uri="{FF2B5EF4-FFF2-40B4-BE49-F238E27FC236}">
                <a16:creationId xmlns:a16="http://schemas.microsoft.com/office/drawing/2014/main" id="{2FB7B55F-400F-20A7-9B9E-30ED13BEA7BD}"/>
              </a:ext>
            </a:extLst>
          </p:cNvPr>
          <p:cNvGrpSpPr/>
          <p:nvPr/>
        </p:nvGrpSpPr>
        <p:grpSpPr>
          <a:xfrm>
            <a:off x="1541279" y="547124"/>
            <a:ext cx="1137425" cy="1452774"/>
            <a:chOff x="2242556" y="1291177"/>
            <a:chExt cx="1137425" cy="1452774"/>
          </a:xfrm>
        </p:grpSpPr>
        <p:pic>
          <p:nvPicPr>
            <p:cNvPr id="9" name="Picture 8">
              <a:extLst>
                <a:ext uri="{FF2B5EF4-FFF2-40B4-BE49-F238E27FC236}">
                  <a16:creationId xmlns:a16="http://schemas.microsoft.com/office/drawing/2014/main" id="{85D40997-A5E8-C8A3-7531-C794794EC59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139738">
              <a:off x="2265435" y="1291177"/>
              <a:ext cx="1091669" cy="1091669"/>
            </a:xfrm>
            <a:prstGeom prst="rect">
              <a:avLst/>
            </a:prstGeom>
          </p:spPr>
        </p:pic>
        <p:sp>
          <p:nvSpPr>
            <p:cNvPr id="10" name="TextBox 9">
              <a:extLst>
                <a:ext uri="{FF2B5EF4-FFF2-40B4-BE49-F238E27FC236}">
                  <a16:creationId xmlns:a16="http://schemas.microsoft.com/office/drawing/2014/main" id="{709773CB-A298-AA62-B68B-EC4E8949DA42}"/>
                </a:ext>
              </a:extLst>
            </p:cNvPr>
            <p:cNvSpPr txBox="1"/>
            <p:nvPr/>
          </p:nvSpPr>
          <p:spPr>
            <a:xfrm>
              <a:off x="2242556" y="2374619"/>
              <a:ext cx="1137425" cy="369332"/>
            </a:xfrm>
            <a:prstGeom prst="rect">
              <a:avLst/>
            </a:prstGeom>
            <a:noFill/>
          </p:spPr>
          <p:txBody>
            <a:bodyPr wrap="square" rtlCol="0">
              <a:spAutoFit/>
            </a:bodyPr>
            <a:lstStyle/>
            <a:p>
              <a:r>
                <a:rPr lang="en-US" dirty="0">
                  <a:solidFill>
                    <a:schemeClr val="bg1"/>
                  </a:solidFill>
                  <a:latin typeface="Nunito" pitchFamily="2" charset="0"/>
                </a:rPr>
                <a:t>Thread 2</a:t>
              </a:r>
              <a:endParaRPr lang="en-IN" dirty="0">
                <a:solidFill>
                  <a:schemeClr val="bg1"/>
                </a:solidFill>
                <a:latin typeface="Nunito" pitchFamily="2" charset="0"/>
              </a:endParaRPr>
            </a:p>
          </p:txBody>
        </p:sp>
      </p:grpSp>
      <p:grpSp>
        <p:nvGrpSpPr>
          <p:cNvPr id="11" name="Group 10">
            <a:extLst>
              <a:ext uri="{FF2B5EF4-FFF2-40B4-BE49-F238E27FC236}">
                <a16:creationId xmlns:a16="http://schemas.microsoft.com/office/drawing/2014/main" id="{01618BAE-2C7D-C876-B1EA-A3D153421976}"/>
              </a:ext>
            </a:extLst>
          </p:cNvPr>
          <p:cNvGrpSpPr/>
          <p:nvPr/>
        </p:nvGrpSpPr>
        <p:grpSpPr>
          <a:xfrm>
            <a:off x="58889" y="528537"/>
            <a:ext cx="1137425" cy="1452774"/>
            <a:chOff x="2242557" y="1291177"/>
            <a:chExt cx="1137425" cy="1452774"/>
          </a:xfrm>
        </p:grpSpPr>
        <p:pic>
          <p:nvPicPr>
            <p:cNvPr id="12" name="Picture 11">
              <a:extLst>
                <a:ext uri="{FF2B5EF4-FFF2-40B4-BE49-F238E27FC236}">
                  <a16:creationId xmlns:a16="http://schemas.microsoft.com/office/drawing/2014/main" id="{B610FEED-E685-FA7F-C52E-13BF224A879E}"/>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139738">
              <a:off x="2265435" y="1291177"/>
              <a:ext cx="1091669" cy="1091669"/>
            </a:xfrm>
            <a:prstGeom prst="rect">
              <a:avLst/>
            </a:prstGeom>
          </p:spPr>
        </p:pic>
        <p:sp>
          <p:nvSpPr>
            <p:cNvPr id="13" name="TextBox 12">
              <a:extLst>
                <a:ext uri="{FF2B5EF4-FFF2-40B4-BE49-F238E27FC236}">
                  <a16:creationId xmlns:a16="http://schemas.microsoft.com/office/drawing/2014/main" id="{0D38A26D-1A7E-4C44-EDE9-4D1575D2CBC0}"/>
                </a:ext>
              </a:extLst>
            </p:cNvPr>
            <p:cNvSpPr txBox="1"/>
            <p:nvPr/>
          </p:nvSpPr>
          <p:spPr>
            <a:xfrm>
              <a:off x="2242557" y="2374619"/>
              <a:ext cx="1137425" cy="369332"/>
            </a:xfrm>
            <a:prstGeom prst="rect">
              <a:avLst/>
            </a:prstGeom>
            <a:noFill/>
          </p:spPr>
          <p:txBody>
            <a:bodyPr wrap="square" rtlCol="0">
              <a:spAutoFit/>
            </a:bodyPr>
            <a:lstStyle/>
            <a:p>
              <a:r>
                <a:rPr lang="en-US" dirty="0">
                  <a:solidFill>
                    <a:schemeClr val="bg1"/>
                  </a:solidFill>
                  <a:latin typeface="Nunito" pitchFamily="2" charset="0"/>
                </a:rPr>
                <a:t>Thread 3</a:t>
              </a:r>
              <a:endParaRPr lang="en-IN" dirty="0">
                <a:solidFill>
                  <a:schemeClr val="bg1"/>
                </a:solidFill>
                <a:latin typeface="Nunito" pitchFamily="2" charset="0"/>
              </a:endParaRPr>
            </a:p>
          </p:txBody>
        </p:sp>
      </p:grpSp>
      <p:grpSp>
        <p:nvGrpSpPr>
          <p:cNvPr id="14" name="Group 13">
            <a:extLst>
              <a:ext uri="{FF2B5EF4-FFF2-40B4-BE49-F238E27FC236}">
                <a16:creationId xmlns:a16="http://schemas.microsoft.com/office/drawing/2014/main" id="{518AA040-9AA2-F869-2944-129CA47FE2DE}"/>
              </a:ext>
            </a:extLst>
          </p:cNvPr>
          <p:cNvGrpSpPr/>
          <p:nvPr/>
        </p:nvGrpSpPr>
        <p:grpSpPr>
          <a:xfrm>
            <a:off x="756883" y="2330139"/>
            <a:ext cx="1137425" cy="1452774"/>
            <a:chOff x="2242556" y="1291177"/>
            <a:chExt cx="1137425" cy="1452774"/>
          </a:xfrm>
        </p:grpSpPr>
        <p:pic>
          <p:nvPicPr>
            <p:cNvPr id="15" name="Picture 14">
              <a:extLst>
                <a:ext uri="{FF2B5EF4-FFF2-40B4-BE49-F238E27FC236}">
                  <a16:creationId xmlns:a16="http://schemas.microsoft.com/office/drawing/2014/main" id="{454795C5-15C1-2B47-15AF-C64AB46CB4E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139738">
              <a:off x="2265435" y="1291177"/>
              <a:ext cx="1091669" cy="1091669"/>
            </a:xfrm>
            <a:prstGeom prst="rect">
              <a:avLst/>
            </a:prstGeom>
          </p:spPr>
        </p:pic>
        <p:sp>
          <p:nvSpPr>
            <p:cNvPr id="16" name="TextBox 15">
              <a:extLst>
                <a:ext uri="{FF2B5EF4-FFF2-40B4-BE49-F238E27FC236}">
                  <a16:creationId xmlns:a16="http://schemas.microsoft.com/office/drawing/2014/main" id="{868D5AE5-136F-01DB-7CBC-450B212E8B01}"/>
                </a:ext>
              </a:extLst>
            </p:cNvPr>
            <p:cNvSpPr txBox="1"/>
            <p:nvPr/>
          </p:nvSpPr>
          <p:spPr>
            <a:xfrm>
              <a:off x="2242556" y="2374619"/>
              <a:ext cx="1137425" cy="369332"/>
            </a:xfrm>
            <a:prstGeom prst="rect">
              <a:avLst/>
            </a:prstGeom>
            <a:noFill/>
          </p:spPr>
          <p:txBody>
            <a:bodyPr wrap="square" rtlCol="0">
              <a:spAutoFit/>
            </a:bodyPr>
            <a:lstStyle/>
            <a:p>
              <a:r>
                <a:rPr lang="en-US" dirty="0">
                  <a:solidFill>
                    <a:schemeClr val="bg1"/>
                  </a:solidFill>
                  <a:latin typeface="Nunito" pitchFamily="2" charset="0"/>
                </a:rPr>
                <a:t>Thread 5</a:t>
              </a:r>
              <a:endParaRPr lang="en-IN" dirty="0">
                <a:solidFill>
                  <a:schemeClr val="bg1"/>
                </a:solidFill>
                <a:latin typeface="Nunito" pitchFamily="2" charset="0"/>
              </a:endParaRPr>
            </a:p>
          </p:txBody>
        </p:sp>
      </p:grpSp>
      <p:grpSp>
        <p:nvGrpSpPr>
          <p:cNvPr id="17" name="Group 16">
            <a:extLst>
              <a:ext uri="{FF2B5EF4-FFF2-40B4-BE49-F238E27FC236}">
                <a16:creationId xmlns:a16="http://schemas.microsoft.com/office/drawing/2014/main" id="{72956CFA-08D4-668A-4047-FD8BF1ABEBB0}"/>
              </a:ext>
            </a:extLst>
          </p:cNvPr>
          <p:cNvGrpSpPr/>
          <p:nvPr/>
        </p:nvGrpSpPr>
        <p:grpSpPr>
          <a:xfrm>
            <a:off x="2395515" y="2383478"/>
            <a:ext cx="1137425" cy="1452774"/>
            <a:chOff x="2242556" y="1291177"/>
            <a:chExt cx="1137425" cy="1452774"/>
          </a:xfrm>
        </p:grpSpPr>
        <p:pic>
          <p:nvPicPr>
            <p:cNvPr id="18" name="Picture 17">
              <a:extLst>
                <a:ext uri="{FF2B5EF4-FFF2-40B4-BE49-F238E27FC236}">
                  <a16:creationId xmlns:a16="http://schemas.microsoft.com/office/drawing/2014/main" id="{96730E7E-3831-2CD7-25A2-C083BDAAFFDB}"/>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0139738">
              <a:off x="2265435" y="1291177"/>
              <a:ext cx="1091669" cy="1091669"/>
            </a:xfrm>
            <a:prstGeom prst="rect">
              <a:avLst/>
            </a:prstGeom>
          </p:spPr>
        </p:pic>
        <p:sp>
          <p:nvSpPr>
            <p:cNvPr id="19" name="TextBox 18">
              <a:extLst>
                <a:ext uri="{FF2B5EF4-FFF2-40B4-BE49-F238E27FC236}">
                  <a16:creationId xmlns:a16="http://schemas.microsoft.com/office/drawing/2014/main" id="{A4F5C7EE-0560-E346-4C5E-D0C23E8D7362}"/>
                </a:ext>
              </a:extLst>
            </p:cNvPr>
            <p:cNvSpPr txBox="1"/>
            <p:nvPr/>
          </p:nvSpPr>
          <p:spPr>
            <a:xfrm>
              <a:off x="2242556" y="2374619"/>
              <a:ext cx="1137425" cy="369332"/>
            </a:xfrm>
            <a:prstGeom prst="rect">
              <a:avLst/>
            </a:prstGeom>
            <a:noFill/>
          </p:spPr>
          <p:txBody>
            <a:bodyPr wrap="square" rtlCol="0">
              <a:spAutoFit/>
            </a:bodyPr>
            <a:lstStyle/>
            <a:p>
              <a:r>
                <a:rPr lang="en-US" dirty="0">
                  <a:solidFill>
                    <a:schemeClr val="bg1"/>
                  </a:solidFill>
                  <a:latin typeface="Nunito" pitchFamily="2" charset="0"/>
                </a:rPr>
                <a:t>Thread 4</a:t>
              </a:r>
              <a:endParaRPr lang="en-IN" dirty="0">
                <a:solidFill>
                  <a:schemeClr val="bg1"/>
                </a:solidFill>
                <a:latin typeface="Nunito" pitchFamily="2" charset="0"/>
              </a:endParaRPr>
            </a:p>
          </p:txBody>
        </p:sp>
      </p:grpSp>
      <p:pic>
        <p:nvPicPr>
          <p:cNvPr id="23" name="Picture 22">
            <a:extLst>
              <a:ext uri="{FF2B5EF4-FFF2-40B4-BE49-F238E27FC236}">
                <a16:creationId xmlns:a16="http://schemas.microsoft.com/office/drawing/2014/main" id="{F6314186-DB36-7B80-3CB0-DC6F76318CC7}"/>
              </a:ext>
            </a:extLst>
          </p:cNvPr>
          <p:cNvPicPr>
            <a:picLocks noChangeAspect="1"/>
          </p:cNvPicPr>
          <p:nvPr/>
        </p:nvPicPr>
        <p:blipFill rotWithShape="1">
          <a:blip r:embed="rId4">
            <a:extLst>
              <a:ext uri="{28A0092B-C50C-407E-A947-70E740481C1C}">
                <a14:useLocalDpi xmlns:a14="http://schemas.microsoft.com/office/drawing/2010/main" val="0"/>
              </a:ext>
            </a:extLst>
          </a:blip>
          <a:srcRect l="9170" t="13852" r="12302" b="20056"/>
          <a:stretch/>
        </p:blipFill>
        <p:spPr>
          <a:xfrm>
            <a:off x="8661432" y="896326"/>
            <a:ext cx="2927245" cy="2939926"/>
          </a:xfrm>
          <a:prstGeom prst="rect">
            <a:avLst/>
          </a:prstGeom>
        </p:spPr>
      </p:pic>
      <p:pic>
        <p:nvPicPr>
          <p:cNvPr id="24" name="Picture 4" descr="GitHub - ngryman/ds-linked-list: A simply linked list data structure in  JavaScript.">
            <a:extLst>
              <a:ext uri="{FF2B5EF4-FFF2-40B4-BE49-F238E27FC236}">
                <a16:creationId xmlns:a16="http://schemas.microsoft.com/office/drawing/2014/main" id="{E84ABE7A-264E-7B0B-F445-9A098388AD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4566" y="1550093"/>
            <a:ext cx="3215173" cy="186348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GitHub - ngryman/ds-linked-list: A simply linked list data structure in  JavaScript.">
            <a:extLst>
              <a:ext uri="{FF2B5EF4-FFF2-40B4-BE49-F238E27FC236}">
                <a16:creationId xmlns:a16="http://schemas.microsoft.com/office/drawing/2014/main" id="{3A6CF762-84EC-318F-8983-DE1F6B9C37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4024" y="1550093"/>
            <a:ext cx="3215173" cy="1863488"/>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a:extLst>
              <a:ext uri="{FF2B5EF4-FFF2-40B4-BE49-F238E27FC236}">
                <a16:creationId xmlns:a16="http://schemas.microsoft.com/office/drawing/2014/main" id="{87E1D400-663C-4183-631A-F6D53DE1A204}"/>
              </a:ext>
            </a:extLst>
          </p:cNvPr>
          <p:cNvSpPr>
            <a:spLocks noGrp="1"/>
          </p:cNvSpPr>
          <p:nvPr/>
        </p:nvSpPr>
        <p:spPr>
          <a:xfrm>
            <a:off x="4365895" y="21974"/>
            <a:ext cx="3893906" cy="13384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dirty="0">
                <a:solidFill>
                  <a:schemeClr val="bg1"/>
                </a:solidFill>
                <a:latin typeface="Nunito" pitchFamily="2" charset="0"/>
                <a:cs typeface="Calibri Light"/>
              </a:rPr>
              <a:t>Synchronization</a:t>
            </a:r>
            <a:endParaRPr lang="en-US" sz="4000" b="1" u="sng" dirty="0">
              <a:solidFill>
                <a:schemeClr val="bg1"/>
              </a:solidFill>
              <a:latin typeface="Nunito" pitchFamily="2" charset="0"/>
            </a:endParaRPr>
          </a:p>
        </p:txBody>
      </p:sp>
    </p:spTree>
    <p:extLst>
      <p:ext uri="{BB962C8B-B14F-4D97-AF65-F5344CB8AC3E}">
        <p14:creationId xmlns:p14="http://schemas.microsoft.com/office/powerpoint/2010/main" val="207157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1.66667E-6 4.44444E-6 L 0.24011 0.18495 " pathEditMode="relative" rAng="0" ptsTypes="AA">
                                      <p:cBhvr>
                                        <p:cTn id="37" dur="2000" fill="hold"/>
                                        <p:tgtEl>
                                          <p:spTgt spid="2"/>
                                        </p:tgtEl>
                                        <p:attrNameLst>
                                          <p:attrName>ppt_x</p:attrName>
                                          <p:attrName>ppt_y</p:attrName>
                                        </p:attrNameLst>
                                      </p:cBhvr>
                                      <p:rCtr x="12005" y="9236"/>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0.01054 0.03263 L 0.26054 0.03263 " pathEditMode="relative" rAng="0" ptsTypes="AA">
                                      <p:cBhvr>
                                        <p:cTn id="46" dur="2000" fill="hold"/>
                                        <p:tgtEl>
                                          <p:spTgt spid="25"/>
                                        </p:tgtEl>
                                        <p:attrNameLst>
                                          <p:attrName>ppt_x</p:attrName>
                                          <p:attrName>ppt_y</p:attrName>
                                        </p:attrNameLst>
                                      </p:cBhvr>
                                      <p:rCtr x="12500" y="0"/>
                                    </p:animMotion>
                                  </p:childTnLst>
                                </p:cTn>
                              </p:par>
                              <p:par>
                                <p:cTn id="47" presetID="63" presetClass="path" presetSubtype="0" accel="50000" decel="50000" fill="hold" nodeType="withEffect">
                                  <p:stCondLst>
                                    <p:cond delay="0"/>
                                  </p:stCondLst>
                                  <p:childTnLst>
                                    <p:animMotion origin="layout" path="M 0.24011 0.18495 L 0.48021 0.18657 " pathEditMode="relative" rAng="0" ptsTypes="AA">
                                      <p:cBhvr>
                                        <p:cTn id="48" dur="2000" fill="hold"/>
                                        <p:tgtEl>
                                          <p:spTgt spid="2"/>
                                        </p:tgtEl>
                                        <p:attrNameLst>
                                          <p:attrName>ppt_x</p:attrName>
                                          <p:attrName>ppt_y</p:attrName>
                                        </p:attrNameLst>
                                      </p:cBhvr>
                                      <p:rCtr x="12005" y="69"/>
                                    </p:animMotion>
                                  </p:childTnLst>
                                </p:cTn>
                              </p:par>
                            </p:childTnLst>
                          </p:cTn>
                        </p:par>
                        <p:par>
                          <p:cTn id="49" fill="hold">
                            <p:stCondLst>
                              <p:cond delay="2000"/>
                            </p:stCondLst>
                            <p:childTnLst>
                              <p:par>
                                <p:cTn id="50" presetID="42" presetClass="path" presetSubtype="0" accel="50000" decel="50000" fill="hold" nodeType="afterEffect">
                                  <p:stCondLst>
                                    <p:cond delay="0"/>
                                  </p:stCondLst>
                                  <p:childTnLst>
                                    <p:animMotion origin="layout" path="M 0.26054 0.03263 L 0.3289 0.52199 " pathEditMode="relative" rAng="0" ptsTypes="AA">
                                      <p:cBhvr>
                                        <p:cTn id="51" dur="2000" fill="hold"/>
                                        <p:tgtEl>
                                          <p:spTgt spid="25"/>
                                        </p:tgtEl>
                                        <p:attrNameLst>
                                          <p:attrName>ppt_x</p:attrName>
                                          <p:attrName>ppt_y</p:attrName>
                                        </p:attrNameLst>
                                      </p:cBhvr>
                                      <p:rCtr x="3411" y="24468"/>
                                    </p:animMotion>
                                  </p:childTnLst>
                                </p:cTn>
                              </p:par>
                              <p:par>
                                <p:cTn id="52" presetID="42" presetClass="path" presetSubtype="0" accel="50000" decel="50000" fill="hold" nodeType="withEffect">
                                  <p:stCondLst>
                                    <p:cond delay="0"/>
                                  </p:stCondLst>
                                  <p:childTnLst>
                                    <p:animMotion origin="layout" path="M 0.48776 0.18356 L 0.55339 0.66805 " pathEditMode="relative" rAng="0" ptsTypes="AA">
                                      <p:cBhvr>
                                        <p:cTn id="53" dur="2000" fill="hold"/>
                                        <p:tgtEl>
                                          <p:spTgt spid="2"/>
                                        </p:tgtEl>
                                        <p:attrNameLst>
                                          <p:attrName>ppt_x</p:attrName>
                                          <p:attrName>ppt_y</p:attrName>
                                        </p:attrNameLst>
                                      </p:cBhvr>
                                      <p:rCtr x="3281" y="24213"/>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3.125E-6 1.85185E-6 L 0.37343 0.17222 " pathEditMode="relative" rAng="0" ptsTypes="AA">
                                      <p:cBhvr>
                                        <p:cTn id="57" dur="2000" fill="hold"/>
                                        <p:tgtEl>
                                          <p:spTgt spid="8"/>
                                        </p:tgtEl>
                                        <p:attrNameLst>
                                          <p:attrName>ppt_x</p:attrName>
                                          <p:attrName>ppt_y</p:attrName>
                                        </p:attrNameLst>
                                      </p:cBhvr>
                                      <p:rCtr x="18646" y="8750"/>
                                    </p:animMotion>
                                  </p:childTnLst>
                                </p:cTn>
                              </p:par>
                            </p:childTnLst>
                          </p:cTn>
                        </p:par>
                        <p:par>
                          <p:cTn id="58" fill="hold">
                            <p:stCondLst>
                              <p:cond delay="2000"/>
                            </p:stCondLst>
                            <p:childTnLst>
                              <p:par>
                                <p:cTn id="59" presetID="63" presetClass="path" presetSubtype="0" accel="50000" decel="50000" fill="hold" nodeType="afterEffect">
                                  <p:stCondLst>
                                    <p:cond delay="0"/>
                                  </p:stCondLst>
                                  <p:childTnLst>
                                    <p:animMotion origin="layout" path="M -1.66667E-6 4.44444E-6 L 0.25 4.44444E-6 " pathEditMode="relative" rAng="0" ptsTypes="AA">
                                      <p:cBhvr>
                                        <p:cTn id="60" dur="2000" fill="hold"/>
                                        <p:tgtEl>
                                          <p:spTgt spid="24"/>
                                        </p:tgtEl>
                                        <p:attrNameLst>
                                          <p:attrName>ppt_x</p:attrName>
                                          <p:attrName>ppt_y</p:attrName>
                                        </p:attrNameLst>
                                      </p:cBhvr>
                                      <p:rCtr x="12500" y="0"/>
                                    </p:animMotion>
                                  </p:childTnLst>
                                </p:cTn>
                              </p:par>
                              <p:par>
                                <p:cTn id="61" presetID="63" presetClass="path" presetSubtype="0" accel="50000" decel="50000" fill="hold" nodeType="withEffect">
                                  <p:stCondLst>
                                    <p:cond delay="0"/>
                                  </p:stCondLst>
                                  <p:childTnLst>
                                    <p:animMotion origin="layout" path="M 0.37435 0.17361 L 0.622 0.17222 " pathEditMode="relative" rAng="0" ptsTypes="AA">
                                      <p:cBhvr>
                                        <p:cTn id="62" dur="2000" fill="hold"/>
                                        <p:tgtEl>
                                          <p:spTgt spid="8"/>
                                        </p:tgtEl>
                                        <p:attrNameLst>
                                          <p:attrName>ppt_x</p:attrName>
                                          <p:attrName>ppt_y</p:attrName>
                                        </p:attrNameLst>
                                      </p:cBhvr>
                                      <p:rCtr x="11719" y="-1713"/>
                                    </p:animMotion>
                                  </p:childTnLst>
                                </p:cTn>
                              </p:par>
                            </p:childTnLst>
                          </p:cTn>
                        </p:par>
                        <p:par>
                          <p:cTn id="63" fill="hold">
                            <p:stCondLst>
                              <p:cond delay="4000"/>
                            </p:stCondLst>
                            <p:childTnLst>
                              <p:par>
                                <p:cTn id="64" presetID="42" presetClass="path" presetSubtype="0" accel="50000" decel="50000" fill="hold" nodeType="afterEffect">
                                  <p:stCondLst>
                                    <p:cond delay="0"/>
                                  </p:stCondLst>
                                  <p:childTnLst>
                                    <p:animMotion origin="layout" path="M 0.32695 0.61273 L 0.622 0.17222 " pathEditMode="relative" rAng="0" ptsTypes="AA">
                                      <p:cBhvr>
                                        <p:cTn id="65" dur="2000" spd="-100000" fill="hold"/>
                                        <p:tgtEl>
                                          <p:spTgt spid="8"/>
                                        </p:tgtEl>
                                        <p:attrNameLst>
                                          <p:attrName>ppt_x</p:attrName>
                                          <p:attrName>ppt_y</p:attrName>
                                        </p:attrNameLst>
                                      </p:cBhvr>
                                      <p:rCtr x="13867" y="-23843"/>
                                    </p:animMotion>
                                  </p:childTnLst>
                                </p:cTn>
                              </p:par>
                              <p:par>
                                <p:cTn id="66" presetID="42" presetClass="path" presetSubtype="0" accel="50000" decel="50000" fill="hold" nodeType="withEffect">
                                  <p:stCondLst>
                                    <p:cond delay="0"/>
                                  </p:stCondLst>
                                  <p:childTnLst>
                                    <p:animMotion origin="layout" path="M 0.24271 -0.00093 L -0.04479 0.43657 " pathEditMode="relative" rAng="0" ptsTypes="AA">
                                      <p:cBhvr>
                                        <p:cTn id="67" dur="2000" fill="hold"/>
                                        <p:tgtEl>
                                          <p:spTgt spid="24"/>
                                        </p:tgtEl>
                                        <p:attrNameLst>
                                          <p:attrName>ppt_x</p:attrName>
                                          <p:attrName>ppt_y</p:attrName>
                                        </p:attrNameLst>
                                      </p:cBhvr>
                                      <p:rCtr x="-14414" y="21435"/>
                                    </p:animMotion>
                                  </p:childTnLst>
                                </p:cTn>
                              </p:par>
                            </p:childTnLst>
                          </p:cTn>
                        </p:par>
                        <p:par>
                          <p:cTn id="68" fill="hold">
                            <p:stCondLst>
                              <p:cond delay="6000"/>
                            </p:stCondLst>
                            <p:childTnLst>
                              <p:par>
                                <p:cTn id="69" presetID="35" presetClass="path" presetSubtype="0" accel="50000" decel="50000" fill="hold" nodeType="afterEffect">
                                  <p:stCondLst>
                                    <p:cond delay="0"/>
                                  </p:stCondLst>
                                  <p:childTnLst>
                                    <p:animMotion origin="layout" path="M 1.25E-6 1.11111E-6 L -0.33047 0.02893 " pathEditMode="relative" rAng="0" ptsTypes="AA">
                                      <p:cBhvr>
                                        <p:cTn id="70" dur="2000" fill="hold"/>
                                        <p:tgtEl>
                                          <p:spTgt spid="23"/>
                                        </p:tgtEl>
                                        <p:attrNameLst>
                                          <p:attrName>ppt_x</p:attrName>
                                          <p:attrName>ppt_y</p:attrName>
                                        </p:attrNameLst>
                                      </p:cBhvr>
                                      <p:rCtr x="-16523" y="1435"/>
                                    </p:animMotion>
                                  </p:childTnLst>
                                </p:cTn>
                              </p:par>
                            </p:childTnLst>
                          </p:cTn>
                        </p:par>
                        <p:par>
                          <p:cTn id="71" fill="hold">
                            <p:stCondLst>
                              <p:cond delay="8000"/>
                            </p:stCondLst>
                            <p:childTnLst>
                              <p:par>
                                <p:cTn id="72" presetID="42" presetClass="path" presetSubtype="0" accel="50000" decel="50000" fill="hold" nodeType="afterEffect">
                                  <p:stCondLst>
                                    <p:cond delay="0"/>
                                  </p:stCondLst>
                                  <p:childTnLst>
                                    <p:animMotion origin="layout" path="M -2.29167E-6 -3.7037E-7 L 0.50625 0.21157 " pathEditMode="relative" rAng="0" ptsTypes="AA">
                                      <p:cBhvr>
                                        <p:cTn id="73" dur="2000" fill="hold"/>
                                        <p:tgtEl>
                                          <p:spTgt spid="11"/>
                                        </p:tgtEl>
                                        <p:attrNameLst>
                                          <p:attrName>ppt_x</p:attrName>
                                          <p:attrName>ppt_y</p:attrName>
                                        </p:attrNameLst>
                                      </p:cBhvr>
                                      <p:rCtr x="24635" y="9630"/>
                                    </p:animMotion>
                                  </p:childTnLst>
                                </p:cTn>
                              </p:par>
                            </p:childTnLst>
                          </p:cTn>
                        </p:par>
                        <p:par>
                          <p:cTn id="74" fill="hold">
                            <p:stCondLst>
                              <p:cond delay="10000"/>
                            </p:stCondLst>
                            <p:childTnLst>
                              <p:par>
                                <p:cTn id="75" presetID="42" presetClass="path" presetSubtype="0" accel="50000" decel="50000" fill="hold" nodeType="afterEffect">
                                  <p:stCondLst>
                                    <p:cond delay="0"/>
                                  </p:stCondLst>
                                  <p:childTnLst>
                                    <p:animMotion origin="layout" path="M 0.49597 0.17639 L 0.28477 0.64306 " pathEditMode="relative" rAng="0" ptsTypes="AA">
                                      <p:cBhvr>
                                        <p:cTn id="76" dur="2000" fill="hold"/>
                                        <p:tgtEl>
                                          <p:spTgt spid="11"/>
                                        </p:tgtEl>
                                        <p:attrNameLst>
                                          <p:attrName>ppt_x</p:attrName>
                                          <p:attrName>ppt_y</p:attrName>
                                        </p:attrNameLst>
                                      </p:cBhvr>
                                      <p:rCtr x="-10560" y="2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1B60B-0E97-E0B8-224D-C5A32324E2B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600" b="1" kern="1200" dirty="0">
                <a:solidFill>
                  <a:schemeClr val="bg1"/>
                </a:solidFill>
                <a:latin typeface="Nunito" pitchFamily="2" charset="0"/>
              </a:rPr>
              <a:t>Methods </a:t>
            </a:r>
          </a:p>
        </p:txBody>
      </p:sp>
      <p:graphicFrame>
        <p:nvGraphicFramePr>
          <p:cNvPr id="5" name="Table 4">
            <a:extLst>
              <a:ext uri="{FF2B5EF4-FFF2-40B4-BE49-F238E27FC236}">
                <a16:creationId xmlns:a16="http://schemas.microsoft.com/office/drawing/2014/main" id="{83EC3B97-315B-A62D-56C9-B8DCB776642A}"/>
              </a:ext>
            </a:extLst>
          </p:cNvPr>
          <p:cNvGraphicFramePr>
            <a:graphicFrameLocks noGrp="1"/>
          </p:cNvGraphicFramePr>
          <p:nvPr>
            <p:extLst>
              <p:ext uri="{D42A27DB-BD31-4B8C-83A1-F6EECF244321}">
                <p14:modId xmlns:p14="http://schemas.microsoft.com/office/powerpoint/2010/main" val="1243138120"/>
              </p:ext>
            </p:extLst>
          </p:nvPr>
        </p:nvGraphicFramePr>
        <p:xfrm>
          <a:off x="643467" y="2100783"/>
          <a:ext cx="10905066" cy="3543088"/>
        </p:xfrm>
        <a:graphic>
          <a:graphicData uri="http://schemas.openxmlformats.org/drawingml/2006/table">
            <a:tbl>
              <a:tblPr firstRow="1" bandRow="1">
                <a:tableStyleId>{5C22544A-7EE6-4342-B048-85BDC9FD1C3A}</a:tableStyleId>
              </a:tblPr>
              <a:tblGrid>
                <a:gridCol w="2684836">
                  <a:extLst>
                    <a:ext uri="{9D8B030D-6E8A-4147-A177-3AD203B41FA5}">
                      <a16:colId xmlns:a16="http://schemas.microsoft.com/office/drawing/2014/main" val="443316963"/>
                    </a:ext>
                  </a:extLst>
                </a:gridCol>
                <a:gridCol w="8220230">
                  <a:extLst>
                    <a:ext uri="{9D8B030D-6E8A-4147-A177-3AD203B41FA5}">
                      <a16:colId xmlns:a16="http://schemas.microsoft.com/office/drawing/2014/main" val="405458120"/>
                    </a:ext>
                  </a:extLst>
                </a:gridCol>
              </a:tblGrid>
              <a:tr h="442886">
                <a:tc>
                  <a:txBody>
                    <a:bodyPr/>
                    <a:lstStyle/>
                    <a:p>
                      <a:pPr marL="0" algn="l" rtl="0" eaLnBrk="1" latinLnBrk="0" hangingPunct="1">
                        <a:spcBef>
                          <a:spcPts val="0"/>
                        </a:spcBef>
                        <a:spcAft>
                          <a:spcPts val="0"/>
                        </a:spcAft>
                      </a:pPr>
                      <a:r>
                        <a:rPr lang="en-US" sz="2600" kern="1200" dirty="0">
                          <a:effectLst/>
                        </a:rPr>
                        <a:t> Method </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spcBef>
                          <a:spcPts val="0"/>
                        </a:spcBef>
                        <a:spcAft>
                          <a:spcPts val="0"/>
                        </a:spcAft>
                      </a:pPr>
                      <a:r>
                        <a:rPr lang="en-US" sz="2600" kern="1200" dirty="0">
                          <a:effectLst/>
                        </a:rPr>
                        <a:t> Meaning</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864741"/>
                  </a:ext>
                </a:extLst>
              </a:tr>
              <a:tr h="442886">
                <a:tc>
                  <a:txBody>
                    <a:bodyPr/>
                    <a:lstStyle/>
                    <a:p>
                      <a:pPr marL="0" algn="l" rtl="0" eaLnBrk="1" latinLnBrk="0" hangingPunct="1">
                        <a:spcBef>
                          <a:spcPts val="0"/>
                        </a:spcBef>
                        <a:spcAft>
                          <a:spcPts val="0"/>
                        </a:spcAft>
                      </a:pPr>
                      <a:r>
                        <a:rPr lang="en-US" sz="2600" kern="1200" dirty="0">
                          <a:effectLst/>
                        </a:rPr>
                        <a:t> getName </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spcBef>
                          <a:spcPts val="0"/>
                        </a:spcBef>
                        <a:spcAft>
                          <a:spcPts val="0"/>
                        </a:spcAft>
                      </a:pPr>
                      <a:r>
                        <a:rPr lang="en-US" sz="2600" kern="1200" dirty="0">
                          <a:effectLst/>
                        </a:rPr>
                        <a:t> Obtain a thread’s name.</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2958652"/>
                  </a:ext>
                </a:extLst>
              </a:tr>
              <a:tr h="442886">
                <a:tc>
                  <a:txBody>
                    <a:bodyPr/>
                    <a:lstStyle/>
                    <a:p>
                      <a:pPr marL="0" algn="l" rtl="0" eaLnBrk="1" latinLnBrk="0" hangingPunct="1">
                        <a:spcBef>
                          <a:spcPts val="0"/>
                        </a:spcBef>
                        <a:spcAft>
                          <a:spcPts val="0"/>
                        </a:spcAft>
                      </a:pPr>
                      <a:r>
                        <a:rPr lang="en-US" sz="2600" kern="1200" dirty="0">
                          <a:effectLst/>
                        </a:rPr>
                        <a:t> getPriority </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spcBef>
                          <a:spcPts val="0"/>
                        </a:spcBef>
                        <a:spcAft>
                          <a:spcPts val="0"/>
                        </a:spcAft>
                      </a:pPr>
                      <a:r>
                        <a:rPr lang="en-US" sz="2600" kern="1200" dirty="0">
                          <a:effectLst/>
                        </a:rPr>
                        <a:t> Obtain a thread’s priority.</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3375394"/>
                  </a:ext>
                </a:extLst>
              </a:tr>
              <a:tr h="442886">
                <a:tc>
                  <a:txBody>
                    <a:bodyPr/>
                    <a:lstStyle/>
                    <a:p>
                      <a:pPr marL="0" algn="l" rtl="0" eaLnBrk="1" latinLnBrk="0" hangingPunct="1">
                        <a:spcBef>
                          <a:spcPts val="0"/>
                        </a:spcBef>
                        <a:spcAft>
                          <a:spcPts val="0"/>
                        </a:spcAft>
                      </a:pPr>
                      <a:r>
                        <a:rPr lang="en-US" sz="2600" kern="1200" dirty="0">
                          <a:effectLst/>
                        </a:rPr>
                        <a:t> isAlive </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spcBef>
                          <a:spcPts val="0"/>
                        </a:spcBef>
                        <a:spcAft>
                          <a:spcPts val="0"/>
                        </a:spcAft>
                      </a:pPr>
                      <a:r>
                        <a:rPr lang="en-US" sz="2600" kern="1200" dirty="0">
                          <a:effectLst/>
                        </a:rPr>
                        <a:t> Determine if a thread is still running.</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504431"/>
                  </a:ext>
                </a:extLst>
              </a:tr>
              <a:tr h="442886">
                <a:tc>
                  <a:txBody>
                    <a:bodyPr/>
                    <a:lstStyle/>
                    <a:p>
                      <a:pPr marL="0" algn="l" rtl="0" eaLnBrk="1" latinLnBrk="0" hangingPunct="1">
                        <a:spcBef>
                          <a:spcPts val="0"/>
                        </a:spcBef>
                        <a:spcAft>
                          <a:spcPts val="0"/>
                        </a:spcAft>
                      </a:pPr>
                      <a:r>
                        <a:rPr lang="en-US" sz="2600" kern="1200" dirty="0">
                          <a:effectLst/>
                        </a:rPr>
                        <a:t> join </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spcBef>
                          <a:spcPts val="0"/>
                        </a:spcBef>
                        <a:spcAft>
                          <a:spcPts val="0"/>
                        </a:spcAft>
                      </a:pPr>
                      <a:r>
                        <a:rPr lang="en-US" sz="2600" kern="1200" dirty="0">
                          <a:effectLst/>
                        </a:rPr>
                        <a:t> Wait for a thread to terminate.</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6109810"/>
                  </a:ext>
                </a:extLst>
              </a:tr>
              <a:tr h="442886">
                <a:tc>
                  <a:txBody>
                    <a:bodyPr/>
                    <a:lstStyle/>
                    <a:p>
                      <a:pPr marL="0" algn="l" rtl="0" eaLnBrk="1" latinLnBrk="0" hangingPunct="1">
                        <a:spcBef>
                          <a:spcPts val="0"/>
                        </a:spcBef>
                        <a:spcAft>
                          <a:spcPts val="0"/>
                        </a:spcAft>
                      </a:pPr>
                      <a:r>
                        <a:rPr lang="en-US" sz="2600" kern="1200" dirty="0">
                          <a:effectLst/>
                        </a:rPr>
                        <a:t> run </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spcBef>
                          <a:spcPts val="0"/>
                        </a:spcBef>
                        <a:spcAft>
                          <a:spcPts val="0"/>
                        </a:spcAft>
                      </a:pPr>
                      <a:r>
                        <a:rPr lang="en-US" sz="2600" kern="1200" dirty="0">
                          <a:effectLst/>
                        </a:rPr>
                        <a:t> Entry point for the thread.</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1638281"/>
                  </a:ext>
                </a:extLst>
              </a:tr>
              <a:tr h="442886">
                <a:tc>
                  <a:txBody>
                    <a:bodyPr/>
                    <a:lstStyle/>
                    <a:p>
                      <a:pPr marL="0" algn="l" rtl="0" eaLnBrk="1" latinLnBrk="0" hangingPunct="1">
                        <a:spcBef>
                          <a:spcPts val="0"/>
                        </a:spcBef>
                        <a:spcAft>
                          <a:spcPts val="0"/>
                        </a:spcAft>
                      </a:pPr>
                      <a:r>
                        <a:rPr lang="en-US" sz="2600" kern="1200" dirty="0">
                          <a:effectLst/>
                        </a:rPr>
                        <a:t> sleep </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spcBef>
                          <a:spcPts val="0"/>
                        </a:spcBef>
                        <a:spcAft>
                          <a:spcPts val="0"/>
                        </a:spcAft>
                      </a:pPr>
                      <a:r>
                        <a:rPr lang="en-US" sz="2600" kern="1200" dirty="0">
                          <a:effectLst/>
                        </a:rPr>
                        <a:t> Suspend a thread for a period of time.</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032835"/>
                  </a:ext>
                </a:extLst>
              </a:tr>
              <a:tr h="442886">
                <a:tc>
                  <a:txBody>
                    <a:bodyPr/>
                    <a:lstStyle/>
                    <a:p>
                      <a:pPr marL="0" algn="l" rtl="0" eaLnBrk="1" latinLnBrk="0" hangingPunct="1">
                        <a:spcBef>
                          <a:spcPts val="0"/>
                        </a:spcBef>
                        <a:spcAft>
                          <a:spcPts val="0"/>
                        </a:spcAft>
                      </a:pPr>
                      <a:r>
                        <a:rPr lang="en-US" sz="2600" kern="1200" dirty="0">
                          <a:effectLst/>
                        </a:rPr>
                        <a:t> start </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spcBef>
                          <a:spcPts val="0"/>
                        </a:spcBef>
                        <a:spcAft>
                          <a:spcPts val="0"/>
                        </a:spcAft>
                      </a:pPr>
                      <a:r>
                        <a:rPr lang="en-US" sz="2600" kern="1200" dirty="0">
                          <a:effectLst/>
                        </a:rPr>
                        <a:t> Start a thread by calling its run method.</a:t>
                      </a:r>
                      <a:endParaRPr lang="en-US" sz="20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267389"/>
                  </a:ext>
                </a:extLst>
              </a:tr>
            </a:tbl>
          </a:graphicData>
        </a:graphic>
      </p:graphicFrame>
    </p:spTree>
    <p:extLst>
      <p:ext uri="{BB962C8B-B14F-4D97-AF65-F5344CB8AC3E}">
        <p14:creationId xmlns:p14="http://schemas.microsoft.com/office/powerpoint/2010/main" val="2290377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84B2B3-04B8-A765-E7F3-96E4F08F611E}"/>
              </a:ext>
            </a:extLst>
          </p:cNvPr>
          <p:cNvSpPr/>
          <p:nvPr/>
        </p:nvSpPr>
        <p:spPr>
          <a:xfrm>
            <a:off x="1543019" y="1552878"/>
            <a:ext cx="8714792" cy="106369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898C9E05-6D92-1437-7646-2DC7C848F5E2}"/>
              </a:ext>
            </a:extLst>
          </p:cNvPr>
          <p:cNvGrpSpPr/>
          <p:nvPr/>
        </p:nvGrpSpPr>
        <p:grpSpPr>
          <a:xfrm>
            <a:off x="1663842" y="1662513"/>
            <a:ext cx="1892541" cy="844420"/>
            <a:chOff x="3215183" y="1593202"/>
            <a:chExt cx="1892541" cy="844420"/>
          </a:xfrm>
        </p:grpSpPr>
        <p:sp>
          <p:nvSpPr>
            <p:cNvPr id="13" name="Rectangle 12">
              <a:extLst>
                <a:ext uri="{FF2B5EF4-FFF2-40B4-BE49-F238E27FC236}">
                  <a16:creationId xmlns:a16="http://schemas.microsoft.com/office/drawing/2014/main" id="{486497FF-20E7-EFD5-2086-27C0E1D2F6E5}"/>
                </a:ext>
              </a:extLst>
            </p:cNvPr>
            <p:cNvSpPr/>
            <p:nvPr/>
          </p:nvSpPr>
          <p:spPr>
            <a:xfrm>
              <a:off x="3215183" y="1593202"/>
              <a:ext cx="1440793" cy="844420"/>
            </a:xfrm>
            <a:prstGeom prst="rect">
              <a:avLst/>
            </a:prstGeom>
            <a:solidFill>
              <a:srgbClr val="FFC72D"/>
            </a:solidFill>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schemeClr val="tx1"/>
                  </a:solidFill>
                  <a:latin typeface="Nunito" pitchFamily="2" charset="0"/>
                </a:rPr>
                <a:t>Thread 1</a:t>
              </a:r>
              <a:endParaRPr lang="en-IN" sz="2400" dirty="0">
                <a:solidFill>
                  <a:schemeClr val="tx1"/>
                </a:solidFill>
                <a:latin typeface="Nunito" pitchFamily="2" charset="0"/>
              </a:endParaRPr>
            </a:p>
          </p:txBody>
        </p:sp>
        <p:sp>
          <p:nvSpPr>
            <p:cNvPr id="14" name="Rectangle 13">
              <a:extLst>
                <a:ext uri="{FF2B5EF4-FFF2-40B4-BE49-F238E27FC236}">
                  <a16:creationId xmlns:a16="http://schemas.microsoft.com/office/drawing/2014/main" id="{60BFDB41-A036-C774-41C8-F675E86BC367}"/>
                </a:ext>
              </a:extLst>
            </p:cNvPr>
            <p:cNvSpPr/>
            <p:nvPr/>
          </p:nvSpPr>
          <p:spPr>
            <a:xfrm>
              <a:off x="4655976" y="1593202"/>
              <a:ext cx="451748" cy="844420"/>
            </a:xfrm>
            <a:prstGeom prst="rect">
              <a:avLst/>
            </a:prstGeom>
            <a:solidFill>
              <a:srgbClr val="92D050"/>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latin typeface="Nunito" pitchFamily="2" charset="0"/>
                </a:rPr>
                <a:t>1</a:t>
              </a:r>
              <a:endParaRPr lang="en-IN" sz="2400" dirty="0">
                <a:solidFill>
                  <a:schemeClr val="tx1"/>
                </a:solidFill>
                <a:latin typeface="Nunito" pitchFamily="2" charset="0"/>
              </a:endParaRPr>
            </a:p>
          </p:txBody>
        </p:sp>
      </p:grpSp>
      <p:grpSp>
        <p:nvGrpSpPr>
          <p:cNvPr id="16" name="Group 15">
            <a:extLst>
              <a:ext uri="{FF2B5EF4-FFF2-40B4-BE49-F238E27FC236}">
                <a16:creationId xmlns:a16="http://schemas.microsoft.com/office/drawing/2014/main" id="{2EF684A2-B2D9-B5CB-91AB-5F07470BF317}"/>
              </a:ext>
            </a:extLst>
          </p:cNvPr>
          <p:cNvGrpSpPr/>
          <p:nvPr/>
        </p:nvGrpSpPr>
        <p:grpSpPr>
          <a:xfrm>
            <a:off x="3670219" y="1662513"/>
            <a:ext cx="2019321" cy="844420"/>
            <a:chOff x="3215183" y="1593202"/>
            <a:chExt cx="1892541" cy="844420"/>
          </a:xfrm>
        </p:grpSpPr>
        <p:sp>
          <p:nvSpPr>
            <p:cNvPr id="17" name="Rectangle 16">
              <a:extLst>
                <a:ext uri="{FF2B5EF4-FFF2-40B4-BE49-F238E27FC236}">
                  <a16:creationId xmlns:a16="http://schemas.microsoft.com/office/drawing/2014/main" id="{F9A7F4E7-0C67-D947-95AC-437A5EB111CB}"/>
                </a:ext>
              </a:extLst>
            </p:cNvPr>
            <p:cNvSpPr/>
            <p:nvPr/>
          </p:nvSpPr>
          <p:spPr>
            <a:xfrm>
              <a:off x="3215183" y="1593202"/>
              <a:ext cx="1440793" cy="844420"/>
            </a:xfrm>
            <a:prstGeom prst="rect">
              <a:avLst/>
            </a:prstGeom>
            <a:solidFill>
              <a:srgbClr val="FFC72D"/>
            </a:solidFill>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schemeClr val="tx1"/>
                  </a:solidFill>
                  <a:latin typeface="Nunito" pitchFamily="2" charset="0"/>
                </a:rPr>
                <a:t>Thread 2</a:t>
              </a:r>
              <a:endParaRPr lang="en-IN" sz="2400" dirty="0">
                <a:solidFill>
                  <a:schemeClr val="tx1"/>
                </a:solidFill>
                <a:latin typeface="Nunito" pitchFamily="2" charset="0"/>
              </a:endParaRPr>
            </a:p>
          </p:txBody>
        </p:sp>
        <p:sp>
          <p:nvSpPr>
            <p:cNvPr id="18" name="Rectangle 17">
              <a:extLst>
                <a:ext uri="{FF2B5EF4-FFF2-40B4-BE49-F238E27FC236}">
                  <a16:creationId xmlns:a16="http://schemas.microsoft.com/office/drawing/2014/main" id="{CD7E177B-5F52-A00F-1D70-44438F553FD4}"/>
                </a:ext>
              </a:extLst>
            </p:cNvPr>
            <p:cNvSpPr/>
            <p:nvPr/>
          </p:nvSpPr>
          <p:spPr>
            <a:xfrm>
              <a:off x="4655976" y="1593202"/>
              <a:ext cx="451748" cy="844420"/>
            </a:xfrm>
            <a:prstGeom prst="rect">
              <a:avLst/>
            </a:prstGeom>
            <a:solidFill>
              <a:srgbClr val="92D050"/>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latin typeface="Nunito" pitchFamily="2" charset="0"/>
                </a:rPr>
                <a:t>3</a:t>
              </a:r>
              <a:endParaRPr lang="en-IN" sz="2400" dirty="0">
                <a:solidFill>
                  <a:schemeClr val="tx1"/>
                </a:solidFill>
                <a:latin typeface="Nunito" pitchFamily="2" charset="0"/>
              </a:endParaRPr>
            </a:p>
          </p:txBody>
        </p:sp>
      </p:grpSp>
      <p:grpSp>
        <p:nvGrpSpPr>
          <p:cNvPr id="19" name="Group 18">
            <a:extLst>
              <a:ext uri="{FF2B5EF4-FFF2-40B4-BE49-F238E27FC236}">
                <a16:creationId xmlns:a16="http://schemas.microsoft.com/office/drawing/2014/main" id="{09E73802-EA0C-D5A1-CA0F-04ECCA27D62E}"/>
              </a:ext>
            </a:extLst>
          </p:cNvPr>
          <p:cNvGrpSpPr/>
          <p:nvPr/>
        </p:nvGrpSpPr>
        <p:grpSpPr>
          <a:xfrm>
            <a:off x="5816110" y="1662513"/>
            <a:ext cx="2113106" cy="844420"/>
            <a:chOff x="3215183" y="1593202"/>
            <a:chExt cx="1892541" cy="844420"/>
          </a:xfrm>
        </p:grpSpPr>
        <p:sp>
          <p:nvSpPr>
            <p:cNvPr id="20" name="Rectangle 19">
              <a:extLst>
                <a:ext uri="{FF2B5EF4-FFF2-40B4-BE49-F238E27FC236}">
                  <a16:creationId xmlns:a16="http://schemas.microsoft.com/office/drawing/2014/main" id="{3B1523CE-02BC-69AF-1330-10F6CCF03E26}"/>
                </a:ext>
              </a:extLst>
            </p:cNvPr>
            <p:cNvSpPr/>
            <p:nvPr/>
          </p:nvSpPr>
          <p:spPr>
            <a:xfrm>
              <a:off x="3215183" y="1593202"/>
              <a:ext cx="1440793" cy="844420"/>
            </a:xfrm>
            <a:prstGeom prst="rect">
              <a:avLst/>
            </a:prstGeom>
            <a:solidFill>
              <a:srgbClr val="FFC72D"/>
            </a:solidFill>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schemeClr val="tx1"/>
                  </a:solidFill>
                  <a:latin typeface="Nunito" pitchFamily="2" charset="0"/>
                </a:rPr>
                <a:t>Thread 3</a:t>
              </a:r>
              <a:endParaRPr lang="en-IN" sz="2400" dirty="0">
                <a:solidFill>
                  <a:schemeClr val="tx1"/>
                </a:solidFill>
                <a:latin typeface="Nunito" pitchFamily="2" charset="0"/>
              </a:endParaRPr>
            </a:p>
          </p:txBody>
        </p:sp>
        <p:sp>
          <p:nvSpPr>
            <p:cNvPr id="21" name="Rectangle 20">
              <a:extLst>
                <a:ext uri="{FF2B5EF4-FFF2-40B4-BE49-F238E27FC236}">
                  <a16:creationId xmlns:a16="http://schemas.microsoft.com/office/drawing/2014/main" id="{56EA0833-AAF6-0D0F-2713-E648933AA0E7}"/>
                </a:ext>
              </a:extLst>
            </p:cNvPr>
            <p:cNvSpPr/>
            <p:nvPr/>
          </p:nvSpPr>
          <p:spPr>
            <a:xfrm>
              <a:off x="4655976" y="1593202"/>
              <a:ext cx="451748" cy="844420"/>
            </a:xfrm>
            <a:prstGeom prst="rect">
              <a:avLst/>
            </a:prstGeom>
            <a:solidFill>
              <a:srgbClr val="92D050"/>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latin typeface="Nunito" pitchFamily="2" charset="0"/>
                </a:rPr>
                <a:t>2</a:t>
              </a:r>
              <a:endParaRPr lang="en-IN" sz="2400" dirty="0">
                <a:solidFill>
                  <a:schemeClr val="tx1"/>
                </a:solidFill>
                <a:latin typeface="Nunito" pitchFamily="2" charset="0"/>
              </a:endParaRPr>
            </a:p>
          </p:txBody>
        </p:sp>
      </p:grpSp>
      <p:grpSp>
        <p:nvGrpSpPr>
          <p:cNvPr id="22" name="Group 21">
            <a:extLst>
              <a:ext uri="{FF2B5EF4-FFF2-40B4-BE49-F238E27FC236}">
                <a16:creationId xmlns:a16="http://schemas.microsoft.com/office/drawing/2014/main" id="{32BA122A-E55C-E163-5003-4509FD0351AB}"/>
              </a:ext>
            </a:extLst>
          </p:cNvPr>
          <p:cNvGrpSpPr/>
          <p:nvPr/>
        </p:nvGrpSpPr>
        <p:grpSpPr>
          <a:xfrm>
            <a:off x="8055786" y="1662513"/>
            <a:ext cx="2088189" cy="844420"/>
            <a:chOff x="3019535" y="1593202"/>
            <a:chExt cx="2088189" cy="844420"/>
          </a:xfrm>
        </p:grpSpPr>
        <p:sp>
          <p:nvSpPr>
            <p:cNvPr id="23" name="Rectangle 22">
              <a:extLst>
                <a:ext uri="{FF2B5EF4-FFF2-40B4-BE49-F238E27FC236}">
                  <a16:creationId xmlns:a16="http://schemas.microsoft.com/office/drawing/2014/main" id="{86251151-DC5F-AE39-C67B-B2A1A9E6B882}"/>
                </a:ext>
              </a:extLst>
            </p:cNvPr>
            <p:cNvSpPr/>
            <p:nvPr/>
          </p:nvSpPr>
          <p:spPr>
            <a:xfrm>
              <a:off x="3019535" y="1593202"/>
              <a:ext cx="1636441" cy="844420"/>
            </a:xfrm>
            <a:prstGeom prst="rect">
              <a:avLst/>
            </a:prstGeom>
            <a:solidFill>
              <a:srgbClr val="FFC72D"/>
            </a:solidFill>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schemeClr val="tx1"/>
                  </a:solidFill>
                  <a:latin typeface="Nunito" pitchFamily="2" charset="0"/>
                </a:rPr>
                <a:t>Thread 4</a:t>
              </a:r>
              <a:endParaRPr lang="en-IN" sz="2400" dirty="0">
                <a:solidFill>
                  <a:schemeClr val="tx1"/>
                </a:solidFill>
                <a:latin typeface="Nunito" pitchFamily="2" charset="0"/>
              </a:endParaRPr>
            </a:p>
          </p:txBody>
        </p:sp>
        <p:sp>
          <p:nvSpPr>
            <p:cNvPr id="24" name="Rectangle 23">
              <a:extLst>
                <a:ext uri="{FF2B5EF4-FFF2-40B4-BE49-F238E27FC236}">
                  <a16:creationId xmlns:a16="http://schemas.microsoft.com/office/drawing/2014/main" id="{49990D65-B653-899C-2668-E980789D2C9E}"/>
                </a:ext>
              </a:extLst>
            </p:cNvPr>
            <p:cNvSpPr/>
            <p:nvPr/>
          </p:nvSpPr>
          <p:spPr>
            <a:xfrm>
              <a:off x="4655976" y="1593202"/>
              <a:ext cx="451748" cy="844420"/>
            </a:xfrm>
            <a:prstGeom prst="rect">
              <a:avLst/>
            </a:prstGeom>
            <a:solidFill>
              <a:srgbClr val="92D050"/>
            </a:solidFill>
            <a:ln w="3810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latin typeface="Nunito" pitchFamily="2" charset="0"/>
                </a:rPr>
                <a:t>2</a:t>
              </a:r>
              <a:endParaRPr lang="en-IN" sz="2400" dirty="0">
                <a:solidFill>
                  <a:schemeClr val="tx1"/>
                </a:solidFill>
                <a:latin typeface="Nunito" pitchFamily="2" charset="0"/>
              </a:endParaRPr>
            </a:p>
          </p:txBody>
        </p:sp>
      </p:grpSp>
      <p:sp>
        <p:nvSpPr>
          <p:cNvPr id="2" name="Rectangle 1">
            <a:extLst>
              <a:ext uri="{FF2B5EF4-FFF2-40B4-BE49-F238E27FC236}">
                <a16:creationId xmlns:a16="http://schemas.microsoft.com/office/drawing/2014/main" id="{FF544055-41CC-17B5-1327-C9C25694B6E3}"/>
              </a:ext>
            </a:extLst>
          </p:cNvPr>
          <p:cNvSpPr/>
          <p:nvPr/>
        </p:nvSpPr>
        <p:spPr>
          <a:xfrm>
            <a:off x="0" y="318032"/>
            <a:ext cx="12192000" cy="685800"/>
          </a:xfrm>
          <a:prstGeom prst="rect">
            <a:avLst/>
          </a:prstGeom>
          <a:solidFill>
            <a:srgbClr val="F89AE8"/>
          </a:solidFill>
          <a:ln w="381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tx1"/>
                </a:solidFill>
                <a:latin typeface="Comforta"/>
              </a:rPr>
              <a:t>Thread Priorities</a:t>
            </a:r>
            <a:endParaRPr lang="en-IN" sz="4400" b="1" dirty="0">
              <a:solidFill>
                <a:schemeClr val="tx1"/>
              </a:solidFill>
              <a:latin typeface="Comforta"/>
            </a:endParaRPr>
          </a:p>
        </p:txBody>
      </p:sp>
      <p:sp>
        <p:nvSpPr>
          <p:cNvPr id="5" name="Content Placeholder 2">
            <a:extLst>
              <a:ext uri="{FF2B5EF4-FFF2-40B4-BE49-F238E27FC236}">
                <a16:creationId xmlns:a16="http://schemas.microsoft.com/office/drawing/2014/main" id="{D41EB34E-D953-0C9F-73F4-FC76884D9A1C}"/>
              </a:ext>
            </a:extLst>
          </p:cNvPr>
          <p:cNvSpPr>
            <a:spLocks noGrp="1"/>
          </p:cNvSpPr>
          <p:nvPr/>
        </p:nvSpPr>
        <p:spPr>
          <a:xfrm>
            <a:off x="927410" y="3243699"/>
            <a:ext cx="10515600" cy="30468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solidFill>
                  <a:schemeClr val="bg1"/>
                </a:solidFill>
                <a:latin typeface="Nunito" pitchFamily="2" charset="0"/>
                <a:cs typeface="Calibri"/>
              </a:rPr>
              <a:t>Thread priorities are used by the thread scheduler to </a:t>
            </a:r>
            <a:r>
              <a:rPr lang="en-US" sz="2400" b="1" dirty="0">
                <a:solidFill>
                  <a:schemeClr val="bg1"/>
                </a:solidFill>
                <a:latin typeface="Nunito" pitchFamily="2" charset="0"/>
                <a:cs typeface="Calibri"/>
              </a:rPr>
              <a:t>decide when each thread should be allowed to run. </a:t>
            </a:r>
          </a:p>
          <a:p>
            <a:pPr algn="just"/>
            <a:r>
              <a:rPr lang="en-US" sz="2400" dirty="0">
                <a:solidFill>
                  <a:schemeClr val="bg1"/>
                </a:solidFill>
                <a:latin typeface="Nunito" pitchFamily="2" charset="0"/>
                <a:cs typeface="Calibri"/>
              </a:rPr>
              <a:t>Theoretically , higher-priority threads get more CPU time than lower-priority threads. </a:t>
            </a:r>
          </a:p>
          <a:p>
            <a:pPr algn="just"/>
            <a:r>
              <a:rPr lang="en-US" sz="2400" dirty="0">
                <a:solidFill>
                  <a:schemeClr val="bg1"/>
                </a:solidFill>
                <a:latin typeface="Nunito" pitchFamily="2" charset="0"/>
                <a:cs typeface="Calibri"/>
              </a:rPr>
              <a:t>A higher-priority thread can also preempt a lower-priority one. </a:t>
            </a:r>
          </a:p>
          <a:p>
            <a:pPr algn="just"/>
            <a:r>
              <a:rPr lang="en-US" sz="2400" dirty="0">
                <a:solidFill>
                  <a:schemeClr val="bg1"/>
                </a:solidFill>
                <a:latin typeface="Nunito" pitchFamily="2" charset="0"/>
                <a:cs typeface="Calibri"/>
              </a:rPr>
              <a:t>To set a thread’s priority, use the </a:t>
            </a:r>
            <a:r>
              <a:rPr lang="en-US" sz="2400" b="1" dirty="0">
                <a:solidFill>
                  <a:schemeClr val="bg1"/>
                </a:solidFill>
                <a:latin typeface="Nunito" pitchFamily="2" charset="0"/>
                <a:cs typeface="Calibri"/>
              </a:rPr>
              <a:t>setPriority( ) </a:t>
            </a:r>
            <a:r>
              <a:rPr lang="en-US" sz="2400" dirty="0">
                <a:solidFill>
                  <a:schemeClr val="bg1"/>
                </a:solidFill>
                <a:latin typeface="Nunito" pitchFamily="2" charset="0"/>
                <a:cs typeface="Calibri"/>
              </a:rPr>
              <a:t>method, which is a member of </a:t>
            </a:r>
            <a:r>
              <a:rPr lang="en-US" sz="2400" b="1" dirty="0">
                <a:solidFill>
                  <a:schemeClr val="bg1"/>
                </a:solidFill>
                <a:latin typeface="Nunito" pitchFamily="2" charset="0"/>
                <a:cs typeface="Calibri"/>
              </a:rPr>
              <a:t>Thread</a:t>
            </a:r>
            <a:r>
              <a:rPr lang="en-US" sz="2400" dirty="0">
                <a:solidFill>
                  <a:schemeClr val="bg1"/>
                </a:solidFill>
                <a:latin typeface="Nunito" pitchFamily="2" charset="0"/>
                <a:cs typeface="Calibri"/>
              </a:rPr>
              <a:t>. </a:t>
            </a:r>
          </a:p>
          <a:p>
            <a:pPr marL="0" indent="0" algn="just">
              <a:buNone/>
            </a:pPr>
            <a:endParaRPr lang="en-US" sz="2400" dirty="0">
              <a:solidFill>
                <a:schemeClr val="bg1"/>
              </a:solidFill>
              <a:latin typeface="Nunito" pitchFamily="2" charset="0"/>
              <a:cs typeface="Calibri"/>
            </a:endParaRPr>
          </a:p>
          <a:p>
            <a:pPr marL="0" indent="0" algn="just">
              <a:buNone/>
            </a:pPr>
            <a:endParaRPr lang="en-US" sz="2400" dirty="0">
              <a:solidFill>
                <a:schemeClr val="bg1"/>
              </a:solidFill>
              <a:latin typeface="Nunito" pitchFamily="2" charset="0"/>
              <a:cs typeface="Calibri"/>
            </a:endParaRPr>
          </a:p>
          <a:p>
            <a:pPr algn="just"/>
            <a:endParaRPr lang="en-US" sz="2400" dirty="0">
              <a:solidFill>
                <a:schemeClr val="bg1"/>
              </a:solidFill>
              <a:latin typeface="Nunito" pitchFamily="2" charset="0"/>
              <a:cs typeface="Calibri"/>
            </a:endParaRPr>
          </a:p>
        </p:txBody>
      </p:sp>
    </p:spTree>
    <p:extLst>
      <p:ext uri="{BB962C8B-B14F-4D97-AF65-F5344CB8AC3E}">
        <p14:creationId xmlns:p14="http://schemas.microsoft.com/office/powerpoint/2010/main" val="394674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5"/>
                                        </p:tgtEl>
                                        <p:attrNameLst>
                                          <p:attrName>style.color</p:attrName>
                                        </p:attrNameLst>
                                      </p:cBhvr>
                                      <p:to>
                                        <p:clrVal>
                                          <a:srgbClr val="000000"/>
                                        </p:clrVal>
                                      </p:to>
                                    </p:set>
                                    <p:set>
                                      <p:cBhvr>
                                        <p:cTn id="7" dur="500" fill="hold"/>
                                        <p:tgtEl>
                                          <p:spTgt spid="5"/>
                                        </p:tgtEl>
                                        <p:attrNameLst>
                                          <p:attrName>fillcolor</p:attrName>
                                        </p:attrNameLst>
                                      </p:cBhvr>
                                      <p:to>
                                        <p:clrVal>
                                          <a:srgbClr val="000000"/>
                                        </p:clrVal>
                                      </p:to>
                                    </p:set>
                                    <p:set>
                                      <p:cBhvr>
                                        <p:cTn id="8" dur="500" fill="hold"/>
                                        <p:tgtEl>
                                          <p:spTgt spid="5"/>
                                        </p:tgtEl>
                                        <p:attrNameLst>
                                          <p:attrName>fill.type</p:attrName>
                                        </p:attrNameLst>
                                      </p:cBhvr>
                                      <p:to>
                                        <p:strVal val="solid"/>
                                      </p:to>
                                    </p:set>
                                  </p:childTnLst>
                                </p:cTn>
                              </p:par>
                              <p:par>
                                <p:cTn id="9" presetID="42"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10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20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4" presetClass="path" presetSubtype="0" accel="50000" decel="50000" fill="hold" nodeType="withEffect">
                                  <p:stCondLst>
                                    <p:cond delay="2750"/>
                                  </p:stCondLst>
                                  <p:childTnLst>
                                    <p:animMotion origin="layout" path="M -1.875E-6 4.81481E-6 L -0.04831 -0.0919 C -0.05833 -0.11274 -0.07344 -0.12315 -0.08919 -0.12315 C -0.10716 -0.12315 -0.12161 -0.11274 -0.13164 -0.0919 L -0.17969 4.81481E-6 " pathEditMode="relative" rAng="0" ptsTypes="AAAAA">
                                      <p:cBhvr>
                                        <p:cTn id="25" dur="2000" fill="hold"/>
                                        <p:tgtEl>
                                          <p:spTgt spid="19"/>
                                        </p:tgtEl>
                                        <p:attrNameLst>
                                          <p:attrName>ppt_x</p:attrName>
                                          <p:attrName>ppt_y</p:attrName>
                                        </p:attrNameLst>
                                      </p:cBhvr>
                                      <p:rCtr x="-8984" y="-6157"/>
                                    </p:animMotion>
                                  </p:childTnLst>
                                </p:cTn>
                              </p:par>
                              <p:par>
                                <p:cTn id="26" presetID="63" presetClass="path" presetSubtype="0" accel="50000" decel="50000" fill="hold" nodeType="withEffect">
                                  <p:stCondLst>
                                    <p:cond delay="2750"/>
                                  </p:stCondLst>
                                  <p:childTnLst>
                                    <p:animMotion origin="layout" path="M -4.16667E-6 4.81481E-6 L 0.17982 4.81481E-6 " pathEditMode="relative" rAng="0" ptsTypes="AA">
                                      <p:cBhvr>
                                        <p:cTn id="27" dur="2000" fill="hold"/>
                                        <p:tgtEl>
                                          <p:spTgt spid="16"/>
                                        </p:tgtEl>
                                        <p:attrNameLst>
                                          <p:attrName>ppt_x</p:attrName>
                                          <p:attrName>ppt_y</p:attrName>
                                        </p:attrNameLst>
                                      </p:cBhvr>
                                      <p:rCtr x="8984" y="0"/>
                                    </p:animMotion>
                                  </p:childTnLst>
                                </p:cTn>
                              </p:par>
                              <p:par>
                                <p:cTn id="28" presetID="42" presetClass="entr" presetSubtype="0" fill="hold" nodeType="withEffect">
                                  <p:stCondLst>
                                    <p:cond delay="275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4" presetClass="path" presetSubtype="0" accel="50000" decel="50000" fill="hold" nodeType="withEffect">
                                  <p:stCondLst>
                                    <p:cond delay="3750"/>
                                  </p:stCondLst>
                                  <p:childTnLst>
                                    <p:animMotion origin="layout" path="M -4.16667E-6 4.81481E-6 L -0.04778 -0.09468 C -0.05768 -0.11575 -0.07252 -0.12663 -0.08815 -0.12663 C -0.10599 -0.12663 -0.12018 -0.11575 -0.13007 -0.09468 L -0.17773 4.81481E-6 " pathEditMode="relative" rAng="0" ptsTypes="AAAAA">
                                      <p:cBhvr>
                                        <p:cTn id="34" dur="2000" fill="hold"/>
                                        <p:tgtEl>
                                          <p:spTgt spid="22"/>
                                        </p:tgtEl>
                                        <p:attrNameLst>
                                          <p:attrName>ppt_x</p:attrName>
                                          <p:attrName>ppt_y</p:attrName>
                                        </p:attrNameLst>
                                      </p:cBhvr>
                                      <p:rCtr x="-8893" y="-6343"/>
                                    </p:animMotion>
                                  </p:childTnLst>
                                </p:cTn>
                              </p:par>
                              <p:par>
                                <p:cTn id="35" presetID="63" presetClass="path" presetSubtype="0" accel="50000" decel="50000" fill="hold" nodeType="withEffect">
                                  <p:stCondLst>
                                    <p:cond delay="4250"/>
                                  </p:stCondLst>
                                  <p:childTnLst>
                                    <p:animMotion origin="layout" path="M 0.17982 4.81481E-6 L 0.3625 4.81481E-6 " pathEditMode="relative" rAng="0" ptsTypes="AA">
                                      <p:cBhvr>
                                        <p:cTn id="36" dur="2000" fill="hold"/>
                                        <p:tgtEl>
                                          <p:spTgt spid="16"/>
                                        </p:tgtEl>
                                        <p:attrNameLst>
                                          <p:attrName>ppt_x</p:attrName>
                                          <p:attrName>ppt_y</p:attrName>
                                        </p:attrNameLst>
                                      </p:cBhvr>
                                      <p:rCtr x="91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7EE9520-0790-5E0A-B37C-565613C004FA}"/>
              </a:ext>
            </a:extLst>
          </p:cNvPr>
          <p:cNvSpPr>
            <a:spLocks noGrp="1"/>
          </p:cNvSpPr>
          <p:nvPr/>
        </p:nvSpPr>
        <p:spPr>
          <a:xfrm>
            <a:off x="397380" y="1315638"/>
            <a:ext cx="7029332" cy="531933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Nunito" pitchFamily="2" charset="0"/>
                <a:cs typeface="Calibri"/>
              </a:rPr>
              <a:t>A special type of error that we all need to avoid that relates specifically to multitasking is </a:t>
            </a:r>
            <a:r>
              <a:rPr lang="en-US" sz="2400" i="1" dirty="0">
                <a:latin typeface="Nunito" pitchFamily="2" charset="0"/>
                <a:cs typeface="Calibri"/>
              </a:rPr>
              <a:t>deadlock, </a:t>
            </a:r>
            <a:r>
              <a:rPr lang="en-US" sz="2400" dirty="0">
                <a:latin typeface="Nunito" pitchFamily="2" charset="0"/>
                <a:cs typeface="Calibri"/>
              </a:rPr>
              <a:t>which occurs when two threads have a circular dependency on a pair of synchronized objects. </a:t>
            </a:r>
          </a:p>
          <a:p>
            <a:pPr algn="just"/>
            <a:r>
              <a:rPr lang="en-US" sz="2400" dirty="0">
                <a:latin typeface="Nunito" pitchFamily="2" charset="0"/>
                <a:cs typeface="Calibri"/>
              </a:rPr>
              <a:t>Deadlock is a difficult error to debug for two reasons:</a:t>
            </a:r>
          </a:p>
          <a:p>
            <a:pPr marL="457200" indent="-457200" algn="just">
              <a:buAutoNum type="arabicPeriod"/>
            </a:pPr>
            <a:r>
              <a:rPr lang="en-US" sz="2400" dirty="0">
                <a:latin typeface="Nunito" pitchFamily="2" charset="0"/>
                <a:cs typeface="Calibri"/>
              </a:rPr>
              <a:t>It occurs only rarely, when the two threads time-slice in just the right way.</a:t>
            </a:r>
          </a:p>
          <a:p>
            <a:pPr marL="457200" indent="-457200" algn="just">
              <a:buAutoNum type="arabicPeriod"/>
            </a:pPr>
            <a:r>
              <a:rPr lang="en-US" sz="2400" dirty="0">
                <a:latin typeface="Nunito" pitchFamily="2" charset="0"/>
                <a:cs typeface="Calibri"/>
              </a:rPr>
              <a:t>It may involve more than two threads and two synchronized objects. </a:t>
            </a:r>
          </a:p>
          <a:p>
            <a:pPr marL="0" indent="0" algn="just">
              <a:buNone/>
            </a:pPr>
            <a:r>
              <a:rPr lang="en-US" sz="2400" dirty="0">
                <a:latin typeface="Nunito" pitchFamily="2" charset="0"/>
                <a:cs typeface="Calibri"/>
              </a:rPr>
              <a:t>That is, deadlock can occur through a more simple sequence of events making dependencies on each other.</a:t>
            </a:r>
          </a:p>
          <a:p>
            <a:endParaRPr lang="en-US" sz="2400" dirty="0">
              <a:latin typeface="Nunito" pitchFamily="2" charset="0"/>
              <a:cs typeface="Calibri"/>
            </a:endParaRPr>
          </a:p>
        </p:txBody>
      </p:sp>
      <p:sp>
        <p:nvSpPr>
          <p:cNvPr id="3" name="Rectangle 2">
            <a:extLst>
              <a:ext uri="{FF2B5EF4-FFF2-40B4-BE49-F238E27FC236}">
                <a16:creationId xmlns:a16="http://schemas.microsoft.com/office/drawing/2014/main" id="{17B00EF8-390E-2558-76E5-3E49520AE63E}"/>
              </a:ext>
            </a:extLst>
          </p:cNvPr>
          <p:cNvSpPr/>
          <p:nvPr/>
        </p:nvSpPr>
        <p:spPr>
          <a:xfrm>
            <a:off x="0" y="318032"/>
            <a:ext cx="12192000" cy="685800"/>
          </a:xfrm>
          <a:prstGeom prst="rect">
            <a:avLst/>
          </a:prstGeom>
          <a:solidFill>
            <a:srgbClr val="74B44A"/>
          </a:solidFill>
          <a:ln w="381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bg1"/>
                </a:solidFill>
                <a:latin typeface="Comforta"/>
              </a:rPr>
              <a:t>Dead Lock</a:t>
            </a:r>
            <a:endParaRPr lang="en-IN" sz="4400" b="1" dirty="0">
              <a:solidFill>
                <a:schemeClr val="bg1"/>
              </a:solidFill>
              <a:latin typeface="Comforta"/>
            </a:endParaRPr>
          </a:p>
        </p:txBody>
      </p:sp>
      <p:pic>
        <p:nvPicPr>
          <p:cNvPr id="4" name="Picture 3">
            <a:extLst>
              <a:ext uri="{FF2B5EF4-FFF2-40B4-BE49-F238E27FC236}">
                <a16:creationId xmlns:a16="http://schemas.microsoft.com/office/drawing/2014/main" id="{A74ACCB6-ABBE-AA6C-1FE6-60359185EE81}"/>
              </a:ext>
            </a:extLst>
          </p:cNvPr>
          <p:cNvPicPr>
            <a:picLocks noChangeAspect="1"/>
          </p:cNvPicPr>
          <p:nvPr/>
        </p:nvPicPr>
        <p:blipFill>
          <a:blip r:embed="rId3"/>
          <a:stretch>
            <a:fillRect/>
          </a:stretch>
        </p:blipFill>
        <p:spPr>
          <a:xfrm>
            <a:off x="7560254" y="1315639"/>
            <a:ext cx="4508887" cy="2580844"/>
          </a:xfrm>
          <a:prstGeom prst="rect">
            <a:avLst/>
          </a:prstGeom>
        </p:spPr>
      </p:pic>
      <p:pic>
        <p:nvPicPr>
          <p:cNvPr id="5" name="Picture 4">
            <a:extLst>
              <a:ext uri="{FF2B5EF4-FFF2-40B4-BE49-F238E27FC236}">
                <a16:creationId xmlns:a16="http://schemas.microsoft.com/office/drawing/2014/main" id="{3710FA44-8A78-FDB6-4744-D9C11A28AACB}"/>
              </a:ext>
            </a:extLst>
          </p:cNvPr>
          <p:cNvPicPr>
            <a:picLocks noChangeAspect="1"/>
          </p:cNvPicPr>
          <p:nvPr/>
        </p:nvPicPr>
        <p:blipFill>
          <a:blip r:embed="rId4"/>
          <a:stretch>
            <a:fillRect/>
          </a:stretch>
        </p:blipFill>
        <p:spPr>
          <a:xfrm>
            <a:off x="8291872" y="3896483"/>
            <a:ext cx="3340687" cy="2580844"/>
          </a:xfrm>
          <a:prstGeom prst="rect">
            <a:avLst/>
          </a:prstGeom>
        </p:spPr>
      </p:pic>
    </p:spTree>
    <p:extLst>
      <p:ext uri="{BB962C8B-B14F-4D97-AF65-F5344CB8AC3E}">
        <p14:creationId xmlns:p14="http://schemas.microsoft.com/office/powerpoint/2010/main" val="241953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99DAC14-1C8C-0DD3-E1F8-E74113FE872F}"/>
              </a:ext>
            </a:extLst>
          </p:cNvPr>
          <p:cNvPicPr>
            <a:picLocks noGrp="1" noChangeAspect="1"/>
          </p:cNvPicPr>
          <p:nvPr>
            <p:ph idx="1"/>
          </p:nvPr>
        </p:nvPicPr>
        <p:blipFill>
          <a:blip r:embed="rId2"/>
          <a:stretch>
            <a:fillRect/>
          </a:stretch>
        </p:blipFill>
        <p:spPr>
          <a:xfrm>
            <a:off x="1875494" y="643466"/>
            <a:ext cx="8441011" cy="5571067"/>
          </a:xfrm>
          <a:prstGeom prst="rect">
            <a:avLst/>
          </a:prstGeom>
        </p:spPr>
      </p:pic>
    </p:spTree>
    <p:extLst>
      <p:ext uri="{BB962C8B-B14F-4D97-AF65-F5344CB8AC3E}">
        <p14:creationId xmlns:p14="http://schemas.microsoft.com/office/powerpoint/2010/main" val="23717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951B0-22BA-CE01-6C50-4D32D9A26C1A}"/>
              </a:ext>
            </a:extLst>
          </p:cNvPr>
          <p:cNvSpPr txBox="1"/>
          <p:nvPr/>
        </p:nvSpPr>
        <p:spPr>
          <a:xfrm>
            <a:off x="909678" y="1368608"/>
            <a:ext cx="1848397" cy="461665"/>
          </a:xfrm>
          <a:prstGeom prst="rect">
            <a:avLst/>
          </a:prstGeom>
          <a:noFill/>
        </p:spPr>
        <p:txBody>
          <a:bodyPr wrap="square" rtlCol="0">
            <a:spAutoFit/>
          </a:bodyPr>
          <a:lstStyle/>
          <a:p>
            <a:r>
              <a:rPr lang="en-US" sz="2400" dirty="0">
                <a:latin typeface="Nunito" pitchFamily="2" charset="0"/>
              </a:rPr>
              <a:t>Step 1</a:t>
            </a:r>
            <a:endParaRPr lang="en-IN" sz="2400" dirty="0">
              <a:latin typeface="Nunito" pitchFamily="2" charset="0"/>
            </a:endParaRPr>
          </a:p>
        </p:txBody>
      </p:sp>
      <p:sp>
        <p:nvSpPr>
          <p:cNvPr id="3" name="Rectangle 2">
            <a:extLst>
              <a:ext uri="{FF2B5EF4-FFF2-40B4-BE49-F238E27FC236}">
                <a16:creationId xmlns:a16="http://schemas.microsoft.com/office/drawing/2014/main" id="{709805D7-42D9-3E34-4520-5C64640CE6BE}"/>
              </a:ext>
            </a:extLst>
          </p:cNvPr>
          <p:cNvSpPr/>
          <p:nvPr/>
        </p:nvSpPr>
        <p:spPr>
          <a:xfrm>
            <a:off x="0" y="293914"/>
            <a:ext cx="12192000" cy="685800"/>
          </a:xfrm>
          <a:prstGeom prst="rect">
            <a:avLst/>
          </a:prstGeom>
          <a:solidFill>
            <a:schemeClr val="accent4"/>
          </a:solidFill>
          <a:ln w="381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a:solidFill>
                  <a:schemeClr val="tx1"/>
                </a:solidFill>
                <a:latin typeface="Comforta"/>
              </a:rPr>
              <a:t>Step, Task and Process</a:t>
            </a:r>
            <a:endParaRPr lang="en-IN" sz="4400" b="1" dirty="0">
              <a:solidFill>
                <a:schemeClr val="tx1"/>
              </a:solidFill>
              <a:latin typeface="Comforta"/>
            </a:endParaRPr>
          </a:p>
        </p:txBody>
      </p:sp>
      <p:sp>
        <p:nvSpPr>
          <p:cNvPr id="4" name="TextBox 3">
            <a:extLst>
              <a:ext uri="{FF2B5EF4-FFF2-40B4-BE49-F238E27FC236}">
                <a16:creationId xmlns:a16="http://schemas.microsoft.com/office/drawing/2014/main" id="{54C41288-E69E-F8D4-BE68-62AA4F9B75C2}"/>
              </a:ext>
            </a:extLst>
          </p:cNvPr>
          <p:cNvSpPr txBox="1"/>
          <p:nvPr/>
        </p:nvSpPr>
        <p:spPr>
          <a:xfrm>
            <a:off x="909674" y="1766226"/>
            <a:ext cx="1115065" cy="461665"/>
          </a:xfrm>
          <a:prstGeom prst="rect">
            <a:avLst/>
          </a:prstGeom>
          <a:noFill/>
        </p:spPr>
        <p:txBody>
          <a:bodyPr wrap="square" rtlCol="0">
            <a:spAutoFit/>
          </a:bodyPr>
          <a:lstStyle/>
          <a:p>
            <a:r>
              <a:rPr lang="en-US" sz="2400" dirty="0">
                <a:latin typeface="Nunito" pitchFamily="2" charset="0"/>
              </a:rPr>
              <a:t>Step 2</a:t>
            </a:r>
            <a:endParaRPr lang="en-IN" sz="2400" dirty="0">
              <a:latin typeface="Nunito" pitchFamily="2" charset="0"/>
            </a:endParaRPr>
          </a:p>
        </p:txBody>
      </p:sp>
      <p:sp>
        <p:nvSpPr>
          <p:cNvPr id="5" name="TextBox 4">
            <a:extLst>
              <a:ext uri="{FF2B5EF4-FFF2-40B4-BE49-F238E27FC236}">
                <a16:creationId xmlns:a16="http://schemas.microsoft.com/office/drawing/2014/main" id="{36926936-3BF9-6AE9-F116-B8FF2FEAECBC}"/>
              </a:ext>
            </a:extLst>
          </p:cNvPr>
          <p:cNvSpPr txBox="1"/>
          <p:nvPr/>
        </p:nvSpPr>
        <p:spPr>
          <a:xfrm>
            <a:off x="909674" y="2150837"/>
            <a:ext cx="1115065" cy="461665"/>
          </a:xfrm>
          <a:prstGeom prst="rect">
            <a:avLst/>
          </a:prstGeom>
          <a:noFill/>
        </p:spPr>
        <p:txBody>
          <a:bodyPr wrap="square" rtlCol="0">
            <a:spAutoFit/>
          </a:bodyPr>
          <a:lstStyle/>
          <a:p>
            <a:r>
              <a:rPr lang="en-US" sz="2400" dirty="0">
                <a:latin typeface="Nunito" pitchFamily="2" charset="0"/>
              </a:rPr>
              <a:t>Step 3</a:t>
            </a:r>
            <a:endParaRPr lang="en-IN" sz="2400" dirty="0">
              <a:latin typeface="Nunito" pitchFamily="2" charset="0"/>
            </a:endParaRPr>
          </a:p>
        </p:txBody>
      </p:sp>
      <p:sp>
        <p:nvSpPr>
          <p:cNvPr id="6" name="TextBox 5">
            <a:extLst>
              <a:ext uri="{FF2B5EF4-FFF2-40B4-BE49-F238E27FC236}">
                <a16:creationId xmlns:a16="http://schemas.microsoft.com/office/drawing/2014/main" id="{A78CCCC0-9F4F-6003-E94D-51D0EB6E35E0}"/>
              </a:ext>
            </a:extLst>
          </p:cNvPr>
          <p:cNvSpPr txBox="1"/>
          <p:nvPr/>
        </p:nvSpPr>
        <p:spPr>
          <a:xfrm>
            <a:off x="909678" y="2741382"/>
            <a:ext cx="1115065" cy="461665"/>
          </a:xfrm>
          <a:prstGeom prst="rect">
            <a:avLst/>
          </a:prstGeom>
          <a:noFill/>
        </p:spPr>
        <p:txBody>
          <a:bodyPr wrap="square" rtlCol="0">
            <a:spAutoFit/>
          </a:bodyPr>
          <a:lstStyle/>
          <a:p>
            <a:r>
              <a:rPr lang="en-US" sz="2400" dirty="0">
                <a:latin typeface="Nunito" pitchFamily="2" charset="0"/>
              </a:rPr>
              <a:t>Step 4</a:t>
            </a:r>
            <a:endParaRPr lang="en-IN" sz="2400" dirty="0">
              <a:latin typeface="Nunito" pitchFamily="2" charset="0"/>
            </a:endParaRPr>
          </a:p>
        </p:txBody>
      </p:sp>
      <p:sp>
        <p:nvSpPr>
          <p:cNvPr id="7" name="TextBox 6">
            <a:extLst>
              <a:ext uri="{FF2B5EF4-FFF2-40B4-BE49-F238E27FC236}">
                <a16:creationId xmlns:a16="http://schemas.microsoft.com/office/drawing/2014/main" id="{5A066C7A-4B41-D956-1D1A-D9DE3C595388}"/>
              </a:ext>
            </a:extLst>
          </p:cNvPr>
          <p:cNvSpPr txBox="1"/>
          <p:nvPr/>
        </p:nvSpPr>
        <p:spPr>
          <a:xfrm>
            <a:off x="909674" y="3148951"/>
            <a:ext cx="1115065" cy="461665"/>
          </a:xfrm>
          <a:prstGeom prst="rect">
            <a:avLst/>
          </a:prstGeom>
          <a:noFill/>
        </p:spPr>
        <p:txBody>
          <a:bodyPr wrap="square" rtlCol="0">
            <a:spAutoFit/>
          </a:bodyPr>
          <a:lstStyle/>
          <a:p>
            <a:r>
              <a:rPr lang="en-US" sz="2400" dirty="0">
                <a:latin typeface="Nunito" pitchFamily="2" charset="0"/>
              </a:rPr>
              <a:t>Step 5</a:t>
            </a:r>
            <a:endParaRPr lang="en-IN" sz="2400" dirty="0">
              <a:latin typeface="Nunito" pitchFamily="2" charset="0"/>
            </a:endParaRPr>
          </a:p>
        </p:txBody>
      </p:sp>
      <p:sp>
        <p:nvSpPr>
          <p:cNvPr id="8" name="TextBox 7">
            <a:extLst>
              <a:ext uri="{FF2B5EF4-FFF2-40B4-BE49-F238E27FC236}">
                <a16:creationId xmlns:a16="http://schemas.microsoft.com/office/drawing/2014/main" id="{C651878F-7C2B-734B-B0F4-DE3DBFD75EBA}"/>
              </a:ext>
            </a:extLst>
          </p:cNvPr>
          <p:cNvSpPr txBox="1"/>
          <p:nvPr/>
        </p:nvSpPr>
        <p:spPr>
          <a:xfrm>
            <a:off x="909677" y="4104398"/>
            <a:ext cx="1115065" cy="461665"/>
          </a:xfrm>
          <a:prstGeom prst="rect">
            <a:avLst/>
          </a:prstGeom>
          <a:noFill/>
        </p:spPr>
        <p:txBody>
          <a:bodyPr wrap="square" rtlCol="0">
            <a:spAutoFit/>
          </a:bodyPr>
          <a:lstStyle/>
          <a:p>
            <a:r>
              <a:rPr lang="en-US" sz="2400" dirty="0">
                <a:latin typeface="Nunito" pitchFamily="2" charset="0"/>
              </a:rPr>
              <a:t>Step 7</a:t>
            </a:r>
            <a:endParaRPr lang="en-IN" sz="2400" dirty="0">
              <a:latin typeface="Nunito" pitchFamily="2" charset="0"/>
            </a:endParaRPr>
          </a:p>
        </p:txBody>
      </p:sp>
      <p:sp>
        <p:nvSpPr>
          <p:cNvPr id="9" name="TextBox 8">
            <a:extLst>
              <a:ext uri="{FF2B5EF4-FFF2-40B4-BE49-F238E27FC236}">
                <a16:creationId xmlns:a16="http://schemas.microsoft.com/office/drawing/2014/main" id="{85B0CD06-DF45-D562-D9B0-36E0B9F1D6EC}"/>
              </a:ext>
            </a:extLst>
          </p:cNvPr>
          <p:cNvSpPr txBox="1"/>
          <p:nvPr/>
        </p:nvSpPr>
        <p:spPr>
          <a:xfrm>
            <a:off x="909677" y="4467815"/>
            <a:ext cx="1115065" cy="461665"/>
          </a:xfrm>
          <a:prstGeom prst="rect">
            <a:avLst/>
          </a:prstGeom>
          <a:noFill/>
        </p:spPr>
        <p:txBody>
          <a:bodyPr wrap="square" rtlCol="0">
            <a:spAutoFit/>
          </a:bodyPr>
          <a:lstStyle/>
          <a:p>
            <a:r>
              <a:rPr lang="en-US" sz="2400" dirty="0">
                <a:latin typeface="Nunito" pitchFamily="2" charset="0"/>
              </a:rPr>
              <a:t>Step 8</a:t>
            </a:r>
            <a:endParaRPr lang="en-IN" sz="2400" dirty="0">
              <a:latin typeface="Nunito" pitchFamily="2" charset="0"/>
            </a:endParaRPr>
          </a:p>
        </p:txBody>
      </p:sp>
      <p:sp>
        <p:nvSpPr>
          <p:cNvPr id="10" name="TextBox 9">
            <a:extLst>
              <a:ext uri="{FF2B5EF4-FFF2-40B4-BE49-F238E27FC236}">
                <a16:creationId xmlns:a16="http://schemas.microsoft.com/office/drawing/2014/main" id="{69341B73-2807-51FE-2265-71C1B293D7D9}"/>
              </a:ext>
            </a:extLst>
          </p:cNvPr>
          <p:cNvSpPr txBox="1"/>
          <p:nvPr/>
        </p:nvSpPr>
        <p:spPr>
          <a:xfrm>
            <a:off x="909676" y="4858216"/>
            <a:ext cx="1115065" cy="461665"/>
          </a:xfrm>
          <a:prstGeom prst="rect">
            <a:avLst/>
          </a:prstGeom>
          <a:noFill/>
        </p:spPr>
        <p:txBody>
          <a:bodyPr wrap="square" rtlCol="0">
            <a:spAutoFit/>
          </a:bodyPr>
          <a:lstStyle/>
          <a:p>
            <a:r>
              <a:rPr lang="en-US" sz="2400" dirty="0">
                <a:latin typeface="Nunito" pitchFamily="2" charset="0"/>
              </a:rPr>
              <a:t>Step 9</a:t>
            </a:r>
            <a:endParaRPr lang="en-IN" sz="2400" dirty="0">
              <a:latin typeface="Nunito" pitchFamily="2" charset="0"/>
            </a:endParaRPr>
          </a:p>
        </p:txBody>
      </p:sp>
      <p:sp>
        <p:nvSpPr>
          <p:cNvPr id="11" name="TextBox 10">
            <a:extLst>
              <a:ext uri="{FF2B5EF4-FFF2-40B4-BE49-F238E27FC236}">
                <a16:creationId xmlns:a16="http://schemas.microsoft.com/office/drawing/2014/main" id="{E51CE721-7B81-50D1-951D-BB2B516AE229}"/>
              </a:ext>
            </a:extLst>
          </p:cNvPr>
          <p:cNvSpPr txBox="1"/>
          <p:nvPr/>
        </p:nvSpPr>
        <p:spPr>
          <a:xfrm>
            <a:off x="909675" y="5452466"/>
            <a:ext cx="1321896" cy="461665"/>
          </a:xfrm>
          <a:prstGeom prst="rect">
            <a:avLst/>
          </a:prstGeom>
          <a:noFill/>
        </p:spPr>
        <p:txBody>
          <a:bodyPr wrap="square" rtlCol="0">
            <a:spAutoFit/>
          </a:bodyPr>
          <a:lstStyle/>
          <a:p>
            <a:r>
              <a:rPr lang="en-US" sz="2400" dirty="0">
                <a:latin typeface="Nunito" pitchFamily="2" charset="0"/>
              </a:rPr>
              <a:t>Step 10</a:t>
            </a:r>
            <a:endParaRPr lang="en-IN" sz="2400" dirty="0">
              <a:latin typeface="Nunito" pitchFamily="2" charset="0"/>
            </a:endParaRPr>
          </a:p>
        </p:txBody>
      </p:sp>
      <p:sp>
        <p:nvSpPr>
          <p:cNvPr id="12" name="TextBox 11">
            <a:extLst>
              <a:ext uri="{FF2B5EF4-FFF2-40B4-BE49-F238E27FC236}">
                <a16:creationId xmlns:a16="http://schemas.microsoft.com/office/drawing/2014/main" id="{DCC48E83-FEC0-5253-DD2C-D0501456750C}"/>
              </a:ext>
            </a:extLst>
          </p:cNvPr>
          <p:cNvSpPr txBox="1"/>
          <p:nvPr/>
        </p:nvSpPr>
        <p:spPr>
          <a:xfrm>
            <a:off x="909674" y="5827131"/>
            <a:ext cx="1321896" cy="461665"/>
          </a:xfrm>
          <a:prstGeom prst="rect">
            <a:avLst/>
          </a:prstGeom>
          <a:noFill/>
        </p:spPr>
        <p:txBody>
          <a:bodyPr wrap="square" rtlCol="0">
            <a:spAutoFit/>
          </a:bodyPr>
          <a:lstStyle/>
          <a:p>
            <a:r>
              <a:rPr lang="en-US" sz="2400" dirty="0">
                <a:latin typeface="Nunito" pitchFamily="2" charset="0"/>
              </a:rPr>
              <a:t>Step 11</a:t>
            </a:r>
            <a:endParaRPr lang="en-IN" sz="2400" dirty="0">
              <a:latin typeface="Nunito" pitchFamily="2" charset="0"/>
            </a:endParaRPr>
          </a:p>
        </p:txBody>
      </p:sp>
      <p:sp>
        <p:nvSpPr>
          <p:cNvPr id="13" name="TextBox 12">
            <a:extLst>
              <a:ext uri="{FF2B5EF4-FFF2-40B4-BE49-F238E27FC236}">
                <a16:creationId xmlns:a16="http://schemas.microsoft.com/office/drawing/2014/main" id="{60E8754E-DC24-AEFA-3330-BA6529A1A2BB}"/>
              </a:ext>
            </a:extLst>
          </p:cNvPr>
          <p:cNvSpPr txBox="1"/>
          <p:nvPr/>
        </p:nvSpPr>
        <p:spPr>
          <a:xfrm>
            <a:off x="909674" y="6206284"/>
            <a:ext cx="1321896" cy="461665"/>
          </a:xfrm>
          <a:prstGeom prst="rect">
            <a:avLst/>
          </a:prstGeom>
          <a:noFill/>
        </p:spPr>
        <p:txBody>
          <a:bodyPr wrap="square" rtlCol="0">
            <a:spAutoFit/>
          </a:bodyPr>
          <a:lstStyle/>
          <a:p>
            <a:r>
              <a:rPr lang="en-US" sz="2400" dirty="0">
                <a:latin typeface="Nunito" pitchFamily="2" charset="0"/>
              </a:rPr>
              <a:t>Step 12</a:t>
            </a:r>
            <a:endParaRPr lang="en-IN" sz="2400" dirty="0">
              <a:latin typeface="Nunito" pitchFamily="2" charset="0"/>
            </a:endParaRPr>
          </a:p>
        </p:txBody>
      </p:sp>
      <p:sp>
        <p:nvSpPr>
          <p:cNvPr id="14" name="TextBox 13">
            <a:extLst>
              <a:ext uri="{FF2B5EF4-FFF2-40B4-BE49-F238E27FC236}">
                <a16:creationId xmlns:a16="http://schemas.microsoft.com/office/drawing/2014/main" id="{FD3946F3-9DD9-A878-4EFB-6392B31AAC54}"/>
              </a:ext>
            </a:extLst>
          </p:cNvPr>
          <p:cNvSpPr txBox="1"/>
          <p:nvPr/>
        </p:nvSpPr>
        <p:spPr>
          <a:xfrm>
            <a:off x="909673" y="3787352"/>
            <a:ext cx="1115065" cy="461665"/>
          </a:xfrm>
          <a:prstGeom prst="rect">
            <a:avLst/>
          </a:prstGeom>
          <a:noFill/>
        </p:spPr>
        <p:txBody>
          <a:bodyPr wrap="square" rtlCol="0">
            <a:spAutoFit/>
          </a:bodyPr>
          <a:lstStyle/>
          <a:p>
            <a:r>
              <a:rPr lang="en-US" sz="2400" dirty="0">
                <a:latin typeface="Nunito" pitchFamily="2" charset="0"/>
              </a:rPr>
              <a:t>Step 6</a:t>
            </a:r>
            <a:endParaRPr lang="en-IN" sz="2400" dirty="0">
              <a:latin typeface="Nunito" pitchFamily="2" charset="0"/>
            </a:endParaRPr>
          </a:p>
        </p:txBody>
      </p:sp>
      <p:sp>
        <p:nvSpPr>
          <p:cNvPr id="15" name="Right Brace 14">
            <a:extLst>
              <a:ext uri="{FF2B5EF4-FFF2-40B4-BE49-F238E27FC236}">
                <a16:creationId xmlns:a16="http://schemas.microsoft.com/office/drawing/2014/main" id="{E8577B1B-5D72-0B39-2FFA-7F8E32C63908}"/>
              </a:ext>
            </a:extLst>
          </p:cNvPr>
          <p:cNvSpPr/>
          <p:nvPr/>
        </p:nvSpPr>
        <p:spPr>
          <a:xfrm>
            <a:off x="2231570" y="1502229"/>
            <a:ext cx="381001" cy="95794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98E996C5-F3C1-5BD3-9712-D11026FA2D35}"/>
              </a:ext>
            </a:extLst>
          </p:cNvPr>
          <p:cNvSpPr/>
          <p:nvPr/>
        </p:nvSpPr>
        <p:spPr>
          <a:xfrm>
            <a:off x="2231570" y="2861736"/>
            <a:ext cx="381001" cy="64346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7" name="Right Brace 16">
            <a:extLst>
              <a:ext uri="{FF2B5EF4-FFF2-40B4-BE49-F238E27FC236}">
                <a16:creationId xmlns:a16="http://schemas.microsoft.com/office/drawing/2014/main" id="{BACB3671-F506-9758-EF2C-FD027DE81ECC}"/>
              </a:ext>
            </a:extLst>
          </p:cNvPr>
          <p:cNvSpPr/>
          <p:nvPr/>
        </p:nvSpPr>
        <p:spPr>
          <a:xfrm>
            <a:off x="2231570" y="5531317"/>
            <a:ext cx="381001" cy="95794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8" name="Right Brace 17">
            <a:extLst>
              <a:ext uri="{FF2B5EF4-FFF2-40B4-BE49-F238E27FC236}">
                <a16:creationId xmlns:a16="http://schemas.microsoft.com/office/drawing/2014/main" id="{EE2B91F2-2B72-5A2D-F683-48110452F86D}"/>
              </a:ext>
            </a:extLst>
          </p:cNvPr>
          <p:cNvSpPr/>
          <p:nvPr/>
        </p:nvSpPr>
        <p:spPr>
          <a:xfrm>
            <a:off x="2231570" y="3906765"/>
            <a:ext cx="381001" cy="1269166"/>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9" name="TextBox 18">
            <a:extLst>
              <a:ext uri="{FF2B5EF4-FFF2-40B4-BE49-F238E27FC236}">
                <a16:creationId xmlns:a16="http://schemas.microsoft.com/office/drawing/2014/main" id="{5F950655-AABD-F71C-DD8E-40FDF431A2B5}"/>
              </a:ext>
            </a:extLst>
          </p:cNvPr>
          <p:cNvSpPr txBox="1"/>
          <p:nvPr/>
        </p:nvSpPr>
        <p:spPr>
          <a:xfrm>
            <a:off x="909673" y="1368420"/>
            <a:ext cx="1848397" cy="461665"/>
          </a:xfrm>
          <a:prstGeom prst="rect">
            <a:avLst/>
          </a:prstGeom>
          <a:noFill/>
        </p:spPr>
        <p:txBody>
          <a:bodyPr wrap="square" rtlCol="0">
            <a:spAutoFit/>
          </a:bodyPr>
          <a:lstStyle/>
          <a:p>
            <a:r>
              <a:rPr lang="en-US" sz="2400" dirty="0">
                <a:latin typeface="Nunito" pitchFamily="2" charset="0"/>
              </a:rPr>
              <a:t>Step 1</a:t>
            </a:r>
            <a:endParaRPr lang="en-IN" sz="2400" dirty="0">
              <a:latin typeface="Nunito" pitchFamily="2" charset="0"/>
            </a:endParaRPr>
          </a:p>
        </p:txBody>
      </p:sp>
      <p:sp>
        <p:nvSpPr>
          <p:cNvPr id="20" name="TextBox 19">
            <a:extLst>
              <a:ext uri="{FF2B5EF4-FFF2-40B4-BE49-F238E27FC236}">
                <a16:creationId xmlns:a16="http://schemas.microsoft.com/office/drawing/2014/main" id="{39757B04-14CA-F5C4-0CD1-51961BDC1347}"/>
              </a:ext>
            </a:extLst>
          </p:cNvPr>
          <p:cNvSpPr txBox="1"/>
          <p:nvPr/>
        </p:nvSpPr>
        <p:spPr>
          <a:xfrm>
            <a:off x="2895594" y="1750367"/>
            <a:ext cx="1284520" cy="461665"/>
          </a:xfrm>
          <a:prstGeom prst="rect">
            <a:avLst/>
          </a:prstGeom>
          <a:noFill/>
        </p:spPr>
        <p:txBody>
          <a:bodyPr wrap="square" rtlCol="0">
            <a:spAutoFit/>
          </a:bodyPr>
          <a:lstStyle/>
          <a:p>
            <a:r>
              <a:rPr lang="en-US" sz="2400" dirty="0">
                <a:latin typeface="Nunito" pitchFamily="2" charset="0"/>
              </a:rPr>
              <a:t>Task 1</a:t>
            </a:r>
            <a:endParaRPr lang="en-IN" sz="2400" dirty="0">
              <a:latin typeface="Nunito" pitchFamily="2" charset="0"/>
            </a:endParaRPr>
          </a:p>
        </p:txBody>
      </p:sp>
      <p:sp>
        <p:nvSpPr>
          <p:cNvPr id="21" name="TextBox 20">
            <a:extLst>
              <a:ext uri="{FF2B5EF4-FFF2-40B4-BE49-F238E27FC236}">
                <a16:creationId xmlns:a16="http://schemas.microsoft.com/office/drawing/2014/main" id="{B3DB2534-FDFF-922D-FC21-37647A8C81C3}"/>
              </a:ext>
            </a:extLst>
          </p:cNvPr>
          <p:cNvSpPr txBox="1"/>
          <p:nvPr/>
        </p:nvSpPr>
        <p:spPr>
          <a:xfrm>
            <a:off x="2895594" y="2918118"/>
            <a:ext cx="1284520" cy="461665"/>
          </a:xfrm>
          <a:prstGeom prst="rect">
            <a:avLst/>
          </a:prstGeom>
          <a:noFill/>
        </p:spPr>
        <p:txBody>
          <a:bodyPr wrap="square" rtlCol="0">
            <a:spAutoFit/>
          </a:bodyPr>
          <a:lstStyle/>
          <a:p>
            <a:r>
              <a:rPr lang="en-US" sz="2400" dirty="0">
                <a:latin typeface="Nunito" pitchFamily="2" charset="0"/>
              </a:rPr>
              <a:t>Task 2</a:t>
            </a:r>
            <a:endParaRPr lang="en-IN" sz="2400" dirty="0">
              <a:latin typeface="Nunito" pitchFamily="2" charset="0"/>
            </a:endParaRPr>
          </a:p>
        </p:txBody>
      </p:sp>
      <p:sp>
        <p:nvSpPr>
          <p:cNvPr id="22" name="TextBox 21">
            <a:extLst>
              <a:ext uri="{FF2B5EF4-FFF2-40B4-BE49-F238E27FC236}">
                <a16:creationId xmlns:a16="http://schemas.microsoft.com/office/drawing/2014/main" id="{55E1A3D2-8CED-D1E2-47C3-7620A0DD08D8}"/>
              </a:ext>
            </a:extLst>
          </p:cNvPr>
          <p:cNvSpPr txBox="1"/>
          <p:nvPr/>
        </p:nvSpPr>
        <p:spPr>
          <a:xfrm>
            <a:off x="2895594" y="4249017"/>
            <a:ext cx="1284520" cy="461665"/>
          </a:xfrm>
          <a:prstGeom prst="rect">
            <a:avLst/>
          </a:prstGeom>
          <a:noFill/>
        </p:spPr>
        <p:txBody>
          <a:bodyPr wrap="square" rtlCol="0">
            <a:spAutoFit/>
          </a:bodyPr>
          <a:lstStyle/>
          <a:p>
            <a:r>
              <a:rPr lang="en-US" sz="2400" dirty="0">
                <a:latin typeface="Nunito" pitchFamily="2" charset="0"/>
              </a:rPr>
              <a:t>Task 3</a:t>
            </a:r>
            <a:endParaRPr lang="en-IN" sz="2400" dirty="0">
              <a:latin typeface="Nunito" pitchFamily="2" charset="0"/>
            </a:endParaRPr>
          </a:p>
        </p:txBody>
      </p:sp>
      <p:sp>
        <p:nvSpPr>
          <p:cNvPr id="23" name="TextBox 22">
            <a:extLst>
              <a:ext uri="{FF2B5EF4-FFF2-40B4-BE49-F238E27FC236}">
                <a16:creationId xmlns:a16="http://schemas.microsoft.com/office/drawing/2014/main" id="{E695ADEE-B4DA-5F38-9CED-9D0015210177}"/>
              </a:ext>
            </a:extLst>
          </p:cNvPr>
          <p:cNvSpPr txBox="1"/>
          <p:nvPr/>
        </p:nvSpPr>
        <p:spPr>
          <a:xfrm>
            <a:off x="2895594" y="5708658"/>
            <a:ext cx="1284520" cy="461665"/>
          </a:xfrm>
          <a:prstGeom prst="rect">
            <a:avLst/>
          </a:prstGeom>
          <a:noFill/>
        </p:spPr>
        <p:txBody>
          <a:bodyPr wrap="square" rtlCol="0">
            <a:spAutoFit/>
          </a:bodyPr>
          <a:lstStyle/>
          <a:p>
            <a:r>
              <a:rPr lang="en-US" sz="2400" dirty="0">
                <a:latin typeface="Nunito" pitchFamily="2" charset="0"/>
              </a:rPr>
              <a:t>Task 4</a:t>
            </a:r>
            <a:endParaRPr lang="en-IN" sz="2400" dirty="0">
              <a:latin typeface="Nunito" pitchFamily="2" charset="0"/>
            </a:endParaRPr>
          </a:p>
        </p:txBody>
      </p:sp>
      <p:sp>
        <p:nvSpPr>
          <p:cNvPr id="24" name="Right Brace 23">
            <a:extLst>
              <a:ext uri="{FF2B5EF4-FFF2-40B4-BE49-F238E27FC236}">
                <a16:creationId xmlns:a16="http://schemas.microsoft.com/office/drawing/2014/main" id="{BC291CF5-D7C9-F08F-89A8-69CF0755E409}"/>
              </a:ext>
            </a:extLst>
          </p:cNvPr>
          <p:cNvSpPr/>
          <p:nvPr/>
        </p:nvSpPr>
        <p:spPr>
          <a:xfrm>
            <a:off x="4127132" y="1960126"/>
            <a:ext cx="381001" cy="118882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5" name="Right Brace 24">
            <a:extLst>
              <a:ext uri="{FF2B5EF4-FFF2-40B4-BE49-F238E27FC236}">
                <a16:creationId xmlns:a16="http://schemas.microsoft.com/office/drawing/2014/main" id="{CFE92D0A-9145-3531-5F11-42F20166C9CE}"/>
              </a:ext>
            </a:extLst>
          </p:cNvPr>
          <p:cNvSpPr/>
          <p:nvPr/>
        </p:nvSpPr>
        <p:spPr>
          <a:xfrm>
            <a:off x="4127131" y="4498808"/>
            <a:ext cx="381001" cy="1506548"/>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16958AD6-D73B-CDEB-2C9A-C27B58B04DC4}"/>
              </a:ext>
            </a:extLst>
          </p:cNvPr>
          <p:cNvSpPr txBox="1"/>
          <p:nvPr/>
        </p:nvSpPr>
        <p:spPr>
          <a:xfrm>
            <a:off x="4714960" y="5002589"/>
            <a:ext cx="1696726" cy="461665"/>
          </a:xfrm>
          <a:prstGeom prst="rect">
            <a:avLst/>
          </a:prstGeom>
          <a:noFill/>
        </p:spPr>
        <p:txBody>
          <a:bodyPr wrap="square" rtlCol="0">
            <a:spAutoFit/>
          </a:bodyPr>
          <a:lstStyle/>
          <a:p>
            <a:r>
              <a:rPr lang="en-US" sz="2400" dirty="0">
                <a:latin typeface="Nunito" pitchFamily="2" charset="0"/>
              </a:rPr>
              <a:t>Process 2</a:t>
            </a:r>
            <a:endParaRPr lang="en-IN" sz="2400" dirty="0">
              <a:latin typeface="Nunito" pitchFamily="2" charset="0"/>
            </a:endParaRPr>
          </a:p>
        </p:txBody>
      </p:sp>
      <p:pic>
        <p:nvPicPr>
          <p:cNvPr id="50" name="Picture 49">
            <a:extLst>
              <a:ext uri="{FF2B5EF4-FFF2-40B4-BE49-F238E27FC236}">
                <a16:creationId xmlns:a16="http://schemas.microsoft.com/office/drawing/2014/main" id="{5C3B6F7A-DA02-67F7-8B5B-9BB7FF40F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9738">
            <a:off x="2957238" y="1528415"/>
            <a:ext cx="1091669" cy="1091669"/>
          </a:xfrm>
          <a:prstGeom prst="rect">
            <a:avLst/>
          </a:prstGeom>
        </p:spPr>
      </p:pic>
      <p:pic>
        <p:nvPicPr>
          <p:cNvPr id="51" name="Picture 50">
            <a:extLst>
              <a:ext uri="{FF2B5EF4-FFF2-40B4-BE49-F238E27FC236}">
                <a16:creationId xmlns:a16="http://schemas.microsoft.com/office/drawing/2014/main" id="{6838964E-F1A7-3367-3A4C-97B5C9B31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9738">
            <a:off x="2909619" y="2705205"/>
            <a:ext cx="1091669" cy="1091669"/>
          </a:xfrm>
          <a:prstGeom prst="rect">
            <a:avLst/>
          </a:prstGeom>
        </p:spPr>
      </p:pic>
      <p:pic>
        <p:nvPicPr>
          <p:cNvPr id="52" name="Picture 51">
            <a:extLst>
              <a:ext uri="{FF2B5EF4-FFF2-40B4-BE49-F238E27FC236}">
                <a16:creationId xmlns:a16="http://schemas.microsoft.com/office/drawing/2014/main" id="{AA13F3B6-475F-1C91-7DAC-173114A43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9738">
            <a:off x="2898242" y="4061786"/>
            <a:ext cx="1091669" cy="1091669"/>
          </a:xfrm>
          <a:prstGeom prst="rect">
            <a:avLst/>
          </a:prstGeom>
        </p:spPr>
      </p:pic>
      <p:pic>
        <p:nvPicPr>
          <p:cNvPr id="53" name="Picture 52">
            <a:extLst>
              <a:ext uri="{FF2B5EF4-FFF2-40B4-BE49-F238E27FC236}">
                <a16:creationId xmlns:a16="http://schemas.microsoft.com/office/drawing/2014/main" id="{EAC879D8-E1E6-A4DA-3377-10191815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9738">
            <a:off x="2859023" y="5496320"/>
            <a:ext cx="1091669" cy="1091669"/>
          </a:xfrm>
          <a:prstGeom prst="rect">
            <a:avLst/>
          </a:prstGeom>
        </p:spPr>
      </p:pic>
      <p:sp>
        <p:nvSpPr>
          <p:cNvPr id="55" name="TextBox 54">
            <a:extLst>
              <a:ext uri="{FF2B5EF4-FFF2-40B4-BE49-F238E27FC236}">
                <a16:creationId xmlns:a16="http://schemas.microsoft.com/office/drawing/2014/main" id="{788B5069-A3E4-9837-B6AB-48F4C640C5CD}"/>
              </a:ext>
            </a:extLst>
          </p:cNvPr>
          <p:cNvSpPr txBox="1"/>
          <p:nvPr/>
        </p:nvSpPr>
        <p:spPr>
          <a:xfrm>
            <a:off x="6558790" y="4363042"/>
            <a:ext cx="5323112" cy="2246769"/>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2000" dirty="0">
                <a:solidFill>
                  <a:schemeClr val="bg1"/>
                </a:solidFill>
                <a:latin typeface="Nunito" pitchFamily="2" charset="0"/>
              </a:rPr>
              <a:t>A process involves multiple tasks and these tasks are performed by their threads. These threads store the data and code and have its own local variables and memory. A process doesn’t share data directly with another process that is why a </a:t>
            </a:r>
            <a:r>
              <a:rPr lang="en-US" sz="2000" b="1" dirty="0">
                <a:solidFill>
                  <a:schemeClr val="bg1"/>
                </a:solidFill>
                <a:latin typeface="Nunito" pitchFamily="2" charset="0"/>
              </a:rPr>
              <a:t>thread is also called a light weight process</a:t>
            </a:r>
            <a:r>
              <a:rPr lang="en-US" sz="2000" dirty="0">
                <a:solidFill>
                  <a:schemeClr val="bg1"/>
                </a:solidFill>
                <a:latin typeface="Nunito" pitchFamily="2" charset="0"/>
              </a:rPr>
              <a:t>. </a:t>
            </a:r>
            <a:endParaRPr lang="en-IN" sz="2000" dirty="0">
              <a:solidFill>
                <a:schemeClr val="bg1"/>
              </a:solidFill>
              <a:latin typeface="Nunito" pitchFamily="2" charset="0"/>
            </a:endParaRPr>
          </a:p>
        </p:txBody>
      </p:sp>
      <p:sp>
        <p:nvSpPr>
          <p:cNvPr id="56" name="Rectangle 55">
            <a:extLst>
              <a:ext uri="{FF2B5EF4-FFF2-40B4-BE49-F238E27FC236}">
                <a16:creationId xmlns:a16="http://schemas.microsoft.com/office/drawing/2014/main" id="{D58B982D-2336-7352-A345-A01CA1617A6D}"/>
              </a:ext>
            </a:extLst>
          </p:cNvPr>
          <p:cNvSpPr/>
          <p:nvPr/>
        </p:nvSpPr>
        <p:spPr>
          <a:xfrm>
            <a:off x="6598193" y="1466668"/>
            <a:ext cx="5344166" cy="2637730"/>
          </a:xfrm>
          <a:prstGeom prst="rect">
            <a:avLst/>
          </a:prstGeom>
          <a:solidFill>
            <a:srgbClr val="92D050"/>
          </a:solidFill>
          <a:ln w="38100">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1FFC6C82-020B-544F-A0AA-49A3BB1689E9}"/>
              </a:ext>
            </a:extLst>
          </p:cNvPr>
          <p:cNvSpPr/>
          <p:nvPr/>
        </p:nvSpPr>
        <p:spPr>
          <a:xfrm>
            <a:off x="6761487" y="1620738"/>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Task1</a:t>
            </a:r>
            <a:endParaRPr lang="en-IN" sz="2000" b="1" dirty="0">
              <a:solidFill>
                <a:schemeClr val="tx1"/>
              </a:solidFill>
            </a:endParaRPr>
          </a:p>
        </p:txBody>
      </p:sp>
      <p:sp>
        <p:nvSpPr>
          <p:cNvPr id="59" name="Rectangle 58">
            <a:extLst>
              <a:ext uri="{FF2B5EF4-FFF2-40B4-BE49-F238E27FC236}">
                <a16:creationId xmlns:a16="http://schemas.microsoft.com/office/drawing/2014/main" id="{549A39BB-6D1F-A17C-5167-30256EF9A19F}"/>
              </a:ext>
            </a:extLst>
          </p:cNvPr>
          <p:cNvSpPr/>
          <p:nvPr/>
        </p:nvSpPr>
        <p:spPr>
          <a:xfrm>
            <a:off x="7795617" y="1632840"/>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Task2</a:t>
            </a:r>
            <a:endParaRPr lang="en-IN" sz="2000" b="1" dirty="0">
              <a:solidFill>
                <a:schemeClr val="tx1"/>
              </a:solidFill>
            </a:endParaRPr>
          </a:p>
        </p:txBody>
      </p:sp>
      <p:sp>
        <p:nvSpPr>
          <p:cNvPr id="60" name="Rectangle 59">
            <a:extLst>
              <a:ext uri="{FF2B5EF4-FFF2-40B4-BE49-F238E27FC236}">
                <a16:creationId xmlns:a16="http://schemas.microsoft.com/office/drawing/2014/main" id="{5232A8E6-F810-6A34-5C40-E317680D2DF5}"/>
              </a:ext>
            </a:extLst>
          </p:cNvPr>
          <p:cNvSpPr/>
          <p:nvPr/>
        </p:nvSpPr>
        <p:spPr>
          <a:xfrm>
            <a:off x="8829747" y="1642511"/>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Task3</a:t>
            </a:r>
            <a:endParaRPr lang="en-IN" sz="2000" b="1" dirty="0">
              <a:solidFill>
                <a:schemeClr val="tx1"/>
              </a:solidFill>
            </a:endParaRPr>
          </a:p>
        </p:txBody>
      </p:sp>
      <p:sp>
        <p:nvSpPr>
          <p:cNvPr id="61" name="Rectangle 60">
            <a:extLst>
              <a:ext uri="{FF2B5EF4-FFF2-40B4-BE49-F238E27FC236}">
                <a16:creationId xmlns:a16="http://schemas.microsoft.com/office/drawing/2014/main" id="{CBB319CC-A2FD-2081-C7EF-8B0234C107A5}"/>
              </a:ext>
            </a:extLst>
          </p:cNvPr>
          <p:cNvSpPr/>
          <p:nvPr/>
        </p:nvSpPr>
        <p:spPr>
          <a:xfrm>
            <a:off x="9863877" y="1662596"/>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Task4</a:t>
            </a:r>
            <a:endParaRPr lang="en-IN" sz="2000" b="1" dirty="0">
              <a:solidFill>
                <a:schemeClr val="tx1"/>
              </a:solidFill>
            </a:endParaRPr>
          </a:p>
        </p:txBody>
      </p:sp>
      <p:sp>
        <p:nvSpPr>
          <p:cNvPr id="62" name="Rectangle 61">
            <a:extLst>
              <a:ext uri="{FF2B5EF4-FFF2-40B4-BE49-F238E27FC236}">
                <a16:creationId xmlns:a16="http://schemas.microsoft.com/office/drawing/2014/main" id="{7BB4278A-2497-23E3-4D8E-80C195125952}"/>
              </a:ext>
            </a:extLst>
          </p:cNvPr>
          <p:cNvSpPr/>
          <p:nvPr/>
        </p:nvSpPr>
        <p:spPr>
          <a:xfrm>
            <a:off x="10898007" y="1672286"/>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Task5</a:t>
            </a:r>
            <a:endParaRPr lang="en-IN" sz="2000" b="1" dirty="0">
              <a:solidFill>
                <a:schemeClr val="tx1"/>
              </a:solidFill>
            </a:endParaRPr>
          </a:p>
        </p:txBody>
      </p:sp>
      <p:sp>
        <p:nvSpPr>
          <p:cNvPr id="63" name="Rectangle 62">
            <a:extLst>
              <a:ext uri="{FF2B5EF4-FFF2-40B4-BE49-F238E27FC236}">
                <a16:creationId xmlns:a16="http://schemas.microsoft.com/office/drawing/2014/main" id="{199931F6-9CA1-6522-2AAB-A5385C5B64D2}"/>
              </a:ext>
            </a:extLst>
          </p:cNvPr>
          <p:cNvSpPr/>
          <p:nvPr/>
        </p:nvSpPr>
        <p:spPr>
          <a:xfrm>
            <a:off x="6761487" y="2830080"/>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Task6</a:t>
            </a:r>
            <a:endParaRPr lang="en-IN" sz="2000" b="1" dirty="0">
              <a:solidFill>
                <a:schemeClr val="tx1"/>
              </a:solidFill>
            </a:endParaRPr>
          </a:p>
        </p:txBody>
      </p:sp>
      <p:sp>
        <p:nvSpPr>
          <p:cNvPr id="64" name="Rectangle 63">
            <a:extLst>
              <a:ext uri="{FF2B5EF4-FFF2-40B4-BE49-F238E27FC236}">
                <a16:creationId xmlns:a16="http://schemas.microsoft.com/office/drawing/2014/main" id="{D46362B8-4C1E-48D7-C36C-7F6359862A4D}"/>
              </a:ext>
            </a:extLst>
          </p:cNvPr>
          <p:cNvSpPr/>
          <p:nvPr/>
        </p:nvSpPr>
        <p:spPr>
          <a:xfrm>
            <a:off x="7795617" y="2842181"/>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Task7</a:t>
            </a:r>
            <a:endParaRPr lang="en-IN" sz="2000" b="1" dirty="0">
              <a:solidFill>
                <a:schemeClr val="tx1"/>
              </a:solidFill>
            </a:endParaRPr>
          </a:p>
        </p:txBody>
      </p:sp>
      <p:sp>
        <p:nvSpPr>
          <p:cNvPr id="65" name="Rectangle 64">
            <a:extLst>
              <a:ext uri="{FF2B5EF4-FFF2-40B4-BE49-F238E27FC236}">
                <a16:creationId xmlns:a16="http://schemas.microsoft.com/office/drawing/2014/main" id="{C510083B-4679-646D-EA32-27AA696327D6}"/>
              </a:ext>
            </a:extLst>
          </p:cNvPr>
          <p:cNvSpPr/>
          <p:nvPr/>
        </p:nvSpPr>
        <p:spPr>
          <a:xfrm>
            <a:off x="8829747" y="2851852"/>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Task8</a:t>
            </a:r>
            <a:endParaRPr lang="en-IN" sz="2000" b="1" dirty="0">
              <a:solidFill>
                <a:schemeClr val="tx1"/>
              </a:solidFill>
            </a:endParaRPr>
          </a:p>
        </p:txBody>
      </p:sp>
      <p:sp>
        <p:nvSpPr>
          <p:cNvPr id="66" name="Rectangle 65">
            <a:extLst>
              <a:ext uri="{FF2B5EF4-FFF2-40B4-BE49-F238E27FC236}">
                <a16:creationId xmlns:a16="http://schemas.microsoft.com/office/drawing/2014/main" id="{F8684309-FF08-FF82-7396-CB2ECE5AC6E7}"/>
              </a:ext>
            </a:extLst>
          </p:cNvPr>
          <p:cNvSpPr/>
          <p:nvPr/>
        </p:nvSpPr>
        <p:spPr>
          <a:xfrm>
            <a:off x="9863877" y="2871937"/>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Task9</a:t>
            </a:r>
            <a:endParaRPr lang="en-IN" sz="2000" b="1" dirty="0">
              <a:solidFill>
                <a:schemeClr val="tx1"/>
              </a:solidFill>
            </a:endParaRPr>
          </a:p>
        </p:txBody>
      </p:sp>
      <p:sp>
        <p:nvSpPr>
          <p:cNvPr id="67" name="Rectangle 66">
            <a:extLst>
              <a:ext uri="{FF2B5EF4-FFF2-40B4-BE49-F238E27FC236}">
                <a16:creationId xmlns:a16="http://schemas.microsoft.com/office/drawing/2014/main" id="{0F21FAC9-C8FE-1B69-6513-DE14F2F55F43}"/>
              </a:ext>
            </a:extLst>
          </p:cNvPr>
          <p:cNvSpPr/>
          <p:nvPr/>
        </p:nvSpPr>
        <p:spPr>
          <a:xfrm>
            <a:off x="10898007" y="2881627"/>
            <a:ext cx="902069" cy="1098871"/>
          </a:xfrm>
          <a:prstGeom prst="rect">
            <a:avLst/>
          </a:prstGeom>
          <a:solidFill>
            <a:srgbClr val="E0E0E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Task10</a:t>
            </a:r>
            <a:endParaRPr lang="en-IN" sz="2000" b="1" dirty="0">
              <a:solidFill>
                <a:schemeClr val="tx1"/>
              </a:solidFill>
            </a:endParaRPr>
          </a:p>
        </p:txBody>
      </p:sp>
      <p:pic>
        <p:nvPicPr>
          <p:cNvPr id="68" name="Picture 67">
            <a:extLst>
              <a:ext uri="{FF2B5EF4-FFF2-40B4-BE49-F238E27FC236}">
                <a16:creationId xmlns:a16="http://schemas.microsoft.com/office/drawing/2014/main" id="{EF7FD20C-4658-F498-2090-63B0F8FA4C4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6852416" y="1882201"/>
            <a:ext cx="717569" cy="717569"/>
          </a:xfrm>
          <a:prstGeom prst="rect">
            <a:avLst/>
          </a:prstGeom>
        </p:spPr>
      </p:pic>
      <p:pic>
        <p:nvPicPr>
          <p:cNvPr id="69" name="Picture 68">
            <a:extLst>
              <a:ext uri="{FF2B5EF4-FFF2-40B4-BE49-F238E27FC236}">
                <a16:creationId xmlns:a16="http://schemas.microsoft.com/office/drawing/2014/main" id="{85D5FD7F-59E3-FCE9-EA56-0E5BAF6250D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6877463" y="3114875"/>
            <a:ext cx="717569" cy="717569"/>
          </a:xfrm>
          <a:prstGeom prst="rect">
            <a:avLst/>
          </a:prstGeom>
        </p:spPr>
      </p:pic>
      <p:pic>
        <p:nvPicPr>
          <p:cNvPr id="70" name="Picture 69">
            <a:extLst>
              <a:ext uri="{FF2B5EF4-FFF2-40B4-BE49-F238E27FC236}">
                <a16:creationId xmlns:a16="http://schemas.microsoft.com/office/drawing/2014/main" id="{8F1DBA46-E0CF-0E2E-E9D4-1ABFF72D45B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7879002" y="1895900"/>
            <a:ext cx="717569" cy="717569"/>
          </a:xfrm>
          <a:prstGeom prst="rect">
            <a:avLst/>
          </a:prstGeom>
        </p:spPr>
      </p:pic>
      <p:pic>
        <p:nvPicPr>
          <p:cNvPr id="71" name="Picture 70">
            <a:extLst>
              <a:ext uri="{FF2B5EF4-FFF2-40B4-BE49-F238E27FC236}">
                <a16:creationId xmlns:a16="http://schemas.microsoft.com/office/drawing/2014/main" id="{9377167C-FC89-5CF9-E0DF-D9EC5F7AE45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7893716" y="3113877"/>
            <a:ext cx="717569" cy="717569"/>
          </a:xfrm>
          <a:prstGeom prst="rect">
            <a:avLst/>
          </a:prstGeom>
        </p:spPr>
      </p:pic>
      <p:pic>
        <p:nvPicPr>
          <p:cNvPr id="72" name="Picture 71">
            <a:extLst>
              <a:ext uri="{FF2B5EF4-FFF2-40B4-BE49-F238E27FC236}">
                <a16:creationId xmlns:a16="http://schemas.microsoft.com/office/drawing/2014/main" id="{A80554FE-5F3D-4353-BDFD-D1711CE22A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11048357" y="1905714"/>
            <a:ext cx="717569" cy="717569"/>
          </a:xfrm>
          <a:prstGeom prst="rect">
            <a:avLst/>
          </a:prstGeom>
        </p:spPr>
      </p:pic>
      <p:pic>
        <p:nvPicPr>
          <p:cNvPr id="73" name="Picture 72">
            <a:extLst>
              <a:ext uri="{FF2B5EF4-FFF2-40B4-BE49-F238E27FC236}">
                <a16:creationId xmlns:a16="http://schemas.microsoft.com/office/drawing/2014/main" id="{AEDA7248-FF2B-F98A-FFA8-C94C68892EF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8898930" y="1916046"/>
            <a:ext cx="717569" cy="717569"/>
          </a:xfrm>
          <a:prstGeom prst="rect">
            <a:avLst/>
          </a:prstGeom>
        </p:spPr>
      </p:pic>
      <p:pic>
        <p:nvPicPr>
          <p:cNvPr id="74" name="Picture 73">
            <a:extLst>
              <a:ext uri="{FF2B5EF4-FFF2-40B4-BE49-F238E27FC236}">
                <a16:creationId xmlns:a16="http://schemas.microsoft.com/office/drawing/2014/main" id="{193C0005-E812-6245-D4B3-2CD38871CD5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8982879" y="3135792"/>
            <a:ext cx="717569" cy="717569"/>
          </a:xfrm>
          <a:prstGeom prst="rect">
            <a:avLst/>
          </a:prstGeom>
        </p:spPr>
      </p:pic>
      <p:pic>
        <p:nvPicPr>
          <p:cNvPr id="75" name="Picture 74">
            <a:extLst>
              <a:ext uri="{FF2B5EF4-FFF2-40B4-BE49-F238E27FC236}">
                <a16:creationId xmlns:a16="http://schemas.microsoft.com/office/drawing/2014/main" id="{6ED7E597-8EB9-2F15-B82D-2D932D6E375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9934546" y="1937613"/>
            <a:ext cx="717569" cy="717569"/>
          </a:xfrm>
          <a:prstGeom prst="rect">
            <a:avLst/>
          </a:prstGeom>
        </p:spPr>
      </p:pic>
      <p:pic>
        <p:nvPicPr>
          <p:cNvPr id="76" name="Picture 75">
            <a:extLst>
              <a:ext uri="{FF2B5EF4-FFF2-40B4-BE49-F238E27FC236}">
                <a16:creationId xmlns:a16="http://schemas.microsoft.com/office/drawing/2014/main" id="{64BAFCDE-534D-A64A-DA32-681BE8684C5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9962750" y="3152123"/>
            <a:ext cx="717569" cy="717569"/>
          </a:xfrm>
          <a:prstGeom prst="rect">
            <a:avLst/>
          </a:prstGeom>
        </p:spPr>
      </p:pic>
      <p:pic>
        <p:nvPicPr>
          <p:cNvPr id="77" name="Picture 76">
            <a:extLst>
              <a:ext uri="{FF2B5EF4-FFF2-40B4-BE49-F238E27FC236}">
                <a16:creationId xmlns:a16="http://schemas.microsoft.com/office/drawing/2014/main" id="{C044684E-CCF1-DFF8-2D76-E7073BF0668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20139738">
            <a:off x="11000040" y="3178305"/>
            <a:ext cx="717569" cy="717569"/>
          </a:xfrm>
          <a:prstGeom prst="rect">
            <a:avLst/>
          </a:prstGeom>
        </p:spPr>
      </p:pic>
      <p:sp>
        <p:nvSpPr>
          <p:cNvPr id="78" name="TextBox 77">
            <a:extLst>
              <a:ext uri="{FF2B5EF4-FFF2-40B4-BE49-F238E27FC236}">
                <a16:creationId xmlns:a16="http://schemas.microsoft.com/office/drawing/2014/main" id="{BE096188-1A14-D561-4DCC-809E18C966C9}"/>
              </a:ext>
            </a:extLst>
          </p:cNvPr>
          <p:cNvSpPr txBox="1"/>
          <p:nvPr/>
        </p:nvSpPr>
        <p:spPr>
          <a:xfrm>
            <a:off x="4695543" y="2318371"/>
            <a:ext cx="1696726" cy="461665"/>
          </a:xfrm>
          <a:prstGeom prst="rect">
            <a:avLst/>
          </a:prstGeom>
          <a:noFill/>
        </p:spPr>
        <p:txBody>
          <a:bodyPr wrap="square" rtlCol="0">
            <a:spAutoFit/>
          </a:bodyPr>
          <a:lstStyle/>
          <a:p>
            <a:r>
              <a:rPr lang="en-US" sz="2400" dirty="0">
                <a:latin typeface="Nunito" pitchFamily="2" charset="0"/>
              </a:rPr>
              <a:t>Process 1</a:t>
            </a:r>
            <a:endParaRPr lang="en-IN" sz="2400" dirty="0">
              <a:latin typeface="Nunito" pitchFamily="2" charset="0"/>
            </a:endParaRPr>
          </a:p>
        </p:txBody>
      </p:sp>
    </p:spTree>
    <p:extLst>
      <p:ext uri="{BB962C8B-B14F-4D97-AF65-F5344CB8AC3E}">
        <p14:creationId xmlns:p14="http://schemas.microsoft.com/office/powerpoint/2010/main" val="325030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up)">
                                      <p:cBhvr>
                                        <p:cTn id="56" dur="5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up)">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up)">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par>
                                <p:cTn id="80" presetID="10"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wipe(up)">
                                      <p:cBhvr>
                                        <p:cTn id="90" dur="500"/>
                                        <p:tgtEl>
                                          <p:spTgt spid="24"/>
                                        </p:tgtEl>
                                      </p:cBhvr>
                                    </p:animEffect>
                                  </p:childTnLst>
                                </p:cTn>
                              </p:par>
                              <p:par>
                                <p:cTn id="91" presetID="16" presetClass="emph" presetSubtype="0" fill="hold" nodeType="withEffect">
                                  <p:stCondLst>
                                    <p:cond delay="0"/>
                                  </p:stCondLst>
                                  <p:iterate type="lt">
                                    <p:tmPct val="4000"/>
                                  </p:iterate>
                                  <p:childTnLst>
                                    <p:set>
                                      <p:cBhvr override="childStyle">
                                        <p:cTn id="92" dur="500" fill="hold"/>
                                        <p:tgtEl>
                                          <p:spTgt spid="55">
                                            <p:txEl>
                                              <p:pRg st="0" end="0"/>
                                            </p:txEl>
                                          </p:spTgt>
                                        </p:tgtEl>
                                        <p:attrNameLst>
                                          <p:attrName>style.color</p:attrName>
                                        </p:attrNameLst>
                                      </p:cBhvr>
                                      <p:to>
                                        <p:clrVal>
                                          <a:srgbClr val="000000"/>
                                        </p:clrVal>
                                      </p:to>
                                    </p:set>
                                    <p:set>
                                      <p:cBhvr>
                                        <p:cTn id="93" dur="500" fill="hold"/>
                                        <p:tgtEl>
                                          <p:spTgt spid="55">
                                            <p:txEl>
                                              <p:pRg st="0" end="0"/>
                                            </p:txEl>
                                          </p:spTgt>
                                        </p:tgtEl>
                                        <p:attrNameLst>
                                          <p:attrName>fillcolor</p:attrName>
                                        </p:attrNameLst>
                                      </p:cBhvr>
                                      <p:to>
                                        <p:clrVal>
                                          <a:srgbClr val="000000"/>
                                        </p:clrVal>
                                      </p:to>
                                    </p:set>
                                    <p:set>
                                      <p:cBhvr>
                                        <p:cTn id="94" dur="500" fill="hold"/>
                                        <p:tgtEl>
                                          <p:spTgt spid="55">
                                            <p:txEl>
                                              <p:pRg st="0" end="0"/>
                                            </p:txEl>
                                          </p:spTgt>
                                        </p:tgtEl>
                                        <p:attrNameLst>
                                          <p:attrName>fill.type</p:attrName>
                                        </p:attrNameLst>
                                      </p:cBhvr>
                                      <p:to>
                                        <p:strVal val="solid"/>
                                      </p:to>
                                    </p:set>
                                  </p:childTnLst>
                                </p:cTn>
                              </p:par>
                              <p:par>
                                <p:cTn id="95" presetID="22" presetClass="entr" presetSubtype="1"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up)">
                                      <p:cBhvr>
                                        <p:cTn id="97" dur="500"/>
                                        <p:tgtEl>
                                          <p:spTgt spid="2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8"/>
                                        </p:tgtEl>
                                        <p:attrNameLst>
                                          <p:attrName>style.visibility</p:attrName>
                                        </p:attrNameLst>
                                      </p:cBhvr>
                                      <p:to>
                                        <p:strVal val="visible"/>
                                      </p:to>
                                    </p:set>
                                    <p:animEffect transition="in" filter="fade">
                                      <p:cBhvr>
                                        <p:cTn id="10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animBg="1"/>
      <p:bldP spid="16" grpId="0" animBg="1"/>
      <p:bldP spid="17" grpId="0" animBg="1"/>
      <p:bldP spid="18" grpId="0" animBg="1"/>
      <p:bldP spid="19" grpId="0"/>
      <p:bldP spid="20" grpId="0"/>
      <p:bldP spid="21" grpId="0"/>
      <p:bldP spid="22" grpId="0"/>
      <p:bldP spid="23" grpId="0"/>
      <p:bldP spid="24" grpId="0" animBg="1"/>
      <p:bldP spid="25" grpId="0" animBg="1"/>
      <p:bldP spid="27" grpId="0"/>
      <p:bldP spid="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85A73C-5F48-1D01-97CB-C5DB7B6CD3C5}"/>
              </a:ext>
            </a:extLst>
          </p:cNvPr>
          <p:cNvSpPr/>
          <p:nvPr/>
        </p:nvSpPr>
        <p:spPr>
          <a:xfrm>
            <a:off x="0" y="293914"/>
            <a:ext cx="12192000" cy="685800"/>
          </a:xfrm>
          <a:prstGeom prst="rect">
            <a:avLst/>
          </a:prstGeom>
          <a:solidFill>
            <a:srgbClr val="E13F7D"/>
          </a:solidFill>
          <a:ln w="381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bg1"/>
                </a:solidFill>
                <a:latin typeface="Comforta"/>
              </a:rPr>
              <a:t>What is a Java thread?</a:t>
            </a:r>
            <a:endParaRPr lang="en-IN" sz="4400" b="1" dirty="0">
              <a:solidFill>
                <a:schemeClr val="bg1"/>
              </a:solidFill>
              <a:latin typeface="Comforta"/>
            </a:endParaRPr>
          </a:p>
        </p:txBody>
      </p:sp>
      <p:sp>
        <p:nvSpPr>
          <p:cNvPr id="3" name="Content Placeholder 2">
            <a:extLst>
              <a:ext uri="{FF2B5EF4-FFF2-40B4-BE49-F238E27FC236}">
                <a16:creationId xmlns:a16="http://schemas.microsoft.com/office/drawing/2014/main" id="{BE6201DE-C8DD-7D81-58B1-4272ED0DC96D}"/>
              </a:ext>
            </a:extLst>
          </p:cNvPr>
          <p:cNvSpPr>
            <a:spLocks noGrp="1"/>
          </p:cNvSpPr>
          <p:nvPr/>
        </p:nvSpPr>
        <p:spPr>
          <a:xfrm>
            <a:off x="4450277" y="1579443"/>
            <a:ext cx="7282151" cy="51558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Calibri" panose="020F0502020204030204" pitchFamily="34" charset="0"/>
              <a:buChar char="−"/>
            </a:pPr>
            <a:r>
              <a:rPr lang="en-US" sz="2200" dirty="0">
                <a:solidFill>
                  <a:schemeClr val="bg1"/>
                </a:solidFill>
                <a:latin typeface="Nunito" pitchFamily="2" charset="0"/>
              </a:rPr>
              <a:t>Thread is a </a:t>
            </a:r>
            <a:r>
              <a:rPr lang="en-US" sz="2200" b="1" dirty="0">
                <a:solidFill>
                  <a:schemeClr val="bg1"/>
                </a:solidFill>
                <a:latin typeface="Nunito" pitchFamily="2" charset="0"/>
              </a:rPr>
              <a:t>light weighted</a:t>
            </a:r>
            <a:r>
              <a:rPr lang="en-US" sz="2200" dirty="0">
                <a:solidFill>
                  <a:schemeClr val="bg1"/>
                </a:solidFill>
                <a:latin typeface="Nunito" pitchFamily="2" charset="0"/>
              </a:rPr>
              <a:t> sub-process. It </a:t>
            </a:r>
            <a:r>
              <a:rPr lang="en-US" sz="2200" b="1" dirty="0">
                <a:solidFill>
                  <a:schemeClr val="bg1"/>
                </a:solidFill>
                <a:latin typeface="Nunito" pitchFamily="2" charset="0"/>
              </a:rPr>
              <a:t>contains a separate path of execution</a:t>
            </a:r>
            <a:r>
              <a:rPr lang="en-US" sz="2200" dirty="0">
                <a:solidFill>
                  <a:schemeClr val="bg1"/>
                </a:solidFill>
                <a:latin typeface="Nunito" pitchFamily="2" charset="0"/>
              </a:rPr>
              <a:t>. </a:t>
            </a:r>
          </a:p>
          <a:p>
            <a:pPr algn="just">
              <a:buFont typeface="Calibri" panose="020F0502020204030204" pitchFamily="34" charset="0"/>
              <a:buChar char="−"/>
            </a:pPr>
            <a:r>
              <a:rPr lang="en-US" sz="2200" dirty="0">
                <a:solidFill>
                  <a:schemeClr val="bg1"/>
                </a:solidFill>
                <a:latin typeface="Nunito" pitchFamily="2" charset="0"/>
              </a:rPr>
              <a:t>Every Java program contains </a:t>
            </a:r>
            <a:r>
              <a:rPr lang="en-US" sz="2200" b="1" dirty="0">
                <a:solidFill>
                  <a:schemeClr val="bg1"/>
                </a:solidFill>
                <a:latin typeface="Nunito" pitchFamily="2" charset="0"/>
              </a:rPr>
              <a:t>at least one thread.</a:t>
            </a:r>
          </a:p>
          <a:p>
            <a:pPr algn="just">
              <a:buFont typeface="Calibri" panose="020F0502020204030204" pitchFamily="34" charset="0"/>
              <a:buChar char="−"/>
            </a:pPr>
            <a:r>
              <a:rPr lang="en-US" sz="2200" dirty="0">
                <a:solidFill>
                  <a:schemeClr val="bg1"/>
                </a:solidFill>
                <a:latin typeface="Nunito" pitchFamily="2" charset="0"/>
              </a:rPr>
              <a:t>A thread is </a:t>
            </a:r>
            <a:r>
              <a:rPr lang="en-US" sz="2200" b="1" dirty="0">
                <a:solidFill>
                  <a:schemeClr val="bg1"/>
                </a:solidFill>
                <a:latin typeface="Nunito" pitchFamily="2" charset="0"/>
              </a:rPr>
              <a:t>created and controlled by the </a:t>
            </a:r>
            <a:r>
              <a:rPr lang="en-US" sz="2200" b="1" u="sng" dirty="0">
                <a:solidFill>
                  <a:schemeClr val="bg1"/>
                </a:solidFill>
                <a:latin typeface="Nunito" pitchFamily="2" charset="0"/>
              </a:rPr>
              <a:t>java.lang.Thread</a:t>
            </a:r>
            <a:r>
              <a:rPr lang="en-US" sz="2200" b="1" dirty="0">
                <a:solidFill>
                  <a:schemeClr val="bg1"/>
                </a:solidFill>
                <a:latin typeface="Nunito" pitchFamily="2" charset="0"/>
              </a:rPr>
              <a:t> class</a:t>
            </a:r>
            <a:r>
              <a:rPr lang="en-US" sz="2200" dirty="0">
                <a:solidFill>
                  <a:schemeClr val="bg1"/>
                </a:solidFill>
                <a:latin typeface="Nunito" pitchFamily="2" charset="0"/>
              </a:rPr>
              <a:t>.</a:t>
            </a:r>
          </a:p>
          <a:p>
            <a:pPr algn="just">
              <a:buFont typeface="Calibri" panose="020F0502020204030204" pitchFamily="34" charset="0"/>
              <a:buChar char="−"/>
            </a:pPr>
            <a:r>
              <a:rPr lang="en-US" sz="2200" dirty="0">
                <a:solidFill>
                  <a:schemeClr val="bg1"/>
                </a:solidFill>
                <a:latin typeface="Nunito" pitchFamily="2" charset="0"/>
              </a:rPr>
              <a:t> In a thread-based multitasking environment, the </a:t>
            </a:r>
            <a:r>
              <a:rPr lang="en-US" sz="2200" b="1" dirty="0">
                <a:solidFill>
                  <a:schemeClr val="bg1"/>
                </a:solidFill>
                <a:latin typeface="Nunito" pitchFamily="2" charset="0"/>
              </a:rPr>
              <a:t>thread is the smallest unit of dispatchable code</a:t>
            </a:r>
            <a:r>
              <a:rPr lang="en-US" sz="2200" dirty="0">
                <a:solidFill>
                  <a:schemeClr val="bg1"/>
                </a:solidFill>
                <a:latin typeface="Nunito" pitchFamily="2" charset="0"/>
              </a:rPr>
              <a:t>. ​This means that </a:t>
            </a:r>
            <a:r>
              <a:rPr lang="en-US" sz="2200" b="1" dirty="0">
                <a:solidFill>
                  <a:schemeClr val="bg1"/>
                </a:solidFill>
                <a:latin typeface="Nunito" pitchFamily="2" charset="0"/>
              </a:rPr>
              <a:t>a single program can perform two or more tasks simultaneously</a:t>
            </a:r>
            <a:r>
              <a:rPr lang="en-US" sz="2200" dirty="0">
                <a:solidFill>
                  <a:schemeClr val="bg1"/>
                </a:solidFill>
                <a:latin typeface="Nunito" pitchFamily="2" charset="0"/>
              </a:rPr>
              <a:t>. ​</a:t>
            </a:r>
          </a:p>
          <a:p>
            <a:pPr algn="just">
              <a:buFont typeface="Calibri" panose="020F0502020204030204" pitchFamily="34" charset="0"/>
              <a:buChar char="−"/>
            </a:pPr>
            <a:r>
              <a:rPr lang="en-US" sz="2200" dirty="0">
                <a:solidFill>
                  <a:schemeClr val="bg1"/>
                </a:solidFill>
                <a:latin typeface="Nunito" pitchFamily="2" charset="0"/>
              </a:rPr>
              <a:t>For instance, a text editor </a:t>
            </a:r>
            <a:r>
              <a:rPr lang="en-US" sz="2200" b="1" dirty="0">
                <a:solidFill>
                  <a:schemeClr val="bg1"/>
                </a:solidFill>
                <a:latin typeface="Nunito" pitchFamily="2" charset="0"/>
              </a:rPr>
              <a:t>can format text </a:t>
            </a:r>
            <a:r>
              <a:rPr lang="en-US" sz="2200" dirty="0">
                <a:solidFill>
                  <a:schemeClr val="bg1"/>
                </a:solidFill>
                <a:latin typeface="Nunito" pitchFamily="2" charset="0"/>
              </a:rPr>
              <a:t>at the same time that it is </a:t>
            </a:r>
            <a:r>
              <a:rPr lang="en-US" sz="2200" b="1" dirty="0">
                <a:solidFill>
                  <a:schemeClr val="bg1"/>
                </a:solidFill>
                <a:latin typeface="Nunito" pitchFamily="2" charset="0"/>
              </a:rPr>
              <a:t>printing</a:t>
            </a:r>
            <a:r>
              <a:rPr lang="en-US" sz="2200" dirty="0">
                <a:solidFill>
                  <a:schemeClr val="bg1"/>
                </a:solidFill>
                <a:latin typeface="Nunito" pitchFamily="2" charset="0"/>
              </a:rPr>
              <a:t>, as long as these two actions are being performed by two separate threads. </a:t>
            </a:r>
          </a:p>
          <a:p>
            <a:pPr algn="just">
              <a:buFont typeface="Calibri" panose="020F0502020204030204" pitchFamily="34" charset="0"/>
              <a:buChar char="−"/>
            </a:pPr>
            <a:endParaRPr lang="en-US" sz="2200" dirty="0">
              <a:solidFill>
                <a:schemeClr val="bg1"/>
              </a:solidFill>
              <a:latin typeface="Nunito" pitchFamily="2" charset="0"/>
            </a:endParaRPr>
          </a:p>
          <a:p>
            <a:pPr algn="just">
              <a:buFont typeface="Calibri" panose="020F0502020204030204" pitchFamily="34" charset="0"/>
              <a:buChar char="−"/>
            </a:pPr>
            <a:endParaRPr lang="en-US" sz="2200" dirty="0">
              <a:solidFill>
                <a:schemeClr val="bg1"/>
              </a:solidFill>
              <a:latin typeface="Nunito" pitchFamily="2" charset="0"/>
            </a:endParaRPr>
          </a:p>
          <a:p>
            <a:pPr algn="just">
              <a:buFont typeface="Calibri" panose="020F0502020204030204" pitchFamily="34" charset="0"/>
              <a:buChar char="−"/>
            </a:pPr>
            <a:endParaRPr lang="en-US" sz="2200" dirty="0">
              <a:solidFill>
                <a:schemeClr val="bg1"/>
              </a:solidFill>
              <a:latin typeface="Nunito" pitchFamily="2" charset="0"/>
            </a:endParaRPr>
          </a:p>
        </p:txBody>
      </p:sp>
      <p:pic>
        <p:nvPicPr>
          <p:cNvPr id="2054" name="Picture 6" descr="What is Thread in Java? How to Create a Thread?"/>
          <p:cNvPicPr>
            <a:picLocks noChangeAspect="1" noChangeArrowheads="1"/>
          </p:cNvPicPr>
          <p:nvPr/>
        </p:nvPicPr>
        <p:blipFill rotWithShape="1">
          <a:blip r:embed="rId3">
            <a:extLst>
              <a:ext uri="{28A0092B-C50C-407E-A947-70E740481C1C}">
                <a14:useLocalDpi xmlns:a14="http://schemas.microsoft.com/office/drawing/2010/main" val="0"/>
              </a:ext>
            </a:extLst>
          </a:blip>
          <a:srcRect l="45958" r="2572"/>
          <a:stretch/>
        </p:blipFill>
        <p:spPr bwMode="auto">
          <a:xfrm>
            <a:off x="341522" y="2281295"/>
            <a:ext cx="3922006" cy="25717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630150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1000"/>
                                        <p:tgtEl>
                                          <p:spTgt spid="2054"/>
                                        </p:tgtEl>
                                      </p:cBhvr>
                                    </p:animEffect>
                                    <p:anim calcmode="lin" valueType="num">
                                      <p:cBhvr>
                                        <p:cTn id="8" dur="1000" fill="hold"/>
                                        <p:tgtEl>
                                          <p:spTgt spid="2054"/>
                                        </p:tgtEl>
                                        <p:attrNameLst>
                                          <p:attrName>ppt_x</p:attrName>
                                        </p:attrNameLst>
                                      </p:cBhvr>
                                      <p:tavLst>
                                        <p:tav tm="0">
                                          <p:val>
                                            <p:strVal val="#ppt_x"/>
                                          </p:val>
                                        </p:tav>
                                        <p:tav tm="100000">
                                          <p:val>
                                            <p:strVal val="#ppt_x"/>
                                          </p:val>
                                        </p:tav>
                                      </p:tavLst>
                                    </p:anim>
                                    <p:anim calcmode="lin" valueType="num">
                                      <p:cBhvr>
                                        <p:cTn id="9" dur="1000" fill="hold"/>
                                        <p:tgtEl>
                                          <p:spTgt spid="205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mph" presetSubtype="0" fill="hold" nodeType="afterEffect">
                                  <p:stCondLst>
                                    <p:cond delay="0"/>
                                  </p:stCondLst>
                                  <p:iterate type="lt">
                                    <p:tmPct val="4000"/>
                                  </p:iterate>
                                  <p:childTnLst>
                                    <p:set>
                                      <p:cBhvr override="childStyle">
                                        <p:cTn id="12" dur="500" fill="hold"/>
                                        <p:tgtEl>
                                          <p:spTgt spid="3">
                                            <p:txEl>
                                              <p:pRg st="0" end="0"/>
                                            </p:txEl>
                                          </p:spTgt>
                                        </p:tgtEl>
                                        <p:attrNameLst>
                                          <p:attrName>style.color</p:attrName>
                                        </p:attrNameLst>
                                      </p:cBhvr>
                                      <p:to>
                                        <p:clrVal>
                                          <a:srgbClr val="000000"/>
                                        </p:clrVal>
                                      </p:to>
                                    </p:set>
                                    <p:set>
                                      <p:cBhvr>
                                        <p:cTn id="13" dur="500" fill="hold"/>
                                        <p:tgtEl>
                                          <p:spTgt spid="3">
                                            <p:txEl>
                                              <p:pRg st="0" end="0"/>
                                            </p:txEl>
                                          </p:spTgt>
                                        </p:tgtEl>
                                        <p:attrNameLst>
                                          <p:attrName>fillcolor</p:attrName>
                                        </p:attrNameLst>
                                      </p:cBhvr>
                                      <p:to>
                                        <p:clrVal>
                                          <a:srgbClr val="000000"/>
                                        </p:clrVal>
                                      </p:to>
                                    </p:set>
                                    <p:set>
                                      <p:cBhvr>
                                        <p:cTn id="14" dur="500" fill="hold"/>
                                        <p:tgtEl>
                                          <p:spTgt spid="3">
                                            <p:txEl>
                                              <p:pRg st="0" end="0"/>
                                            </p:txEl>
                                          </p:spTgt>
                                        </p:tgtEl>
                                        <p:attrNameLst>
                                          <p:attrName>fill.type</p:attrName>
                                        </p:attrNameLst>
                                      </p:cBhvr>
                                      <p:to>
                                        <p:strVal val="solid"/>
                                      </p:to>
                                    </p:set>
                                  </p:childTnLst>
                                </p:cTn>
                              </p:par>
                            </p:childTnLst>
                          </p:cTn>
                        </p:par>
                        <p:par>
                          <p:cTn id="15" fill="hold">
                            <p:stCondLst>
                              <p:cond delay="2860"/>
                            </p:stCondLst>
                            <p:childTnLst>
                              <p:par>
                                <p:cTn id="16" presetID="16" presetClass="emph" presetSubtype="0" fill="hold" nodeType="afterEffect">
                                  <p:stCondLst>
                                    <p:cond delay="0"/>
                                  </p:stCondLst>
                                  <p:iterate type="lt">
                                    <p:tmPct val="4000"/>
                                  </p:iterate>
                                  <p:childTnLst>
                                    <p:set>
                                      <p:cBhvr override="childStyle">
                                        <p:cTn id="17" dur="500" fill="hold"/>
                                        <p:tgtEl>
                                          <p:spTgt spid="3">
                                            <p:txEl>
                                              <p:pRg st="1" end="1"/>
                                            </p:txEl>
                                          </p:spTgt>
                                        </p:tgtEl>
                                        <p:attrNameLst>
                                          <p:attrName>style.color</p:attrName>
                                        </p:attrNameLst>
                                      </p:cBhvr>
                                      <p:to>
                                        <p:clrVal>
                                          <a:srgbClr val="000000"/>
                                        </p:clrVal>
                                      </p:to>
                                    </p:set>
                                    <p:set>
                                      <p:cBhvr>
                                        <p:cTn id="18" dur="500" fill="hold"/>
                                        <p:tgtEl>
                                          <p:spTgt spid="3">
                                            <p:txEl>
                                              <p:pRg st="1" end="1"/>
                                            </p:txEl>
                                          </p:spTgt>
                                        </p:tgtEl>
                                        <p:attrNameLst>
                                          <p:attrName>fillcolor</p:attrName>
                                        </p:attrNameLst>
                                      </p:cBhvr>
                                      <p:to>
                                        <p:clrVal>
                                          <a:srgbClr val="000000"/>
                                        </p:clrVal>
                                      </p:to>
                                    </p:set>
                                    <p:set>
                                      <p:cBhvr>
                                        <p:cTn id="19" dur="500" fill="hold"/>
                                        <p:tgtEl>
                                          <p:spTgt spid="3">
                                            <p:txEl>
                                              <p:pRg st="1" end="1"/>
                                            </p:txEl>
                                          </p:spTgt>
                                        </p:tgtEl>
                                        <p:attrNameLst>
                                          <p:attrName>fill.type</p:attrName>
                                        </p:attrNameLst>
                                      </p:cBhvr>
                                      <p:to>
                                        <p:strVal val="solid"/>
                                      </p:to>
                                    </p:set>
                                  </p:childTnLst>
                                </p:cTn>
                              </p:par>
                            </p:childTnLst>
                          </p:cTn>
                        </p:par>
                        <p:par>
                          <p:cTn id="20" fill="hold">
                            <p:stCondLst>
                              <p:cond delay="4160"/>
                            </p:stCondLst>
                            <p:childTnLst>
                              <p:par>
                                <p:cTn id="21" presetID="16" presetClass="emph" presetSubtype="0" fill="hold" nodeType="afterEffect">
                                  <p:stCondLst>
                                    <p:cond delay="0"/>
                                  </p:stCondLst>
                                  <p:iterate type="lt">
                                    <p:tmPct val="4000"/>
                                  </p:iterate>
                                  <p:childTnLst>
                                    <p:set>
                                      <p:cBhvr override="childStyle">
                                        <p:cTn id="22" dur="500" fill="hold"/>
                                        <p:tgtEl>
                                          <p:spTgt spid="3">
                                            <p:txEl>
                                              <p:pRg st="2" end="2"/>
                                            </p:txEl>
                                          </p:spTgt>
                                        </p:tgtEl>
                                        <p:attrNameLst>
                                          <p:attrName>style.color</p:attrName>
                                        </p:attrNameLst>
                                      </p:cBhvr>
                                      <p:to>
                                        <p:clrVal>
                                          <a:srgbClr val="000000"/>
                                        </p:clrVal>
                                      </p:to>
                                    </p:set>
                                    <p:set>
                                      <p:cBhvr>
                                        <p:cTn id="23" dur="500" fill="hold"/>
                                        <p:tgtEl>
                                          <p:spTgt spid="3">
                                            <p:txEl>
                                              <p:pRg st="2" end="2"/>
                                            </p:txEl>
                                          </p:spTgt>
                                        </p:tgtEl>
                                        <p:attrNameLst>
                                          <p:attrName>fillcolor</p:attrName>
                                        </p:attrNameLst>
                                      </p:cBhvr>
                                      <p:to>
                                        <p:clrVal>
                                          <a:srgbClr val="000000"/>
                                        </p:clrVal>
                                      </p:to>
                                    </p:set>
                                    <p:set>
                                      <p:cBhvr>
                                        <p:cTn id="24" dur="500" fill="hold"/>
                                        <p:tgtEl>
                                          <p:spTgt spid="3">
                                            <p:txEl>
                                              <p:pRg st="2" end="2"/>
                                            </p:txEl>
                                          </p:spTgt>
                                        </p:tgtEl>
                                        <p:attrNameLst>
                                          <p:attrName>fill.type</p:attrName>
                                        </p:attrNameLst>
                                      </p:cBhvr>
                                      <p:to>
                                        <p:strVal val="solid"/>
                                      </p:to>
                                    </p:set>
                                  </p:childTnLst>
                                </p:cTn>
                              </p:par>
                            </p:childTnLst>
                          </p:cTn>
                        </p:par>
                        <p:par>
                          <p:cTn id="25" fill="hold">
                            <p:stCondLst>
                              <p:cond delay="5760"/>
                            </p:stCondLst>
                            <p:childTnLst>
                              <p:par>
                                <p:cTn id="26" presetID="16" presetClass="emph" presetSubtype="0" fill="hold" nodeType="afterEffect">
                                  <p:stCondLst>
                                    <p:cond delay="0"/>
                                  </p:stCondLst>
                                  <p:iterate type="lt">
                                    <p:tmPct val="4000"/>
                                  </p:iterate>
                                  <p:childTnLst>
                                    <p:set>
                                      <p:cBhvr override="childStyle">
                                        <p:cTn id="27" dur="500" fill="hold"/>
                                        <p:tgtEl>
                                          <p:spTgt spid="3">
                                            <p:txEl>
                                              <p:pRg st="3" end="3"/>
                                            </p:txEl>
                                          </p:spTgt>
                                        </p:tgtEl>
                                        <p:attrNameLst>
                                          <p:attrName>style.color</p:attrName>
                                        </p:attrNameLst>
                                      </p:cBhvr>
                                      <p:to>
                                        <p:clrVal>
                                          <a:srgbClr val="000000"/>
                                        </p:clrVal>
                                      </p:to>
                                    </p:set>
                                    <p:set>
                                      <p:cBhvr>
                                        <p:cTn id="28" dur="500" fill="hold"/>
                                        <p:tgtEl>
                                          <p:spTgt spid="3">
                                            <p:txEl>
                                              <p:pRg st="3" end="3"/>
                                            </p:txEl>
                                          </p:spTgt>
                                        </p:tgtEl>
                                        <p:attrNameLst>
                                          <p:attrName>fillcolor</p:attrName>
                                        </p:attrNameLst>
                                      </p:cBhvr>
                                      <p:to>
                                        <p:clrVal>
                                          <a:srgbClr val="000000"/>
                                        </p:clrVal>
                                      </p:to>
                                    </p:set>
                                    <p:set>
                                      <p:cBhvr>
                                        <p:cTn id="29" dur="500" fill="hold"/>
                                        <p:tgtEl>
                                          <p:spTgt spid="3">
                                            <p:txEl>
                                              <p:pRg st="3" end="3"/>
                                            </p:txEl>
                                          </p:spTgt>
                                        </p:tgtEl>
                                        <p:attrNameLst>
                                          <p:attrName>fill.type</p:attrName>
                                        </p:attrNameLst>
                                      </p:cBhvr>
                                      <p:to>
                                        <p:strVal val="solid"/>
                                      </p:to>
                                    </p:set>
                                  </p:childTnLst>
                                </p:cTn>
                              </p:par>
                            </p:childTnLst>
                          </p:cTn>
                        </p:par>
                        <p:par>
                          <p:cTn id="30" fill="hold">
                            <p:stCondLst>
                              <p:cond delay="9280"/>
                            </p:stCondLst>
                            <p:childTnLst>
                              <p:par>
                                <p:cTn id="31" presetID="16" presetClass="emph" presetSubtype="0" fill="hold" nodeType="afterEffect">
                                  <p:stCondLst>
                                    <p:cond delay="0"/>
                                  </p:stCondLst>
                                  <p:iterate type="lt">
                                    <p:tmPct val="4000"/>
                                  </p:iterate>
                                  <p:childTnLst>
                                    <p:set>
                                      <p:cBhvr override="childStyle">
                                        <p:cTn id="32" dur="500" fill="hold"/>
                                        <p:tgtEl>
                                          <p:spTgt spid="3">
                                            <p:txEl>
                                              <p:pRg st="4" end="4"/>
                                            </p:txEl>
                                          </p:spTgt>
                                        </p:tgtEl>
                                        <p:attrNameLst>
                                          <p:attrName>style.color</p:attrName>
                                        </p:attrNameLst>
                                      </p:cBhvr>
                                      <p:to>
                                        <p:clrVal>
                                          <a:srgbClr val="000000"/>
                                        </p:clrVal>
                                      </p:to>
                                    </p:set>
                                    <p:set>
                                      <p:cBhvr>
                                        <p:cTn id="33" dur="500" fill="hold"/>
                                        <p:tgtEl>
                                          <p:spTgt spid="3">
                                            <p:txEl>
                                              <p:pRg st="4" end="4"/>
                                            </p:txEl>
                                          </p:spTgt>
                                        </p:tgtEl>
                                        <p:attrNameLst>
                                          <p:attrName>fillcolor</p:attrName>
                                        </p:attrNameLst>
                                      </p:cBhvr>
                                      <p:to>
                                        <p:clrVal>
                                          <a:srgbClr val="000000"/>
                                        </p:clrVal>
                                      </p:to>
                                    </p:set>
                                    <p:set>
                                      <p:cBhvr>
                                        <p:cTn id="34"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01D5FC-E122-664C-5D0E-CACCACCD50C1}"/>
              </a:ext>
            </a:extLst>
          </p:cNvPr>
          <p:cNvSpPr/>
          <p:nvPr/>
        </p:nvSpPr>
        <p:spPr>
          <a:xfrm>
            <a:off x="0" y="293914"/>
            <a:ext cx="12192000" cy="685800"/>
          </a:xfrm>
          <a:prstGeom prst="rect">
            <a:avLst/>
          </a:prstGeom>
          <a:solidFill>
            <a:srgbClr val="00B0F0"/>
          </a:solidFill>
          <a:ln w="381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tx1"/>
                </a:solidFill>
                <a:latin typeface="Comforta"/>
              </a:rPr>
              <a:t>Types of multi-tasking</a:t>
            </a:r>
            <a:endParaRPr lang="en-IN" sz="4400" b="1" dirty="0">
              <a:solidFill>
                <a:schemeClr val="tx1"/>
              </a:solidFill>
              <a:latin typeface="Comforta"/>
            </a:endParaRPr>
          </a:p>
        </p:txBody>
      </p:sp>
      <p:sp>
        <p:nvSpPr>
          <p:cNvPr id="3" name="Rectangle 2">
            <a:extLst>
              <a:ext uri="{FF2B5EF4-FFF2-40B4-BE49-F238E27FC236}">
                <a16:creationId xmlns:a16="http://schemas.microsoft.com/office/drawing/2014/main" id="{9FE98FAE-1A97-CF02-12AB-48974ABB6DD5}"/>
              </a:ext>
            </a:extLst>
          </p:cNvPr>
          <p:cNvSpPr/>
          <p:nvPr/>
        </p:nvSpPr>
        <p:spPr>
          <a:xfrm>
            <a:off x="0" y="1665514"/>
            <a:ext cx="4539343" cy="5192486"/>
          </a:xfrm>
          <a:prstGeom prst="rect">
            <a:avLst/>
          </a:prstGeom>
          <a:solidFill>
            <a:srgbClr val="BF95DF"/>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fontAlgn="base">
              <a:buFont typeface="+mj-lt"/>
              <a:buAutoNum type="arabicPeriod"/>
            </a:pPr>
            <a:r>
              <a:rPr lang="en-US" sz="2200" b="0" i="0" dirty="0">
                <a:solidFill>
                  <a:srgbClr val="BF95DF"/>
                </a:solidFill>
                <a:effectLst/>
                <a:latin typeface="Nunito" pitchFamily="2" charset="0"/>
              </a:rPr>
              <a:t>In process-based multitasking, a program is the smallest unit of code that can be dispatched by the scheduler.​</a:t>
            </a:r>
          </a:p>
          <a:p>
            <a:pPr marL="342900" indent="-342900" algn="just" rtl="0" fontAlgn="base">
              <a:buFont typeface="+mj-lt"/>
              <a:buAutoNum type="arabicPeriod"/>
            </a:pPr>
            <a:r>
              <a:rPr lang="en-US" sz="2200" b="0" i="0" dirty="0">
                <a:solidFill>
                  <a:srgbClr val="BF95DF"/>
                </a:solidFill>
                <a:effectLst/>
                <a:latin typeface="Nunito" pitchFamily="2" charset="0"/>
              </a:rPr>
              <a:t>Process- based -&gt; process-based multitasking is the feature that allows your computer to run two or more programs concurrently. ​​</a:t>
            </a:r>
          </a:p>
          <a:p>
            <a:pPr marL="342900" indent="-342900" algn="just" rtl="0" fontAlgn="base">
              <a:buFont typeface="+mj-lt"/>
              <a:buAutoNum type="arabicPeriod"/>
            </a:pPr>
            <a:r>
              <a:rPr lang="en-US" sz="2200" b="0" i="0" dirty="0">
                <a:solidFill>
                  <a:srgbClr val="BF95DF"/>
                </a:solidFill>
                <a:effectLst/>
                <a:latin typeface="Nunito" pitchFamily="2" charset="0"/>
              </a:rPr>
              <a:t>For example, process-based multitasking enables you to run the Java compiler at the same time that you are using a text editor. </a:t>
            </a:r>
          </a:p>
        </p:txBody>
      </p:sp>
      <p:sp>
        <p:nvSpPr>
          <p:cNvPr id="4" name="Rectangle 3">
            <a:extLst>
              <a:ext uri="{FF2B5EF4-FFF2-40B4-BE49-F238E27FC236}">
                <a16:creationId xmlns:a16="http://schemas.microsoft.com/office/drawing/2014/main" id="{4DB334E0-05E5-1035-F974-F8532BDF2357}"/>
              </a:ext>
            </a:extLst>
          </p:cNvPr>
          <p:cNvSpPr/>
          <p:nvPr/>
        </p:nvSpPr>
        <p:spPr>
          <a:xfrm>
            <a:off x="7652657" y="1665512"/>
            <a:ext cx="4539343" cy="5192487"/>
          </a:xfrm>
          <a:prstGeom prst="rect">
            <a:avLst/>
          </a:prstGeom>
          <a:solidFill>
            <a:srgbClr val="BF95DF"/>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just" rtl="0" fontAlgn="base">
              <a:buFont typeface="+mj-lt"/>
              <a:buAutoNum type="arabicPeriod"/>
            </a:pPr>
            <a:r>
              <a:rPr lang="en-US" sz="2200" b="0" i="0" dirty="0">
                <a:solidFill>
                  <a:srgbClr val="BF95DF"/>
                </a:solidFill>
                <a:effectLst/>
                <a:latin typeface="Nunito" pitchFamily="2" charset="0"/>
              </a:rPr>
              <a:t>In a thread-based multitasking environment, the thread is the smallest unit of dispatchable code. ​</a:t>
            </a:r>
          </a:p>
          <a:p>
            <a:pPr marL="457200" indent="-457200" algn="just" rtl="0" fontAlgn="base">
              <a:buFont typeface="+mj-lt"/>
              <a:buAutoNum type="arabicPeriod"/>
            </a:pPr>
            <a:r>
              <a:rPr lang="en-US" sz="2200" b="0" i="0" dirty="0">
                <a:solidFill>
                  <a:srgbClr val="BF95DF"/>
                </a:solidFill>
                <a:effectLst/>
                <a:latin typeface="Nunito" pitchFamily="2" charset="0"/>
              </a:rPr>
              <a:t>This means that a single program can perform two or more tasks simultaneously. ​</a:t>
            </a:r>
          </a:p>
          <a:p>
            <a:pPr marL="457200" indent="-457200" algn="just" rtl="0" fontAlgn="base">
              <a:buFont typeface="+mj-lt"/>
              <a:buAutoNum type="arabicPeriod"/>
            </a:pPr>
            <a:r>
              <a:rPr lang="en-US" sz="2200" b="0" i="0" dirty="0">
                <a:solidFill>
                  <a:srgbClr val="BF95DF"/>
                </a:solidFill>
                <a:effectLst/>
                <a:latin typeface="Nunito" pitchFamily="2" charset="0"/>
              </a:rPr>
              <a:t>For instance, a text editor can format text at the same time that it is printing, as long as these two actions are being performed by two separate threads. ​</a:t>
            </a:r>
          </a:p>
        </p:txBody>
      </p:sp>
      <p:sp>
        <p:nvSpPr>
          <p:cNvPr id="6" name="Rectangle 5">
            <a:extLst>
              <a:ext uri="{FF2B5EF4-FFF2-40B4-BE49-F238E27FC236}">
                <a16:creationId xmlns:a16="http://schemas.microsoft.com/office/drawing/2014/main" id="{FF66353C-A2E5-D02E-5EF7-7CC20FF4705E}"/>
              </a:ext>
            </a:extLst>
          </p:cNvPr>
          <p:cNvSpPr/>
          <p:nvPr/>
        </p:nvSpPr>
        <p:spPr>
          <a:xfrm>
            <a:off x="0" y="979714"/>
            <a:ext cx="4539343" cy="685800"/>
          </a:xfrm>
          <a:prstGeom prst="rect">
            <a:avLst/>
          </a:prstGeom>
          <a:solidFill>
            <a:srgbClr val="FFFF00"/>
          </a:solidFill>
          <a:ln w="381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600" b="1" dirty="0">
                <a:solidFill>
                  <a:schemeClr val="tx1"/>
                </a:solidFill>
                <a:latin typeface="Comforta"/>
              </a:rPr>
              <a:t>Process Based</a:t>
            </a:r>
            <a:endParaRPr lang="en-IN" sz="3600" b="1" dirty="0">
              <a:solidFill>
                <a:schemeClr val="tx1"/>
              </a:solidFill>
              <a:latin typeface="Comforta"/>
            </a:endParaRPr>
          </a:p>
        </p:txBody>
      </p:sp>
      <p:sp>
        <p:nvSpPr>
          <p:cNvPr id="7" name="Rectangle 6">
            <a:extLst>
              <a:ext uri="{FF2B5EF4-FFF2-40B4-BE49-F238E27FC236}">
                <a16:creationId xmlns:a16="http://schemas.microsoft.com/office/drawing/2014/main" id="{16B402BF-A021-D57A-0355-A6C2490386EE}"/>
              </a:ext>
            </a:extLst>
          </p:cNvPr>
          <p:cNvSpPr/>
          <p:nvPr/>
        </p:nvSpPr>
        <p:spPr>
          <a:xfrm>
            <a:off x="7652656" y="979714"/>
            <a:ext cx="4539343" cy="685800"/>
          </a:xfrm>
          <a:prstGeom prst="rect">
            <a:avLst/>
          </a:prstGeom>
          <a:solidFill>
            <a:srgbClr val="FFFF00"/>
          </a:solidFill>
          <a:ln w="381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600" b="1" dirty="0">
                <a:solidFill>
                  <a:schemeClr val="tx1"/>
                </a:solidFill>
                <a:latin typeface="Comforta"/>
              </a:rPr>
              <a:t>Thread Based</a:t>
            </a:r>
            <a:endParaRPr lang="en-IN" sz="3600" b="1" dirty="0">
              <a:solidFill>
                <a:schemeClr val="tx1"/>
              </a:solidFill>
              <a:latin typeface="Comforta"/>
            </a:endParaRPr>
          </a:p>
        </p:txBody>
      </p:sp>
      <p:pic>
        <p:nvPicPr>
          <p:cNvPr id="9" name="Picture 8">
            <a:extLst>
              <a:ext uri="{FF2B5EF4-FFF2-40B4-BE49-F238E27FC236}">
                <a16:creationId xmlns:a16="http://schemas.microsoft.com/office/drawing/2014/main" id="{1B01E771-7301-21D2-78F5-363738D56A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64459" y="1572866"/>
            <a:ext cx="1752600" cy="1752600"/>
          </a:xfrm>
          <a:prstGeom prst="rect">
            <a:avLst/>
          </a:prstGeom>
        </p:spPr>
      </p:pic>
      <p:pic>
        <p:nvPicPr>
          <p:cNvPr id="11" name="Picture 10">
            <a:extLst>
              <a:ext uri="{FF2B5EF4-FFF2-40B4-BE49-F238E27FC236}">
                <a16:creationId xmlns:a16="http://schemas.microsoft.com/office/drawing/2014/main" id="{EAC9ADD3-F671-B234-CE34-A9D65F592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9040" y="3918618"/>
            <a:ext cx="2743438" cy="2743438"/>
          </a:xfrm>
          <a:prstGeom prst="rect">
            <a:avLst/>
          </a:prstGeom>
        </p:spPr>
      </p:pic>
      <p:pic>
        <p:nvPicPr>
          <p:cNvPr id="12" name="Picture 11">
            <a:extLst>
              <a:ext uri="{FF2B5EF4-FFF2-40B4-BE49-F238E27FC236}">
                <a16:creationId xmlns:a16="http://schemas.microsoft.com/office/drawing/2014/main" id="{451FB24D-6A4B-F2D4-55DC-0A285683343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64459" y="1572866"/>
            <a:ext cx="1752600" cy="1752600"/>
          </a:xfrm>
          <a:prstGeom prst="rect">
            <a:avLst/>
          </a:prstGeom>
        </p:spPr>
      </p:pic>
      <p:pic>
        <p:nvPicPr>
          <p:cNvPr id="14" name="Picture 13">
            <a:extLst>
              <a:ext uri="{FF2B5EF4-FFF2-40B4-BE49-F238E27FC236}">
                <a16:creationId xmlns:a16="http://schemas.microsoft.com/office/drawing/2014/main" id="{DE87788B-5A56-F6AD-CA0F-1ECB9B0603E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64458" y="1572866"/>
            <a:ext cx="1752600" cy="1752600"/>
          </a:xfrm>
          <a:prstGeom prst="rect">
            <a:avLst/>
          </a:prstGeom>
        </p:spPr>
      </p:pic>
      <p:pic>
        <p:nvPicPr>
          <p:cNvPr id="15" name="Picture 14">
            <a:extLst>
              <a:ext uri="{FF2B5EF4-FFF2-40B4-BE49-F238E27FC236}">
                <a16:creationId xmlns:a16="http://schemas.microsoft.com/office/drawing/2014/main" id="{09400151-8B3D-127F-ADE5-2858CF83E3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9039" y="3918618"/>
            <a:ext cx="2743438" cy="2743438"/>
          </a:xfrm>
          <a:prstGeom prst="rect">
            <a:avLst/>
          </a:prstGeom>
        </p:spPr>
      </p:pic>
      <p:pic>
        <p:nvPicPr>
          <p:cNvPr id="16" name="Picture 15">
            <a:extLst>
              <a:ext uri="{FF2B5EF4-FFF2-40B4-BE49-F238E27FC236}">
                <a16:creationId xmlns:a16="http://schemas.microsoft.com/office/drawing/2014/main" id="{9E27AAF4-BCC9-2C2E-7038-84FD26D11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9039" y="3918618"/>
            <a:ext cx="2743438" cy="2743438"/>
          </a:xfrm>
          <a:prstGeom prst="rect">
            <a:avLst/>
          </a:prstGeom>
        </p:spPr>
      </p:pic>
      <p:sp>
        <p:nvSpPr>
          <p:cNvPr id="17" name="TextBox 16">
            <a:extLst>
              <a:ext uri="{FF2B5EF4-FFF2-40B4-BE49-F238E27FC236}">
                <a16:creationId xmlns:a16="http://schemas.microsoft.com/office/drawing/2014/main" id="{E8F7D624-2D23-D589-C670-AC51264F3231}"/>
              </a:ext>
            </a:extLst>
          </p:cNvPr>
          <p:cNvSpPr txBox="1"/>
          <p:nvPr/>
        </p:nvSpPr>
        <p:spPr>
          <a:xfrm>
            <a:off x="4539343" y="1645298"/>
            <a:ext cx="2985647" cy="5016758"/>
          </a:xfrm>
          <a:prstGeom prst="rect">
            <a:avLst/>
          </a:prstGeom>
          <a:noFill/>
        </p:spPr>
        <p:txBody>
          <a:bodyPr wrap="square" rtlCol="0">
            <a:spAutoFit/>
          </a:bodyPr>
          <a:lstStyle/>
          <a:p>
            <a:pPr marL="342900" indent="-342900" algn="just" rtl="0" fontAlgn="base">
              <a:buFont typeface="Arial" panose="020B0604020202020204" pitchFamily="34" charset="0"/>
              <a:buChar char="•"/>
            </a:pPr>
            <a:r>
              <a:rPr lang="en-US" sz="2000" b="0" i="0" dirty="0">
                <a:solidFill>
                  <a:srgbClr val="444444"/>
                </a:solidFill>
                <a:effectLst/>
                <a:latin typeface="Nunito" pitchFamily="2" charset="0"/>
              </a:rPr>
              <a:t>Thus, process-based multitasking deals with the “big picture,” and thread-based multitasking handles the details.​</a:t>
            </a:r>
          </a:p>
          <a:p>
            <a:pPr marL="342900" indent="-342900" algn="just" rtl="0" fontAlgn="base">
              <a:buFont typeface="Arial" panose="020B0604020202020204" pitchFamily="34" charset="0"/>
              <a:buChar char="•"/>
            </a:pPr>
            <a:endParaRPr lang="en-US" sz="2000" b="0" i="0" dirty="0">
              <a:solidFill>
                <a:srgbClr val="444444"/>
              </a:solidFill>
              <a:effectLst/>
              <a:latin typeface="Nunito" pitchFamily="2" charset="0"/>
            </a:endParaRPr>
          </a:p>
          <a:p>
            <a:pPr marL="342900" indent="-342900" algn="just" rtl="0" fontAlgn="base">
              <a:buFont typeface="Arial" panose="020B0604020202020204" pitchFamily="34" charset="0"/>
              <a:buChar char="•"/>
            </a:pPr>
            <a:r>
              <a:rPr lang="en-US" sz="2000" b="0" i="0" dirty="0">
                <a:solidFill>
                  <a:srgbClr val="444444"/>
                </a:solidFill>
                <a:effectLst/>
                <a:latin typeface="Nunito" pitchFamily="2" charset="0"/>
              </a:rPr>
              <a:t>Multitasking threads require less overhead than multitasking processes, Processes are heavyweight tasks that require their own separate address spaces.​</a:t>
            </a:r>
          </a:p>
          <a:p>
            <a:pPr marL="342900" indent="-342900" algn="just">
              <a:buFont typeface="Arial" panose="020B0604020202020204" pitchFamily="34" charset="0"/>
              <a:buChar char="•"/>
            </a:pPr>
            <a:endParaRPr lang="en-IN" sz="2000" dirty="0">
              <a:latin typeface="Nunito" pitchFamily="2" charset="0"/>
            </a:endParaRPr>
          </a:p>
        </p:txBody>
      </p:sp>
    </p:spTree>
    <p:extLst>
      <p:ext uri="{BB962C8B-B14F-4D97-AF65-F5344CB8AC3E}">
        <p14:creationId xmlns:p14="http://schemas.microsoft.com/office/powerpoint/2010/main" val="28598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mph" presetSubtype="0" fill="hold" nodeType="withEffect">
                                  <p:stCondLst>
                                    <p:cond delay="0"/>
                                  </p:stCondLst>
                                  <p:iterate type="lt">
                                    <p:tmPct val="4000"/>
                                  </p:iterate>
                                  <p:childTnLst>
                                    <p:set>
                                      <p:cBhvr override="childStyle">
                                        <p:cTn id="9" dur="500" fill="hold"/>
                                        <p:tgtEl>
                                          <p:spTgt spid="3">
                                            <p:txEl>
                                              <p:pRg st="0" end="0"/>
                                            </p:txEl>
                                          </p:spTgt>
                                        </p:tgtEl>
                                        <p:attrNameLst>
                                          <p:attrName>style.color</p:attrName>
                                        </p:attrNameLst>
                                      </p:cBhvr>
                                      <p:to>
                                        <p:clrVal>
                                          <a:srgbClr val="000000"/>
                                        </p:clrVal>
                                      </p:to>
                                    </p:set>
                                    <p:set>
                                      <p:cBhvr>
                                        <p:cTn id="10" dur="500" fill="hold"/>
                                        <p:tgtEl>
                                          <p:spTgt spid="3">
                                            <p:txEl>
                                              <p:pRg st="0" end="0"/>
                                            </p:txEl>
                                          </p:spTgt>
                                        </p:tgtEl>
                                        <p:attrNameLst>
                                          <p:attrName>fillcolor</p:attrName>
                                        </p:attrNameLst>
                                      </p:cBhvr>
                                      <p:to>
                                        <p:clrVal>
                                          <a:srgbClr val="000000"/>
                                        </p:clrVal>
                                      </p:to>
                                    </p:set>
                                    <p:set>
                                      <p:cBhvr>
                                        <p:cTn id="11" dur="500" fill="hold"/>
                                        <p:tgtEl>
                                          <p:spTgt spid="3">
                                            <p:txEl>
                                              <p:pRg st="0" end="0"/>
                                            </p:txEl>
                                          </p:spTgt>
                                        </p:tgtEl>
                                        <p:attrNameLst>
                                          <p:attrName>fill.type</p:attrName>
                                        </p:attrNameLst>
                                      </p:cBhvr>
                                      <p:to>
                                        <p:strVal val="solid"/>
                                      </p:to>
                                    </p:set>
                                  </p:childTnLst>
                                </p:cTn>
                              </p:par>
                            </p:childTnLst>
                          </p:cTn>
                        </p:par>
                        <p:par>
                          <p:cTn id="12" fill="hold">
                            <p:stCondLst>
                              <p:cond delay="236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6" presetClass="emph" presetSubtype="0" fill="hold" nodeType="withEffect">
                                  <p:stCondLst>
                                    <p:cond delay="0"/>
                                  </p:stCondLst>
                                  <p:iterate type="lt">
                                    <p:tmPct val="4000"/>
                                  </p:iterate>
                                  <p:childTnLst>
                                    <p:set>
                                      <p:cBhvr override="childStyle">
                                        <p:cTn id="17" dur="500" fill="hold"/>
                                        <p:tgtEl>
                                          <p:spTgt spid="4">
                                            <p:txEl>
                                              <p:pRg st="0" end="0"/>
                                            </p:txEl>
                                          </p:spTgt>
                                        </p:tgtEl>
                                        <p:attrNameLst>
                                          <p:attrName>style.color</p:attrName>
                                        </p:attrNameLst>
                                      </p:cBhvr>
                                      <p:to>
                                        <p:clrVal>
                                          <a:srgbClr val="000000"/>
                                        </p:clrVal>
                                      </p:to>
                                    </p:set>
                                    <p:set>
                                      <p:cBhvr>
                                        <p:cTn id="18" dur="500" fill="hold"/>
                                        <p:tgtEl>
                                          <p:spTgt spid="4">
                                            <p:txEl>
                                              <p:pRg st="0" end="0"/>
                                            </p:txEl>
                                          </p:spTgt>
                                        </p:tgtEl>
                                        <p:attrNameLst>
                                          <p:attrName>fillcolor</p:attrName>
                                        </p:attrNameLst>
                                      </p:cBhvr>
                                      <p:to>
                                        <p:clrVal>
                                          <a:srgbClr val="000000"/>
                                        </p:clrVal>
                                      </p:to>
                                    </p:set>
                                    <p:set>
                                      <p:cBhvr>
                                        <p:cTn id="19" dur="500" fill="hold"/>
                                        <p:tgtEl>
                                          <p:spTgt spid="4">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9"/>
                                        </p:tgtEl>
                                      </p:cBhvr>
                                      <p:by x="50000" y="50000"/>
                                    </p:animScale>
                                  </p:childTnLst>
                                </p:cTn>
                              </p:par>
                              <p:par>
                                <p:cTn id="24" presetID="16" presetClass="emph" presetSubtype="0" fill="hold" nodeType="withEffect">
                                  <p:stCondLst>
                                    <p:cond delay="0"/>
                                  </p:stCondLst>
                                  <p:iterate type="lt">
                                    <p:tmPct val="4000"/>
                                  </p:iterate>
                                  <p:childTnLst>
                                    <p:set>
                                      <p:cBhvr override="childStyle">
                                        <p:cTn id="25" dur="500" fill="hold"/>
                                        <p:tgtEl>
                                          <p:spTgt spid="3">
                                            <p:txEl>
                                              <p:pRg st="1" end="1"/>
                                            </p:txEl>
                                          </p:spTgt>
                                        </p:tgtEl>
                                        <p:attrNameLst>
                                          <p:attrName>style.color</p:attrName>
                                        </p:attrNameLst>
                                      </p:cBhvr>
                                      <p:to>
                                        <p:clrVal>
                                          <a:srgbClr val="000000"/>
                                        </p:clrVal>
                                      </p:to>
                                    </p:set>
                                    <p:set>
                                      <p:cBhvr>
                                        <p:cTn id="26" dur="500" fill="hold"/>
                                        <p:tgtEl>
                                          <p:spTgt spid="3">
                                            <p:txEl>
                                              <p:pRg st="1" end="1"/>
                                            </p:txEl>
                                          </p:spTgt>
                                        </p:tgtEl>
                                        <p:attrNameLst>
                                          <p:attrName>fillcolor</p:attrName>
                                        </p:attrNameLst>
                                      </p:cBhvr>
                                      <p:to>
                                        <p:clrVal>
                                          <a:srgbClr val="000000"/>
                                        </p:clrVal>
                                      </p:to>
                                    </p:set>
                                    <p:set>
                                      <p:cBhvr>
                                        <p:cTn id="27" dur="500" fill="hold"/>
                                        <p:tgtEl>
                                          <p:spTgt spid="3">
                                            <p:txEl>
                                              <p:pRg st="1" end="1"/>
                                            </p:txEl>
                                          </p:spTgt>
                                        </p:tgtEl>
                                        <p:attrNameLst>
                                          <p:attrName>fill.type</p:attrName>
                                        </p:attrNameLst>
                                      </p:cBhvr>
                                      <p:to>
                                        <p:strVal val="solid"/>
                                      </p:to>
                                    </p:set>
                                  </p:childTnLst>
                                </p:cTn>
                              </p:par>
                              <p:par>
                                <p:cTn id="28" presetID="35" presetClass="path" presetSubtype="0" accel="50000" decel="50000" fill="hold" nodeType="withEffect">
                                  <p:stCondLst>
                                    <p:cond delay="0"/>
                                  </p:stCondLst>
                                  <p:childTnLst>
                                    <p:animMotion origin="layout" path="M 4.16667E-7 4.07407E-6 L -0.07383 0.00162 " pathEditMode="relative" rAng="0" ptsTypes="AA">
                                      <p:cBhvr>
                                        <p:cTn id="29" dur="2000" fill="hold"/>
                                        <p:tgtEl>
                                          <p:spTgt spid="9"/>
                                        </p:tgtEl>
                                        <p:attrNameLst>
                                          <p:attrName>ppt_x</p:attrName>
                                          <p:attrName>ppt_y</p:attrName>
                                        </p:attrNameLst>
                                      </p:cBhvr>
                                      <p:rCtr x="-3698" y="69"/>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6" presetClass="emph" presetSubtype="0" fill="hold" nodeType="withEffect">
                                  <p:stCondLst>
                                    <p:cond delay="0"/>
                                  </p:stCondLst>
                                  <p:childTnLst>
                                    <p:animScale>
                                      <p:cBhvr>
                                        <p:cTn id="34" dur="2000" fill="hold"/>
                                        <p:tgtEl>
                                          <p:spTgt spid="12"/>
                                        </p:tgtEl>
                                      </p:cBhvr>
                                      <p:by x="50000" y="50000"/>
                                    </p:animScale>
                                  </p:childTnLst>
                                </p:cTn>
                              </p:par>
                              <p:par>
                                <p:cTn id="35" presetID="63" presetClass="path" presetSubtype="0" accel="50000" decel="50000" fill="hold" nodeType="withEffect">
                                  <p:stCondLst>
                                    <p:cond delay="0"/>
                                  </p:stCondLst>
                                  <p:childTnLst>
                                    <p:animMotion origin="layout" path="M 4.16667E-7 4.07407E-6 L 0.07187 0.00162 " pathEditMode="relative" rAng="0" ptsTypes="AA">
                                      <p:cBhvr>
                                        <p:cTn id="36" dur="2000" fill="hold"/>
                                        <p:tgtEl>
                                          <p:spTgt spid="12"/>
                                        </p:tgtEl>
                                        <p:attrNameLst>
                                          <p:attrName>ppt_x</p:attrName>
                                          <p:attrName>ppt_y</p:attrName>
                                        </p:attrNameLst>
                                      </p:cBhvr>
                                      <p:rCtr x="3594" y="69"/>
                                    </p:animMotion>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6" presetClass="emph" presetSubtype="0" fill="hold" nodeType="withEffect">
                                  <p:stCondLst>
                                    <p:cond delay="0"/>
                                  </p:stCondLst>
                                  <p:childTnLst>
                                    <p:animScale>
                                      <p:cBhvr>
                                        <p:cTn id="41" dur="2000" fill="hold"/>
                                        <p:tgtEl>
                                          <p:spTgt spid="14"/>
                                        </p:tgtEl>
                                      </p:cBhvr>
                                      <p:by x="50000" y="50000"/>
                                    </p:animScale>
                                  </p:childTnLst>
                                </p:cTn>
                              </p:par>
                            </p:childTnLst>
                          </p:cTn>
                        </p:par>
                      </p:childTnLst>
                    </p:cTn>
                  </p:par>
                  <p:par>
                    <p:cTn id="42" fill="hold">
                      <p:stCondLst>
                        <p:cond delay="indefinite"/>
                      </p:stCondLst>
                      <p:childTnLst>
                        <p:par>
                          <p:cTn id="43" fill="hold">
                            <p:stCondLst>
                              <p:cond delay="0"/>
                            </p:stCondLst>
                            <p:childTnLst>
                              <p:par>
                                <p:cTn id="44" presetID="6" presetClass="emph" presetSubtype="0" fill="hold" nodeType="clickEffect">
                                  <p:stCondLst>
                                    <p:cond delay="0"/>
                                  </p:stCondLst>
                                  <p:childTnLst>
                                    <p:animScale>
                                      <p:cBhvr>
                                        <p:cTn id="45" dur="2000" fill="hold"/>
                                        <p:tgtEl>
                                          <p:spTgt spid="11"/>
                                        </p:tgtEl>
                                      </p:cBhvr>
                                      <p:by x="50000" y="50000"/>
                                    </p:animScale>
                                  </p:childTnLst>
                                </p:cTn>
                              </p:par>
                              <p:par>
                                <p:cTn id="46" presetID="16" presetClass="emph" presetSubtype="0" fill="hold" nodeType="withEffect">
                                  <p:stCondLst>
                                    <p:cond delay="0"/>
                                  </p:stCondLst>
                                  <p:iterate type="lt">
                                    <p:tmPct val="4000"/>
                                  </p:iterate>
                                  <p:childTnLst>
                                    <p:set>
                                      <p:cBhvr override="childStyle">
                                        <p:cTn id="47" dur="500" fill="hold"/>
                                        <p:tgtEl>
                                          <p:spTgt spid="4">
                                            <p:txEl>
                                              <p:pRg st="1" end="1"/>
                                            </p:txEl>
                                          </p:spTgt>
                                        </p:tgtEl>
                                        <p:attrNameLst>
                                          <p:attrName>style.color</p:attrName>
                                        </p:attrNameLst>
                                      </p:cBhvr>
                                      <p:to>
                                        <p:clrVal>
                                          <a:srgbClr val="000000"/>
                                        </p:clrVal>
                                      </p:to>
                                    </p:set>
                                    <p:set>
                                      <p:cBhvr>
                                        <p:cTn id="48" dur="500" fill="hold"/>
                                        <p:tgtEl>
                                          <p:spTgt spid="4">
                                            <p:txEl>
                                              <p:pRg st="1" end="1"/>
                                            </p:txEl>
                                          </p:spTgt>
                                        </p:tgtEl>
                                        <p:attrNameLst>
                                          <p:attrName>fillcolor</p:attrName>
                                        </p:attrNameLst>
                                      </p:cBhvr>
                                      <p:to>
                                        <p:clrVal>
                                          <a:srgbClr val="000000"/>
                                        </p:clrVal>
                                      </p:to>
                                    </p:set>
                                    <p:set>
                                      <p:cBhvr>
                                        <p:cTn id="49" dur="500" fill="hold"/>
                                        <p:tgtEl>
                                          <p:spTgt spid="4">
                                            <p:txEl>
                                              <p:pRg st="1" end="1"/>
                                            </p:txEl>
                                          </p:spTgt>
                                        </p:tgtEl>
                                        <p:attrNameLst>
                                          <p:attrName>fill.type</p:attrName>
                                        </p:attrNameLst>
                                      </p:cBhvr>
                                      <p:to>
                                        <p:strVal val="solid"/>
                                      </p:to>
                                    </p:set>
                                  </p:childTnLst>
                                </p:cTn>
                              </p:par>
                              <p:par>
                                <p:cTn id="50" presetID="35" presetClass="path" presetSubtype="0" accel="50000" decel="50000" fill="hold" nodeType="withEffect">
                                  <p:stCondLst>
                                    <p:cond delay="0"/>
                                  </p:stCondLst>
                                  <p:childTnLst>
                                    <p:animMotion origin="layout" path="M 4.16667E-7 3.7037E-6 L -0.07188 -0.0007 " pathEditMode="relative" rAng="0" ptsTypes="AA">
                                      <p:cBhvr>
                                        <p:cTn id="51" dur="2000" fill="hold"/>
                                        <p:tgtEl>
                                          <p:spTgt spid="11"/>
                                        </p:tgtEl>
                                        <p:attrNameLst>
                                          <p:attrName>ppt_x</p:attrName>
                                          <p:attrName>ppt_y</p:attrName>
                                        </p:attrNameLst>
                                      </p:cBhvr>
                                      <p:rCtr x="-3594" y="-46"/>
                                    </p:animMotion>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6" presetClass="emph" presetSubtype="0" fill="hold" nodeType="withEffect">
                                  <p:stCondLst>
                                    <p:cond delay="0"/>
                                  </p:stCondLst>
                                  <p:childTnLst>
                                    <p:animScale>
                                      <p:cBhvr>
                                        <p:cTn id="56" dur="2000" fill="hold"/>
                                        <p:tgtEl>
                                          <p:spTgt spid="15"/>
                                        </p:tgtEl>
                                      </p:cBhvr>
                                      <p:by x="50000" y="50000"/>
                                    </p:animScale>
                                  </p:childTnLst>
                                </p:cTn>
                              </p:par>
                              <p:par>
                                <p:cTn id="57" presetID="63" presetClass="path" presetSubtype="0" accel="50000" decel="50000" fill="hold" nodeType="withEffect">
                                  <p:stCondLst>
                                    <p:cond delay="0"/>
                                  </p:stCondLst>
                                  <p:childTnLst>
                                    <p:animMotion origin="layout" path="M 4.16667E-7 3.7037E-6 L 0.07187 -0.0007 " pathEditMode="relative" rAng="0" ptsTypes="AA">
                                      <p:cBhvr>
                                        <p:cTn id="58" dur="2000" fill="hold"/>
                                        <p:tgtEl>
                                          <p:spTgt spid="15"/>
                                        </p:tgtEl>
                                        <p:attrNameLst>
                                          <p:attrName>ppt_x</p:attrName>
                                          <p:attrName>ppt_y</p:attrName>
                                        </p:attrNameLst>
                                      </p:cBhvr>
                                      <p:rCtr x="3594" y="-46"/>
                                    </p:animMotion>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6" presetClass="emph" presetSubtype="0" fill="hold" nodeType="withEffect">
                                  <p:stCondLst>
                                    <p:cond delay="0"/>
                                  </p:stCondLst>
                                  <p:childTnLst>
                                    <p:animScale>
                                      <p:cBhvr>
                                        <p:cTn id="63" dur="2000" fill="hold"/>
                                        <p:tgtEl>
                                          <p:spTgt spid="16"/>
                                        </p:tgtEl>
                                      </p:cBhvr>
                                      <p:by x="50000" y="50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11"/>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2"/>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14"/>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15"/>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6"/>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6" presetClass="emph" presetSubtype="0" fill="hold" nodeType="clickEffect">
                                  <p:stCondLst>
                                    <p:cond delay="0"/>
                                  </p:stCondLst>
                                  <p:iterate type="lt">
                                    <p:tmPct val="4000"/>
                                  </p:iterate>
                                  <p:childTnLst>
                                    <p:set>
                                      <p:cBhvr override="childStyle">
                                        <p:cTn id="81" dur="500" fill="hold"/>
                                        <p:tgtEl>
                                          <p:spTgt spid="3">
                                            <p:txEl>
                                              <p:pRg st="2" end="2"/>
                                            </p:txEl>
                                          </p:spTgt>
                                        </p:tgtEl>
                                        <p:attrNameLst>
                                          <p:attrName>style.color</p:attrName>
                                        </p:attrNameLst>
                                      </p:cBhvr>
                                      <p:to>
                                        <p:clrVal>
                                          <a:srgbClr val="000000"/>
                                        </p:clrVal>
                                      </p:to>
                                    </p:set>
                                    <p:set>
                                      <p:cBhvr>
                                        <p:cTn id="82" dur="500" fill="hold"/>
                                        <p:tgtEl>
                                          <p:spTgt spid="3">
                                            <p:txEl>
                                              <p:pRg st="2" end="2"/>
                                            </p:txEl>
                                          </p:spTgt>
                                        </p:tgtEl>
                                        <p:attrNameLst>
                                          <p:attrName>fillcolor</p:attrName>
                                        </p:attrNameLst>
                                      </p:cBhvr>
                                      <p:to>
                                        <p:clrVal>
                                          <a:srgbClr val="000000"/>
                                        </p:clrVal>
                                      </p:to>
                                    </p:set>
                                    <p:set>
                                      <p:cBhvr>
                                        <p:cTn id="83" dur="500" fill="hold"/>
                                        <p:tgtEl>
                                          <p:spTgt spid="3">
                                            <p:txEl>
                                              <p:pRg st="2" end="2"/>
                                            </p:txEl>
                                          </p:spTgt>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500"/>
                                        <p:tgtEl>
                                          <p:spTgt spid="17"/>
                                        </p:tgtEl>
                                      </p:cBhvr>
                                    </p:animEffect>
                                  </p:childTnLst>
                                </p:cTn>
                              </p:par>
                              <p:par>
                                <p:cTn id="89" presetID="16" presetClass="emph" presetSubtype="0" fill="hold" nodeType="withEffect">
                                  <p:stCondLst>
                                    <p:cond delay="0"/>
                                  </p:stCondLst>
                                  <p:iterate type="lt">
                                    <p:tmPct val="4000"/>
                                  </p:iterate>
                                  <p:childTnLst>
                                    <p:set>
                                      <p:cBhvr override="childStyle">
                                        <p:cTn id="90" dur="500" fill="hold"/>
                                        <p:tgtEl>
                                          <p:spTgt spid="4">
                                            <p:txEl>
                                              <p:pRg st="2" end="2"/>
                                            </p:txEl>
                                          </p:spTgt>
                                        </p:tgtEl>
                                        <p:attrNameLst>
                                          <p:attrName>style.color</p:attrName>
                                        </p:attrNameLst>
                                      </p:cBhvr>
                                      <p:to>
                                        <p:clrVal>
                                          <a:srgbClr val="000000"/>
                                        </p:clrVal>
                                      </p:to>
                                    </p:set>
                                    <p:set>
                                      <p:cBhvr>
                                        <p:cTn id="91" dur="500" fill="hold"/>
                                        <p:tgtEl>
                                          <p:spTgt spid="4">
                                            <p:txEl>
                                              <p:pRg st="2" end="2"/>
                                            </p:txEl>
                                          </p:spTgt>
                                        </p:tgtEl>
                                        <p:attrNameLst>
                                          <p:attrName>fillcolor</p:attrName>
                                        </p:attrNameLst>
                                      </p:cBhvr>
                                      <p:to>
                                        <p:clrVal>
                                          <a:srgbClr val="000000"/>
                                        </p:clrVal>
                                      </p:to>
                                    </p:set>
                                    <p:set>
                                      <p:cBhvr>
                                        <p:cTn id="92" dur="500" fill="hold"/>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835EA5-FCB4-7F75-F48D-DF8BC43C16CF}"/>
              </a:ext>
            </a:extLst>
          </p:cNvPr>
          <p:cNvSpPr/>
          <p:nvPr/>
        </p:nvSpPr>
        <p:spPr>
          <a:xfrm>
            <a:off x="0" y="293914"/>
            <a:ext cx="12192000" cy="685800"/>
          </a:xfrm>
          <a:prstGeom prst="rect">
            <a:avLst/>
          </a:prstGeom>
          <a:solidFill>
            <a:schemeClr val="accent1">
              <a:lumMod val="50000"/>
            </a:schemeClr>
          </a:solidFill>
          <a:ln w="381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bg1"/>
                </a:solidFill>
                <a:latin typeface="Comforta"/>
              </a:rPr>
              <a:t>Types of Thread Process</a:t>
            </a:r>
            <a:endParaRPr lang="en-IN" sz="4400" b="1" dirty="0">
              <a:solidFill>
                <a:schemeClr val="bg1"/>
              </a:solidFill>
              <a:latin typeface="Comforta"/>
            </a:endParaRPr>
          </a:p>
        </p:txBody>
      </p:sp>
      <p:sp>
        <p:nvSpPr>
          <p:cNvPr id="6" name="Rectangle 5">
            <a:extLst>
              <a:ext uri="{FF2B5EF4-FFF2-40B4-BE49-F238E27FC236}">
                <a16:creationId xmlns:a16="http://schemas.microsoft.com/office/drawing/2014/main" id="{C54E2122-3496-F472-A8D3-5E73B303B45F}"/>
              </a:ext>
            </a:extLst>
          </p:cNvPr>
          <p:cNvSpPr/>
          <p:nvPr/>
        </p:nvSpPr>
        <p:spPr>
          <a:xfrm>
            <a:off x="406400" y="2116666"/>
            <a:ext cx="4114729" cy="4599819"/>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4638CD0-4EA2-3226-9BA9-D5325934F776}"/>
              </a:ext>
            </a:extLst>
          </p:cNvPr>
          <p:cNvSpPr/>
          <p:nvPr/>
        </p:nvSpPr>
        <p:spPr>
          <a:xfrm>
            <a:off x="406401" y="1327469"/>
            <a:ext cx="4114728" cy="804334"/>
          </a:xfrm>
          <a:prstGeom prst="rect">
            <a:avLst/>
          </a:prstGeom>
          <a:solidFill>
            <a:srgbClr val="BA2AA9"/>
          </a:solidFill>
          <a:ln w="57150">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Process</a:t>
            </a:r>
            <a:endParaRPr lang="en-IN" sz="44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B24351C-FE1E-7CEF-63B9-C87F862B68EE}"/>
              </a:ext>
            </a:extLst>
          </p:cNvPr>
          <p:cNvSpPr/>
          <p:nvPr/>
        </p:nvSpPr>
        <p:spPr>
          <a:xfrm>
            <a:off x="863600" y="2270881"/>
            <a:ext cx="3048000" cy="677333"/>
          </a:xfrm>
          <a:prstGeom prst="rect">
            <a:avLst/>
          </a:prstGeom>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600" dirty="0"/>
              <a:t>Code</a:t>
            </a:r>
            <a:endParaRPr lang="en-IN" sz="3600" dirty="0"/>
          </a:p>
        </p:txBody>
      </p:sp>
      <p:sp>
        <p:nvSpPr>
          <p:cNvPr id="10" name="Rectangle 9">
            <a:extLst>
              <a:ext uri="{FF2B5EF4-FFF2-40B4-BE49-F238E27FC236}">
                <a16:creationId xmlns:a16="http://schemas.microsoft.com/office/drawing/2014/main" id="{B65AD2D8-395C-77DC-4894-B9EC4693F3E2}"/>
              </a:ext>
            </a:extLst>
          </p:cNvPr>
          <p:cNvSpPr/>
          <p:nvPr/>
        </p:nvSpPr>
        <p:spPr>
          <a:xfrm>
            <a:off x="863600" y="3129039"/>
            <a:ext cx="3048000" cy="677333"/>
          </a:xfrm>
          <a:prstGeom prst="rect">
            <a:avLst/>
          </a:prstGeom>
          <a:ln w="381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600" dirty="0"/>
              <a:t>Data</a:t>
            </a:r>
            <a:endParaRPr lang="en-IN" sz="3600" dirty="0"/>
          </a:p>
        </p:txBody>
      </p:sp>
      <p:sp>
        <p:nvSpPr>
          <p:cNvPr id="11" name="Rectangle 10">
            <a:extLst>
              <a:ext uri="{FF2B5EF4-FFF2-40B4-BE49-F238E27FC236}">
                <a16:creationId xmlns:a16="http://schemas.microsoft.com/office/drawing/2014/main" id="{94F1421C-ECBE-A8B7-24E6-DFCE348605C0}"/>
              </a:ext>
            </a:extLst>
          </p:cNvPr>
          <p:cNvSpPr/>
          <p:nvPr/>
        </p:nvSpPr>
        <p:spPr>
          <a:xfrm>
            <a:off x="863600" y="4907641"/>
            <a:ext cx="3048000" cy="677333"/>
          </a:xfrm>
          <a:prstGeom prst="rect">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a:t>Registers</a:t>
            </a:r>
            <a:endParaRPr lang="en-IN" sz="3600" dirty="0"/>
          </a:p>
        </p:txBody>
      </p:sp>
      <p:sp>
        <p:nvSpPr>
          <p:cNvPr id="12" name="Rectangle 11">
            <a:extLst>
              <a:ext uri="{FF2B5EF4-FFF2-40B4-BE49-F238E27FC236}">
                <a16:creationId xmlns:a16="http://schemas.microsoft.com/office/drawing/2014/main" id="{DDBE7AD9-ACF0-F44A-5FF7-DB29D9BB3F0A}"/>
              </a:ext>
            </a:extLst>
          </p:cNvPr>
          <p:cNvSpPr/>
          <p:nvPr/>
        </p:nvSpPr>
        <p:spPr>
          <a:xfrm>
            <a:off x="863600" y="5772147"/>
            <a:ext cx="3048000" cy="677333"/>
          </a:xfrm>
          <a:prstGeom prst="rect">
            <a:avLst/>
          </a:prstGeom>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dirty="0"/>
              <a:t>Stack</a:t>
            </a:r>
            <a:endParaRPr lang="en-IN" sz="3600" dirty="0"/>
          </a:p>
        </p:txBody>
      </p:sp>
      <p:sp>
        <p:nvSpPr>
          <p:cNvPr id="13" name="Rectangle 12">
            <a:extLst>
              <a:ext uri="{FF2B5EF4-FFF2-40B4-BE49-F238E27FC236}">
                <a16:creationId xmlns:a16="http://schemas.microsoft.com/office/drawing/2014/main" id="{2C66C17E-7B1A-60B4-D4B1-B75DA8A77721}"/>
              </a:ext>
            </a:extLst>
          </p:cNvPr>
          <p:cNvSpPr/>
          <p:nvPr/>
        </p:nvSpPr>
        <p:spPr>
          <a:xfrm>
            <a:off x="863600" y="4060975"/>
            <a:ext cx="3048000" cy="677333"/>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Files</a:t>
            </a:r>
            <a:endParaRPr lang="en-IN" sz="3600" dirty="0"/>
          </a:p>
        </p:txBody>
      </p:sp>
      <p:pic>
        <p:nvPicPr>
          <p:cNvPr id="22" name="Picture 21">
            <a:extLst>
              <a:ext uri="{FF2B5EF4-FFF2-40B4-BE49-F238E27FC236}">
                <a16:creationId xmlns:a16="http://schemas.microsoft.com/office/drawing/2014/main" id="{EFE426FB-C2A5-4D4E-7391-804F93C1E4BF}"/>
              </a:ext>
            </a:extLst>
          </p:cNvPr>
          <p:cNvPicPr>
            <a:picLocks noChangeAspect="1"/>
          </p:cNvPicPr>
          <p:nvPr/>
        </p:nvPicPr>
        <p:blipFill rotWithShape="1">
          <a:blip r:embed="rId3"/>
          <a:srcRect l="2448" t="2112" r="13766" b="4539"/>
          <a:stretch/>
        </p:blipFill>
        <p:spPr>
          <a:xfrm>
            <a:off x="5291204" y="1326005"/>
            <a:ext cx="6813689" cy="5363226"/>
          </a:xfrm>
          <a:prstGeom prst="rect">
            <a:avLst/>
          </a:prstGeom>
        </p:spPr>
      </p:pic>
      <p:sp>
        <p:nvSpPr>
          <p:cNvPr id="23" name="Isosceles Triangle 22">
            <a:extLst>
              <a:ext uri="{FF2B5EF4-FFF2-40B4-BE49-F238E27FC236}">
                <a16:creationId xmlns:a16="http://schemas.microsoft.com/office/drawing/2014/main" id="{0A0A7174-F312-241F-3E65-75BB266C69BF}"/>
              </a:ext>
            </a:extLst>
          </p:cNvPr>
          <p:cNvSpPr/>
          <p:nvPr/>
        </p:nvSpPr>
        <p:spPr>
          <a:xfrm rot="5400000">
            <a:off x="5087805" y="1636674"/>
            <a:ext cx="393746" cy="318573"/>
          </a:xfrm>
          <a:prstGeom prst="triangle">
            <a:avLst/>
          </a:prstGeom>
          <a:solidFill>
            <a:srgbClr val="BA2AA9"/>
          </a:solidFill>
          <a:ln>
            <a:solidFill>
              <a:srgbClr val="BA2A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BEC04275-5F3C-0FF0-67F6-CA4282FAC164}"/>
              </a:ext>
            </a:extLst>
          </p:cNvPr>
          <p:cNvGrpSpPr/>
          <p:nvPr/>
        </p:nvGrpSpPr>
        <p:grpSpPr>
          <a:xfrm>
            <a:off x="5284678" y="1494765"/>
            <a:ext cx="6388054" cy="5025705"/>
            <a:chOff x="5793869" y="1204692"/>
            <a:chExt cx="6388054" cy="5025705"/>
          </a:xfrm>
        </p:grpSpPr>
        <p:sp>
          <p:nvSpPr>
            <p:cNvPr id="26" name="TextBox 25">
              <a:extLst>
                <a:ext uri="{FF2B5EF4-FFF2-40B4-BE49-F238E27FC236}">
                  <a16:creationId xmlns:a16="http://schemas.microsoft.com/office/drawing/2014/main" id="{FF759027-FC0F-1E54-CD97-CE7A4997758D}"/>
                </a:ext>
              </a:extLst>
            </p:cNvPr>
            <p:cNvSpPr txBox="1"/>
            <p:nvPr/>
          </p:nvSpPr>
          <p:spPr>
            <a:xfrm>
              <a:off x="5977681" y="1983081"/>
              <a:ext cx="6204242" cy="4247316"/>
            </a:xfrm>
            <a:prstGeom prst="rect">
              <a:avLst/>
            </a:prstGeom>
            <a:solidFill>
              <a:srgbClr val="2F2F2F"/>
            </a:solidFill>
          </p:spPr>
          <p:txBody>
            <a:bodyPr wrap="square" rtlCol="0">
              <a:spAutoFit/>
            </a:bodyPr>
            <a:lstStyle/>
            <a:p>
              <a:pPr marL="0" marR="0">
                <a:spcBef>
                  <a:spcPts val="0"/>
                </a:spcBef>
                <a:spcAft>
                  <a:spcPts val="0"/>
                </a:spcAft>
              </a:pPr>
              <a:r>
                <a:rPr lang="en-IN" sz="1800" dirty="0">
                  <a:solidFill>
                    <a:srgbClr val="808080"/>
                  </a:solidFill>
                  <a:effectLst/>
                  <a:latin typeface="Courier New" panose="02070309020205020404" pitchFamily="49" charset="0"/>
                </a:rPr>
                <a:t>//</a:t>
              </a:r>
              <a:r>
                <a:rPr lang="en-IN" sz="1800" u="sng" dirty="0">
                  <a:solidFill>
                    <a:srgbClr val="808080"/>
                  </a:solidFill>
                  <a:effectLst/>
                  <a:latin typeface="Courier New" panose="02070309020205020404" pitchFamily="49" charset="0"/>
                </a:rPr>
                <a:t>pseudocode</a:t>
              </a:r>
              <a:endParaRPr lang="en-IN" sz="1800" dirty="0">
                <a:solidFill>
                  <a:srgbClr val="AAAAAA"/>
                </a:solidFill>
                <a:effectLst/>
                <a:latin typeface="Courier New" panose="02070309020205020404" pitchFamily="49" charset="0"/>
              </a:endParaRPr>
            </a:p>
            <a:p>
              <a:pPr marL="0" marR="0">
                <a:spcBef>
                  <a:spcPts val="0"/>
                </a:spcBef>
                <a:spcAft>
                  <a:spcPts val="0"/>
                </a:spcAft>
              </a:pPr>
              <a:br>
                <a:rPr lang="en-IN" sz="1800" dirty="0">
                  <a:solidFill>
                    <a:srgbClr val="AAAAAA"/>
                  </a:solidFill>
                  <a:effectLst/>
                  <a:latin typeface="Courier New" panose="02070309020205020404" pitchFamily="49" charset="0"/>
                </a:rPr>
              </a:br>
              <a:endParaRPr lang="en-IN" sz="1800" dirty="0">
                <a:solidFill>
                  <a:srgbClr val="AAAAAA"/>
                </a:solidFill>
                <a:effectLst/>
                <a:latin typeface="Courier New" panose="02070309020205020404" pitchFamily="49" charset="0"/>
              </a:endParaRPr>
            </a:p>
            <a:p>
              <a:pPr marL="0" marR="0">
                <a:spcBef>
                  <a:spcPts val="0"/>
                </a:spcBef>
                <a:spcAft>
                  <a:spcPts val="0"/>
                </a:spcAft>
              </a:pPr>
              <a:r>
                <a:rPr lang="en-IN" sz="1800" dirty="0">
                  <a:solidFill>
                    <a:srgbClr val="CC6C1D"/>
                  </a:solidFill>
                  <a:effectLst/>
                  <a:latin typeface="Courier New" panose="02070309020205020404" pitchFamily="49" charset="0"/>
                </a:rPr>
                <a:t>class</a:t>
              </a:r>
              <a:r>
                <a:rPr lang="en-IN" sz="1800" dirty="0">
                  <a:solidFill>
                    <a:srgbClr val="D9E8F7"/>
                  </a:solidFill>
                  <a:effectLst/>
                  <a:latin typeface="Courier New" panose="02070309020205020404" pitchFamily="49" charset="0"/>
                </a:rPr>
                <a:t> </a:t>
              </a:r>
              <a:r>
                <a:rPr lang="en-IN" sz="1800" dirty="0">
                  <a:solidFill>
                    <a:srgbClr val="1290C3"/>
                  </a:solidFill>
                  <a:effectLst/>
                  <a:latin typeface="Courier New" panose="02070309020205020404" pitchFamily="49" charset="0"/>
                </a:rPr>
                <a:t>Add</a:t>
              </a:r>
              <a:r>
                <a:rPr lang="en-IN" sz="1800" dirty="0">
                  <a:solidFill>
                    <a:srgbClr val="F9FAF4"/>
                  </a:solidFill>
                  <a:effectLst/>
                  <a:latin typeface="Courier New" panose="02070309020205020404" pitchFamily="49" charset="0"/>
                </a:rPr>
                <a:t>{</a:t>
              </a:r>
              <a:endParaRPr lang="en-IN" sz="1800" dirty="0">
                <a:solidFill>
                  <a:srgbClr val="AAAAAA"/>
                </a:solidFill>
                <a:effectLst/>
                <a:latin typeface="Courier New" panose="02070309020205020404" pitchFamily="49" charset="0"/>
              </a:endParaRPr>
            </a:p>
            <a:p>
              <a:pPr marL="0" marR="0">
                <a:spcBef>
                  <a:spcPts val="0"/>
                </a:spcBef>
                <a:spcAft>
                  <a:spcPts val="0"/>
                </a:spcAft>
              </a:pPr>
              <a:r>
                <a:rPr lang="en-IN" sz="1800" dirty="0">
                  <a:solidFill>
                    <a:srgbClr val="CC6C1D"/>
                  </a:solidFill>
                  <a:effectLst/>
                  <a:latin typeface="Courier New" panose="02070309020205020404" pitchFamily="49" charset="0"/>
                </a:rPr>
                <a:t>public</a:t>
              </a:r>
              <a:r>
                <a:rPr lang="en-IN" sz="1800" dirty="0">
                  <a:solidFill>
                    <a:srgbClr val="D9E8F7"/>
                  </a:solidFill>
                  <a:effectLst/>
                  <a:latin typeface="Courier New" panose="02070309020205020404" pitchFamily="49" charset="0"/>
                </a:rPr>
                <a:t> </a:t>
              </a:r>
              <a:r>
                <a:rPr lang="en-IN" sz="1800" dirty="0">
                  <a:solidFill>
                    <a:srgbClr val="CC6C1D"/>
                  </a:solidFill>
                  <a:effectLst/>
                  <a:latin typeface="Courier New" panose="02070309020205020404" pitchFamily="49" charset="0"/>
                </a:rPr>
                <a:t>static</a:t>
              </a:r>
              <a:r>
                <a:rPr lang="en-IN" sz="1800" dirty="0">
                  <a:solidFill>
                    <a:srgbClr val="D9E8F7"/>
                  </a:solidFill>
                  <a:effectLst/>
                  <a:latin typeface="Courier New" panose="02070309020205020404" pitchFamily="49" charset="0"/>
                </a:rPr>
                <a:t> </a:t>
              </a:r>
              <a:r>
                <a:rPr lang="en-IN" sz="1800" dirty="0">
                  <a:solidFill>
                    <a:srgbClr val="CC6C1D"/>
                  </a:solidFill>
                  <a:effectLst/>
                  <a:latin typeface="Courier New" panose="02070309020205020404" pitchFamily="49" charset="0"/>
                </a:rPr>
                <a:t>int</a:t>
              </a:r>
              <a:r>
                <a:rPr lang="en-IN" sz="1800" dirty="0">
                  <a:solidFill>
                    <a:srgbClr val="D9E8F7"/>
                  </a:solidFill>
                  <a:effectLst/>
                  <a:latin typeface="Courier New" panose="02070309020205020404" pitchFamily="49" charset="0"/>
                </a:rPr>
                <a:t> </a:t>
              </a:r>
              <a:r>
                <a:rPr lang="en-IN" sz="1800" dirty="0">
                  <a:solidFill>
                    <a:srgbClr val="1EB540"/>
                  </a:solidFill>
                  <a:effectLst/>
                  <a:latin typeface="Courier New" panose="02070309020205020404" pitchFamily="49" charset="0"/>
                </a:rPr>
                <a:t>sum</a:t>
              </a:r>
              <a:r>
                <a:rPr lang="en-IN" sz="1800" dirty="0">
                  <a:solidFill>
                    <a:srgbClr val="F9FAF4"/>
                  </a:solidFill>
                  <a:effectLst/>
                  <a:latin typeface="Courier New" panose="02070309020205020404" pitchFamily="49" charset="0"/>
                </a:rPr>
                <a:t>(</a:t>
              </a:r>
              <a:r>
                <a:rPr lang="en-IN" sz="1800" dirty="0">
                  <a:solidFill>
                    <a:srgbClr val="CC6C1D"/>
                  </a:solidFill>
                  <a:effectLst/>
                  <a:latin typeface="Courier New" panose="02070309020205020404" pitchFamily="49" charset="0"/>
                </a:rPr>
                <a:t>int</a:t>
              </a:r>
              <a:r>
                <a:rPr lang="en-IN" sz="1800" dirty="0">
                  <a:solidFill>
                    <a:srgbClr val="D9E8F7"/>
                  </a:solidFill>
                  <a:effectLst/>
                  <a:latin typeface="Courier New" panose="02070309020205020404" pitchFamily="49" charset="0"/>
                </a:rPr>
                <a:t> </a:t>
              </a:r>
              <a:r>
                <a:rPr lang="en-IN" sz="1800" dirty="0">
                  <a:solidFill>
                    <a:srgbClr val="79ABFF"/>
                  </a:solidFill>
                  <a:effectLst/>
                  <a:latin typeface="Courier New" panose="02070309020205020404" pitchFamily="49" charset="0"/>
                </a:rPr>
                <a:t>a</a:t>
              </a:r>
              <a:r>
                <a:rPr lang="en-IN" sz="1800" dirty="0">
                  <a:solidFill>
                    <a:srgbClr val="E6E6FA"/>
                  </a:solidFill>
                  <a:effectLst/>
                  <a:latin typeface="Courier New" panose="02070309020205020404" pitchFamily="49" charset="0"/>
                </a:rPr>
                <a:t>,</a:t>
              </a:r>
              <a:r>
                <a:rPr lang="en-IN" sz="1800" dirty="0">
                  <a:solidFill>
                    <a:srgbClr val="D9E8F7"/>
                  </a:solidFill>
                  <a:effectLst/>
                  <a:latin typeface="Courier New" panose="02070309020205020404" pitchFamily="49" charset="0"/>
                </a:rPr>
                <a:t> </a:t>
              </a:r>
              <a:r>
                <a:rPr lang="en-IN" sz="1800" dirty="0">
                  <a:solidFill>
                    <a:srgbClr val="CC6C1D"/>
                  </a:solidFill>
                  <a:effectLst/>
                  <a:latin typeface="Courier New" panose="02070309020205020404" pitchFamily="49" charset="0"/>
                </a:rPr>
                <a:t>int</a:t>
              </a:r>
              <a:r>
                <a:rPr lang="en-IN" sz="1800" dirty="0">
                  <a:solidFill>
                    <a:srgbClr val="D9E8F7"/>
                  </a:solidFill>
                  <a:effectLst/>
                  <a:latin typeface="Courier New" panose="02070309020205020404" pitchFamily="49" charset="0"/>
                </a:rPr>
                <a:t> </a:t>
              </a:r>
              <a:r>
                <a:rPr lang="en-IN" sz="1800" dirty="0">
                  <a:solidFill>
                    <a:srgbClr val="79ABFF"/>
                  </a:solidFill>
                  <a:effectLst/>
                  <a:latin typeface="Courier New" panose="02070309020205020404" pitchFamily="49" charset="0"/>
                </a:rPr>
                <a:t>b</a:t>
              </a:r>
              <a:r>
                <a:rPr lang="en-IN" sz="1800" dirty="0">
                  <a:solidFill>
                    <a:srgbClr val="F9FAF4"/>
                  </a:solidFill>
                  <a:effectLst/>
                  <a:latin typeface="Courier New" panose="02070309020205020404" pitchFamily="49" charset="0"/>
                </a:rPr>
                <a:t>){</a:t>
              </a:r>
              <a:endParaRPr lang="en-IN" sz="1800"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int</a:t>
              </a:r>
              <a:r>
                <a:rPr lang="en-IN" dirty="0">
                  <a:solidFill>
                    <a:srgbClr val="D9E8F7"/>
                  </a:solidFill>
                  <a:effectLst/>
                  <a:latin typeface="Courier New" panose="02070309020205020404" pitchFamily="49" charset="0"/>
                </a:rPr>
                <a:t> </a:t>
              </a:r>
              <a:r>
                <a:rPr lang="en-IN" dirty="0">
                  <a:solidFill>
                    <a:srgbClr val="F2F200"/>
                  </a:solidFill>
                  <a:effectLst/>
                  <a:latin typeface="Courier New" panose="02070309020205020404" pitchFamily="49" charset="0"/>
                </a:rPr>
                <a:t>sum</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79ABFF"/>
                  </a:solidFill>
                  <a:effectLst/>
                  <a:latin typeface="Courier New" panose="02070309020205020404" pitchFamily="49" charset="0"/>
                </a:rPr>
                <a:t>a</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79ABFF"/>
                  </a:solidFill>
                  <a:effectLst/>
                  <a:latin typeface="Courier New" panose="02070309020205020404" pitchFamily="49" charset="0"/>
                </a:rPr>
                <a:t>b</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return</a:t>
              </a:r>
              <a:r>
                <a:rPr lang="en-IN" dirty="0">
                  <a:solidFill>
                    <a:srgbClr val="D9E8F7"/>
                  </a:solidFill>
                  <a:effectLst/>
                  <a:latin typeface="Courier New" panose="02070309020205020404" pitchFamily="49" charset="0"/>
                </a:rPr>
                <a:t> </a:t>
              </a:r>
              <a:r>
                <a:rPr lang="en-IN" dirty="0">
                  <a:solidFill>
                    <a:srgbClr val="F3EC79"/>
                  </a:solidFill>
                  <a:effectLst/>
                  <a:latin typeface="Courier New" panose="02070309020205020404" pitchFamily="49" charset="0"/>
                </a:rPr>
                <a:t>sum</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F9FAF4"/>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public</a:t>
              </a:r>
              <a:r>
                <a:rPr lang="en-IN" dirty="0">
                  <a:solidFill>
                    <a:srgbClr val="D9E8F7"/>
                  </a:solidFill>
                  <a:effectLst/>
                  <a:latin typeface="Courier New" panose="02070309020205020404" pitchFamily="49" charset="0"/>
                </a:rPr>
                <a:t> </a:t>
              </a:r>
              <a:r>
                <a:rPr lang="en-IN" dirty="0">
                  <a:solidFill>
                    <a:srgbClr val="CC6C1D"/>
                  </a:solidFill>
                  <a:effectLst/>
                  <a:latin typeface="Courier New" panose="02070309020205020404" pitchFamily="49" charset="0"/>
                </a:rPr>
                <a:t>static</a:t>
              </a:r>
              <a:r>
                <a:rPr lang="en-IN" dirty="0">
                  <a:solidFill>
                    <a:srgbClr val="D9E8F7"/>
                  </a:solidFill>
                  <a:effectLst/>
                  <a:latin typeface="Courier New" panose="02070309020205020404" pitchFamily="49" charset="0"/>
                </a:rPr>
                <a:t> </a:t>
              </a:r>
              <a:r>
                <a:rPr lang="en-IN" dirty="0">
                  <a:solidFill>
                    <a:srgbClr val="CC6C1D"/>
                  </a:solidFill>
                  <a:effectLst/>
                  <a:latin typeface="Courier New" panose="02070309020205020404" pitchFamily="49" charset="0"/>
                </a:rPr>
                <a:t>void</a:t>
              </a:r>
              <a:r>
                <a:rPr lang="en-IN" dirty="0">
                  <a:solidFill>
                    <a:srgbClr val="D9E8F7"/>
                  </a:solidFill>
                  <a:effectLst/>
                  <a:latin typeface="Courier New" panose="02070309020205020404" pitchFamily="49" charset="0"/>
                </a:rPr>
                <a:t> </a:t>
              </a:r>
              <a:r>
                <a:rPr lang="en-IN" dirty="0">
                  <a:solidFill>
                    <a:srgbClr val="1EB540"/>
                  </a:solidFill>
                  <a:effectLst/>
                  <a:latin typeface="Courier New" panose="02070309020205020404" pitchFamily="49" charset="0"/>
                </a:rPr>
                <a:t>main</a:t>
              </a:r>
              <a:r>
                <a:rPr lang="en-IN" dirty="0">
                  <a:solidFill>
                    <a:srgbClr val="F9FAF4"/>
                  </a:solidFill>
                  <a:effectLst/>
                  <a:latin typeface="Courier New" panose="02070309020205020404" pitchFamily="49" charset="0"/>
                </a:rPr>
                <a:t>(</a:t>
              </a:r>
              <a:r>
                <a:rPr lang="en-IN" dirty="0">
                  <a:solidFill>
                    <a:srgbClr val="1290C3"/>
                  </a:solidFill>
                  <a:effectLst/>
                  <a:latin typeface="Courier New" panose="02070309020205020404" pitchFamily="49" charset="0"/>
                </a:rPr>
                <a:t>String</a:t>
              </a:r>
              <a:r>
                <a:rPr lang="en-IN" dirty="0">
                  <a:solidFill>
                    <a:srgbClr val="F9FAF4"/>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79ABFF"/>
                  </a:solidFill>
                  <a:effectLst/>
                  <a:latin typeface="Courier New" panose="02070309020205020404" pitchFamily="49" charset="0"/>
                </a:rPr>
                <a:t>args</a:t>
              </a:r>
              <a:r>
                <a:rPr lang="en-IN" dirty="0">
                  <a:solidFill>
                    <a:srgbClr val="F9FAF4"/>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int</a:t>
              </a:r>
              <a:r>
                <a:rPr lang="en-IN" dirty="0">
                  <a:solidFill>
                    <a:srgbClr val="D9E8F7"/>
                  </a:solidFill>
                  <a:effectLst/>
                  <a:latin typeface="Courier New" panose="02070309020205020404" pitchFamily="49" charset="0"/>
                </a:rPr>
                <a:t> </a:t>
              </a:r>
              <a:r>
                <a:rPr lang="en-IN" dirty="0">
                  <a:solidFill>
                    <a:srgbClr val="F2F200"/>
                  </a:solidFill>
                  <a:effectLst/>
                  <a:latin typeface="Courier New" panose="02070309020205020404" pitchFamily="49" charset="0"/>
                </a:rPr>
                <a:t>a</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6897BB"/>
                  </a:solidFill>
                  <a:effectLst/>
                  <a:latin typeface="Courier New" panose="02070309020205020404" pitchFamily="49" charset="0"/>
                </a:rPr>
                <a:t>10</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int</a:t>
              </a:r>
              <a:r>
                <a:rPr lang="en-IN" dirty="0">
                  <a:solidFill>
                    <a:srgbClr val="D9E8F7"/>
                  </a:solidFill>
                  <a:effectLst/>
                  <a:latin typeface="Courier New" panose="02070309020205020404" pitchFamily="49" charset="0"/>
                </a:rPr>
                <a:t> </a:t>
              </a:r>
              <a:r>
                <a:rPr lang="en-IN" dirty="0">
                  <a:solidFill>
                    <a:srgbClr val="F2F200"/>
                  </a:solidFill>
                  <a:effectLst/>
                  <a:latin typeface="Courier New" panose="02070309020205020404" pitchFamily="49" charset="0"/>
                </a:rPr>
                <a:t>b</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dirty="0">
                  <a:solidFill>
                    <a:srgbClr val="6897BB"/>
                  </a:solidFill>
                  <a:effectLst/>
                  <a:latin typeface="Courier New" panose="02070309020205020404" pitchFamily="49" charset="0"/>
                </a:rPr>
                <a:t>20</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CC6C1D"/>
                  </a:solidFill>
                  <a:effectLst/>
                  <a:latin typeface="Courier New" panose="02070309020205020404" pitchFamily="49" charset="0"/>
                </a:rPr>
                <a:t>int</a:t>
              </a:r>
              <a:r>
                <a:rPr lang="en-IN" dirty="0">
                  <a:solidFill>
                    <a:srgbClr val="D9E8F7"/>
                  </a:solidFill>
                  <a:effectLst/>
                  <a:latin typeface="Courier New" panose="02070309020205020404" pitchFamily="49" charset="0"/>
                </a:rPr>
                <a:t> </a:t>
              </a:r>
              <a:r>
                <a:rPr lang="en-IN" dirty="0">
                  <a:solidFill>
                    <a:srgbClr val="F2F200"/>
                  </a:solidFill>
                  <a:effectLst/>
                  <a:latin typeface="Courier New" panose="02070309020205020404" pitchFamily="49" charset="0"/>
                </a:rPr>
                <a:t>sum</a:t>
              </a:r>
              <a:r>
                <a:rPr lang="en-IN" dirty="0">
                  <a:solidFill>
                    <a:srgbClr val="D9E8F7"/>
                  </a:solidFill>
                  <a:effectLst/>
                  <a:latin typeface="Courier New" panose="02070309020205020404" pitchFamily="49" charset="0"/>
                </a:rPr>
                <a:t> </a:t>
              </a:r>
              <a:r>
                <a:rPr lang="en-IN" dirty="0">
                  <a:solidFill>
                    <a:srgbClr val="E6E6FA"/>
                  </a:solidFill>
                  <a:effectLst/>
                  <a:latin typeface="Courier New" panose="02070309020205020404" pitchFamily="49" charset="0"/>
                </a:rPr>
                <a:t>=</a:t>
              </a:r>
              <a:r>
                <a:rPr lang="en-IN" dirty="0">
                  <a:solidFill>
                    <a:srgbClr val="D9E8F7"/>
                  </a:solidFill>
                  <a:effectLst/>
                  <a:latin typeface="Courier New" panose="02070309020205020404" pitchFamily="49" charset="0"/>
                </a:rPr>
                <a:t> </a:t>
              </a:r>
              <a:r>
                <a:rPr lang="en-IN" i="1" dirty="0">
                  <a:solidFill>
                    <a:srgbClr val="96EC3F"/>
                  </a:solidFill>
                  <a:effectLst/>
                  <a:latin typeface="Courier New" panose="02070309020205020404" pitchFamily="49" charset="0"/>
                </a:rPr>
                <a:t>sum</a:t>
              </a:r>
              <a:r>
                <a:rPr lang="en-IN" dirty="0">
                  <a:solidFill>
                    <a:srgbClr val="F9FAF4"/>
                  </a:solidFill>
                  <a:effectLst/>
                  <a:latin typeface="Courier New" panose="02070309020205020404" pitchFamily="49" charset="0"/>
                </a:rPr>
                <a:t>(</a:t>
              </a:r>
              <a:r>
                <a:rPr lang="en-IN" dirty="0">
                  <a:solidFill>
                    <a:srgbClr val="F3EC79"/>
                  </a:solidFill>
                  <a:effectLst/>
                  <a:latin typeface="Courier New" panose="02070309020205020404" pitchFamily="49" charset="0"/>
                </a:rPr>
                <a:t>a</a:t>
              </a:r>
              <a:r>
                <a:rPr lang="en-IN" dirty="0">
                  <a:solidFill>
                    <a:srgbClr val="E6E6FA"/>
                  </a:solidFill>
                  <a:effectLst/>
                  <a:latin typeface="Courier New" panose="02070309020205020404" pitchFamily="49" charset="0"/>
                </a:rPr>
                <a:t>,</a:t>
              </a:r>
              <a:r>
                <a:rPr lang="en-IN" dirty="0">
                  <a:solidFill>
                    <a:srgbClr val="F3EC79"/>
                  </a:solidFill>
                  <a:effectLst/>
                  <a:latin typeface="Courier New" panose="02070309020205020404" pitchFamily="49" charset="0"/>
                </a:rPr>
                <a:t>b</a:t>
              </a:r>
              <a:r>
                <a:rPr lang="en-IN" dirty="0">
                  <a:solidFill>
                    <a:srgbClr val="F9FAF4"/>
                  </a:solidFill>
                  <a:effectLst/>
                  <a:latin typeface="Courier New" panose="02070309020205020404" pitchFamily="49" charset="0"/>
                </a:rPr>
                <a:t>)</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1290C3"/>
                  </a:solidFill>
                  <a:effectLst/>
                  <a:latin typeface="Courier New" panose="02070309020205020404" pitchFamily="49" charset="0"/>
                </a:rPr>
                <a:t>System</a:t>
              </a:r>
              <a:r>
                <a:rPr lang="en-IN" dirty="0">
                  <a:solidFill>
                    <a:srgbClr val="E6E6FA"/>
                  </a:solidFill>
                  <a:effectLst/>
                  <a:latin typeface="Courier New" panose="02070309020205020404" pitchFamily="49" charset="0"/>
                </a:rPr>
                <a:t>.</a:t>
              </a:r>
              <a:r>
                <a:rPr lang="en-IN" b="1" i="1" dirty="0">
                  <a:solidFill>
                    <a:srgbClr val="8DDAF8"/>
                  </a:solidFill>
                  <a:effectLst/>
                  <a:latin typeface="Courier New" panose="02070309020205020404" pitchFamily="49" charset="0"/>
                </a:rPr>
                <a:t>out</a:t>
              </a:r>
              <a:r>
                <a:rPr lang="en-IN" dirty="0">
                  <a:solidFill>
                    <a:srgbClr val="E6E6FA"/>
                  </a:solidFill>
                  <a:effectLst/>
                  <a:latin typeface="Courier New" panose="02070309020205020404" pitchFamily="49" charset="0"/>
                </a:rPr>
                <a:t>.</a:t>
              </a:r>
              <a:r>
                <a:rPr lang="en-IN" dirty="0">
                  <a:solidFill>
                    <a:srgbClr val="A7EC21"/>
                  </a:solidFill>
                  <a:effectLst/>
                  <a:latin typeface="Courier New" panose="02070309020205020404" pitchFamily="49" charset="0"/>
                </a:rPr>
                <a:t>println</a:t>
              </a:r>
              <a:r>
                <a:rPr lang="en-IN" dirty="0">
                  <a:solidFill>
                    <a:srgbClr val="F9FAF4"/>
                  </a:solidFill>
                  <a:effectLst/>
                  <a:latin typeface="Courier New" panose="02070309020205020404" pitchFamily="49" charset="0"/>
                </a:rPr>
                <a:t>(</a:t>
              </a:r>
              <a:r>
                <a:rPr lang="en-IN" dirty="0">
                  <a:solidFill>
                    <a:srgbClr val="17C6A3"/>
                  </a:solidFill>
                  <a:effectLst/>
                  <a:latin typeface="Courier New" panose="02070309020205020404" pitchFamily="49" charset="0"/>
                </a:rPr>
                <a:t>"Sum : "</a:t>
              </a:r>
              <a:r>
                <a:rPr lang="en-IN" dirty="0">
                  <a:solidFill>
                    <a:srgbClr val="E6E6FA"/>
                  </a:solidFill>
                  <a:effectLst/>
                  <a:latin typeface="Courier New" panose="02070309020205020404" pitchFamily="49" charset="0"/>
                </a:rPr>
                <a:t>+</a:t>
              </a:r>
              <a:r>
                <a:rPr lang="en-IN" dirty="0">
                  <a:solidFill>
                    <a:srgbClr val="F3EC79"/>
                  </a:solidFill>
                  <a:effectLst/>
                  <a:latin typeface="Courier New" panose="02070309020205020404" pitchFamily="49" charset="0"/>
                </a:rPr>
                <a:t>sum</a:t>
              </a:r>
              <a:r>
                <a:rPr lang="en-IN" dirty="0">
                  <a:solidFill>
                    <a:srgbClr val="F9FAF4"/>
                  </a:solidFill>
                  <a:effectLst/>
                  <a:latin typeface="Courier New" panose="02070309020205020404" pitchFamily="49" charset="0"/>
                </a:rPr>
                <a:t>)</a:t>
              </a:r>
              <a:r>
                <a:rPr lang="en-IN" dirty="0">
                  <a:solidFill>
                    <a:srgbClr val="E6E6FA"/>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lvl="1"/>
              <a:r>
                <a:rPr lang="en-IN" dirty="0">
                  <a:solidFill>
                    <a:srgbClr val="F9FAF4"/>
                  </a:solidFill>
                  <a:effectLst/>
                  <a:latin typeface="Courier New" panose="02070309020205020404" pitchFamily="49" charset="0"/>
                </a:rPr>
                <a:t>}</a:t>
              </a:r>
              <a:endParaRPr lang="en-IN" dirty="0">
                <a:solidFill>
                  <a:srgbClr val="AAAAAA"/>
                </a:solidFill>
                <a:effectLst/>
                <a:latin typeface="Courier New" panose="02070309020205020404" pitchFamily="49" charset="0"/>
              </a:endParaRPr>
            </a:p>
            <a:p>
              <a:pPr marL="0" marR="0">
                <a:spcBef>
                  <a:spcPts val="0"/>
                </a:spcBef>
                <a:spcAft>
                  <a:spcPts val="0"/>
                </a:spcAft>
              </a:pPr>
              <a:r>
                <a:rPr lang="en-IN" sz="1800" dirty="0">
                  <a:solidFill>
                    <a:srgbClr val="F9FAF4"/>
                  </a:solidFill>
                  <a:effectLst/>
                  <a:latin typeface="Courier New" panose="02070309020205020404" pitchFamily="49" charset="0"/>
                </a:rPr>
                <a:t>}</a:t>
              </a:r>
              <a:endParaRPr lang="en-IN" sz="1800" dirty="0">
                <a:solidFill>
                  <a:srgbClr val="AAAAAA"/>
                </a:solidFill>
                <a:effectLst/>
                <a:latin typeface="Courier New" panose="02070309020205020404" pitchFamily="49" charset="0"/>
              </a:endParaRPr>
            </a:p>
          </p:txBody>
        </p:sp>
        <p:sp>
          <p:nvSpPr>
            <p:cNvPr id="27" name="TextBox 26">
              <a:extLst>
                <a:ext uri="{FF2B5EF4-FFF2-40B4-BE49-F238E27FC236}">
                  <a16:creationId xmlns:a16="http://schemas.microsoft.com/office/drawing/2014/main" id="{6E1C7842-32FB-C465-FB24-F3E0A4F1865C}"/>
                </a:ext>
              </a:extLst>
            </p:cNvPr>
            <p:cNvSpPr txBox="1"/>
            <p:nvPr/>
          </p:nvSpPr>
          <p:spPr>
            <a:xfrm>
              <a:off x="6398132" y="1326005"/>
              <a:ext cx="1763486" cy="584775"/>
            </a:xfrm>
            <a:prstGeom prst="rect">
              <a:avLst/>
            </a:prstGeom>
            <a:noFill/>
          </p:spPr>
          <p:txBody>
            <a:bodyPr wrap="square" rtlCol="0">
              <a:spAutoFit/>
            </a:bodyPr>
            <a:lstStyle/>
            <a:p>
              <a:r>
                <a:rPr lang="en-US" sz="3200" b="1" dirty="0"/>
                <a:t>Add.java</a:t>
              </a:r>
              <a:endParaRPr lang="en-IN" sz="3200" b="1" dirty="0"/>
            </a:p>
          </p:txBody>
        </p:sp>
        <p:pic>
          <p:nvPicPr>
            <p:cNvPr id="28" name="Picture 27">
              <a:extLst>
                <a:ext uri="{FF2B5EF4-FFF2-40B4-BE49-F238E27FC236}">
                  <a16:creationId xmlns:a16="http://schemas.microsoft.com/office/drawing/2014/main" id="{212ECE17-CB87-363C-B620-5CBE968C2144}"/>
                </a:ext>
              </a:extLst>
            </p:cNvPr>
            <p:cNvPicPr>
              <a:picLocks noChangeAspect="1"/>
            </p:cNvPicPr>
            <p:nvPr/>
          </p:nvPicPr>
          <p:blipFill rotWithShape="1">
            <a:blip r:embed="rId4">
              <a:extLst>
                <a:ext uri="{28A0092B-C50C-407E-A947-70E740481C1C}">
                  <a14:useLocalDpi xmlns:a14="http://schemas.microsoft.com/office/drawing/2010/main" val="0"/>
                </a:ext>
              </a:extLst>
            </a:blip>
            <a:srcRect l="17714" t="13274" r="19523" b="14091"/>
            <a:stretch/>
          </p:blipFill>
          <p:spPr>
            <a:xfrm>
              <a:off x="5793869" y="1204692"/>
              <a:ext cx="604265" cy="699321"/>
            </a:xfrm>
            <a:prstGeom prst="rect">
              <a:avLst/>
            </a:prstGeom>
          </p:spPr>
        </p:pic>
      </p:grpSp>
      <p:sp>
        <p:nvSpPr>
          <p:cNvPr id="30" name="Isosceles Triangle 29">
            <a:extLst>
              <a:ext uri="{FF2B5EF4-FFF2-40B4-BE49-F238E27FC236}">
                <a16:creationId xmlns:a16="http://schemas.microsoft.com/office/drawing/2014/main" id="{8A203968-CA87-0461-FDF5-354A0538350F}"/>
              </a:ext>
            </a:extLst>
          </p:cNvPr>
          <p:cNvSpPr/>
          <p:nvPr/>
        </p:nvSpPr>
        <p:spPr>
          <a:xfrm rot="10800000">
            <a:off x="8090579" y="4927734"/>
            <a:ext cx="393746" cy="318573"/>
          </a:xfrm>
          <a:prstGeom prst="triangle">
            <a:avLst/>
          </a:prstGeom>
          <a:solidFill>
            <a:srgbClr val="BA2AA9"/>
          </a:solidFill>
          <a:ln>
            <a:solidFill>
              <a:srgbClr val="BA2A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74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29"/>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1"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42" presetClass="path" presetSubtype="0" accel="50000" decel="50000" fill="hold" grpId="0" nodeType="withEffect">
                                  <p:stCondLst>
                                    <p:cond delay="0"/>
                                  </p:stCondLst>
                                  <p:childTnLst>
                                    <p:animMotion origin="layout" path="M -3.54167E-6 4.44444E-6 L 0.00078 0.67083 " pathEditMode="relative" rAng="0" ptsTypes="AA">
                                      <p:cBhvr>
                                        <p:cTn id="54" dur="2000" fill="hold"/>
                                        <p:tgtEl>
                                          <p:spTgt spid="23"/>
                                        </p:tgtEl>
                                        <p:attrNameLst>
                                          <p:attrName>ppt_x</p:attrName>
                                          <p:attrName>ppt_y</p:attrName>
                                        </p:attrNameLst>
                                      </p:cBhvr>
                                      <p:rCtr x="39" y="33542"/>
                                    </p:animMotion>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2"/>
                                        </p:tgtEl>
                                        <p:attrNameLst>
                                          <p:attrName>style.visibility</p:attrName>
                                        </p:attrNameLst>
                                      </p:cBhvr>
                                      <p:to>
                                        <p:strVal val="hidden"/>
                                      </p:to>
                                    </p:set>
                                  </p:childTnLst>
                                </p:cTn>
                              </p:par>
                              <p:par>
                                <p:cTn id="59" presetID="1" presetClass="exit" presetSubtype="0" fill="hold" grpId="2" nodeType="withEffect">
                                  <p:stCondLst>
                                    <p:cond delay="0"/>
                                  </p:stCondLst>
                                  <p:childTnLst>
                                    <p:set>
                                      <p:cBhvr>
                                        <p:cTn id="60" dur="1" fill="hold">
                                          <p:stCondLst>
                                            <p:cond delay="0"/>
                                          </p:stCondLst>
                                        </p:cTn>
                                        <p:tgtEl>
                                          <p:spTgt spid="23"/>
                                        </p:tgtEl>
                                        <p:attrNameLst>
                                          <p:attrName>style.visibility</p:attrName>
                                        </p:attrNameLst>
                                      </p:cBhvr>
                                      <p:to>
                                        <p:strVal val="hidden"/>
                                      </p:to>
                                    </p:set>
                                  </p:childTnLst>
                                </p:cTn>
                              </p:par>
                            </p:childTnLst>
                          </p:cTn>
                        </p:par>
                        <p:par>
                          <p:cTn id="61" fill="hold">
                            <p:stCondLst>
                              <p:cond delay="0"/>
                            </p:stCondLst>
                            <p:childTnLst>
                              <p:par>
                                <p:cTn id="62" presetID="10" presetClass="entr" presetSubtype="0" fill="hold"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par>
                          <p:cTn id="69" fill="hold">
                            <p:stCondLst>
                              <p:cond delay="1000"/>
                            </p:stCondLst>
                            <p:childTnLst>
                              <p:par>
                                <p:cTn id="70" presetID="42" presetClass="path" presetSubtype="0" accel="50000" decel="50000" fill="hold" grpId="1" nodeType="afterEffect">
                                  <p:stCondLst>
                                    <p:cond delay="0"/>
                                  </p:stCondLst>
                                  <p:childTnLst>
                                    <p:animMotion origin="layout" path="M 2.5E-6 3.33333E-6 L -0.07422 -0.24098 " pathEditMode="relative" rAng="0" ptsTypes="AA">
                                      <p:cBhvr>
                                        <p:cTn id="71" dur="2000" fill="hold"/>
                                        <p:tgtEl>
                                          <p:spTgt spid="30"/>
                                        </p:tgtEl>
                                        <p:attrNameLst>
                                          <p:attrName>ppt_x</p:attrName>
                                          <p:attrName>ppt_y</p:attrName>
                                        </p:attrNameLst>
                                      </p:cBhvr>
                                      <p:rCtr x="-3711" y="-12060"/>
                                    </p:animMotion>
                                  </p:childTnLst>
                                </p:cTn>
                              </p:par>
                            </p:childTnLst>
                          </p:cTn>
                        </p:par>
                        <p:par>
                          <p:cTn id="72" fill="hold">
                            <p:stCondLst>
                              <p:cond delay="3000"/>
                            </p:stCondLst>
                            <p:childTnLst>
                              <p:par>
                                <p:cTn id="73" presetID="42" presetClass="path" presetSubtype="0" accel="50000" decel="50000" fill="hold" grpId="2" nodeType="afterEffect">
                                  <p:stCondLst>
                                    <p:cond delay="0"/>
                                  </p:stCondLst>
                                  <p:childTnLst>
                                    <p:animMotion origin="layout" path="M -0.07422 -0.24098 L 0.13607 0.07569 " pathEditMode="relative" rAng="0" ptsTypes="AA">
                                      <p:cBhvr>
                                        <p:cTn id="74" dur="2000" fill="hold"/>
                                        <p:tgtEl>
                                          <p:spTgt spid="30"/>
                                        </p:tgtEl>
                                        <p:attrNameLst>
                                          <p:attrName>ppt_x</p:attrName>
                                          <p:attrName>ppt_y</p:attrName>
                                        </p:attrNameLst>
                                      </p:cBhvr>
                                      <p:rCtr x="10508" y="15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23" grpId="0" animBg="1"/>
      <p:bldP spid="23" grpId="1" animBg="1"/>
      <p:bldP spid="23" grpId="2" animBg="1"/>
      <p:bldP spid="30" grpId="0" animBg="1"/>
      <p:bldP spid="30" grpId="1" animBg="1"/>
      <p:bldP spid="30"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217ED4-33D8-104C-07DD-A822184AF802}"/>
              </a:ext>
            </a:extLst>
          </p:cNvPr>
          <p:cNvSpPr/>
          <p:nvPr/>
        </p:nvSpPr>
        <p:spPr>
          <a:xfrm>
            <a:off x="0" y="293914"/>
            <a:ext cx="12192000" cy="685800"/>
          </a:xfrm>
          <a:prstGeom prst="rect">
            <a:avLst/>
          </a:prstGeom>
          <a:solidFill>
            <a:schemeClr val="accent1">
              <a:lumMod val="50000"/>
            </a:schemeClr>
          </a:solidFill>
          <a:ln w="381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bg1"/>
                </a:solidFill>
                <a:latin typeface="Comforta"/>
              </a:rPr>
              <a:t>Types of Thread Process</a:t>
            </a:r>
            <a:endParaRPr lang="en-IN" sz="4400" b="1" dirty="0">
              <a:solidFill>
                <a:schemeClr val="bg1"/>
              </a:solidFill>
              <a:latin typeface="Comforta"/>
            </a:endParaRPr>
          </a:p>
        </p:txBody>
      </p:sp>
      <p:sp>
        <p:nvSpPr>
          <p:cNvPr id="3" name="Rectangle 2">
            <a:extLst>
              <a:ext uri="{FF2B5EF4-FFF2-40B4-BE49-F238E27FC236}">
                <a16:creationId xmlns:a16="http://schemas.microsoft.com/office/drawing/2014/main" id="{7328EB2B-EBF7-C830-F122-C22C8BC4F459}"/>
              </a:ext>
            </a:extLst>
          </p:cNvPr>
          <p:cNvSpPr/>
          <p:nvPr/>
        </p:nvSpPr>
        <p:spPr>
          <a:xfrm>
            <a:off x="406400" y="2116666"/>
            <a:ext cx="4114729" cy="4599819"/>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90E947A-876C-6CB4-24EB-36076C0BB985}"/>
              </a:ext>
            </a:extLst>
          </p:cNvPr>
          <p:cNvSpPr/>
          <p:nvPr/>
        </p:nvSpPr>
        <p:spPr>
          <a:xfrm>
            <a:off x="391124" y="1345382"/>
            <a:ext cx="4114728" cy="798198"/>
          </a:xfrm>
          <a:prstGeom prst="rect">
            <a:avLst/>
          </a:prstGeom>
          <a:solidFill>
            <a:srgbClr val="BA2AA9"/>
          </a:solidFill>
          <a:ln w="57150">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Process</a:t>
            </a:r>
            <a:endParaRPr lang="en-IN" sz="44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68B4E15-D0C8-1484-CFD5-FCB378DFE1DF}"/>
              </a:ext>
            </a:extLst>
          </p:cNvPr>
          <p:cNvSpPr/>
          <p:nvPr/>
        </p:nvSpPr>
        <p:spPr>
          <a:xfrm>
            <a:off x="863600" y="2270881"/>
            <a:ext cx="3027680" cy="677333"/>
          </a:xfrm>
          <a:prstGeom prst="rect">
            <a:avLst/>
          </a:prstGeom>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600" dirty="0"/>
              <a:t>Code</a:t>
            </a:r>
            <a:endParaRPr lang="en-IN" sz="3600" dirty="0"/>
          </a:p>
        </p:txBody>
      </p:sp>
      <p:sp>
        <p:nvSpPr>
          <p:cNvPr id="6" name="Rectangle 5">
            <a:extLst>
              <a:ext uri="{FF2B5EF4-FFF2-40B4-BE49-F238E27FC236}">
                <a16:creationId xmlns:a16="http://schemas.microsoft.com/office/drawing/2014/main" id="{7616A570-30BC-2E5B-7AED-EA6AE8680ED5}"/>
              </a:ext>
            </a:extLst>
          </p:cNvPr>
          <p:cNvSpPr/>
          <p:nvPr/>
        </p:nvSpPr>
        <p:spPr>
          <a:xfrm>
            <a:off x="863600" y="3129039"/>
            <a:ext cx="3048000" cy="677333"/>
          </a:xfrm>
          <a:prstGeom prst="rect">
            <a:avLst/>
          </a:prstGeom>
          <a:ln w="381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600" dirty="0"/>
              <a:t>Data</a:t>
            </a:r>
            <a:endParaRPr lang="en-IN" sz="3600" dirty="0"/>
          </a:p>
        </p:txBody>
      </p:sp>
      <p:sp>
        <p:nvSpPr>
          <p:cNvPr id="7" name="Rectangle 6">
            <a:extLst>
              <a:ext uri="{FF2B5EF4-FFF2-40B4-BE49-F238E27FC236}">
                <a16:creationId xmlns:a16="http://schemas.microsoft.com/office/drawing/2014/main" id="{81AA6CCF-3A40-FF7D-E0DD-473904C265B3}"/>
              </a:ext>
            </a:extLst>
          </p:cNvPr>
          <p:cNvSpPr/>
          <p:nvPr/>
        </p:nvSpPr>
        <p:spPr>
          <a:xfrm>
            <a:off x="863600" y="4907641"/>
            <a:ext cx="3048000" cy="677333"/>
          </a:xfrm>
          <a:prstGeom prst="rect">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a:t>Registers</a:t>
            </a:r>
            <a:endParaRPr lang="en-IN" sz="3600" dirty="0"/>
          </a:p>
        </p:txBody>
      </p:sp>
      <p:sp>
        <p:nvSpPr>
          <p:cNvPr id="8" name="Rectangle 7">
            <a:extLst>
              <a:ext uri="{FF2B5EF4-FFF2-40B4-BE49-F238E27FC236}">
                <a16:creationId xmlns:a16="http://schemas.microsoft.com/office/drawing/2014/main" id="{920E34D9-1B91-3357-891A-C00243DF8456}"/>
              </a:ext>
            </a:extLst>
          </p:cNvPr>
          <p:cNvSpPr/>
          <p:nvPr/>
        </p:nvSpPr>
        <p:spPr>
          <a:xfrm>
            <a:off x="863600" y="5772147"/>
            <a:ext cx="3048000" cy="677333"/>
          </a:xfrm>
          <a:prstGeom prst="rect">
            <a:avLst/>
          </a:prstGeom>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dirty="0"/>
              <a:t>Stack</a:t>
            </a:r>
            <a:endParaRPr lang="en-IN" sz="3600" dirty="0"/>
          </a:p>
        </p:txBody>
      </p:sp>
      <p:sp>
        <p:nvSpPr>
          <p:cNvPr id="9" name="Rectangle 8">
            <a:extLst>
              <a:ext uri="{FF2B5EF4-FFF2-40B4-BE49-F238E27FC236}">
                <a16:creationId xmlns:a16="http://schemas.microsoft.com/office/drawing/2014/main" id="{3CF2CC8C-1EE8-3887-0657-0DDEE2D33F2F}"/>
              </a:ext>
            </a:extLst>
          </p:cNvPr>
          <p:cNvSpPr/>
          <p:nvPr/>
        </p:nvSpPr>
        <p:spPr>
          <a:xfrm>
            <a:off x="863600" y="4060975"/>
            <a:ext cx="3048000" cy="677333"/>
          </a:xfrm>
          <a:prstGeom prst="rect">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Files</a:t>
            </a:r>
            <a:endParaRPr lang="en-IN" sz="3600" dirty="0"/>
          </a:p>
        </p:txBody>
      </p:sp>
      <p:sp>
        <p:nvSpPr>
          <p:cNvPr id="13" name="Rectangle 12">
            <a:extLst>
              <a:ext uri="{FF2B5EF4-FFF2-40B4-BE49-F238E27FC236}">
                <a16:creationId xmlns:a16="http://schemas.microsoft.com/office/drawing/2014/main" id="{9A96EBFC-8198-2722-D7E7-5B6769BBADE5}"/>
              </a:ext>
            </a:extLst>
          </p:cNvPr>
          <p:cNvSpPr/>
          <p:nvPr/>
        </p:nvSpPr>
        <p:spPr>
          <a:xfrm>
            <a:off x="589353" y="2372945"/>
            <a:ext cx="1137847" cy="512725"/>
          </a:xfrm>
          <a:prstGeom prst="rect">
            <a:avLst/>
          </a:prstGeom>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600" dirty="0"/>
              <a:t>Code</a:t>
            </a:r>
            <a:endParaRPr lang="en-IN" sz="3600" dirty="0"/>
          </a:p>
        </p:txBody>
      </p:sp>
      <p:sp>
        <p:nvSpPr>
          <p:cNvPr id="15" name="Rectangle 14">
            <a:extLst>
              <a:ext uri="{FF2B5EF4-FFF2-40B4-BE49-F238E27FC236}">
                <a16:creationId xmlns:a16="http://schemas.microsoft.com/office/drawing/2014/main" id="{5B606973-299B-3850-22DD-3FB493647BC4}"/>
              </a:ext>
            </a:extLst>
          </p:cNvPr>
          <p:cNvSpPr/>
          <p:nvPr/>
        </p:nvSpPr>
        <p:spPr>
          <a:xfrm>
            <a:off x="1858155" y="2372945"/>
            <a:ext cx="1137847" cy="512725"/>
          </a:xfrm>
          <a:prstGeom prst="rect">
            <a:avLst/>
          </a:prstGeom>
          <a:ln w="38100">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dirty="0"/>
              <a:t>Data</a:t>
            </a:r>
            <a:endParaRPr lang="en-IN" sz="3600" dirty="0"/>
          </a:p>
        </p:txBody>
      </p:sp>
      <p:sp>
        <p:nvSpPr>
          <p:cNvPr id="16" name="Rectangle 15">
            <a:extLst>
              <a:ext uri="{FF2B5EF4-FFF2-40B4-BE49-F238E27FC236}">
                <a16:creationId xmlns:a16="http://schemas.microsoft.com/office/drawing/2014/main" id="{7E92396F-813D-650E-E540-4C9788E55DF8}"/>
              </a:ext>
            </a:extLst>
          </p:cNvPr>
          <p:cNvSpPr/>
          <p:nvPr/>
        </p:nvSpPr>
        <p:spPr>
          <a:xfrm>
            <a:off x="3169994" y="2372945"/>
            <a:ext cx="1137847" cy="512725"/>
          </a:xfrm>
          <a:prstGeom prst="rect">
            <a:avLst/>
          </a:prstGeom>
          <a:ln w="38100">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dirty="0"/>
              <a:t>Files</a:t>
            </a:r>
            <a:endParaRPr lang="en-IN" sz="3600" dirty="0"/>
          </a:p>
        </p:txBody>
      </p:sp>
      <p:cxnSp>
        <p:nvCxnSpPr>
          <p:cNvPr id="18" name="Straight Connector 17">
            <a:extLst>
              <a:ext uri="{FF2B5EF4-FFF2-40B4-BE49-F238E27FC236}">
                <a16:creationId xmlns:a16="http://schemas.microsoft.com/office/drawing/2014/main" id="{644A9D68-23A1-D1B0-A30B-5DAC3FF1F162}"/>
              </a:ext>
            </a:extLst>
          </p:cNvPr>
          <p:cNvCxnSpPr/>
          <p:nvPr/>
        </p:nvCxnSpPr>
        <p:spPr>
          <a:xfrm flipV="1">
            <a:off x="406400" y="3129039"/>
            <a:ext cx="4114729" cy="112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E4AC975C-D2D3-18C9-0425-80736A3BFEE4}"/>
              </a:ext>
            </a:extLst>
          </p:cNvPr>
          <p:cNvGrpSpPr/>
          <p:nvPr/>
        </p:nvGrpSpPr>
        <p:grpSpPr>
          <a:xfrm>
            <a:off x="7157939" y="2003219"/>
            <a:ext cx="3048000" cy="3768928"/>
            <a:chOff x="6822658" y="1887819"/>
            <a:chExt cx="3048000" cy="3768928"/>
          </a:xfrm>
        </p:grpSpPr>
        <p:pic>
          <p:nvPicPr>
            <p:cNvPr id="24" name="Picture 23">
              <a:extLst>
                <a:ext uri="{FF2B5EF4-FFF2-40B4-BE49-F238E27FC236}">
                  <a16:creationId xmlns:a16="http://schemas.microsoft.com/office/drawing/2014/main" id="{4E882B29-C148-B20E-BF19-4F7AFFCE0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9738">
              <a:off x="7317983" y="1887819"/>
              <a:ext cx="1990047" cy="1990047"/>
            </a:xfrm>
            <a:prstGeom prst="rect">
              <a:avLst/>
            </a:prstGeom>
          </p:spPr>
        </p:pic>
        <p:sp>
          <p:nvSpPr>
            <p:cNvPr id="25" name="Rectangle 24">
              <a:extLst>
                <a:ext uri="{FF2B5EF4-FFF2-40B4-BE49-F238E27FC236}">
                  <a16:creationId xmlns:a16="http://schemas.microsoft.com/office/drawing/2014/main" id="{6134355D-C367-E521-38DB-BFD1F6FC8A54}"/>
                </a:ext>
              </a:extLst>
            </p:cNvPr>
            <p:cNvSpPr/>
            <p:nvPr/>
          </p:nvSpPr>
          <p:spPr>
            <a:xfrm>
              <a:off x="6822658" y="3834575"/>
              <a:ext cx="3048000" cy="677333"/>
            </a:xfrm>
            <a:prstGeom prst="rect">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a:t>Registers</a:t>
              </a:r>
              <a:endParaRPr lang="en-IN" sz="3600" dirty="0"/>
            </a:p>
          </p:txBody>
        </p:sp>
        <p:sp>
          <p:nvSpPr>
            <p:cNvPr id="26" name="Rectangle 25">
              <a:extLst>
                <a:ext uri="{FF2B5EF4-FFF2-40B4-BE49-F238E27FC236}">
                  <a16:creationId xmlns:a16="http://schemas.microsoft.com/office/drawing/2014/main" id="{05A3E1F8-7516-31C5-8D1D-87BCACDC5BB9}"/>
                </a:ext>
              </a:extLst>
            </p:cNvPr>
            <p:cNvSpPr/>
            <p:nvPr/>
          </p:nvSpPr>
          <p:spPr>
            <a:xfrm>
              <a:off x="6822658" y="4979414"/>
              <a:ext cx="3048000" cy="677333"/>
            </a:xfrm>
            <a:prstGeom prst="rect">
              <a:avLst/>
            </a:prstGeom>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dirty="0"/>
                <a:t>Stack</a:t>
              </a:r>
              <a:endParaRPr lang="en-IN" sz="3600" dirty="0"/>
            </a:p>
          </p:txBody>
        </p:sp>
      </p:grpSp>
      <p:pic>
        <p:nvPicPr>
          <p:cNvPr id="36" name="Picture 35">
            <a:extLst>
              <a:ext uri="{FF2B5EF4-FFF2-40B4-BE49-F238E27FC236}">
                <a16:creationId xmlns:a16="http://schemas.microsoft.com/office/drawing/2014/main" id="{D50912D5-2C5B-22F5-BC2E-42D73E690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9738">
            <a:off x="7653262" y="2017737"/>
            <a:ext cx="1990047" cy="1990047"/>
          </a:xfrm>
          <a:prstGeom prst="rect">
            <a:avLst/>
          </a:prstGeom>
        </p:spPr>
      </p:pic>
      <p:sp>
        <p:nvSpPr>
          <p:cNvPr id="37" name="Rectangle 36">
            <a:extLst>
              <a:ext uri="{FF2B5EF4-FFF2-40B4-BE49-F238E27FC236}">
                <a16:creationId xmlns:a16="http://schemas.microsoft.com/office/drawing/2014/main" id="{108EEDE6-A89E-237C-D2FD-7828CB7B4646}"/>
              </a:ext>
            </a:extLst>
          </p:cNvPr>
          <p:cNvSpPr/>
          <p:nvPr/>
        </p:nvSpPr>
        <p:spPr>
          <a:xfrm>
            <a:off x="406401" y="1325242"/>
            <a:ext cx="4114728" cy="804334"/>
          </a:xfrm>
          <a:prstGeom prst="rect">
            <a:avLst/>
          </a:prstGeom>
          <a:solidFill>
            <a:srgbClr val="BA2AA9"/>
          </a:solidFill>
          <a:ln w="57150">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sz="44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B3BD0B3-5FB3-67EB-0C0A-3A316A1A2584}"/>
              </a:ext>
            </a:extLst>
          </p:cNvPr>
          <p:cNvSpPr txBox="1"/>
          <p:nvPr/>
        </p:nvSpPr>
        <p:spPr>
          <a:xfrm>
            <a:off x="406401" y="1363624"/>
            <a:ext cx="4114728" cy="615553"/>
          </a:xfrm>
          <a:prstGeom prst="rect">
            <a:avLst/>
          </a:prstGeom>
          <a:noFill/>
        </p:spPr>
        <p:txBody>
          <a:bodyPr wrap="square" rtlCol="0">
            <a:spAutoFit/>
          </a:bodyPr>
          <a:lstStyle/>
          <a:p>
            <a:pPr algn="ctr"/>
            <a:r>
              <a:rPr lang="en-US" sz="3400" b="1" dirty="0">
                <a:solidFill>
                  <a:srgbClr val="BA2AA9"/>
                </a:solidFill>
              </a:rPr>
              <a:t>Single Thread Process</a:t>
            </a:r>
            <a:endParaRPr lang="en-IN" sz="3400" b="1" dirty="0">
              <a:solidFill>
                <a:srgbClr val="BA2AA9"/>
              </a:solidFill>
            </a:endParaRPr>
          </a:p>
        </p:txBody>
      </p:sp>
    </p:spTree>
    <p:extLst>
      <p:ext uri="{BB962C8B-B14F-4D97-AF65-F5344CB8AC3E}">
        <p14:creationId xmlns:p14="http://schemas.microsoft.com/office/powerpoint/2010/main" val="216573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iterate type="lt">
                                    <p:tmAbs val="0"/>
                                  </p:iterate>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3.33333E-6 -4.81481E-6 L 0.51589 -0.14398 " pathEditMode="relative" rAng="0" ptsTypes="AA">
                                      <p:cBhvr>
                                        <p:cTn id="29" dur="2000" fill="hold"/>
                                        <p:tgtEl>
                                          <p:spTgt spid="7"/>
                                        </p:tgtEl>
                                        <p:attrNameLst>
                                          <p:attrName>ppt_x</p:attrName>
                                          <p:attrName>ppt_y</p:attrName>
                                        </p:attrNameLst>
                                      </p:cBhvr>
                                      <p:rCtr x="25794" y="-7199"/>
                                    </p:animMotion>
                                  </p:childTnLst>
                                </p:cTn>
                              </p:par>
                            </p:childTnLst>
                          </p:cTn>
                        </p:par>
                        <p:par>
                          <p:cTn id="30" fill="hold">
                            <p:stCondLst>
                              <p:cond delay="2000"/>
                            </p:stCondLst>
                            <p:childTnLst>
                              <p:par>
                                <p:cTn id="31" presetID="42" presetClass="path" presetSubtype="0" accel="50000" decel="50000" fill="hold" grpId="0" nodeType="afterEffect">
                                  <p:stCondLst>
                                    <p:cond delay="0"/>
                                  </p:stCondLst>
                                  <p:childTnLst>
                                    <p:animMotion origin="layout" path="M -3.33333E-6 -2.22222E-6 L 0.51667 -0.09606 " pathEditMode="relative" rAng="0" ptsTypes="AA">
                                      <p:cBhvr>
                                        <p:cTn id="32" dur="2000" fill="hold"/>
                                        <p:tgtEl>
                                          <p:spTgt spid="8"/>
                                        </p:tgtEl>
                                        <p:attrNameLst>
                                          <p:attrName>ppt_x</p:attrName>
                                          <p:attrName>ppt_y</p:attrName>
                                        </p:attrNameLst>
                                      </p:cBhvr>
                                      <p:rCtr x="25833" y="-4815"/>
                                    </p:animMotion>
                                  </p:childTnLst>
                                </p:cTn>
                              </p:par>
                            </p:childTnLst>
                          </p:cTn>
                        </p:par>
                        <p:par>
                          <p:cTn id="33" fill="hold">
                            <p:stCondLst>
                              <p:cond delay="4000"/>
                            </p:stCondLst>
                            <p:childTnLst>
                              <p:par>
                                <p:cTn id="34" presetID="1"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childTnLst>
                          </p:cTn>
                        </p:par>
                        <p:par>
                          <p:cTn id="44" fill="hold">
                            <p:stCondLst>
                              <p:cond delay="0"/>
                            </p:stCondLst>
                            <p:childTnLst>
                              <p:par>
                                <p:cTn id="45" presetID="1" presetClass="exit" presetSubtype="0" fill="hold" grpId="1" nodeType="after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1" nodeType="after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par>
                                <p:cTn id="52" presetID="1" presetClass="entr" presetSubtype="0" fill="hold" grpId="1" nodeType="withEffect">
                                  <p:stCondLst>
                                    <p:cond delay="0"/>
                                  </p:stCondLst>
                                  <p:iterate type="lt">
                                    <p:tmAbs val="0"/>
                                  </p:iterate>
                                  <p:childTnLst>
                                    <p:set>
                                      <p:cBhvr>
                                        <p:cTn id="53" dur="1" fill="hold">
                                          <p:stCondLst>
                                            <p:cond delay="0"/>
                                          </p:stCondLst>
                                        </p:cTn>
                                        <p:tgtEl>
                                          <p:spTgt spid="12"/>
                                        </p:tgtEl>
                                        <p:attrNameLst>
                                          <p:attrName>style.visibility</p:attrName>
                                        </p:attrNameLst>
                                      </p:cBhvr>
                                      <p:to>
                                        <p:strVal val="visible"/>
                                      </p:to>
                                    </p:set>
                                  </p:childTnLst>
                                </p:cTn>
                              </p:par>
                              <p:par>
                                <p:cTn id="54" presetID="16" presetClass="emph" presetSubtype="0" fill="hold" grpId="2" nodeType="withEffect">
                                  <p:stCondLst>
                                    <p:cond delay="0"/>
                                  </p:stCondLst>
                                  <p:iterate type="lt">
                                    <p:tmPct val="4000"/>
                                  </p:iterate>
                                  <p:childTnLst>
                                    <p:set>
                                      <p:cBhvr override="childStyle">
                                        <p:cTn id="55" dur="500" fill="hold"/>
                                        <p:tgtEl>
                                          <p:spTgt spid="12"/>
                                        </p:tgtEl>
                                        <p:attrNameLst>
                                          <p:attrName>style.color</p:attrName>
                                        </p:attrNameLst>
                                      </p:cBhvr>
                                      <p:to>
                                        <p:clrVal>
                                          <a:srgbClr val="FFFFFF"/>
                                        </p:clrVal>
                                      </p:to>
                                    </p:set>
                                    <p:set>
                                      <p:cBhvr>
                                        <p:cTn id="56" dur="500" fill="hold"/>
                                        <p:tgtEl>
                                          <p:spTgt spid="12"/>
                                        </p:tgtEl>
                                        <p:attrNameLst>
                                          <p:attrName>fillcolor</p:attrName>
                                        </p:attrNameLst>
                                      </p:cBhvr>
                                      <p:to>
                                        <p:clrVal>
                                          <a:srgbClr val="FFFFFF"/>
                                        </p:clrVal>
                                      </p:to>
                                    </p:set>
                                    <p:set>
                                      <p:cBhvr>
                                        <p:cTn id="57" dur="500" fill="hold"/>
                                        <p:tgtEl>
                                          <p:spTgt spid="12"/>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1"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1"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mph" presetSubtype="0" fill="hold" nodeType="clickEffect">
                                  <p:stCondLst>
                                    <p:cond delay="0"/>
                                  </p:stCondLst>
                                  <p:childTnLst>
                                    <p:animScale>
                                      <p:cBhvr>
                                        <p:cTn id="76" dur="2000" fill="hold"/>
                                        <p:tgtEl>
                                          <p:spTgt spid="27"/>
                                        </p:tgtEl>
                                      </p:cBhvr>
                                      <p:by x="75000" y="75000"/>
                                    </p:animScale>
                                  </p:childTnLst>
                                </p:cTn>
                              </p:par>
                            </p:childTnLst>
                          </p:cTn>
                        </p:par>
                        <p:par>
                          <p:cTn id="77" fill="hold">
                            <p:stCondLst>
                              <p:cond delay="2000"/>
                            </p:stCondLst>
                            <p:childTnLst>
                              <p:par>
                                <p:cTn id="78" presetID="42" presetClass="path" presetSubtype="0" accel="50000" decel="50000" fill="hold" nodeType="afterEffect">
                                  <p:stCondLst>
                                    <p:cond delay="0"/>
                                  </p:stCondLst>
                                  <p:childTnLst>
                                    <p:animMotion origin="layout" path="M 6.25E-7 1.85185E-6 L -0.5155 0.13264 " pathEditMode="relative" rAng="0" ptsTypes="AA">
                                      <p:cBhvr>
                                        <p:cTn id="79" dur="2000" fill="hold"/>
                                        <p:tgtEl>
                                          <p:spTgt spid="27"/>
                                        </p:tgtEl>
                                        <p:attrNameLst>
                                          <p:attrName>ppt_x</p:attrName>
                                          <p:attrName>ppt_y</p:attrName>
                                        </p:attrNameLst>
                                      </p:cBhvr>
                                      <p:rCtr x="-25781" y="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P spid="8" grpId="1" animBg="1"/>
      <p:bldP spid="9" grpId="0" animBg="1"/>
      <p:bldP spid="13" grpId="0" animBg="1"/>
      <p:bldP spid="13" grpId="1" animBg="1"/>
      <p:bldP spid="15" grpId="0" animBg="1"/>
      <p:bldP spid="15" grpId="1" animBg="1"/>
      <p:bldP spid="16" grpId="0" animBg="1"/>
      <p:bldP spid="16" grpId="1" animBg="1"/>
      <p:bldP spid="37" grpId="0" animBg="1"/>
      <p:bldP spid="37" grpId="1" animBg="1"/>
      <p:bldP spid="12" grpId="0"/>
      <p:bldP spid="12" grpId="1"/>
      <p:bldP spid="12"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2E792C8-F730-59DB-5AC0-7900BE876305}"/>
              </a:ext>
            </a:extLst>
          </p:cNvPr>
          <p:cNvPicPr>
            <a:picLocks noChangeAspect="1"/>
          </p:cNvPicPr>
          <p:nvPr/>
        </p:nvPicPr>
        <p:blipFill rotWithShape="1">
          <a:blip r:embed="rId3"/>
          <a:srcRect r="60362"/>
          <a:stretch/>
        </p:blipFill>
        <p:spPr>
          <a:xfrm>
            <a:off x="0" y="0"/>
            <a:ext cx="4832601" cy="6858000"/>
          </a:xfrm>
          <a:prstGeom prst="rect">
            <a:avLst/>
          </a:prstGeom>
        </p:spPr>
      </p:pic>
      <p:sp>
        <p:nvSpPr>
          <p:cNvPr id="2" name="Rectangle 1">
            <a:extLst>
              <a:ext uri="{FF2B5EF4-FFF2-40B4-BE49-F238E27FC236}">
                <a16:creationId xmlns:a16="http://schemas.microsoft.com/office/drawing/2014/main" id="{11217ED4-33D8-104C-07DD-A822184AF802}"/>
              </a:ext>
            </a:extLst>
          </p:cNvPr>
          <p:cNvSpPr/>
          <p:nvPr/>
        </p:nvSpPr>
        <p:spPr>
          <a:xfrm>
            <a:off x="0" y="293914"/>
            <a:ext cx="12192000" cy="685800"/>
          </a:xfrm>
          <a:prstGeom prst="rect">
            <a:avLst/>
          </a:prstGeom>
          <a:solidFill>
            <a:schemeClr val="accent1">
              <a:lumMod val="50000"/>
            </a:schemeClr>
          </a:solidFill>
          <a:ln w="381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bg1"/>
                </a:solidFill>
                <a:latin typeface="Comforta"/>
              </a:rPr>
              <a:t>Types of Thread Process</a:t>
            </a:r>
            <a:endParaRPr lang="en-IN" sz="4400" b="1" dirty="0">
              <a:solidFill>
                <a:schemeClr val="bg1"/>
              </a:solidFill>
              <a:latin typeface="Comforta"/>
            </a:endParaRPr>
          </a:p>
        </p:txBody>
      </p:sp>
      <p:sp>
        <p:nvSpPr>
          <p:cNvPr id="3" name="Rectangle 2">
            <a:extLst>
              <a:ext uri="{FF2B5EF4-FFF2-40B4-BE49-F238E27FC236}">
                <a16:creationId xmlns:a16="http://schemas.microsoft.com/office/drawing/2014/main" id="{7328EB2B-EBF7-C830-F122-C22C8BC4F459}"/>
              </a:ext>
            </a:extLst>
          </p:cNvPr>
          <p:cNvSpPr/>
          <p:nvPr/>
        </p:nvSpPr>
        <p:spPr>
          <a:xfrm>
            <a:off x="406400" y="2116666"/>
            <a:ext cx="4114729" cy="4599819"/>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90E947A-876C-6CB4-24EB-36076C0BB985}"/>
              </a:ext>
            </a:extLst>
          </p:cNvPr>
          <p:cNvSpPr/>
          <p:nvPr/>
        </p:nvSpPr>
        <p:spPr>
          <a:xfrm>
            <a:off x="406401" y="1327469"/>
            <a:ext cx="4114728" cy="804334"/>
          </a:xfrm>
          <a:prstGeom prst="rect">
            <a:avLst/>
          </a:prstGeom>
          <a:solidFill>
            <a:srgbClr val="BA2AA9"/>
          </a:solidFill>
          <a:ln w="57150">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sz="44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B3BD0B3-5FB3-67EB-0C0A-3A316A1A2584}"/>
              </a:ext>
            </a:extLst>
          </p:cNvPr>
          <p:cNvSpPr txBox="1"/>
          <p:nvPr/>
        </p:nvSpPr>
        <p:spPr>
          <a:xfrm>
            <a:off x="406401" y="1398584"/>
            <a:ext cx="4114728" cy="615553"/>
          </a:xfrm>
          <a:prstGeom prst="rect">
            <a:avLst/>
          </a:prstGeom>
          <a:noFill/>
        </p:spPr>
        <p:txBody>
          <a:bodyPr wrap="square" rtlCol="0">
            <a:spAutoFit/>
          </a:bodyPr>
          <a:lstStyle/>
          <a:p>
            <a:pPr algn="ctr"/>
            <a:r>
              <a:rPr lang="en-US" sz="3400" b="1" dirty="0">
                <a:solidFill>
                  <a:schemeClr val="bg1"/>
                </a:solidFill>
              </a:rPr>
              <a:t>Single Thread Process</a:t>
            </a:r>
            <a:endParaRPr lang="en-IN" sz="3400" b="1" dirty="0">
              <a:solidFill>
                <a:schemeClr val="bg1"/>
              </a:solidFill>
            </a:endParaRPr>
          </a:p>
        </p:txBody>
      </p:sp>
      <p:sp>
        <p:nvSpPr>
          <p:cNvPr id="13" name="Rectangle 12">
            <a:extLst>
              <a:ext uri="{FF2B5EF4-FFF2-40B4-BE49-F238E27FC236}">
                <a16:creationId xmlns:a16="http://schemas.microsoft.com/office/drawing/2014/main" id="{9A96EBFC-8198-2722-D7E7-5B6769BBADE5}"/>
              </a:ext>
            </a:extLst>
          </p:cNvPr>
          <p:cNvSpPr/>
          <p:nvPr/>
        </p:nvSpPr>
        <p:spPr>
          <a:xfrm>
            <a:off x="589353" y="2372945"/>
            <a:ext cx="1137847" cy="512725"/>
          </a:xfrm>
          <a:prstGeom prst="rect">
            <a:avLst/>
          </a:prstGeom>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600" dirty="0"/>
              <a:t>Code</a:t>
            </a:r>
            <a:endParaRPr lang="en-IN" sz="3600" dirty="0"/>
          </a:p>
        </p:txBody>
      </p:sp>
      <p:sp>
        <p:nvSpPr>
          <p:cNvPr id="15" name="Rectangle 14">
            <a:extLst>
              <a:ext uri="{FF2B5EF4-FFF2-40B4-BE49-F238E27FC236}">
                <a16:creationId xmlns:a16="http://schemas.microsoft.com/office/drawing/2014/main" id="{5B606973-299B-3850-22DD-3FB493647BC4}"/>
              </a:ext>
            </a:extLst>
          </p:cNvPr>
          <p:cNvSpPr/>
          <p:nvPr/>
        </p:nvSpPr>
        <p:spPr>
          <a:xfrm>
            <a:off x="1858155" y="2372945"/>
            <a:ext cx="1137847" cy="512725"/>
          </a:xfrm>
          <a:prstGeom prst="rect">
            <a:avLst/>
          </a:prstGeom>
          <a:ln w="38100">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dirty="0"/>
              <a:t>Data</a:t>
            </a:r>
            <a:endParaRPr lang="en-IN" sz="3600" dirty="0"/>
          </a:p>
        </p:txBody>
      </p:sp>
      <p:sp>
        <p:nvSpPr>
          <p:cNvPr id="16" name="Rectangle 15">
            <a:extLst>
              <a:ext uri="{FF2B5EF4-FFF2-40B4-BE49-F238E27FC236}">
                <a16:creationId xmlns:a16="http://schemas.microsoft.com/office/drawing/2014/main" id="{7E92396F-813D-650E-E540-4C9788E55DF8}"/>
              </a:ext>
            </a:extLst>
          </p:cNvPr>
          <p:cNvSpPr/>
          <p:nvPr/>
        </p:nvSpPr>
        <p:spPr>
          <a:xfrm>
            <a:off x="3169994" y="2372945"/>
            <a:ext cx="1137847" cy="512725"/>
          </a:xfrm>
          <a:prstGeom prst="rect">
            <a:avLst/>
          </a:prstGeom>
          <a:ln w="38100">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dirty="0"/>
              <a:t>Files</a:t>
            </a:r>
            <a:endParaRPr lang="en-IN" sz="3600" dirty="0"/>
          </a:p>
        </p:txBody>
      </p:sp>
      <p:cxnSp>
        <p:nvCxnSpPr>
          <p:cNvPr id="18" name="Straight Connector 17">
            <a:extLst>
              <a:ext uri="{FF2B5EF4-FFF2-40B4-BE49-F238E27FC236}">
                <a16:creationId xmlns:a16="http://schemas.microsoft.com/office/drawing/2014/main" id="{644A9D68-23A1-D1B0-A30B-5DAC3FF1F162}"/>
              </a:ext>
            </a:extLst>
          </p:cNvPr>
          <p:cNvCxnSpPr/>
          <p:nvPr/>
        </p:nvCxnSpPr>
        <p:spPr>
          <a:xfrm flipV="1">
            <a:off x="406400" y="3129039"/>
            <a:ext cx="4114729" cy="112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E4AC975C-D2D3-18C9-0425-80736A3BFEE4}"/>
              </a:ext>
            </a:extLst>
          </p:cNvPr>
          <p:cNvGrpSpPr/>
          <p:nvPr/>
        </p:nvGrpSpPr>
        <p:grpSpPr>
          <a:xfrm>
            <a:off x="4649090" y="2014137"/>
            <a:ext cx="3048000" cy="3768928"/>
            <a:chOff x="6822658" y="1887819"/>
            <a:chExt cx="3048000" cy="3768928"/>
          </a:xfrm>
        </p:grpSpPr>
        <p:pic>
          <p:nvPicPr>
            <p:cNvPr id="24" name="Picture 23">
              <a:extLst>
                <a:ext uri="{FF2B5EF4-FFF2-40B4-BE49-F238E27FC236}">
                  <a16:creationId xmlns:a16="http://schemas.microsoft.com/office/drawing/2014/main" id="{4E882B29-C148-B20E-BF19-4F7AFFCE0D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139738">
              <a:off x="7317982" y="1887819"/>
              <a:ext cx="1990047" cy="1990047"/>
            </a:xfrm>
            <a:prstGeom prst="rect">
              <a:avLst/>
            </a:prstGeom>
          </p:spPr>
        </p:pic>
        <p:sp>
          <p:nvSpPr>
            <p:cNvPr id="25" name="Rectangle 24">
              <a:extLst>
                <a:ext uri="{FF2B5EF4-FFF2-40B4-BE49-F238E27FC236}">
                  <a16:creationId xmlns:a16="http://schemas.microsoft.com/office/drawing/2014/main" id="{6134355D-C367-E521-38DB-BFD1F6FC8A54}"/>
                </a:ext>
              </a:extLst>
            </p:cNvPr>
            <p:cNvSpPr/>
            <p:nvPr/>
          </p:nvSpPr>
          <p:spPr>
            <a:xfrm>
              <a:off x="6822658" y="3834575"/>
              <a:ext cx="3048000" cy="677333"/>
            </a:xfrm>
            <a:prstGeom prst="rect">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a:t>Registers</a:t>
              </a:r>
              <a:endParaRPr lang="en-IN" sz="3600" dirty="0"/>
            </a:p>
          </p:txBody>
        </p:sp>
        <p:sp>
          <p:nvSpPr>
            <p:cNvPr id="26" name="Rectangle 25">
              <a:extLst>
                <a:ext uri="{FF2B5EF4-FFF2-40B4-BE49-F238E27FC236}">
                  <a16:creationId xmlns:a16="http://schemas.microsoft.com/office/drawing/2014/main" id="{05A3E1F8-7516-31C5-8D1D-87BCACDC5BB9}"/>
                </a:ext>
              </a:extLst>
            </p:cNvPr>
            <p:cNvSpPr/>
            <p:nvPr/>
          </p:nvSpPr>
          <p:spPr>
            <a:xfrm>
              <a:off x="6822658" y="4979414"/>
              <a:ext cx="3048000" cy="677333"/>
            </a:xfrm>
            <a:prstGeom prst="rect">
              <a:avLst/>
            </a:prstGeom>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dirty="0"/>
                <a:t>Stack</a:t>
              </a:r>
              <a:endParaRPr lang="en-IN" sz="3600" dirty="0"/>
            </a:p>
          </p:txBody>
        </p:sp>
      </p:grpSp>
      <p:grpSp>
        <p:nvGrpSpPr>
          <p:cNvPr id="35" name="Group 34">
            <a:extLst>
              <a:ext uri="{FF2B5EF4-FFF2-40B4-BE49-F238E27FC236}">
                <a16:creationId xmlns:a16="http://schemas.microsoft.com/office/drawing/2014/main" id="{E8C11506-27B8-494E-AF4B-B02BB504E3C1}"/>
              </a:ext>
            </a:extLst>
          </p:cNvPr>
          <p:cNvGrpSpPr/>
          <p:nvPr/>
        </p:nvGrpSpPr>
        <p:grpSpPr>
          <a:xfrm>
            <a:off x="7776608" y="1327469"/>
            <a:ext cx="4151415" cy="5389016"/>
            <a:chOff x="7776608" y="1327469"/>
            <a:chExt cx="4151415" cy="5389016"/>
          </a:xfrm>
        </p:grpSpPr>
        <p:sp>
          <p:nvSpPr>
            <p:cNvPr id="28" name="Rectangle 27">
              <a:extLst>
                <a:ext uri="{FF2B5EF4-FFF2-40B4-BE49-F238E27FC236}">
                  <a16:creationId xmlns:a16="http://schemas.microsoft.com/office/drawing/2014/main" id="{85B12F8D-A2D5-A503-B835-A1DFCC64B326}"/>
                </a:ext>
              </a:extLst>
            </p:cNvPr>
            <p:cNvSpPr/>
            <p:nvPr/>
          </p:nvSpPr>
          <p:spPr>
            <a:xfrm>
              <a:off x="7813294" y="2116666"/>
              <a:ext cx="4114729" cy="4599819"/>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B4281C7E-81CC-E1A2-454A-C072503B33C8}"/>
                </a:ext>
              </a:extLst>
            </p:cNvPr>
            <p:cNvSpPr/>
            <p:nvPr/>
          </p:nvSpPr>
          <p:spPr>
            <a:xfrm>
              <a:off x="7813295" y="1327469"/>
              <a:ext cx="4114728" cy="804334"/>
            </a:xfrm>
            <a:prstGeom prst="rect">
              <a:avLst/>
            </a:prstGeom>
            <a:solidFill>
              <a:srgbClr val="BA2AA9"/>
            </a:solidFill>
            <a:ln w="57150">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sz="4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A2802D7D-D097-5F61-8CC1-F75ED4A35541}"/>
                </a:ext>
              </a:extLst>
            </p:cNvPr>
            <p:cNvSpPr txBox="1"/>
            <p:nvPr/>
          </p:nvSpPr>
          <p:spPr>
            <a:xfrm>
              <a:off x="7776608" y="1422364"/>
              <a:ext cx="4114728" cy="615553"/>
            </a:xfrm>
            <a:prstGeom prst="rect">
              <a:avLst/>
            </a:prstGeom>
            <a:noFill/>
          </p:spPr>
          <p:txBody>
            <a:bodyPr wrap="square" rtlCol="0">
              <a:spAutoFit/>
            </a:bodyPr>
            <a:lstStyle/>
            <a:p>
              <a:pPr algn="ctr"/>
              <a:r>
                <a:rPr lang="en-US" sz="3400" b="1" dirty="0">
                  <a:solidFill>
                    <a:schemeClr val="bg1"/>
                  </a:solidFill>
                </a:rPr>
                <a:t>Multi Thread Process</a:t>
              </a:r>
              <a:endParaRPr lang="en-IN" sz="3400" b="1" dirty="0">
                <a:solidFill>
                  <a:schemeClr val="bg1"/>
                </a:solidFill>
              </a:endParaRPr>
            </a:p>
          </p:txBody>
        </p:sp>
        <p:sp>
          <p:nvSpPr>
            <p:cNvPr id="31" name="Rectangle 30">
              <a:extLst>
                <a:ext uri="{FF2B5EF4-FFF2-40B4-BE49-F238E27FC236}">
                  <a16:creationId xmlns:a16="http://schemas.microsoft.com/office/drawing/2014/main" id="{DE7087AE-656C-4AE5-1AAA-E3C366F069C9}"/>
                </a:ext>
              </a:extLst>
            </p:cNvPr>
            <p:cNvSpPr/>
            <p:nvPr/>
          </p:nvSpPr>
          <p:spPr>
            <a:xfrm>
              <a:off x="7996247" y="2372945"/>
              <a:ext cx="1137847" cy="512725"/>
            </a:xfrm>
            <a:prstGeom prst="rect">
              <a:avLst/>
            </a:prstGeom>
            <a:ln w="381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600" dirty="0"/>
                <a:t>Code</a:t>
              </a:r>
              <a:endParaRPr lang="en-IN" sz="3600" dirty="0"/>
            </a:p>
          </p:txBody>
        </p:sp>
        <p:sp>
          <p:nvSpPr>
            <p:cNvPr id="32" name="Rectangle 31">
              <a:extLst>
                <a:ext uri="{FF2B5EF4-FFF2-40B4-BE49-F238E27FC236}">
                  <a16:creationId xmlns:a16="http://schemas.microsoft.com/office/drawing/2014/main" id="{74E34723-BCD1-97C2-7556-05F1C600F6CB}"/>
                </a:ext>
              </a:extLst>
            </p:cNvPr>
            <p:cNvSpPr/>
            <p:nvPr/>
          </p:nvSpPr>
          <p:spPr>
            <a:xfrm>
              <a:off x="9265049" y="2372945"/>
              <a:ext cx="1137847" cy="512725"/>
            </a:xfrm>
            <a:prstGeom prst="rect">
              <a:avLst/>
            </a:prstGeom>
            <a:ln w="38100">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dirty="0"/>
                <a:t>Data</a:t>
              </a:r>
              <a:endParaRPr lang="en-IN" sz="3600" dirty="0"/>
            </a:p>
          </p:txBody>
        </p:sp>
        <p:sp>
          <p:nvSpPr>
            <p:cNvPr id="33" name="Rectangle 32">
              <a:extLst>
                <a:ext uri="{FF2B5EF4-FFF2-40B4-BE49-F238E27FC236}">
                  <a16:creationId xmlns:a16="http://schemas.microsoft.com/office/drawing/2014/main" id="{CDDFEEF3-B9CA-4117-D7C7-759893B5CA61}"/>
                </a:ext>
              </a:extLst>
            </p:cNvPr>
            <p:cNvSpPr/>
            <p:nvPr/>
          </p:nvSpPr>
          <p:spPr>
            <a:xfrm>
              <a:off x="10576888" y="2372945"/>
              <a:ext cx="1137847" cy="512725"/>
            </a:xfrm>
            <a:prstGeom prst="rect">
              <a:avLst/>
            </a:prstGeom>
            <a:ln w="38100">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dirty="0"/>
                <a:t>Files</a:t>
              </a:r>
              <a:endParaRPr lang="en-IN" sz="3600" dirty="0"/>
            </a:p>
          </p:txBody>
        </p:sp>
        <p:cxnSp>
          <p:nvCxnSpPr>
            <p:cNvPr id="34" name="Straight Connector 33">
              <a:extLst>
                <a:ext uri="{FF2B5EF4-FFF2-40B4-BE49-F238E27FC236}">
                  <a16:creationId xmlns:a16="http://schemas.microsoft.com/office/drawing/2014/main" id="{D1CB0B0C-D245-7B8C-AD4F-AD3883647804}"/>
                </a:ext>
              </a:extLst>
            </p:cNvPr>
            <p:cNvCxnSpPr/>
            <p:nvPr/>
          </p:nvCxnSpPr>
          <p:spPr>
            <a:xfrm flipV="1">
              <a:off x="7813294" y="3129039"/>
              <a:ext cx="4114729" cy="112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FCCCAFE4-51BE-D248-FCDC-EEFD649D527E}"/>
              </a:ext>
            </a:extLst>
          </p:cNvPr>
          <p:cNvGrpSpPr/>
          <p:nvPr/>
        </p:nvGrpSpPr>
        <p:grpSpPr>
          <a:xfrm>
            <a:off x="4658869" y="2034393"/>
            <a:ext cx="3048000" cy="3768928"/>
            <a:chOff x="6822658" y="1887819"/>
            <a:chExt cx="3048000" cy="3768928"/>
          </a:xfrm>
        </p:grpSpPr>
        <p:pic>
          <p:nvPicPr>
            <p:cNvPr id="40" name="Picture 39">
              <a:extLst>
                <a:ext uri="{FF2B5EF4-FFF2-40B4-BE49-F238E27FC236}">
                  <a16:creationId xmlns:a16="http://schemas.microsoft.com/office/drawing/2014/main" id="{CD04D594-7CBF-44C4-8772-2582A8221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139738">
              <a:off x="7317982" y="1887819"/>
              <a:ext cx="1990047" cy="1990047"/>
            </a:xfrm>
            <a:prstGeom prst="rect">
              <a:avLst/>
            </a:prstGeom>
          </p:spPr>
        </p:pic>
        <p:sp>
          <p:nvSpPr>
            <p:cNvPr id="41" name="Rectangle 40">
              <a:extLst>
                <a:ext uri="{FF2B5EF4-FFF2-40B4-BE49-F238E27FC236}">
                  <a16:creationId xmlns:a16="http://schemas.microsoft.com/office/drawing/2014/main" id="{E5C8CDD7-2635-C63F-27F3-72D5A47F4CDA}"/>
                </a:ext>
              </a:extLst>
            </p:cNvPr>
            <p:cNvSpPr/>
            <p:nvPr/>
          </p:nvSpPr>
          <p:spPr>
            <a:xfrm>
              <a:off x="6822658" y="3834575"/>
              <a:ext cx="3048000" cy="677333"/>
            </a:xfrm>
            <a:prstGeom prst="rect">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a:t>Registers</a:t>
              </a:r>
              <a:endParaRPr lang="en-IN" sz="3600" dirty="0"/>
            </a:p>
          </p:txBody>
        </p:sp>
        <p:sp>
          <p:nvSpPr>
            <p:cNvPr id="42" name="Rectangle 41">
              <a:extLst>
                <a:ext uri="{FF2B5EF4-FFF2-40B4-BE49-F238E27FC236}">
                  <a16:creationId xmlns:a16="http://schemas.microsoft.com/office/drawing/2014/main" id="{AF464553-B142-4939-8F5A-A9E64247A044}"/>
                </a:ext>
              </a:extLst>
            </p:cNvPr>
            <p:cNvSpPr/>
            <p:nvPr/>
          </p:nvSpPr>
          <p:spPr>
            <a:xfrm>
              <a:off x="6822658" y="4979414"/>
              <a:ext cx="3048000" cy="677333"/>
            </a:xfrm>
            <a:prstGeom prst="rect">
              <a:avLst/>
            </a:prstGeom>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dirty="0"/>
                <a:t>Stack</a:t>
              </a:r>
              <a:endParaRPr lang="en-IN" sz="3600" dirty="0"/>
            </a:p>
          </p:txBody>
        </p:sp>
      </p:grpSp>
      <p:grpSp>
        <p:nvGrpSpPr>
          <p:cNvPr id="43" name="Group 42">
            <a:extLst>
              <a:ext uri="{FF2B5EF4-FFF2-40B4-BE49-F238E27FC236}">
                <a16:creationId xmlns:a16="http://schemas.microsoft.com/office/drawing/2014/main" id="{62AA7D5D-C8BB-D979-CF9E-D1B458B1443C}"/>
              </a:ext>
            </a:extLst>
          </p:cNvPr>
          <p:cNvGrpSpPr/>
          <p:nvPr/>
        </p:nvGrpSpPr>
        <p:grpSpPr>
          <a:xfrm>
            <a:off x="4673818" y="2034393"/>
            <a:ext cx="3048000" cy="3768928"/>
            <a:chOff x="6822658" y="1887819"/>
            <a:chExt cx="3048000" cy="3768928"/>
          </a:xfrm>
        </p:grpSpPr>
        <p:pic>
          <p:nvPicPr>
            <p:cNvPr id="44" name="Picture 43">
              <a:extLst>
                <a:ext uri="{FF2B5EF4-FFF2-40B4-BE49-F238E27FC236}">
                  <a16:creationId xmlns:a16="http://schemas.microsoft.com/office/drawing/2014/main" id="{CB651B90-CCB1-21DE-9060-D6D7FC8DA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139738">
              <a:off x="7317982" y="1887819"/>
              <a:ext cx="1990047" cy="1990047"/>
            </a:xfrm>
            <a:prstGeom prst="rect">
              <a:avLst/>
            </a:prstGeom>
          </p:spPr>
        </p:pic>
        <p:sp>
          <p:nvSpPr>
            <p:cNvPr id="45" name="Rectangle 44">
              <a:extLst>
                <a:ext uri="{FF2B5EF4-FFF2-40B4-BE49-F238E27FC236}">
                  <a16:creationId xmlns:a16="http://schemas.microsoft.com/office/drawing/2014/main" id="{EC5B6A2B-B3FF-A827-B6C2-8A7776690E6D}"/>
                </a:ext>
              </a:extLst>
            </p:cNvPr>
            <p:cNvSpPr/>
            <p:nvPr/>
          </p:nvSpPr>
          <p:spPr>
            <a:xfrm>
              <a:off x="6822658" y="3834575"/>
              <a:ext cx="3048000" cy="677333"/>
            </a:xfrm>
            <a:prstGeom prst="rect">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a:t>Registers</a:t>
              </a:r>
              <a:endParaRPr lang="en-IN" sz="3600" dirty="0"/>
            </a:p>
          </p:txBody>
        </p:sp>
        <p:sp>
          <p:nvSpPr>
            <p:cNvPr id="46" name="Rectangle 45">
              <a:extLst>
                <a:ext uri="{FF2B5EF4-FFF2-40B4-BE49-F238E27FC236}">
                  <a16:creationId xmlns:a16="http://schemas.microsoft.com/office/drawing/2014/main" id="{705731C0-F31B-3FA5-189C-3525CBAF8A2B}"/>
                </a:ext>
              </a:extLst>
            </p:cNvPr>
            <p:cNvSpPr/>
            <p:nvPr/>
          </p:nvSpPr>
          <p:spPr>
            <a:xfrm>
              <a:off x="6822658" y="4979414"/>
              <a:ext cx="3048000" cy="677333"/>
            </a:xfrm>
            <a:prstGeom prst="rect">
              <a:avLst/>
            </a:prstGeom>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dirty="0"/>
                <a:t>Stack</a:t>
              </a:r>
              <a:endParaRPr lang="en-IN" sz="3600" dirty="0"/>
            </a:p>
          </p:txBody>
        </p:sp>
      </p:grpSp>
    </p:spTree>
    <p:extLst>
      <p:ext uri="{BB962C8B-B14F-4D97-AF65-F5344CB8AC3E}">
        <p14:creationId xmlns:p14="http://schemas.microsoft.com/office/powerpoint/2010/main" val="15274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6" presetClass="emph" presetSubtype="0" fill="hold" nodeType="withEffect">
                                  <p:stCondLst>
                                    <p:cond delay="0"/>
                                  </p:stCondLst>
                                  <p:childTnLst>
                                    <p:animScale>
                                      <p:cBhvr>
                                        <p:cTn id="14" dur="2000" fill="hold"/>
                                        <p:tgtEl>
                                          <p:spTgt spid="27"/>
                                        </p:tgtEl>
                                      </p:cBhvr>
                                      <p:by x="50000" y="50000"/>
                                    </p:animScale>
                                  </p:childTnLst>
                                </p:cTn>
                              </p:par>
                              <p:par>
                                <p:cTn id="15" presetID="10"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6" presetClass="emph" presetSubtype="0" fill="hold" nodeType="withEffect">
                                  <p:stCondLst>
                                    <p:cond delay="0"/>
                                  </p:stCondLst>
                                  <p:childTnLst>
                                    <p:animScale>
                                      <p:cBhvr>
                                        <p:cTn id="19" dur="2000" fill="hold"/>
                                        <p:tgtEl>
                                          <p:spTgt spid="43"/>
                                        </p:tgtEl>
                                      </p:cBhvr>
                                      <p:by x="50000" y="50000"/>
                                    </p:animScale>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6" presetClass="emph" presetSubtype="0" fill="hold" nodeType="withEffect">
                                  <p:stCondLst>
                                    <p:cond delay="0"/>
                                  </p:stCondLst>
                                  <p:childTnLst>
                                    <p:animScale>
                                      <p:cBhvr>
                                        <p:cTn id="24" dur="2000" fill="hold"/>
                                        <p:tgtEl>
                                          <p:spTgt spid="39"/>
                                        </p:tgtEl>
                                      </p:cBhvr>
                                      <p:by x="50000" y="50000"/>
                                    </p:animScale>
                                  </p:childTnLst>
                                </p:cTn>
                              </p:par>
                            </p:childTnLst>
                          </p:cTn>
                        </p:par>
                        <p:par>
                          <p:cTn id="25" fill="hold">
                            <p:stCondLst>
                              <p:cond delay="2000"/>
                            </p:stCondLst>
                            <p:childTnLst>
                              <p:par>
                                <p:cTn id="26" presetID="35" presetClass="path" presetSubtype="0" accel="50000" decel="50000" fill="hold" nodeType="afterEffect">
                                  <p:stCondLst>
                                    <p:cond delay="0"/>
                                  </p:stCondLst>
                                  <p:childTnLst>
                                    <p:animMotion origin="layout" path="M -1.45833E-6 2.22222E-6 L -0.08607 0.00301 " pathEditMode="relative" rAng="0" ptsTypes="AA">
                                      <p:cBhvr>
                                        <p:cTn id="27" dur="2000" fill="hold"/>
                                        <p:tgtEl>
                                          <p:spTgt spid="39"/>
                                        </p:tgtEl>
                                        <p:attrNameLst>
                                          <p:attrName>ppt_x</p:attrName>
                                          <p:attrName>ppt_y</p:attrName>
                                        </p:attrNameLst>
                                      </p:cBhvr>
                                      <p:rCtr x="-4310" y="139"/>
                                    </p:animMotion>
                                  </p:childTnLst>
                                </p:cTn>
                              </p:par>
                              <p:par>
                                <p:cTn id="28" presetID="63" presetClass="path" presetSubtype="0" accel="50000" decel="50000" fill="hold" nodeType="withEffect">
                                  <p:stCondLst>
                                    <p:cond delay="0"/>
                                  </p:stCondLst>
                                  <p:childTnLst>
                                    <p:animMotion origin="layout" path="M 0.00117 0.00602 L 0.09023 0.00602 " pathEditMode="relative" rAng="0" ptsTypes="AA">
                                      <p:cBhvr>
                                        <p:cTn id="29" dur="2000" fill="hold"/>
                                        <p:tgtEl>
                                          <p:spTgt spid="27"/>
                                        </p:tgtEl>
                                        <p:attrNameLst>
                                          <p:attrName>ppt_x</p:attrName>
                                          <p:attrName>ppt_y</p:attrName>
                                        </p:attrNameLst>
                                      </p:cBhvr>
                                      <p:rCtr x="4453" y="0"/>
                                    </p:animMotion>
                                  </p:childTnLst>
                                </p:cTn>
                              </p:par>
                            </p:childTnLst>
                          </p:cTn>
                        </p:par>
                        <p:par>
                          <p:cTn id="30" fill="hold">
                            <p:stCondLst>
                              <p:cond delay="4000"/>
                            </p:stCondLst>
                            <p:childTnLst>
                              <p:par>
                                <p:cTn id="31" presetID="42" presetClass="path" presetSubtype="0" accel="50000" decel="50000" fill="hold" nodeType="afterEffect">
                                  <p:stCondLst>
                                    <p:cond delay="0"/>
                                  </p:stCondLst>
                                  <p:childTnLst>
                                    <p:animMotion origin="layout" path="M -2.08333E-7 1.48148E-6 L 0.42031 0.22407 " pathEditMode="relative" rAng="0" ptsTypes="AA">
                                      <p:cBhvr>
                                        <p:cTn id="32" dur="2000" fill="hold"/>
                                        <p:tgtEl>
                                          <p:spTgt spid="27"/>
                                        </p:tgtEl>
                                        <p:attrNameLst>
                                          <p:attrName>ppt_x</p:attrName>
                                          <p:attrName>ppt_y</p:attrName>
                                        </p:attrNameLst>
                                      </p:cBhvr>
                                      <p:rCtr x="21016" y="11204"/>
                                    </p:animMotion>
                                  </p:childTnLst>
                                </p:cTn>
                              </p:par>
                              <p:par>
                                <p:cTn id="33" presetID="42" presetClass="path" presetSubtype="0" accel="50000" decel="50000" fill="hold" nodeType="withEffect">
                                  <p:stCondLst>
                                    <p:cond delay="0"/>
                                  </p:stCondLst>
                                  <p:childTnLst>
                                    <p:animMotion origin="layout" path="M -3.33333E-6 2.22222E-6 L 0.29831 0.21296 " pathEditMode="relative" rAng="0" ptsTypes="AA">
                                      <p:cBhvr>
                                        <p:cTn id="34" dur="2000" fill="hold"/>
                                        <p:tgtEl>
                                          <p:spTgt spid="43"/>
                                        </p:tgtEl>
                                        <p:attrNameLst>
                                          <p:attrName>ppt_x</p:attrName>
                                          <p:attrName>ppt_y</p:attrName>
                                        </p:attrNameLst>
                                      </p:cBhvr>
                                      <p:rCtr x="14909" y="10648"/>
                                    </p:animMotion>
                                  </p:childTnLst>
                                </p:cTn>
                              </p:par>
                              <p:par>
                                <p:cTn id="35" presetID="42" presetClass="path" presetSubtype="0" accel="50000" decel="50000" fill="hold" nodeType="withEffect">
                                  <p:stCondLst>
                                    <p:cond delay="0"/>
                                  </p:stCondLst>
                                  <p:childTnLst>
                                    <p:animMotion origin="layout" path="M -1.45833E-6 2.22222E-6 L 0.20534 0.20972 " pathEditMode="relative" rAng="0" ptsTypes="AA">
                                      <p:cBhvr>
                                        <p:cTn id="36" dur="2000" fill="hold"/>
                                        <p:tgtEl>
                                          <p:spTgt spid="39"/>
                                        </p:tgtEl>
                                        <p:attrNameLst>
                                          <p:attrName>ppt_x</p:attrName>
                                          <p:attrName>ppt_y</p:attrName>
                                        </p:attrNameLst>
                                      </p:cBhvr>
                                      <p:rCtr x="10260" y="10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56A424C9-102E-EBB3-EF0E-9148F54F68B2}"/>
              </a:ext>
            </a:extLst>
          </p:cNvPr>
          <p:cNvCxnSpPr>
            <a:cxnSpLocks/>
          </p:cNvCxnSpPr>
          <p:nvPr/>
        </p:nvCxnSpPr>
        <p:spPr>
          <a:xfrm flipH="1">
            <a:off x="3411693" y="6442812"/>
            <a:ext cx="1815627" cy="12520"/>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889E8D4-6801-2A5D-2739-17B9AD735A07}"/>
              </a:ext>
            </a:extLst>
          </p:cNvPr>
          <p:cNvCxnSpPr>
            <a:cxnSpLocks/>
          </p:cNvCxnSpPr>
          <p:nvPr/>
        </p:nvCxnSpPr>
        <p:spPr>
          <a:xfrm>
            <a:off x="10225493" y="2347841"/>
            <a:ext cx="0" cy="663414"/>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322A06B-ED22-F056-B08F-BA65778B2E7F}"/>
              </a:ext>
            </a:extLst>
          </p:cNvPr>
          <p:cNvCxnSpPr>
            <a:cxnSpLocks/>
          </p:cNvCxnSpPr>
          <p:nvPr/>
        </p:nvCxnSpPr>
        <p:spPr>
          <a:xfrm>
            <a:off x="8966511" y="2998872"/>
            <a:ext cx="0" cy="663414"/>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CD097BDF-8D19-D523-9DCF-BE9F6FE9DFDE}"/>
              </a:ext>
            </a:extLst>
          </p:cNvPr>
          <p:cNvCxnSpPr>
            <a:cxnSpLocks/>
          </p:cNvCxnSpPr>
          <p:nvPr/>
        </p:nvCxnSpPr>
        <p:spPr>
          <a:xfrm>
            <a:off x="2540056" y="3103413"/>
            <a:ext cx="0" cy="663414"/>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0DEDC07-3F2E-1F09-C3B5-182209D2D6E6}"/>
              </a:ext>
            </a:extLst>
          </p:cNvPr>
          <p:cNvCxnSpPr>
            <a:cxnSpLocks/>
          </p:cNvCxnSpPr>
          <p:nvPr/>
        </p:nvCxnSpPr>
        <p:spPr>
          <a:xfrm flipH="1">
            <a:off x="2297961" y="1467753"/>
            <a:ext cx="2527610" cy="32429"/>
          </a:xfrm>
          <a:prstGeom prst="line">
            <a:avLst/>
          </a:prstGeom>
          <a:ln w="38100"/>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68FF4C8D-720F-B67E-FF9E-E9DCC9E5548C}"/>
              </a:ext>
            </a:extLst>
          </p:cNvPr>
          <p:cNvSpPr/>
          <p:nvPr/>
        </p:nvSpPr>
        <p:spPr>
          <a:xfrm>
            <a:off x="4158372" y="4434103"/>
            <a:ext cx="2672989" cy="685800"/>
          </a:xfrm>
          <a:prstGeom prst="rect">
            <a:avLst/>
          </a:prstGeom>
          <a:solidFill>
            <a:srgbClr val="3FD3F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Nunito" pitchFamily="2" charset="0"/>
              </a:rPr>
              <a:t>Running</a:t>
            </a:r>
            <a:endParaRPr lang="en-IN" sz="4000" b="1" dirty="0">
              <a:latin typeface="Nunito" pitchFamily="2" charset="0"/>
            </a:endParaRPr>
          </a:p>
        </p:txBody>
      </p:sp>
      <p:sp>
        <p:nvSpPr>
          <p:cNvPr id="7" name="Rectangle 6">
            <a:extLst>
              <a:ext uri="{FF2B5EF4-FFF2-40B4-BE49-F238E27FC236}">
                <a16:creationId xmlns:a16="http://schemas.microsoft.com/office/drawing/2014/main" id="{B9D85A4A-2BDB-6B4F-82FC-1437129FF82D}"/>
              </a:ext>
            </a:extLst>
          </p:cNvPr>
          <p:cNvSpPr/>
          <p:nvPr/>
        </p:nvSpPr>
        <p:spPr>
          <a:xfrm>
            <a:off x="3936999" y="6083797"/>
            <a:ext cx="3115733" cy="685800"/>
          </a:xfrm>
          <a:prstGeom prst="rect">
            <a:avLst/>
          </a:prstGeom>
          <a:solidFill>
            <a:srgbClr val="92D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Nunito" pitchFamily="2" charset="0"/>
              </a:rPr>
              <a:t>Terminated</a:t>
            </a:r>
            <a:endParaRPr lang="en-IN" sz="4000" b="1" dirty="0">
              <a:latin typeface="Nunito" pitchFamily="2" charset="0"/>
            </a:endParaRPr>
          </a:p>
        </p:txBody>
      </p:sp>
      <p:sp>
        <p:nvSpPr>
          <p:cNvPr id="8" name="Rectangle 7">
            <a:extLst>
              <a:ext uri="{FF2B5EF4-FFF2-40B4-BE49-F238E27FC236}">
                <a16:creationId xmlns:a16="http://schemas.microsoft.com/office/drawing/2014/main" id="{9044E271-1C9F-856B-6C54-88343AC89768}"/>
              </a:ext>
            </a:extLst>
          </p:cNvPr>
          <p:cNvSpPr/>
          <p:nvPr/>
        </p:nvSpPr>
        <p:spPr>
          <a:xfrm>
            <a:off x="7963035" y="3491819"/>
            <a:ext cx="2184400" cy="685800"/>
          </a:xfrm>
          <a:prstGeom prst="rect">
            <a:avLst/>
          </a:prstGeom>
          <a:ln w="38100">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latin typeface="Nunito" pitchFamily="2" charset="0"/>
              </a:rPr>
              <a:t>Waiting</a:t>
            </a:r>
            <a:endParaRPr lang="en-IN" sz="4000" b="1" dirty="0">
              <a:latin typeface="Nunito" pitchFamily="2" charset="0"/>
            </a:endParaRPr>
          </a:p>
        </p:txBody>
      </p:sp>
      <p:sp>
        <p:nvSpPr>
          <p:cNvPr id="9" name="Arrow: Down 8">
            <a:extLst>
              <a:ext uri="{FF2B5EF4-FFF2-40B4-BE49-F238E27FC236}">
                <a16:creationId xmlns:a16="http://schemas.microsoft.com/office/drawing/2014/main" id="{83E95DFA-96A5-DA29-2727-792CD23FC67A}"/>
              </a:ext>
            </a:extLst>
          </p:cNvPr>
          <p:cNvSpPr/>
          <p:nvPr/>
        </p:nvSpPr>
        <p:spPr>
          <a:xfrm>
            <a:off x="5291667" y="1826848"/>
            <a:ext cx="406400" cy="78621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E981A47A-756E-DAD0-B2B1-60AD5C6B91FB}"/>
              </a:ext>
            </a:extLst>
          </p:cNvPr>
          <p:cNvSpPr/>
          <p:nvPr/>
        </p:nvSpPr>
        <p:spPr>
          <a:xfrm>
            <a:off x="5687561" y="3545427"/>
            <a:ext cx="406400" cy="78621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A4266AB2-494B-A247-6705-BD7277781B78}"/>
              </a:ext>
            </a:extLst>
          </p:cNvPr>
          <p:cNvSpPr/>
          <p:nvPr/>
        </p:nvSpPr>
        <p:spPr>
          <a:xfrm>
            <a:off x="5291667" y="5243619"/>
            <a:ext cx="406400" cy="68580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32C66F4B-AE47-A99A-246A-C8C2BFD97BE6}"/>
              </a:ext>
            </a:extLst>
          </p:cNvPr>
          <p:cNvSpPr/>
          <p:nvPr/>
        </p:nvSpPr>
        <p:spPr>
          <a:xfrm rot="14537485">
            <a:off x="7242567" y="3901948"/>
            <a:ext cx="406400" cy="78621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90CCF7D6-E7D4-68BF-9BBF-80F204CEF96B}"/>
              </a:ext>
            </a:extLst>
          </p:cNvPr>
          <p:cNvSpPr/>
          <p:nvPr/>
        </p:nvSpPr>
        <p:spPr>
          <a:xfrm rot="6490271">
            <a:off x="7173451" y="3014302"/>
            <a:ext cx="406400" cy="78621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A9D80598-05E2-3964-A5A7-732CE8E944B1}"/>
              </a:ext>
            </a:extLst>
          </p:cNvPr>
          <p:cNvSpPr/>
          <p:nvPr/>
        </p:nvSpPr>
        <p:spPr>
          <a:xfrm flipV="1">
            <a:off x="5024120" y="3521824"/>
            <a:ext cx="406400" cy="78621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5E28F3D7-6D1D-AF64-1A06-D773576246EF}"/>
              </a:ext>
            </a:extLst>
          </p:cNvPr>
          <p:cNvCxnSpPr>
            <a:cxnSpLocks/>
          </p:cNvCxnSpPr>
          <p:nvPr/>
        </p:nvCxnSpPr>
        <p:spPr>
          <a:xfrm>
            <a:off x="2297961" y="1483967"/>
            <a:ext cx="0" cy="521176"/>
          </a:xfrm>
          <a:prstGeom prst="line">
            <a:avLst/>
          </a:prstGeom>
          <a:ln w="38100"/>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0C5384BD-B91C-86AC-C04E-4C2DAC4EAC2A}"/>
              </a:ext>
            </a:extLst>
          </p:cNvPr>
          <p:cNvSpPr/>
          <p:nvPr/>
        </p:nvSpPr>
        <p:spPr>
          <a:xfrm>
            <a:off x="4402665" y="1046025"/>
            <a:ext cx="2184400" cy="685800"/>
          </a:xfrm>
          <a:prstGeom prst="rect">
            <a:avLst/>
          </a:prstGeom>
          <a:ln w="38100">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4000" b="1" dirty="0">
                <a:latin typeface="Nunito" pitchFamily="2" charset="0"/>
              </a:rPr>
              <a:t>New</a:t>
            </a:r>
            <a:endParaRPr lang="en-IN" sz="4000" b="1" dirty="0">
              <a:latin typeface="Nunito" pitchFamily="2" charset="0"/>
            </a:endParaRPr>
          </a:p>
        </p:txBody>
      </p:sp>
      <p:cxnSp>
        <p:nvCxnSpPr>
          <p:cNvPr id="38" name="Straight Connector 37">
            <a:extLst>
              <a:ext uri="{FF2B5EF4-FFF2-40B4-BE49-F238E27FC236}">
                <a16:creationId xmlns:a16="http://schemas.microsoft.com/office/drawing/2014/main" id="{EEDDE11A-C86E-F629-1D00-092A77332103}"/>
              </a:ext>
            </a:extLst>
          </p:cNvPr>
          <p:cNvCxnSpPr>
            <a:cxnSpLocks/>
          </p:cNvCxnSpPr>
          <p:nvPr/>
        </p:nvCxnSpPr>
        <p:spPr>
          <a:xfrm flipH="1">
            <a:off x="2556271" y="3080909"/>
            <a:ext cx="2527610" cy="32429"/>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42A61EBF-9B09-F753-E1FE-1659AD574066}"/>
              </a:ext>
            </a:extLst>
          </p:cNvPr>
          <p:cNvSpPr/>
          <p:nvPr/>
        </p:nvSpPr>
        <p:spPr>
          <a:xfrm>
            <a:off x="4158372" y="2721611"/>
            <a:ext cx="2672989" cy="685800"/>
          </a:xfrm>
          <a:prstGeom prst="rect">
            <a:avLst/>
          </a:prstGeom>
          <a:solidFill>
            <a:srgbClr val="D8BEEC"/>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Nunito" pitchFamily="2" charset="0"/>
              </a:rPr>
              <a:t>Runnable</a:t>
            </a:r>
            <a:endParaRPr lang="en-IN" sz="4000" b="1" dirty="0">
              <a:latin typeface="Nunito" pitchFamily="2" charset="0"/>
            </a:endParaRPr>
          </a:p>
        </p:txBody>
      </p:sp>
      <p:cxnSp>
        <p:nvCxnSpPr>
          <p:cNvPr id="44" name="Straight Connector 43">
            <a:extLst>
              <a:ext uri="{FF2B5EF4-FFF2-40B4-BE49-F238E27FC236}">
                <a16:creationId xmlns:a16="http://schemas.microsoft.com/office/drawing/2014/main" id="{4A22A370-D51D-6859-EA6C-84A7E473B325}"/>
              </a:ext>
            </a:extLst>
          </p:cNvPr>
          <p:cNvCxnSpPr>
            <a:cxnSpLocks/>
          </p:cNvCxnSpPr>
          <p:nvPr/>
        </p:nvCxnSpPr>
        <p:spPr>
          <a:xfrm flipH="1">
            <a:off x="8966511" y="3011255"/>
            <a:ext cx="12589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A6E2855-6ABE-4965-A1B2-0B83724C1B10}"/>
              </a:ext>
            </a:extLst>
          </p:cNvPr>
          <p:cNvCxnSpPr>
            <a:cxnSpLocks/>
          </p:cNvCxnSpPr>
          <p:nvPr/>
        </p:nvCxnSpPr>
        <p:spPr>
          <a:xfrm>
            <a:off x="8780307" y="4788196"/>
            <a:ext cx="0" cy="663414"/>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D52647C-F178-3784-413F-BD0A6F7D0D8B}"/>
              </a:ext>
            </a:extLst>
          </p:cNvPr>
          <p:cNvCxnSpPr>
            <a:cxnSpLocks/>
          </p:cNvCxnSpPr>
          <p:nvPr/>
        </p:nvCxnSpPr>
        <p:spPr>
          <a:xfrm flipH="1">
            <a:off x="6831361" y="4789523"/>
            <a:ext cx="194894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A55F148-23F1-8ACE-550E-B9E72D57944E}"/>
              </a:ext>
            </a:extLst>
          </p:cNvPr>
          <p:cNvCxnSpPr>
            <a:cxnSpLocks/>
          </p:cNvCxnSpPr>
          <p:nvPr/>
        </p:nvCxnSpPr>
        <p:spPr>
          <a:xfrm>
            <a:off x="3411693" y="5945534"/>
            <a:ext cx="0" cy="509798"/>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A953E94-915D-9C18-577F-F297C902253B}"/>
              </a:ext>
            </a:extLst>
          </p:cNvPr>
          <p:cNvCxnSpPr>
            <a:cxnSpLocks/>
          </p:cNvCxnSpPr>
          <p:nvPr/>
        </p:nvCxnSpPr>
        <p:spPr>
          <a:xfrm flipH="1">
            <a:off x="2399600" y="5945534"/>
            <a:ext cx="1012093" cy="0"/>
          </a:xfrm>
          <a:prstGeom prst="line">
            <a:avLst/>
          </a:prstGeom>
          <a:ln w="38100"/>
        </p:spPr>
        <p:style>
          <a:lnRef idx="1">
            <a:schemeClr val="dk1"/>
          </a:lnRef>
          <a:fillRef idx="0">
            <a:schemeClr val="dk1"/>
          </a:fillRef>
          <a:effectRef idx="0">
            <a:schemeClr val="dk1"/>
          </a:effectRef>
          <a:fontRef idx="minor">
            <a:schemeClr val="tx1"/>
          </a:fontRef>
        </p:style>
      </p:cxnSp>
      <p:sp useBgFill="1">
        <p:nvSpPr>
          <p:cNvPr id="3" name="Rectangle 2">
            <a:extLst>
              <a:ext uri="{FF2B5EF4-FFF2-40B4-BE49-F238E27FC236}">
                <a16:creationId xmlns:a16="http://schemas.microsoft.com/office/drawing/2014/main" id="{287875FB-806E-AF60-52DE-6D1F86EB2B13}"/>
              </a:ext>
            </a:extLst>
          </p:cNvPr>
          <p:cNvSpPr/>
          <p:nvPr/>
        </p:nvSpPr>
        <p:spPr>
          <a:xfrm>
            <a:off x="2297961" y="1204332"/>
            <a:ext cx="2104702" cy="38947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0" name="Rectangle 9">
            <a:extLst>
              <a:ext uri="{FF2B5EF4-FFF2-40B4-BE49-F238E27FC236}">
                <a16:creationId xmlns:a16="http://schemas.microsoft.com/office/drawing/2014/main" id="{3CFC2EFE-CDB5-2066-E03B-02BEC530B825}"/>
              </a:ext>
            </a:extLst>
          </p:cNvPr>
          <p:cNvSpPr/>
          <p:nvPr/>
        </p:nvSpPr>
        <p:spPr>
          <a:xfrm>
            <a:off x="2119172" y="1171166"/>
            <a:ext cx="379947" cy="5600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3" name="Rectangle 12">
            <a:extLst>
              <a:ext uri="{FF2B5EF4-FFF2-40B4-BE49-F238E27FC236}">
                <a16:creationId xmlns:a16="http://schemas.microsoft.com/office/drawing/2014/main" id="{206E7018-592A-E5FC-0931-212C08968306}"/>
              </a:ext>
            </a:extLst>
          </p:cNvPr>
          <p:cNvSpPr/>
          <p:nvPr/>
        </p:nvSpPr>
        <p:spPr>
          <a:xfrm>
            <a:off x="2540056" y="2951512"/>
            <a:ext cx="1618314" cy="2553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4" name="Rectangle 13">
            <a:extLst>
              <a:ext uri="{FF2B5EF4-FFF2-40B4-BE49-F238E27FC236}">
                <a16:creationId xmlns:a16="http://schemas.microsoft.com/office/drawing/2014/main" id="{479C2022-2964-DC32-2067-C1CDAE861139}"/>
              </a:ext>
            </a:extLst>
          </p:cNvPr>
          <p:cNvSpPr/>
          <p:nvPr/>
        </p:nvSpPr>
        <p:spPr>
          <a:xfrm>
            <a:off x="2309146" y="2982164"/>
            <a:ext cx="258314" cy="56286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8" name="Rectangle 17">
            <a:extLst>
              <a:ext uri="{FF2B5EF4-FFF2-40B4-BE49-F238E27FC236}">
                <a16:creationId xmlns:a16="http://schemas.microsoft.com/office/drawing/2014/main" id="{4DB22AA9-65C1-13B2-E7C4-2EBDAB9323D1}"/>
              </a:ext>
            </a:extLst>
          </p:cNvPr>
          <p:cNvSpPr/>
          <p:nvPr/>
        </p:nvSpPr>
        <p:spPr>
          <a:xfrm>
            <a:off x="6831361" y="4657741"/>
            <a:ext cx="1948943" cy="2092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9" name="Rectangle 18">
            <a:extLst>
              <a:ext uri="{FF2B5EF4-FFF2-40B4-BE49-F238E27FC236}">
                <a16:creationId xmlns:a16="http://schemas.microsoft.com/office/drawing/2014/main" id="{7A4A1F52-DCEB-AB5F-3EA8-9DB7A2CE6E14}"/>
              </a:ext>
            </a:extLst>
          </p:cNvPr>
          <p:cNvSpPr/>
          <p:nvPr/>
        </p:nvSpPr>
        <p:spPr>
          <a:xfrm>
            <a:off x="8719935" y="4657741"/>
            <a:ext cx="232263" cy="3986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20" name="Rectangle 19">
            <a:extLst>
              <a:ext uri="{FF2B5EF4-FFF2-40B4-BE49-F238E27FC236}">
                <a16:creationId xmlns:a16="http://schemas.microsoft.com/office/drawing/2014/main" id="{D57AE58B-CC79-4F06-7410-588E59061E26}"/>
              </a:ext>
            </a:extLst>
          </p:cNvPr>
          <p:cNvSpPr/>
          <p:nvPr/>
        </p:nvSpPr>
        <p:spPr>
          <a:xfrm>
            <a:off x="3262593" y="5969678"/>
            <a:ext cx="352532" cy="4615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21" name="Rectangle 20">
            <a:extLst>
              <a:ext uri="{FF2B5EF4-FFF2-40B4-BE49-F238E27FC236}">
                <a16:creationId xmlns:a16="http://schemas.microsoft.com/office/drawing/2014/main" id="{85DE80FC-DF56-B580-58DB-D44655F5CEB7}"/>
              </a:ext>
            </a:extLst>
          </p:cNvPr>
          <p:cNvSpPr/>
          <p:nvPr/>
        </p:nvSpPr>
        <p:spPr>
          <a:xfrm>
            <a:off x="8966511" y="2843561"/>
            <a:ext cx="1269339" cy="25985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22" name="Rectangle 21">
            <a:extLst>
              <a:ext uri="{FF2B5EF4-FFF2-40B4-BE49-F238E27FC236}">
                <a16:creationId xmlns:a16="http://schemas.microsoft.com/office/drawing/2014/main" id="{E74EDE3A-4627-8039-291E-5BA0E2AA70E2}"/>
              </a:ext>
            </a:extLst>
          </p:cNvPr>
          <p:cNvSpPr/>
          <p:nvPr/>
        </p:nvSpPr>
        <p:spPr>
          <a:xfrm>
            <a:off x="10049227" y="2639673"/>
            <a:ext cx="352532" cy="4615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23" name="Rectangle 22">
            <a:extLst>
              <a:ext uri="{FF2B5EF4-FFF2-40B4-BE49-F238E27FC236}">
                <a16:creationId xmlns:a16="http://schemas.microsoft.com/office/drawing/2014/main" id="{1F10B00B-73A0-87C8-CA11-4CBD48AF9AEF}"/>
              </a:ext>
            </a:extLst>
          </p:cNvPr>
          <p:cNvSpPr/>
          <p:nvPr/>
        </p:nvSpPr>
        <p:spPr>
          <a:xfrm>
            <a:off x="3411693" y="6322741"/>
            <a:ext cx="493401" cy="29708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26" name="Rectangle 25">
            <a:extLst>
              <a:ext uri="{FF2B5EF4-FFF2-40B4-BE49-F238E27FC236}">
                <a16:creationId xmlns:a16="http://schemas.microsoft.com/office/drawing/2014/main" id="{18FED7CC-FEA0-71B6-BAC9-2302B3F679EE}"/>
              </a:ext>
            </a:extLst>
          </p:cNvPr>
          <p:cNvSpPr/>
          <p:nvPr/>
        </p:nvSpPr>
        <p:spPr>
          <a:xfrm>
            <a:off x="8878969" y="3040352"/>
            <a:ext cx="352532" cy="4615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27" name="Rectangle 26">
            <a:extLst>
              <a:ext uri="{FF2B5EF4-FFF2-40B4-BE49-F238E27FC236}">
                <a16:creationId xmlns:a16="http://schemas.microsoft.com/office/drawing/2014/main" id="{80831940-864C-35FF-6F06-8A818906164F}"/>
              </a:ext>
            </a:extLst>
          </p:cNvPr>
          <p:cNvSpPr/>
          <p:nvPr/>
        </p:nvSpPr>
        <p:spPr>
          <a:xfrm>
            <a:off x="2905646" y="5832409"/>
            <a:ext cx="493401" cy="29708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17DD1087-9C54-0D56-0922-B7FE3E6E42CC}"/>
              </a:ext>
            </a:extLst>
          </p:cNvPr>
          <p:cNvSpPr/>
          <p:nvPr/>
        </p:nvSpPr>
        <p:spPr>
          <a:xfrm>
            <a:off x="0" y="238158"/>
            <a:ext cx="12192000" cy="685800"/>
          </a:xfrm>
          <a:prstGeom prst="rect">
            <a:avLst/>
          </a:prstGeom>
          <a:solidFill>
            <a:schemeClr val="accent3">
              <a:lumMod val="60000"/>
              <a:lumOff val="40000"/>
            </a:schemeClr>
          </a:solidFill>
          <a:ln w="381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400" b="1" dirty="0">
                <a:solidFill>
                  <a:schemeClr val="tx1"/>
                </a:solidFill>
                <a:latin typeface="Comforta"/>
              </a:rPr>
              <a:t>Thread Lifecycle - Thread States</a:t>
            </a:r>
            <a:endParaRPr lang="en-IN" sz="4400" b="1" dirty="0">
              <a:solidFill>
                <a:schemeClr val="tx1"/>
              </a:solidFill>
              <a:latin typeface="Comforta"/>
            </a:endParaRPr>
          </a:p>
        </p:txBody>
      </p:sp>
      <p:sp>
        <p:nvSpPr>
          <p:cNvPr id="37" name="Rectangle: Rounded Corners 36">
            <a:extLst>
              <a:ext uri="{FF2B5EF4-FFF2-40B4-BE49-F238E27FC236}">
                <a16:creationId xmlns:a16="http://schemas.microsoft.com/office/drawing/2014/main" id="{DDFFAA6E-7F6B-F254-E6F7-52BC3B224F30}"/>
              </a:ext>
            </a:extLst>
          </p:cNvPr>
          <p:cNvSpPr/>
          <p:nvPr/>
        </p:nvSpPr>
        <p:spPr>
          <a:xfrm>
            <a:off x="842417" y="1731824"/>
            <a:ext cx="2911087" cy="1227135"/>
          </a:xfrm>
          <a:prstGeom prst="roundRect">
            <a:avLst/>
          </a:prstGeom>
          <a:ln w="381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500" dirty="0">
                <a:solidFill>
                  <a:srgbClr val="95BAE4"/>
                </a:solidFill>
                <a:latin typeface="Nunito" pitchFamily="2" charset="0"/>
              </a:rPr>
              <a:t>A new thread begins its life cycle in this state and remains here until the program starts the thread. It is also known as the born thread.</a:t>
            </a:r>
            <a:endParaRPr lang="en-IN" sz="1500" dirty="0">
              <a:solidFill>
                <a:srgbClr val="95BAE4"/>
              </a:solidFill>
              <a:latin typeface="Nunito" pitchFamily="2" charset="0"/>
            </a:endParaRPr>
          </a:p>
        </p:txBody>
      </p:sp>
      <p:sp>
        <p:nvSpPr>
          <p:cNvPr id="39" name="Rectangle: Rounded Corners 38">
            <a:extLst>
              <a:ext uri="{FF2B5EF4-FFF2-40B4-BE49-F238E27FC236}">
                <a16:creationId xmlns:a16="http://schemas.microsoft.com/office/drawing/2014/main" id="{5D6DB015-052B-3A44-6945-02625ACCA27E}"/>
              </a:ext>
            </a:extLst>
          </p:cNvPr>
          <p:cNvSpPr/>
          <p:nvPr/>
        </p:nvSpPr>
        <p:spPr>
          <a:xfrm>
            <a:off x="1100728" y="3562388"/>
            <a:ext cx="2911087" cy="1274950"/>
          </a:xfrm>
          <a:prstGeom prst="roundRect">
            <a:avLst/>
          </a:prstGeom>
          <a:ln w="381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600" dirty="0">
                <a:solidFill>
                  <a:srgbClr val="95BAE4"/>
                </a:solidFill>
                <a:latin typeface="Nunito" pitchFamily="2" charset="0"/>
              </a:rPr>
              <a:t>Once a newly born thread starts, the thread comes under a runnable state. A thread stays in its state until it is executing its task.</a:t>
            </a:r>
            <a:endParaRPr lang="en-IN" sz="1500" dirty="0">
              <a:solidFill>
                <a:srgbClr val="95BAE4"/>
              </a:solidFill>
              <a:latin typeface="Nunito" pitchFamily="2" charset="0"/>
            </a:endParaRPr>
          </a:p>
        </p:txBody>
      </p:sp>
      <p:sp>
        <p:nvSpPr>
          <p:cNvPr id="59" name="Rectangle: Rounded Corners 58">
            <a:extLst>
              <a:ext uri="{FF2B5EF4-FFF2-40B4-BE49-F238E27FC236}">
                <a16:creationId xmlns:a16="http://schemas.microsoft.com/office/drawing/2014/main" id="{9D264CE7-417D-F11A-1E8F-001A049A7348}"/>
              </a:ext>
            </a:extLst>
          </p:cNvPr>
          <p:cNvSpPr/>
          <p:nvPr/>
        </p:nvSpPr>
        <p:spPr>
          <a:xfrm>
            <a:off x="200726" y="5311103"/>
            <a:ext cx="2712828" cy="1164530"/>
          </a:xfrm>
          <a:prstGeom prst="roundRect">
            <a:avLst/>
          </a:prstGeom>
          <a:ln w="381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600" dirty="0">
                <a:solidFill>
                  <a:srgbClr val="95BAE4"/>
                </a:solidFill>
                <a:latin typeface="Nunito" pitchFamily="2" charset="0"/>
              </a:rPr>
              <a:t>A runnable thread enters the terminated state when it completes its task or otherwise terminates.</a:t>
            </a:r>
            <a:endParaRPr lang="en-IN" sz="1500" dirty="0">
              <a:solidFill>
                <a:srgbClr val="95BAE4"/>
              </a:solidFill>
              <a:latin typeface="Nunito" pitchFamily="2" charset="0"/>
            </a:endParaRPr>
          </a:p>
        </p:txBody>
      </p:sp>
      <p:sp>
        <p:nvSpPr>
          <p:cNvPr id="58" name="Rectangle: Rounded Corners 57">
            <a:extLst>
              <a:ext uri="{FF2B5EF4-FFF2-40B4-BE49-F238E27FC236}">
                <a16:creationId xmlns:a16="http://schemas.microsoft.com/office/drawing/2014/main" id="{63A71A7A-7212-F61A-EF58-6D00EF66D2F0}"/>
              </a:ext>
            </a:extLst>
          </p:cNvPr>
          <p:cNvSpPr/>
          <p:nvPr/>
        </p:nvSpPr>
        <p:spPr>
          <a:xfrm>
            <a:off x="7324764" y="5075431"/>
            <a:ext cx="2911087" cy="1622663"/>
          </a:xfrm>
          <a:prstGeom prst="roundRect">
            <a:avLst/>
          </a:prstGeom>
          <a:ln w="381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600" dirty="0">
                <a:solidFill>
                  <a:srgbClr val="95BAE4"/>
                </a:solidFill>
                <a:latin typeface="Nunito" pitchFamily="2" charset="0"/>
              </a:rPr>
              <a:t>In this state, a thread starts executing by entering the run() method, and the yield() method can send them back to the Runnable state. </a:t>
            </a:r>
          </a:p>
        </p:txBody>
      </p:sp>
      <p:sp>
        <p:nvSpPr>
          <p:cNvPr id="45" name="Rectangle: Rounded Corners 44">
            <a:extLst>
              <a:ext uri="{FF2B5EF4-FFF2-40B4-BE49-F238E27FC236}">
                <a16:creationId xmlns:a16="http://schemas.microsoft.com/office/drawing/2014/main" id="{E8DF5576-15C0-DCCD-31AE-5BEC0768EBA3}"/>
              </a:ext>
            </a:extLst>
          </p:cNvPr>
          <p:cNvSpPr/>
          <p:nvPr/>
        </p:nvSpPr>
        <p:spPr>
          <a:xfrm>
            <a:off x="8719935" y="1085143"/>
            <a:ext cx="2911087" cy="1527919"/>
          </a:xfrm>
          <a:prstGeom prst="roundRect">
            <a:avLst/>
          </a:prstGeom>
          <a:ln w="381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600" dirty="0">
                <a:solidFill>
                  <a:srgbClr val="95BAE4"/>
                </a:solidFill>
                <a:latin typeface="Nunito" pitchFamily="2" charset="0"/>
              </a:rPr>
              <a:t>A thread enters this state when it is temporarily in an inactive state i.e. it is still alive but it is not eligible to run. It can be in a waiting, sleeping, or blocked state.</a:t>
            </a:r>
            <a:endParaRPr lang="en-IN" sz="1500" dirty="0">
              <a:solidFill>
                <a:srgbClr val="95BAE4"/>
              </a:solidFill>
              <a:latin typeface="Nunito" pitchFamily="2" charset="0"/>
            </a:endParaRPr>
          </a:p>
        </p:txBody>
      </p:sp>
    </p:spTree>
    <p:extLst>
      <p:ext uri="{BB962C8B-B14F-4D97-AF65-F5344CB8AC3E}">
        <p14:creationId xmlns:p14="http://schemas.microsoft.com/office/powerpoint/2010/main" val="168267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iterate type="lt">
                                    <p:tmAbs val="0"/>
                                  </p:iterate>
                                  <p:childTnLst>
                                    <p:set>
                                      <p:cBhvr>
                                        <p:cTn id="6" dur="1" fill="hold">
                                          <p:stCondLst>
                                            <p:cond delay="0"/>
                                          </p:stCondLst>
                                        </p:cTn>
                                        <p:tgtEl>
                                          <p:spTgt spid="37">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iterate type="lt">
                                    <p:tmAbs val="0"/>
                                  </p:iterate>
                                  <p:childTnLst>
                                    <p:set>
                                      <p:cBhvr>
                                        <p:cTn id="8" dur="1" fill="hold">
                                          <p:stCondLst>
                                            <p:cond delay="0"/>
                                          </p:stCondLst>
                                        </p:cTn>
                                        <p:tgtEl>
                                          <p:spTgt spid="45">
                                            <p:txEl>
                                              <p:pRg st="0" end="0"/>
                                            </p:txEl>
                                          </p:spTgt>
                                        </p:tgtEl>
                                        <p:attrNameLst>
                                          <p:attrName>style.visibility</p:attrName>
                                        </p:attrNameLst>
                                      </p:cBhvr>
                                      <p:to>
                                        <p:strVal val="hidden"/>
                                      </p:to>
                                    </p:set>
                                  </p:childTnLst>
                                </p:cTn>
                              </p:par>
                              <p:par>
                                <p:cTn id="9" presetID="1" presetClass="exit" presetSubtype="0" fill="hold" nodeType="withEffect">
                                  <p:stCondLst>
                                    <p:cond delay="0"/>
                                  </p:stCondLst>
                                  <p:iterate type="lt">
                                    <p:tmAbs val="0"/>
                                  </p:iterate>
                                  <p:childTnLst>
                                    <p:set>
                                      <p:cBhvr>
                                        <p:cTn id="10" dur="1" fill="hold">
                                          <p:stCondLst>
                                            <p:cond delay="0"/>
                                          </p:stCondLst>
                                        </p:cTn>
                                        <p:tgtEl>
                                          <p:spTgt spid="58">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iterate type="lt">
                                    <p:tmAbs val="0"/>
                                  </p:iterate>
                                  <p:childTnLst>
                                    <p:set>
                                      <p:cBhvr>
                                        <p:cTn id="12" dur="1" fill="hold">
                                          <p:stCondLst>
                                            <p:cond delay="0"/>
                                          </p:stCondLst>
                                        </p:cTn>
                                        <p:tgtEl>
                                          <p:spTgt spid="39">
                                            <p:txEl>
                                              <p:pRg st="0" end="0"/>
                                            </p:txEl>
                                          </p:spTgt>
                                        </p:tgtEl>
                                        <p:attrNameLst>
                                          <p:attrName>style.visibility</p:attrName>
                                        </p:attrNameLst>
                                      </p:cBhvr>
                                      <p:to>
                                        <p:strVal val="hidden"/>
                                      </p:to>
                                    </p:set>
                                  </p:childTnLst>
                                </p:cTn>
                              </p:par>
                              <p:par>
                                <p:cTn id="13" presetID="1" presetClass="exit" presetSubtype="0" fill="hold" nodeType="withEffect">
                                  <p:stCondLst>
                                    <p:cond delay="0"/>
                                  </p:stCondLst>
                                  <p:iterate type="lt">
                                    <p:tmAbs val="0"/>
                                  </p:iterate>
                                  <p:childTnLst>
                                    <p:set>
                                      <p:cBhvr>
                                        <p:cTn id="14" dur="1" fill="hold">
                                          <p:stCondLst>
                                            <p:cond delay="0"/>
                                          </p:stCondLst>
                                        </p:cTn>
                                        <p:tgtEl>
                                          <p:spTgt spid="59">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500"/>
                            </p:stCondLst>
                            <p:childTnLst>
                              <p:par>
                                <p:cTn id="21" presetID="35" presetClass="path" presetSubtype="0" accel="50000" decel="50000" fill="hold" grpId="0" nodeType="afterEffect">
                                  <p:stCondLst>
                                    <p:cond delay="0"/>
                                  </p:stCondLst>
                                  <p:childTnLst>
                                    <p:animMotion origin="layout" path="M 0 0 L -0.25 0 E" pathEditMode="relative" ptsTypes="">
                                      <p:cBhvr>
                                        <p:cTn id="22" dur="2000" fill="hold"/>
                                        <p:tgtEl>
                                          <p:spTgt spid="3"/>
                                        </p:tgtEl>
                                        <p:attrNameLst>
                                          <p:attrName>ppt_x</p:attrName>
                                          <p:attrName>ppt_y</p:attrName>
                                        </p:attrNameLst>
                                      </p:cBhvr>
                                    </p:animMotion>
                                  </p:childTnLst>
                                </p:cTn>
                              </p:par>
                            </p:childTnLst>
                          </p:cTn>
                        </p:par>
                        <p:par>
                          <p:cTn id="23" fill="hold">
                            <p:stCondLst>
                              <p:cond delay="2500"/>
                            </p:stCondLst>
                            <p:childTnLst>
                              <p:par>
                                <p:cTn id="24" presetID="42" presetClass="path" presetSubtype="0" accel="50000" decel="50000" fill="hold" grpId="0" nodeType="afterEffect">
                                  <p:stCondLst>
                                    <p:cond delay="0"/>
                                  </p:stCondLst>
                                  <p:childTnLst>
                                    <p:animMotion origin="layout" path="M -2.91667E-6 -4.07407E-6 L -0.00182 0.26621 " pathEditMode="relative" rAng="0" ptsTypes="AA">
                                      <p:cBhvr>
                                        <p:cTn id="25" dur="2000" fill="hold"/>
                                        <p:tgtEl>
                                          <p:spTgt spid="10"/>
                                        </p:tgtEl>
                                        <p:attrNameLst>
                                          <p:attrName>ppt_x</p:attrName>
                                          <p:attrName>ppt_y</p:attrName>
                                        </p:attrNameLst>
                                      </p:cBhvr>
                                      <p:rCtr x="-91" y="13310"/>
                                    </p:animMotion>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4500"/>
                            </p:stCondLst>
                            <p:childTnLst>
                              <p:par>
                                <p:cTn id="30" presetID="1" presetClass="entr" presetSubtype="0" fill="hold" nodeType="afterEffect">
                                  <p:stCondLst>
                                    <p:cond delay="0"/>
                                  </p:stCondLst>
                                  <p:iterate type="lt">
                                    <p:tmAbs val="0"/>
                                  </p:iterate>
                                  <p:childTnLst>
                                    <p:set>
                                      <p:cBhvr>
                                        <p:cTn id="31" dur="1" fill="hold">
                                          <p:stCondLst>
                                            <p:cond delay="0"/>
                                          </p:stCondLst>
                                        </p:cTn>
                                        <p:tgtEl>
                                          <p:spTgt spid="37">
                                            <p:txEl>
                                              <p:pRg st="0" end="0"/>
                                            </p:txEl>
                                          </p:spTgt>
                                        </p:tgtEl>
                                        <p:attrNameLst>
                                          <p:attrName>style.visibility</p:attrName>
                                        </p:attrNameLst>
                                      </p:cBhvr>
                                      <p:to>
                                        <p:strVal val="visible"/>
                                      </p:to>
                                    </p:set>
                                  </p:childTnLst>
                                </p:cTn>
                              </p:par>
                              <p:par>
                                <p:cTn id="32" presetID="16" presetClass="emph" presetSubtype="0" fill="hold" nodeType="withEffect">
                                  <p:stCondLst>
                                    <p:cond delay="0"/>
                                  </p:stCondLst>
                                  <p:iterate type="lt">
                                    <p:tmPct val="4000"/>
                                  </p:iterate>
                                  <p:childTnLst>
                                    <p:set>
                                      <p:cBhvr override="childStyle">
                                        <p:cTn id="33" dur="500" fill="hold"/>
                                        <p:tgtEl>
                                          <p:spTgt spid="37">
                                            <p:txEl>
                                              <p:pRg st="0" end="0"/>
                                            </p:txEl>
                                          </p:spTgt>
                                        </p:tgtEl>
                                        <p:attrNameLst>
                                          <p:attrName>style.color</p:attrName>
                                        </p:attrNameLst>
                                      </p:cBhvr>
                                      <p:to>
                                        <p:clrVal>
                                          <a:srgbClr val="000000"/>
                                        </p:clrVal>
                                      </p:to>
                                    </p:set>
                                    <p:set>
                                      <p:cBhvr>
                                        <p:cTn id="34" dur="500" fill="hold"/>
                                        <p:tgtEl>
                                          <p:spTgt spid="37">
                                            <p:txEl>
                                              <p:pRg st="0" end="0"/>
                                            </p:txEl>
                                          </p:spTgt>
                                        </p:tgtEl>
                                        <p:attrNameLst>
                                          <p:attrName>fillcolor</p:attrName>
                                        </p:attrNameLst>
                                      </p:cBhvr>
                                      <p:to>
                                        <p:clrVal>
                                          <a:srgbClr val="000000"/>
                                        </p:clrVal>
                                      </p:to>
                                    </p:set>
                                    <p:set>
                                      <p:cBhvr>
                                        <p:cTn id="35" dur="500" fill="hold"/>
                                        <p:tgtEl>
                                          <p:spTgt spid="37">
                                            <p:txEl>
                                              <p:pRg st="0" end="0"/>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500"/>
                            </p:stCondLst>
                            <p:childTnLst>
                              <p:par>
                                <p:cTn id="48" presetID="35" presetClass="path" presetSubtype="0" accel="50000" decel="50000" fill="hold" grpId="0" nodeType="afterEffect">
                                  <p:stCondLst>
                                    <p:cond delay="0"/>
                                  </p:stCondLst>
                                  <p:childTnLst>
                                    <p:animMotion origin="layout" path="M 0 0 L -0.25 0 E" pathEditMode="relative" ptsTypes="">
                                      <p:cBhvr>
                                        <p:cTn id="49" dur="2000" fill="hold"/>
                                        <p:tgtEl>
                                          <p:spTgt spid="13"/>
                                        </p:tgtEl>
                                        <p:attrNameLst>
                                          <p:attrName>ppt_x</p:attrName>
                                          <p:attrName>ppt_y</p:attrName>
                                        </p:attrNameLst>
                                      </p:cBhvr>
                                    </p:animMotion>
                                  </p:childTnLst>
                                </p:cTn>
                              </p:par>
                            </p:childTnLst>
                          </p:cTn>
                        </p:par>
                        <p:par>
                          <p:cTn id="50" fill="hold">
                            <p:stCondLst>
                              <p:cond delay="3500"/>
                            </p:stCondLst>
                            <p:childTnLst>
                              <p:par>
                                <p:cTn id="51" presetID="42" presetClass="path" presetSubtype="0" accel="50000" decel="50000" fill="hold" grpId="0" nodeType="afterEffect">
                                  <p:stCondLst>
                                    <p:cond delay="0"/>
                                  </p:stCondLst>
                                  <p:childTnLst>
                                    <p:animMotion origin="layout" path="M 0 0 L 0 0.25 E" pathEditMode="relative" ptsTypes="">
                                      <p:cBhvr>
                                        <p:cTn id="52" dur="2000" fill="hold"/>
                                        <p:tgtEl>
                                          <p:spTgt spid="14"/>
                                        </p:tgtEl>
                                        <p:attrNameLst>
                                          <p:attrName>ppt_x</p:attrName>
                                          <p:attrName>ppt_y</p:attrName>
                                        </p:attrNameLst>
                                      </p:cBhvr>
                                    </p:animMotion>
                                  </p:childTnLst>
                                </p:cTn>
                              </p:par>
                              <p:par>
                                <p:cTn id="53" presetID="10"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childTnLst>
                          </p:cTn>
                        </p:par>
                        <p:par>
                          <p:cTn id="56" fill="hold">
                            <p:stCondLst>
                              <p:cond delay="5500"/>
                            </p:stCondLst>
                            <p:childTnLst>
                              <p:par>
                                <p:cTn id="57" presetID="1" presetClass="entr" presetSubtype="0" fill="hold" nodeType="afterEffect">
                                  <p:stCondLst>
                                    <p:cond delay="0"/>
                                  </p:stCondLst>
                                  <p:iterate type="lt">
                                    <p:tmAbs val="0"/>
                                  </p:iterate>
                                  <p:childTnLst>
                                    <p:set>
                                      <p:cBhvr>
                                        <p:cTn id="58" dur="1" fill="hold">
                                          <p:stCondLst>
                                            <p:cond delay="0"/>
                                          </p:stCondLst>
                                        </p:cTn>
                                        <p:tgtEl>
                                          <p:spTgt spid="39">
                                            <p:txEl>
                                              <p:pRg st="0" end="0"/>
                                            </p:txEl>
                                          </p:spTgt>
                                        </p:tgtEl>
                                        <p:attrNameLst>
                                          <p:attrName>style.visibility</p:attrName>
                                        </p:attrNameLst>
                                      </p:cBhvr>
                                      <p:to>
                                        <p:strVal val="visible"/>
                                      </p:to>
                                    </p:set>
                                  </p:childTnLst>
                                </p:cTn>
                              </p:par>
                              <p:par>
                                <p:cTn id="59" presetID="16" presetClass="emph" presetSubtype="0" fill="hold" nodeType="withEffect">
                                  <p:stCondLst>
                                    <p:cond delay="0"/>
                                  </p:stCondLst>
                                  <p:iterate type="lt">
                                    <p:tmPct val="4000"/>
                                  </p:iterate>
                                  <p:childTnLst>
                                    <p:set>
                                      <p:cBhvr override="childStyle">
                                        <p:cTn id="60" dur="500" fill="hold"/>
                                        <p:tgtEl>
                                          <p:spTgt spid="39">
                                            <p:txEl>
                                              <p:pRg st="0" end="0"/>
                                            </p:txEl>
                                          </p:spTgt>
                                        </p:tgtEl>
                                        <p:attrNameLst>
                                          <p:attrName>style.color</p:attrName>
                                        </p:attrNameLst>
                                      </p:cBhvr>
                                      <p:to>
                                        <p:clrVal>
                                          <a:srgbClr val="000000"/>
                                        </p:clrVal>
                                      </p:to>
                                    </p:set>
                                    <p:set>
                                      <p:cBhvr>
                                        <p:cTn id="61" dur="500" fill="hold"/>
                                        <p:tgtEl>
                                          <p:spTgt spid="39">
                                            <p:txEl>
                                              <p:pRg st="0" end="0"/>
                                            </p:txEl>
                                          </p:spTgt>
                                        </p:tgtEl>
                                        <p:attrNameLst>
                                          <p:attrName>fillcolor</p:attrName>
                                        </p:attrNameLst>
                                      </p:cBhvr>
                                      <p:to>
                                        <p:clrVal>
                                          <a:srgbClr val="000000"/>
                                        </p:clrVal>
                                      </p:to>
                                    </p:set>
                                    <p:set>
                                      <p:cBhvr>
                                        <p:cTn id="62" dur="500" fill="hold"/>
                                        <p:tgtEl>
                                          <p:spTgt spid="39">
                                            <p:txEl>
                                              <p:pRg st="0" end="0"/>
                                            </p:txEl>
                                          </p:spTgt>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1000"/>
                                        <p:tgtEl>
                                          <p:spTgt spid="11"/>
                                        </p:tgtEl>
                                      </p:cBhvr>
                                    </p:animEffect>
                                    <p:anim calcmode="lin" valueType="num">
                                      <p:cBhvr>
                                        <p:cTn id="73" dur="1000" fill="hold"/>
                                        <p:tgtEl>
                                          <p:spTgt spid="11"/>
                                        </p:tgtEl>
                                        <p:attrNameLst>
                                          <p:attrName>ppt_x</p:attrName>
                                        </p:attrNameLst>
                                      </p:cBhvr>
                                      <p:tavLst>
                                        <p:tav tm="0">
                                          <p:val>
                                            <p:strVal val="#ppt_x"/>
                                          </p:val>
                                        </p:tav>
                                        <p:tav tm="100000">
                                          <p:val>
                                            <p:strVal val="#ppt_x"/>
                                          </p:val>
                                        </p:tav>
                                      </p:tavLst>
                                    </p:anim>
                                    <p:anim calcmode="lin" valueType="num">
                                      <p:cBhvr>
                                        <p:cTn id="74" dur="1000" fill="hold"/>
                                        <p:tgtEl>
                                          <p:spTgt spid="11"/>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fade">
                                      <p:cBhvr>
                                        <p:cTn id="78" dur="500"/>
                                        <p:tgtEl>
                                          <p:spTgt spid="5"/>
                                        </p:tgtEl>
                                      </p:cBhvr>
                                    </p:animEffect>
                                  </p:childTnLst>
                                </p:cTn>
                              </p:par>
                            </p:childTnLst>
                          </p:cTn>
                        </p:par>
                        <p:par>
                          <p:cTn id="79" fill="hold">
                            <p:stCondLst>
                              <p:cond delay="1500"/>
                            </p:stCondLst>
                            <p:childTnLst>
                              <p:par>
                                <p:cTn id="80" presetID="63" presetClass="path" presetSubtype="0" accel="50000" decel="50000" fill="hold" grpId="0" nodeType="afterEffect">
                                  <p:stCondLst>
                                    <p:cond delay="0"/>
                                  </p:stCondLst>
                                  <p:childTnLst>
                                    <p:animMotion origin="layout" path="M 0 0 L 0.25 0 E" pathEditMode="relative" ptsTypes="">
                                      <p:cBhvr>
                                        <p:cTn id="81" dur="2000" fill="hold"/>
                                        <p:tgtEl>
                                          <p:spTgt spid="18"/>
                                        </p:tgtEl>
                                        <p:attrNameLst>
                                          <p:attrName>ppt_x</p:attrName>
                                          <p:attrName>ppt_y</p:attrName>
                                        </p:attrNameLst>
                                      </p:cBhvr>
                                    </p:animMotion>
                                  </p:childTnLst>
                                </p:cTn>
                              </p:par>
                            </p:childTnLst>
                          </p:cTn>
                        </p:par>
                        <p:par>
                          <p:cTn id="82" fill="hold">
                            <p:stCondLst>
                              <p:cond delay="3500"/>
                            </p:stCondLst>
                            <p:childTnLst>
                              <p:par>
                                <p:cTn id="83" presetID="42" presetClass="path" presetSubtype="0" accel="50000" decel="50000" fill="hold" grpId="0" nodeType="afterEffect">
                                  <p:stCondLst>
                                    <p:cond delay="0"/>
                                  </p:stCondLst>
                                  <p:childTnLst>
                                    <p:animMotion origin="layout" path="M 4.16667E-7 -1.85185E-6 L 0.00052 0.32616 " pathEditMode="relative" rAng="0" ptsTypes="AA">
                                      <p:cBhvr>
                                        <p:cTn id="84" dur="2000" fill="hold"/>
                                        <p:tgtEl>
                                          <p:spTgt spid="19"/>
                                        </p:tgtEl>
                                        <p:attrNameLst>
                                          <p:attrName>ppt_x</p:attrName>
                                          <p:attrName>ppt_y</p:attrName>
                                        </p:attrNameLst>
                                      </p:cBhvr>
                                      <p:rCtr x="26" y="16296"/>
                                    </p:animMotion>
                                  </p:childTnLst>
                                </p:cTn>
                              </p:par>
                              <p:par>
                                <p:cTn id="85" presetID="10" presetClass="entr" presetSubtype="0"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childTnLst>
                          </p:cTn>
                        </p:par>
                        <p:par>
                          <p:cTn id="88" fill="hold">
                            <p:stCondLst>
                              <p:cond delay="5500"/>
                            </p:stCondLst>
                            <p:childTnLst>
                              <p:par>
                                <p:cTn id="89" presetID="1" presetClass="entr" presetSubtype="0" fill="hold" nodeType="afterEffect">
                                  <p:stCondLst>
                                    <p:cond delay="0"/>
                                  </p:stCondLst>
                                  <p:iterate type="lt">
                                    <p:tmAbs val="0"/>
                                  </p:iterate>
                                  <p:childTnLst>
                                    <p:set>
                                      <p:cBhvr>
                                        <p:cTn id="90" dur="1" fill="hold">
                                          <p:stCondLst>
                                            <p:cond delay="0"/>
                                          </p:stCondLst>
                                        </p:cTn>
                                        <p:tgtEl>
                                          <p:spTgt spid="58">
                                            <p:txEl>
                                              <p:pRg st="0" end="0"/>
                                            </p:txEl>
                                          </p:spTgt>
                                        </p:tgtEl>
                                        <p:attrNameLst>
                                          <p:attrName>style.visibility</p:attrName>
                                        </p:attrNameLst>
                                      </p:cBhvr>
                                      <p:to>
                                        <p:strVal val="visible"/>
                                      </p:to>
                                    </p:set>
                                  </p:childTnLst>
                                </p:cTn>
                              </p:par>
                              <p:par>
                                <p:cTn id="91" presetID="16" presetClass="emph" presetSubtype="0" fill="hold" nodeType="withEffect">
                                  <p:stCondLst>
                                    <p:cond delay="0"/>
                                  </p:stCondLst>
                                  <p:iterate type="lt">
                                    <p:tmPct val="4000"/>
                                  </p:iterate>
                                  <p:childTnLst>
                                    <p:set>
                                      <p:cBhvr override="childStyle">
                                        <p:cTn id="92" dur="500" fill="hold"/>
                                        <p:tgtEl>
                                          <p:spTgt spid="58">
                                            <p:txEl>
                                              <p:pRg st="0" end="0"/>
                                            </p:txEl>
                                          </p:spTgt>
                                        </p:tgtEl>
                                        <p:attrNameLst>
                                          <p:attrName>style.color</p:attrName>
                                        </p:attrNameLst>
                                      </p:cBhvr>
                                      <p:to>
                                        <p:clrVal>
                                          <a:srgbClr val="000000"/>
                                        </p:clrVal>
                                      </p:to>
                                    </p:set>
                                    <p:set>
                                      <p:cBhvr>
                                        <p:cTn id="93" dur="500" fill="hold"/>
                                        <p:tgtEl>
                                          <p:spTgt spid="58">
                                            <p:txEl>
                                              <p:pRg st="0" end="0"/>
                                            </p:txEl>
                                          </p:spTgt>
                                        </p:tgtEl>
                                        <p:attrNameLst>
                                          <p:attrName>fillcolor</p:attrName>
                                        </p:attrNameLst>
                                      </p:cBhvr>
                                      <p:to>
                                        <p:clrVal>
                                          <a:srgbClr val="000000"/>
                                        </p:clrVal>
                                      </p:to>
                                    </p:set>
                                    <p:set>
                                      <p:cBhvr>
                                        <p:cTn id="94" dur="500" fill="hold"/>
                                        <p:tgtEl>
                                          <p:spTgt spid="58">
                                            <p:txEl>
                                              <p:pRg st="0" end="0"/>
                                            </p:txEl>
                                          </p:spTgt>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500"/>
                                        <p:tgtEl>
                                          <p:spTgt spid="1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fade">
                                      <p:cBhvr>
                                        <p:cTn id="102" dur="500"/>
                                        <p:tgtEl>
                                          <p:spTgt spid="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childTnLst>
                          </p:cTn>
                        </p:par>
                        <p:par>
                          <p:cTn id="106" fill="hold">
                            <p:stCondLst>
                              <p:cond delay="500"/>
                            </p:stCondLst>
                            <p:childTnLst>
                              <p:par>
                                <p:cTn id="107" presetID="64" presetClass="path" presetSubtype="0" accel="50000" decel="50000" fill="hold" grpId="0" nodeType="afterEffect">
                                  <p:stCondLst>
                                    <p:cond delay="0"/>
                                  </p:stCondLst>
                                  <p:childTnLst>
                                    <p:animMotion origin="layout" path="M 1.66667E-6 -1.85185E-6 L -0.00039 -0.57847 " pathEditMode="relative" rAng="0" ptsTypes="AA">
                                      <p:cBhvr>
                                        <p:cTn id="108" dur="2000" fill="hold"/>
                                        <p:tgtEl>
                                          <p:spTgt spid="26"/>
                                        </p:tgtEl>
                                        <p:attrNameLst>
                                          <p:attrName>ppt_x</p:attrName>
                                          <p:attrName>ppt_y</p:attrName>
                                        </p:attrNameLst>
                                      </p:cBhvr>
                                      <p:rCtr x="-26" y="-28935"/>
                                    </p:animMotion>
                                  </p:childTnLst>
                                </p:cTn>
                              </p:par>
                            </p:childTnLst>
                          </p:cTn>
                        </p:par>
                        <p:par>
                          <p:cTn id="109" fill="hold">
                            <p:stCondLst>
                              <p:cond delay="2500"/>
                            </p:stCondLst>
                            <p:childTnLst>
                              <p:par>
                                <p:cTn id="110" presetID="63" presetClass="path" presetSubtype="0" accel="50000" decel="50000" fill="hold" grpId="0" nodeType="afterEffect">
                                  <p:stCondLst>
                                    <p:cond delay="0"/>
                                  </p:stCondLst>
                                  <p:childTnLst>
                                    <p:animMotion origin="layout" path="M 0 0 L 0.25 0 E" pathEditMode="relative" ptsTypes="">
                                      <p:cBhvr>
                                        <p:cTn id="111" dur="2000" fill="hold"/>
                                        <p:tgtEl>
                                          <p:spTgt spid="21"/>
                                        </p:tgtEl>
                                        <p:attrNameLst>
                                          <p:attrName>ppt_x</p:attrName>
                                          <p:attrName>ppt_y</p:attrName>
                                        </p:attrNameLst>
                                      </p:cBhvr>
                                    </p:animMotion>
                                  </p:childTnLst>
                                </p:cTn>
                              </p:par>
                            </p:childTnLst>
                          </p:cTn>
                        </p:par>
                        <p:par>
                          <p:cTn id="112" fill="hold">
                            <p:stCondLst>
                              <p:cond delay="4500"/>
                            </p:stCondLst>
                            <p:childTnLst>
                              <p:par>
                                <p:cTn id="113" presetID="64" presetClass="path" presetSubtype="0" accel="50000" decel="50000" fill="hold" grpId="0" nodeType="afterEffect">
                                  <p:stCondLst>
                                    <p:cond delay="0"/>
                                  </p:stCondLst>
                                  <p:childTnLst>
                                    <p:animMotion origin="layout" path="M -1.875E-6 1.48148E-6 L -0.00039 -0.57847 " pathEditMode="relative" rAng="0" ptsTypes="AA">
                                      <p:cBhvr>
                                        <p:cTn id="114" dur="2000" fill="hold"/>
                                        <p:tgtEl>
                                          <p:spTgt spid="22"/>
                                        </p:tgtEl>
                                        <p:attrNameLst>
                                          <p:attrName>ppt_x</p:attrName>
                                          <p:attrName>ppt_y</p:attrName>
                                        </p:attrNameLst>
                                      </p:cBhvr>
                                      <p:rCtr x="-26" y="-28935"/>
                                    </p:animMotion>
                                  </p:childTnLst>
                                </p:cTn>
                              </p:par>
                              <p:par>
                                <p:cTn id="115" presetID="10"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childTnLst>
                          </p:cTn>
                        </p:par>
                        <p:par>
                          <p:cTn id="118" fill="hold">
                            <p:stCondLst>
                              <p:cond delay="6500"/>
                            </p:stCondLst>
                            <p:childTnLst>
                              <p:par>
                                <p:cTn id="119" presetID="1" presetClass="entr" presetSubtype="0" fill="hold" nodeType="afterEffect">
                                  <p:stCondLst>
                                    <p:cond delay="0"/>
                                  </p:stCondLst>
                                  <p:iterate type="lt">
                                    <p:tmAbs val="0"/>
                                  </p:iterate>
                                  <p:childTnLst>
                                    <p:set>
                                      <p:cBhvr>
                                        <p:cTn id="120" dur="1" fill="hold">
                                          <p:stCondLst>
                                            <p:cond delay="0"/>
                                          </p:stCondLst>
                                        </p:cTn>
                                        <p:tgtEl>
                                          <p:spTgt spid="45">
                                            <p:txEl>
                                              <p:pRg st="0" end="0"/>
                                            </p:txEl>
                                          </p:spTgt>
                                        </p:tgtEl>
                                        <p:attrNameLst>
                                          <p:attrName>style.visibility</p:attrName>
                                        </p:attrNameLst>
                                      </p:cBhvr>
                                      <p:to>
                                        <p:strVal val="visible"/>
                                      </p:to>
                                    </p:set>
                                  </p:childTnLst>
                                </p:cTn>
                              </p:par>
                              <p:par>
                                <p:cTn id="121" presetID="16" presetClass="emph" presetSubtype="0" fill="hold" nodeType="withEffect">
                                  <p:stCondLst>
                                    <p:cond delay="0"/>
                                  </p:stCondLst>
                                  <p:iterate type="lt">
                                    <p:tmPct val="4000"/>
                                  </p:iterate>
                                  <p:childTnLst>
                                    <p:set>
                                      <p:cBhvr override="childStyle">
                                        <p:cTn id="122" dur="500" fill="hold"/>
                                        <p:tgtEl>
                                          <p:spTgt spid="45">
                                            <p:txEl>
                                              <p:pRg st="0" end="0"/>
                                            </p:txEl>
                                          </p:spTgt>
                                        </p:tgtEl>
                                        <p:attrNameLst>
                                          <p:attrName>style.color</p:attrName>
                                        </p:attrNameLst>
                                      </p:cBhvr>
                                      <p:to>
                                        <p:clrVal>
                                          <a:srgbClr val="000000"/>
                                        </p:clrVal>
                                      </p:to>
                                    </p:set>
                                    <p:set>
                                      <p:cBhvr>
                                        <p:cTn id="123" dur="500" fill="hold"/>
                                        <p:tgtEl>
                                          <p:spTgt spid="45">
                                            <p:txEl>
                                              <p:pRg st="0" end="0"/>
                                            </p:txEl>
                                          </p:spTgt>
                                        </p:tgtEl>
                                        <p:attrNameLst>
                                          <p:attrName>fillcolor</p:attrName>
                                        </p:attrNameLst>
                                      </p:cBhvr>
                                      <p:to>
                                        <p:clrVal>
                                          <a:srgbClr val="000000"/>
                                        </p:clrVal>
                                      </p:to>
                                    </p:set>
                                    <p:set>
                                      <p:cBhvr>
                                        <p:cTn id="124" dur="500" fill="hold"/>
                                        <p:tgtEl>
                                          <p:spTgt spid="45">
                                            <p:txEl>
                                              <p:pRg st="0" end="0"/>
                                            </p:txEl>
                                          </p:spTgt>
                                        </p:tgtEl>
                                        <p:attrNameLst>
                                          <p:attrName>fill.type</p:attrName>
                                        </p:attrNameLst>
                                      </p:cBhvr>
                                      <p:to>
                                        <p:strVal val="solid"/>
                                      </p:to>
                                    </p:set>
                                  </p:childTnLst>
                                </p:cTn>
                              </p:par>
                            </p:childTnLst>
                          </p:cTn>
                        </p:par>
                      </p:childTnLst>
                    </p:cTn>
                  </p:par>
                  <p:par>
                    <p:cTn id="125" fill="hold">
                      <p:stCondLst>
                        <p:cond delay="indefinite"/>
                      </p:stCondLst>
                      <p:childTnLst>
                        <p:par>
                          <p:cTn id="126" fill="hold">
                            <p:stCondLst>
                              <p:cond delay="0"/>
                            </p:stCondLst>
                            <p:childTnLst>
                              <p:par>
                                <p:cTn id="127" presetID="47" presetClass="entr" presetSubtype="0" fill="hold" grpId="0" nodeType="clickEffect">
                                  <p:stCondLst>
                                    <p:cond delay="0"/>
                                  </p:stCondLst>
                                  <p:childTnLst>
                                    <p:set>
                                      <p:cBhvr>
                                        <p:cTn id="128" dur="1" fill="hold">
                                          <p:stCondLst>
                                            <p:cond delay="0"/>
                                          </p:stCondLst>
                                        </p:cTn>
                                        <p:tgtEl>
                                          <p:spTgt spid="12"/>
                                        </p:tgtEl>
                                        <p:attrNameLst>
                                          <p:attrName>style.visibility</p:attrName>
                                        </p:attrNameLst>
                                      </p:cBhvr>
                                      <p:to>
                                        <p:strVal val="visible"/>
                                      </p:to>
                                    </p:set>
                                    <p:animEffect transition="in" filter="fade">
                                      <p:cBhvr>
                                        <p:cTn id="129" dur="1000"/>
                                        <p:tgtEl>
                                          <p:spTgt spid="12"/>
                                        </p:tgtEl>
                                      </p:cBhvr>
                                    </p:animEffect>
                                    <p:anim calcmode="lin" valueType="num">
                                      <p:cBhvr>
                                        <p:cTn id="130" dur="1000" fill="hold"/>
                                        <p:tgtEl>
                                          <p:spTgt spid="12"/>
                                        </p:tgtEl>
                                        <p:attrNameLst>
                                          <p:attrName>ppt_x</p:attrName>
                                        </p:attrNameLst>
                                      </p:cBhvr>
                                      <p:tavLst>
                                        <p:tav tm="0">
                                          <p:val>
                                            <p:strVal val="#ppt_x"/>
                                          </p:val>
                                        </p:tav>
                                        <p:tav tm="100000">
                                          <p:val>
                                            <p:strVal val="#ppt_x"/>
                                          </p:val>
                                        </p:tav>
                                      </p:tavLst>
                                    </p:anim>
                                    <p:anim calcmode="lin" valueType="num">
                                      <p:cBhvr>
                                        <p:cTn id="131" dur="1000" fill="hold"/>
                                        <p:tgtEl>
                                          <p:spTgt spid="12"/>
                                        </p:tgtEl>
                                        <p:attrNameLst>
                                          <p:attrName>ppt_y</p:attrName>
                                        </p:attrNameLst>
                                      </p:cBhvr>
                                      <p:tavLst>
                                        <p:tav tm="0">
                                          <p:val>
                                            <p:strVal val="#ppt_y-.1"/>
                                          </p:val>
                                        </p:tav>
                                        <p:tav tm="100000">
                                          <p:val>
                                            <p:strVal val="#ppt_y"/>
                                          </p:val>
                                        </p:tav>
                                      </p:tavLst>
                                    </p:anim>
                                  </p:childTnLst>
                                </p:cTn>
                              </p:par>
                              <p:par>
                                <p:cTn id="132" presetID="10" presetClass="entr" presetSubtype="0" fill="hold" grpId="0" nodeType="withEffect">
                                  <p:stCondLst>
                                    <p:cond delay="0"/>
                                  </p:stCondLst>
                                  <p:childTnLst>
                                    <p:set>
                                      <p:cBhvr>
                                        <p:cTn id="133" dur="1" fill="hold">
                                          <p:stCondLst>
                                            <p:cond delay="0"/>
                                          </p:stCondLst>
                                        </p:cTn>
                                        <p:tgtEl>
                                          <p:spTgt spid="7"/>
                                        </p:tgtEl>
                                        <p:attrNameLst>
                                          <p:attrName>style.visibility</p:attrName>
                                        </p:attrNameLst>
                                      </p:cBhvr>
                                      <p:to>
                                        <p:strVal val="visible"/>
                                      </p:to>
                                    </p:set>
                                    <p:animEffect transition="in" filter="fade">
                                      <p:cBhvr>
                                        <p:cTn id="134" dur="500"/>
                                        <p:tgtEl>
                                          <p:spTgt spid="7"/>
                                        </p:tgtEl>
                                      </p:cBhvr>
                                    </p:animEffect>
                                  </p:childTnLst>
                                </p:cTn>
                              </p:par>
                            </p:childTnLst>
                          </p:cTn>
                        </p:par>
                        <p:par>
                          <p:cTn id="135" fill="hold">
                            <p:stCondLst>
                              <p:cond delay="1000"/>
                            </p:stCondLst>
                            <p:childTnLst>
                              <p:par>
                                <p:cTn id="136" presetID="35" presetClass="path" presetSubtype="0" accel="50000" decel="50000" fill="hold" grpId="0" nodeType="afterEffect">
                                  <p:stCondLst>
                                    <p:cond delay="0"/>
                                  </p:stCondLst>
                                  <p:childTnLst>
                                    <p:animMotion origin="layout" path="M 5.55112E-17 1.48148E-6 L -0.20977 0.00069 " pathEditMode="relative" rAng="0" ptsTypes="AA">
                                      <p:cBhvr>
                                        <p:cTn id="137" dur="2000" fill="hold"/>
                                        <p:tgtEl>
                                          <p:spTgt spid="23"/>
                                        </p:tgtEl>
                                        <p:attrNameLst>
                                          <p:attrName>ppt_x</p:attrName>
                                          <p:attrName>ppt_y</p:attrName>
                                        </p:attrNameLst>
                                      </p:cBhvr>
                                      <p:rCtr x="-10495" y="23"/>
                                    </p:animMotion>
                                  </p:childTnLst>
                                </p:cTn>
                              </p:par>
                            </p:childTnLst>
                          </p:cTn>
                        </p:par>
                        <p:par>
                          <p:cTn id="138" fill="hold">
                            <p:stCondLst>
                              <p:cond delay="3000"/>
                            </p:stCondLst>
                            <p:childTnLst>
                              <p:par>
                                <p:cTn id="139" presetID="64" presetClass="path" presetSubtype="0" accel="50000" decel="50000" fill="hold" grpId="0" nodeType="afterEffect">
                                  <p:stCondLst>
                                    <p:cond delay="0"/>
                                  </p:stCondLst>
                                  <p:childTnLst>
                                    <p:animMotion origin="layout" path="M -1.25E-6 4.81481E-6 L -1.25E-6 -0.11065 " pathEditMode="relative" rAng="0" ptsTypes="AA">
                                      <p:cBhvr>
                                        <p:cTn id="140" dur="2000" fill="hold"/>
                                        <p:tgtEl>
                                          <p:spTgt spid="20"/>
                                        </p:tgtEl>
                                        <p:attrNameLst>
                                          <p:attrName>ppt_x</p:attrName>
                                          <p:attrName>ppt_y</p:attrName>
                                        </p:attrNameLst>
                                      </p:cBhvr>
                                      <p:rCtr x="0" y="-5532"/>
                                    </p:animMotion>
                                  </p:childTnLst>
                                </p:cTn>
                              </p:par>
                            </p:childTnLst>
                          </p:cTn>
                        </p:par>
                        <p:par>
                          <p:cTn id="141" fill="hold">
                            <p:stCondLst>
                              <p:cond delay="5000"/>
                            </p:stCondLst>
                            <p:childTnLst>
                              <p:par>
                                <p:cTn id="142" presetID="35" presetClass="path" presetSubtype="0" accel="50000" decel="50000" fill="hold" grpId="0" nodeType="afterEffect">
                                  <p:stCondLst>
                                    <p:cond delay="0"/>
                                  </p:stCondLst>
                                  <p:childTnLst>
                                    <p:animMotion origin="layout" path="M -3.54167E-6 -7.40741E-7 L -0.34205 0.00185 " pathEditMode="relative" rAng="0" ptsTypes="AA">
                                      <p:cBhvr>
                                        <p:cTn id="143" dur="2000" fill="hold"/>
                                        <p:tgtEl>
                                          <p:spTgt spid="27"/>
                                        </p:tgtEl>
                                        <p:attrNameLst>
                                          <p:attrName>ppt_x</p:attrName>
                                          <p:attrName>ppt_y</p:attrName>
                                        </p:attrNameLst>
                                      </p:cBhvr>
                                      <p:rCtr x="-17109" y="93"/>
                                    </p:animMotion>
                                  </p:childTnLst>
                                </p:cTn>
                              </p:par>
                              <p:par>
                                <p:cTn id="144" presetID="10" presetClass="entr" presetSubtype="0" fill="hold" grpId="0" nodeType="with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fade">
                                      <p:cBhvr>
                                        <p:cTn id="146" dur="500"/>
                                        <p:tgtEl>
                                          <p:spTgt spid="59"/>
                                        </p:tgtEl>
                                      </p:cBhvr>
                                    </p:animEffect>
                                  </p:childTnLst>
                                </p:cTn>
                              </p:par>
                            </p:childTnLst>
                          </p:cTn>
                        </p:par>
                        <p:par>
                          <p:cTn id="147" fill="hold">
                            <p:stCondLst>
                              <p:cond delay="7000"/>
                            </p:stCondLst>
                            <p:childTnLst>
                              <p:par>
                                <p:cTn id="148" presetID="1" presetClass="entr" presetSubtype="0" fill="hold" nodeType="afterEffect">
                                  <p:stCondLst>
                                    <p:cond delay="0"/>
                                  </p:stCondLst>
                                  <p:iterate type="lt">
                                    <p:tmAbs val="0"/>
                                  </p:iterate>
                                  <p:childTnLst>
                                    <p:set>
                                      <p:cBhvr>
                                        <p:cTn id="149" dur="1" fill="hold">
                                          <p:stCondLst>
                                            <p:cond delay="0"/>
                                          </p:stCondLst>
                                        </p:cTn>
                                        <p:tgtEl>
                                          <p:spTgt spid="59">
                                            <p:txEl>
                                              <p:pRg st="0" end="0"/>
                                            </p:txEl>
                                          </p:spTgt>
                                        </p:tgtEl>
                                        <p:attrNameLst>
                                          <p:attrName>style.visibility</p:attrName>
                                        </p:attrNameLst>
                                      </p:cBhvr>
                                      <p:to>
                                        <p:strVal val="visible"/>
                                      </p:to>
                                    </p:set>
                                  </p:childTnLst>
                                </p:cTn>
                              </p:par>
                              <p:par>
                                <p:cTn id="150" presetID="16" presetClass="emph" presetSubtype="0" fill="hold" nodeType="withEffect">
                                  <p:stCondLst>
                                    <p:cond delay="0"/>
                                  </p:stCondLst>
                                  <p:iterate type="lt">
                                    <p:tmPct val="4000"/>
                                  </p:iterate>
                                  <p:childTnLst>
                                    <p:set>
                                      <p:cBhvr override="childStyle">
                                        <p:cTn id="151" dur="500" fill="hold"/>
                                        <p:tgtEl>
                                          <p:spTgt spid="59">
                                            <p:txEl>
                                              <p:pRg st="0" end="0"/>
                                            </p:txEl>
                                          </p:spTgt>
                                        </p:tgtEl>
                                        <p:attrNameLst>
                                          <p:attrName>style.color</p:attrName>
                                        </p:attrNameLst>
                                      </p:cBhvr>
                                      <p:to>
                                        <p:clrVal>
                                          <a:srgbClr val="000000"/>
                                        </p:clrVal>
                                      </p:to>
                                    </p:set>
                                    <p:set>
                                      <p:cBhvr>
                                        <p:cTn id="152" dur="500" fill="hold"/>
                                        <p:tgtEl>
                                          <p:spTgt spid="59">
                                            <p:txEl>
                                              <p:pRg st="0" end="0"/>
                                            </p:txEl>
                                          </p:spTgt>
                                        </p:tgtEl>
                                        <p:attrNameLst>
                                          <p:attrName>fillcolor</p:attrName>
                                        </p:attrNameLst>
                                      </p:cBhvr>
                                      <p:to>
                                        <p:clrVal>
                                          <a:srgbClr val="000000"/>
                                        </p:clrVal>
                                      </p:to>
                                    </p:set>
                                    <p:set>
                                      <p:cBhvr>
                                        <p:cTn id="153" dur="500" fill="hold"/>
                                        <p:tgtEl>
                                          <p:spTgt spid="59">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5" grpId="0" animBg="1"/>
      <p:bldP spid="16" grpId="0" animBg="1"/>
      <p:bldP spid="17" grpId="0" animBg="1"/>
      <p:bldP spid="4" grpId="0" animBg="1"/>
      <p:bldP spid="6" grpId="0" animBg="1"/>
      <p:bldP spid="3" grpId="0" animBg="1"/>
      <p:bldP spid="10" grpId="0" animBg="1"/>
      <p:bldP spid="13" grpId="0" animBg="1"/>
      <p:bldP spid="14" grpId="0" animBg="1"/>
      <p:bldP spid="18" grpId="0" animBg="1"/>
      <p:bldP spid="19" grpId="0" animBg="1"/>
      <p:bldP spid="20" grpId="0" animBg="1"/>
      <p:bldP spid="21" grpId="0" animBg="1"/>
      <p:bldP spid="22" grpId="0" animBg="1"/>
      <p:bldP spid="23" grpId="0" animBg="1"/>
      <p:bldP spid="26" grpId="0" animBg="1"/>
      <p:bldP spid="27" grpId="0" animBg="1"/>
      <p:bldP spid="37" grpId="0" animBg="1"/>
      <p:bldP spid="39" grpId="0" animBg="1"/>
      <p:bldP spid="59" grpId="0" animBg="1"/>
      <p:bldP spid="58" grpId="0" animBg="1"/>
      <p:bldP spid="45" grpId="0" animBg="1"/>
    </p:bldLst>
  </p:timing>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1248</TotalTime>
  <Words>2045</Words>
  <Application>Microsoft Office PowerPoint</Application>
  <PresentationFormat>Widescreen</PresentationFormat>
  <Paragraphs>270</Paragraphs>
  <Slides>25</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Calibri Light</vt:lpstr>
      <vt:lpstr>Comforta</vt:lpstr>
      <vt:lpstr>Courier New</vt:lpstr>
      <vt:lpstr>Nunito</vt:lpstr>
      <vt:lpstr>Times New Roman</vt:lpstr>
      <vt:lpstr>Office Theme</vt:lpstr>
      <vt:lpstr>1_Office Theme</vt:lpstr>
      <vt:lpstr>  Multithreading  In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 class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Charvi Mehra</dc:creator>
  <cp:lastModifiedBy>Charvi Mehra</cp:lastModifiedBy>
  <cp:revision>20</cp:revision>
  <dcterms:created xsi:type="dcterms:W3CDTF">2023-06-09T10:22:57Z</dcterms:created>
  <dcterms:modified xsi:type="dcterms:W3CDTF">2023-06-12T08:32:59Z</dcterms:modified>
</cp:coreProperties>
</file>