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71" r:id="rId8"/>
    <p:sldId id="264" r:id="rId9"/>
    <p:sldId id="270" r:id="rId10"/>
    <p:sldId id="263" r:id="rId11"/>
    <p:sldId id="274"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B242"/>
    <a:srgbClr val="FF66FF"/>
    <a:srgbClr val="66FFFF"/>
    <a:srgbClr val="66FF33"/>
    <a:srgbClr val="FF9900"/>
    <a:srgbClr val="FFC72D"/>
    <a:srgbClr val="17C6A3"/>
    <a:srgbClr val="537CCB"/>
    <a:srgbClr val="717171"/>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41" autoAdjust="0"/>
  </p:normalViewPr>
  <p:slideViewPr>
    <p:cSldViewPr snapToGrid="0">
      <p:cViewPr varScale="1">
        <p:scale>
          <a:sx n="76" d="100"/>
          <a:sy n="76" d="100"/>
        </p:scale>
        <p:origin x="2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8A8AD-E853-4809-B117-F074460E96F5}"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5330B-02DC-462B-9639-37C036CC9493}" type="slidenum">
              <a:rPr lang="en-IN" smtClean="0"/>
              <a:t>‹#›</a:t>
            </a:fld>
            <a:endParaRPr lang="en-IN"/>
          </a:p>
        </p:txBody>
      </p:sp>
    </p:spTree>
    <p:extLst>
      <p:ext uri="{BB962C8B-B14F-4D97-AF65-F5344CB8AC3E}">
        <p14:creationId xmlns:p14="http://schemas.microsoft.com/office/powerpoint/2010/main" val="381527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Explained with heaps ahead</a:t>
            </a:r>
            <a:endParaRPr lang="en-IN" dirty="0"/>
          </a:p>
        </p:txBody>
      </p:sp>
      <p:sp>
        <p:nvSpPr>
          <p:cNvPr id="4" name="Slide Number Placeholder 3"/>
          <p:cNvSpPr>
            <a:spLocks noGrp="1"/>
          </p:cNvSpPr>
          <p:nvPr>
            <p:ph type="sldNum" sz="quarter" idx="5"/>
          </p:nvPr>
        </p:nvSpPr>
        <p:spPr/>
        <p:txBody>
          <a:bodyPr/>
          <a:lstStyle/>
          <a:p>
            <a:fld id="{2F65330B-02DC-462B-9639-37C036CC9493}" type="slidenum">
              <a:rPr lang="en-IN" smtClean="0"/>
              <a:t>5</a:t>
            </a:fld>
            <a:endParaRPr lang="en-IN"/>
          </a:p>
        </p:txBody>
      </p:sp>
    </p:spTree>
    <p:extLst>
      <p:ext uri="{BB962C8B-B14F-4D97-AF65-F5344CB8AC3E}">
        <p14:creationId xmlns:p14="http://schemas.microsoft.com/office/powerpoint/2010/main" val="149746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Explaining using heaps an imp point: PQ mai jab add krte hai elements toh wo sorted nahi hote heapify hote rehte hai but jb wo remove hote hai tab wo sorted ho kr aate hai</a:t>
            </a:r>
            <a:endParaRPr lang="en-IN" dirty="0"/>
          </a:p>
          <a:p>
            <a:endParaRPr lang="en-IN" dirty="0"/>
          </a:p>
        </p:txBody>
      </p:sp>
      <p:sp>
        <p:nvSpPr>
          <p:cNvPr id="4" name="Slide Number Placeholder 3"/>
          <p:cNvSpPr>
            <a:spLocks noGrp="1"/>
          </p:cNvSpPr>
          <p:nvPr>
            <p:ph type="sldNum" sz="quarter" idx="5"/>
          </p:nvPr>
        </p:nvSpPr>
        <p:spPr/>
        <p:txBody>
          <a:bodyPr/>
          <a:lstStyle/>
          <a:p>
            <a:fld id="{2F65330B-02DC-462B-9639-37C036CC9493}" type="slidenum">
              <a:rPr lang="en-IN" smtClean="0"/>
              <a:t>11</a:t>
            </a:fld>
            <a:endParaRPr lang="en-IN"/>
          </a:p>
        </p:txBody>
      </p:sp>
    </p:spTree>
    <p:extLst>
      <p:ext uri="{BB962C8B-B14F-4D97-AF65-F5344CB8AC3E}">
        <p14:creationId xmlns:p14="http://schemas.microsoft.com/office/powerpoint/2010/main" val="183422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5330B-02DC-462B-9639-37C036CC9493}" type="slidenum">
              <a:rPr lang="en-IN" smtClean="0"/>
              <a:t>12</a:t>
            </a:fld>
            <a:endParaRPr lang="en-IN"/>
          </a:p>
        </p:txBody>
      </p:sp>
    </p:spTree>
    <p:extLst>
      <p:ext uri="{BB962C8B-B14F-4D97-AF65-F5344CB8AC3E}">
        <p14:creationId xmlns:p14="http://schemas.microsoft.com/office/powerpoint/2010/main" val="3760749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5330B-02DC-462B-9639-37C036CC9493}" type="slidenum">
              <a:rPr lang="en-IN" smtClean="0"/>
              <a:t>14</a:t>
            </a:fld>
            <a:endParaRPr lang="en-IN"/>
          </a:p>
        </p:txBody>
      </p:sp>
    </p:spTree>
    <p:extLst>
      <p:ext uri="{BB962C8B-B14F-4D97-AF65-F5344CB8AC3E}">
        <p14:creationId xmlns:p14="http://schemas.microsoft.com/office/powerpoint/2010/main" val="219800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8EFB-3F82-7A5E-8158-A1CC3DB20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44A6EC-EE77-1987-9E31-05B0CA44C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C8F8BF-ED75-7521-37DA-4F6BB17257EE}"/>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E3B5C777-4DDB-FD7A-60F0-5EC403834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BFA61-D33F-0E62-C394-659F696C0D3F}"/>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20333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B780-86DF-0DDC-0154-163A86F1C9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975DF-753F-E812-FB50-EAAD5B1DA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00FE5-CF4A-CF0D-CC58-EBCC65F270B2}"/>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B749AA7A-808A-79EE-4EFA-52A6B65B7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9174E-8810-A533-5A00-10750FF1E8D7}"/>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256082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D3F62-F0BE-0A6D-38B2-77089F771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DB1C95-BB38-10C2-7930-938514BDD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6772C-3E4A-1F64-1EE4-494F98BC1AD9}"/>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D63B3F1D-0F5E-76FC-BF8C-04C8324FD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F89F9-6473-02A2-CBCE-84EB518061A2}"/>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12505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B3CA-794D-4AE6-1A78-8F1302A81A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8495AA-9D9B-45B3-3FCA-9DE4E78AE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854EC-DD87-0812-CC5F-27F318DFB577}"/>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2B0D0630-C3C4-CDD6-EF43-24C8DE21B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DA91A-0BD6-EFC9-B4B3-9D468BCDF503}"/>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19208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ADD9-259A-6BDB-5CE9-C9EFEAF7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B49F54-AEAF-5CD1-665A-C2EBE8F68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FE0EF-C4E4-7E39-997F-BA9642266383}"/>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34FE5E47-53D4-D037-84C8-0B6872FCD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1E6B2-4F02-AF62-4B59-2057C314656E}"/>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368071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C119-A601-76F5-F026-FE2C816158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04D2B-4896-F04B-9A4D-1C62AD445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511EB0-E9D7-0C13-3FD1-7B114F864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991E5B-9065-3871-BB37-385E188E8BAF}"/>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6" name="Footer Placeholder 5">
            <a:extLst>
              <a:ext uri="{FF2B5EF4-FFF2-40B4-BE49-F238E27FC236}">
                <a16:creationId xmlns:a16="http://schemas.microsoft.com/office/drawing/2014/main" id="{B3CFA8AD-825B-A78F-68D8-5F9B14BA3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0031DB-D919-D1B2-1FD2-9C96490279A1}"/>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16983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61F7-EBC9-EBBC-AEB7-48ED619BAF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9D7E4C-7A29-1EC8-B56A-64FE66F65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FCB6D-F8B5-2347-3B88-4F544B39E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6E969B-3041-4954-EFC0-7D59F2CAF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ED402-0F30-FAF3-555E-0C7B0137A0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FA933F-04EC-8927-A717-BA326C228B8A}"/>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8" name="Footer Placeholder 7">
            <a:extLst>
              <a:ext uri="{FF2B5EF4-FFF2-40B4-BE49-F238E27FC236}">
                <a16:creationId xmlns:a16="http://schemas.microsoft.com/office/drawing/2014/main" id="{02F02781-4810-E3DF-9127-5009D790F9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61C77-20D8-9550-4E3B-C00446F2BCF8}"/>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8609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C213-1E53-73E8-A569-FAF762F0BB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BB660-5081-F21A-B3A3-121D2102EF08}"/>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4" name="Footer Placeholder 3">
            <a:extLst>
              <a:ext uri="{FF2B5EF4-FFF2-40B4-BE49-F238E27FC236}">
                <a16:creationId xmlns:a16="http://schemas.microsoft.com/office/drawing/2014/main" id="{6C3BA5C4-CD38-398D-3AA6-AE08741162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E4F8DF-B401-9C0B-09A8-F64386725732}"/>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350619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2087C-AE50-C205-C268-A5FFD4E2FC0F}"/>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3" name="Footer Placeholder 2">
            <a:extLst>
              <a:ext uri="{FF2B5EF4-FFF2-40B4-BE49-F238E27FC236}">
                <a16:creationId xmlns:a16="http://schemas.microsoft.com/office/drawing/2014/main" id="{0531681A-5F81-646C-FBA6-31E3C8145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09061-2CC6-01B3-3E72-F97609051397}"/>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41809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B06D-7342-83BA-523F-011A82A42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0C65EA-4163-E64A-39B7-EE180BEAA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3DC4AE-E2F4-53B9-C6C2-D77327742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0B60D-3254-09E1-A626-73E333272FCF}"/>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6" name="Footer Placeholder 5">
            <a:extLst>
              <a:ext uri="{FF2B5EF4-FFF2-40B4-BE49-F238E27FC236}">
                <a16:creationId xmlns:a16="http://schemas.microsoft.com/office/drawing/2014/main" id="{2065F4CB-9D25-D5A9-2355-355C2FD4D4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C88B8-A5D2-24FB-E539-C55D3F54E11A}"/>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234526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1405-FFE9-9180-8E32-62C3B3988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683C27-E17E-1717-4FC1-08A9827A1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D6A47E-BA15-949F-6AA3-A608C2117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174F1-6419-5316-EE33-EBED007A3764}"/>
              </a:ext>
            </a:extLst>
          </p:cNvPr>
          <p:cNvSpPr>
            <a:spLocks noGrp="1"/>
          </p:cNvSpPr>
          <p:nvPr>
            <p:ph type="dt" sz="half" idx="10"/>
          </p:nvPr>
        </p:nvSpPr>
        <p:spPr/>
        <p:txBody>
          <a:bodyPr/>
          <a:lstStyle/>
          <a:p>
            <a:fld id="{73C05E0A-199D-459A-B6D7-F034AEF464E7}" type="datetimeFigureOut">
              <a:rPr lang="en-IN" smtClean="0"/>
              <a:t>24-05-2023</a:t>
            </a:fld>
            <a:endParaRPr lang="en-IN"/>
          </a:p>
        </p:txBody>
      </p:sp>
      <p:sp>
        <p:nvSpPr>
          <p:cNvPr id="6" name="Footer Placeholder 5">
            <a:extLst>
              <a:ext uri="{FF2B5EF4-FFF2-40B4-BE49-F238E27FC236}">
                <a16:creationId xmlns:a16="http://schemas.microsoft.com/office/drawing/2014/main" id="{8B14AED7-DE38-BED8-7018-591138EB2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E517E-AC84-210C-9AD1-844EDF5F5EB2}"/>
              </a:ext>
            </a:extLst>
          </p:cNvPr>
          <p:cNvSpPr>
            <a:spLocks noGrp="1"/>
          </p:cNvSpPr>
          <p:nvPr>
            <p:ph type="sldNum" sz="quarter" idx="12"/>
          </p:nvPr>
        </p:nvSpPr>
        <p:spPr/>
        <p:txBody>
          <a:bodyPr/>
          <a:lstStyle/>
          <a:p>
            <a:fld id="{4E234DCD-2044-474A-9874-B8113FA8E658}" type="slidenum">
              <a:rPr lang="en-IN" smtClean="0"/>
              <a:t>‹#›</a:t>
            </a:fld>
            <a:endParaRPr lang="en-IN"/>
          </a:p>
        </p:txBody>
      </p:sp>
    </p:spTree>
    <p:extLst>
      <p:ext uri="{BB962C8B-B14F-4D97-AF65-F5344CB8AC3E}">
        <p14:creationId xmlns:p14="http://schemas.microsoft.com/office/powerpoint/2010/main" val="399529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51EC0-54A0-30C8-776C-59F50E7E0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EED411-5E00-29E9-ADC2-000457B88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8AF97-84F1-3E59-4491-EDCBEDCAE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5E0A-199D-459A-B6D7-F034AEF464E7}" type="datetimeFigureOut">
              <a:rPr lang="en-IN" smtClean="0"/>
              <a:t>24-05-2023</a:t>
            </a:fld>
            <a:endParaRPr lang="en-IN"/>
          </a:p>
        </p:txBody>
      </p:sp>
      <p:sp>
        <p:nvSpPr>
          <p:cNvPr id="5" name="Footer Placeholder 4">
            <a:extLst>
              <a:ext uri="{FF2B5EF4-FFF2-40B4-BE49-F238E27FC236}">
                <a16:creationId xmlns:a16="http://schemas.microsoft.com/office/drawing/2014/main" id="{D8DFE9C0-BE96-7C11-D8B6-39E491669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0BF32-D1FC-B324-DAFA-2B631F61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34DCD-2044-474A-9874-B8113FA8E658}" type="slidenum">
              <a:rPr lang="en-IN" smtClean="0"/>
              <a:t>‹#›</a:t>
            </a:fld>
            <a:endParaRPr lang="en-IN"/>
          </a:p>
        </p:txBody>
      </p:sp>
    </p:spTree>
    <p:extLst>
      <p:ext uri="{BB962C8B-B14F-4D97-AF65-F5344CB8AC3E}">
        <p14:creationId xmlns:p14="http://schemas.microsoft.com/office/powerpoint/2010/main" val="294836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B70F73-9267-48EE-64C2-15EBF8DD0DF8}"/>
              </a:ext>
            </a:extLst>
          </p:cNvPr>
          <p:cNvSpPr/>
          <p:nvPr/>
        </p:nvSpPr>
        <p:spPr>
          <a:xfrm>
            <a:off x="3558209" y="1421296"/>
            <a:ext cx="5466521" cy="127220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Data Structures: Priority Queues</a:t>
            </a:r>
          </a:p>
          <a:p>
            <a:pPr algn="ctr"/>
            <a:r>
              <a:rPr lang="en-US" sz="2800" dirty="0"/>
              <a:t>24/05/2023</a:t>
            </a:r>
            <a:endParaRPr lang="en-IN" sz="2800" dirty="0"/>
          </a:p>
        </p:txBody>
      </p:sp>
      <p:sp>
        <p:nvSpPr>
          <p:cNvPr id="3" name="Rectangle 2">
            <a:extLst>
              <a:ext uri="{FF2B5EF4-FFF2-40B4-BE49-F238E27FC236}">
                <a16:creationId xmlns:a16="http://schemas.microsoft.com/office/drawing/2014/main" id="{6E40D1CA-A59F-E67C-1E9A-64820D4BE53B}"/>
              </a:ext>
            </a:extLst>
          </p:cNvPr>
          <p:cNvSpPr/>
          <p:nvPr/>
        </p:nvSpPr>
        <p:spPr>
          <a:xfrm>
            <a:off x="10560818" y="6219930"/>
            <a:ext cx="1369560" cy="48898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Charvi Mehra</a:t>
            </a:r>
            <a:endParaRPr lang="en-IN" sz="1600" dirty="0"/>
          </a:p>
        </p:txBody>
      </p:sp>
    </p:spTree>
    <p:extLst>
      <p:ext uri="{BB962C8B-B14F-4D97-AF65-F5344CB8AC3E}">
        <p14:creationId xmlns:p14="http://schemas.microsoft.com/office/powerpoint/2010/main" val="3640408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820DCE-1729-44E6-A8A0-5B36B4BA68C4}"/>
              </a:ext>
            </a:extLst>
          </p:cNvPr>
          <p:cNvSpPr/>
          <p:nvPr/>
        </p:nvSpPr>
        <p:spPr>
          <a:xfrm>
            <a:off x="457199" y="223935"/>
            <a:ext cx="11448662" cy="69979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Ques.</a:t>
            </a:r>
            <a:r>
              <a:rPr lang="en-US" dirty="0">
                <a:solidFill>
                  <a:schemeClr val="tx1"/>
                </a:solidFill>
              </a:rPr>
              <a:t>  Write a java program to depict the implementation of priority queues and also</a:t>
            </a:r>
            <a:r>
              <a:rPr lang="en-US" dirty="0">
                <a:solidFill>
                  <a:schemeClr val="tx1"/>
                </a:solidFill>
                <a:latin typeface="Nunito" pitchFamily="2" charset="0"/>
              </a:rPr>
              <a:t> </a:t>
            </a:r>
            <a:r>
              <a:rPr lang="en-IN" dirty="0">
                <a:solidFill>
                  <a:schemeClr val="tx1"/>
                </a:solidFill>
              </a:rPr>
              <a:t>frequently used PriorityQueue           methods.</a:t>
            </a:r>
          </a:p>
        </p:txBody>
      </p:sp>
      <p:sp>
        <p:nvSpPr>
          <p:cNvPr id="3" name="Rectangle 2">
            <a:extLst>
              <a:ext uri="{FF2B5EF4-FFF2-40B4-BE49-F238E27FC236}">
                <a16:creationId xmlns:a16="http://schemas.microsoft.com/office/drawing/2014/main" id="{940DFC82-BD8A-9654-0EAD-60C203B52FA1}"/>
              </a:ext>
            </a:extLst>
          </p:cNvPr>
          <p:cNvSpPr/>
          <p:nvPr/>
        </p:nvSpPr>
        <p:spPr>
          <a:xfrm>
            <a:off x="457199" y="1156995"/>
            <a:ext cx="8630817" cy="5467739"/>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89FB9B9-EFA8-2B07-3EEF-4CD705C9E5EA}"/>
              </a:ext>
            </a:extLst>
          </p:cNvPr>
          <p:cNvSpPr txBox="1"/>
          <p:nvPr/>
        </p:nvSpPr>
        <p:spPr>
          <a:xfrm>
            <a:off x="562945" y="1309663"/>
            <a:ext cx="8705462" cy="5632311"/>
          </a:xfrm>
          <a:prstGeom prst="rect">
            <a:avLst/>
          </a:prstGeom>
          <a:noFill/>
        </p:spPr>
        <p:txBody>
          <a:bodyPr wrap="square" rtlCol="0">
            <a:spAutoFit/>
          </a:bodyPr>
          <a:lstStyle/>
          <a:p>
            <a:pPr marL="0" marR="0">
              <a:spcBef>
                <a:spcPts val="0"/>
              </a:spcBef>
              <a:spcAft>
                <a:spcPts val="0"/>
              </a:spcAft>
            </a:pPr>
            <a:r>
              <a:rPr lang="en-IN" sz="1500" dirty="0">
                <a:solidFill>
                  <a:srgbClr val="CC6C1D"/>
                </a:solidFill>
                <a:effectLst/>
                <a:latin typeface="Courier New" panose="02070309020205020404" pitchFamily="49" charset="0"/>
              </a:rPr>
              <a:t>import</a:t>
            </a:r>
            <a:r>
              <a:rPr lang="en-IN" sz="1500" dirty="0">
                <a:solidFill>
                  <a:srgbClr val="D9E8F7"/>
                </a:solidFill>
                <a:effectLst/>
                <a:latin typeface="Courier New" panose="02070309020205020404" pitchFamily="49" charset="0"/>
              </a:rPr>
              <a:t> java</a:t>
            </a:r>
            <a:r>
              <a:rPr lang="en-IN" sz="1500" dirty="0">
                <a:solidFill>
                  <a:srgbClr val="E6E6FA"/>
                </a:solidFill>
                <a:effectLst/>
                <a:latin typeface="Courier New" panose="02070309020205020404" pitchFamily="49" charset="0"/>
              </a:rPr>
              <a:t>.</a:t>
            </a:r>
            <a:r>
              <a:rPr lang="en-IN" sz="1500" dirty="0">
                <a:solidFill>
                  <a:srgbClr val="D9E8F7"/>
                </a:solidFill>
                <a:effectLst/>
                <a:latin typeface="Courier New" panose="02070309020205020404" pitchFamily="49" charset="0"/>
              </a:rPr>
              <a:t>util</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CC6C1D"/>
                </a:solidFill>
                <a:effectLst/>
                <a:latin typeface="Courier New" panose="02070309020205020404" pitchFamily="49" charset="0"/>
              </a:rPr>
              <a:t>public</a:t>
            </a:r>
            <a:r>
              <a:rPr lang="en-IN" sz="1500" dirty="0">
                <a:solidFill>
                  <a:srgbClr val="D9E8F7"/>
                </a:solidFill>
                <a:effectLst/>
                <a:latin typeface="Courier New" panose="02070309020205020404" pitchFamily="49" charset="0"/>
              </a:rPr>
              <a:t> </a:t>
            </a:r>
            <a:r>
              <a:rPr lang="en-IN" sz="1500" dirty="0">
                <a:solidFill>
                  <a:srgbClr val="CC6C1D"/>
                </a:solidFill>
                <a:effectLst/>
                <a:latin typeface="Courier New" panose="02070309020205020404" pitchFamily="49" charset="0"/>
              </a:rPr>
              <a:t>class</a:t>
            </a:r>
            <a:r>
              <a:rPr lang="en-IN" sz="1500" dirty="0">
                <a:solidFill>
                  <a:srgbClr val="D9E8F7"/>
                </a:solidFill>
                <a:effectLst/>
                <a:latin typeface="Courier New" panose="02070309020205020404" pitchFamily="49" charset="0"/>
              </a:rPr>
              <a:t> </a:t>
            </a:r>
            <a:r>
              <a:rPr lang="en-IN" sz="1500" dirty="0">
                <a:solidFill>
                  <a:srgbClr val="1290C3"/>
                </a:solidFill>
                <a:effectLst/>
                <a:latin typeface="Courier New" panose="02070309020205020404" pitchFamily="49" charset="0"/>
              </a:rPr>
              <a:t>PQSimpler</a:t>
            </a:r>
            <a:r>
              <a:rPr lang="en-IN" sz="1500" dirty="0">
                <a:solidFill>
                  <a:srgbClr val="D9E8F7"/>
                </a:solidFill>
                <a:effectLst/>
                <a:latin typeface="Courier New" panose="02070309020205020404" pitchFamily="49" charset="0"/>
              </a:rPr>
              <a:t> </a:t>
            </a:r>
            <a:r>
              <a:rPr lang="en-IN" sz="1500" dirty="0">
                <a:solidFill>
                  <a:srgbClr val="F9FAF4"/>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CC6C1D"/>
                </a:solidFill>
                <a:effectLst/>
                <a:latin typeface="Courier New" panose="02070309020205020404" pitchFamily="49" charset="0"/>
              </a:rPr>
              <a:t>public</a:t>
            </a:r>
            <a:r>
              <a:rPr lang="en-IN" sz="1500" dirty="0">
                <a:solidFill>
                  <a:srgbClr val="D9E8F7"/>
                </a:solidFill>
                <a:effectLst/>
                <a:latin typeface="Courier New" panose="02070309020205020404" pitchFamily="49" charset="0"/>
              </a:rPr>
              <a:t> </a:t>
            </a:r>
            <a:r>
              <a:rPr lang="en-IN" sz="1500" dirty="0">
                <a:solidFill>
                  <a:srgbClr val="CC6C1D"/>
                </a:solidFill>
                <a:effectLst/>
                <a:latin typeface="Courier New" panose="02070309020205020404" pitchFamily="49" charset="0"/>
              </a:rPr>
              <a:t>static</a:t>
            </a:r>
            <a:r>
              <a:rPr lang="en-IN" sz="1500" dirty="0">
                <a:solidFill>
                  <a:srgbClr val="D9E8F7"/>
                </a:solidFill>
                <a:effectLst/>
                <a:latin typeface="Courier New" panose="02070309020205020404" pitchFamily="49" charset="0"/>
              </a:rPr>
              <a:t> </a:t>
            </a:r>
            <a:r>
              <a:rPr lang="en-IN" sz="1500" dirty="0">
                <a:solidFill>
                  <a:srgbClr val="CC6C1D"/>
                </a:solidFill>
                <a:effectLst/>
                <a:latin typeface="Courier New" panose="02070309020205020404" pitchFamily="49" charset="0"/>
              </a:rPr>
              <a:t>void</a:t>
            </a:r>
            <a:r>
              <a:rPr lang="en-IN" sz="1500" dirty="0">
                <a:solidFill>
                  <a:srgbClr val="D9E8F7"/>
                </a:solidFill>
                <a:effectLst/>
                <a:latin typeface="Courier New" panose="02070309020205020404" pitchFamily="49" charset="0"/>
              </a:rPr>
              <a:t> </a:t>
            </a:r>
            <a:r>
              <a:rPr lang="en-IN" sz="1500" dirty="0">
                <a:solidFill>
                  <a:srgbClr val="1EB540"/>
                </a:solidFill>
                <a:effectLst/>
                <a:latin typeface="Courier New" panose="02070309020205020404" pitchFamily="49" charset="0"/>
              </a:rPr>
              <a:t>main</a:t>
            </a:r>
            <a:r>
              <a:rPr lang="en-IN" sz="1500" dirty="0">
                <a:solidFill>
                  <a:srgbClr val="F9FAF4"/>
                </a:solidFill>
                <a:effectLst/>
                <a:latin typeface="Courier New" panose="02070309020205020404" pitchFamily="49" charset="0"/>
              </a:rPr>
              <a:t>(</a:t>
            </a:r>
            <a:r>
              <a:rPr lang="en-IN" sz="1500" dirty="0">
                <a:solidFill>
                  <a:srgbClr val="1290C3"/>
                </a:solidFill>
                <a:effectLst/>
                <a:latin typeface="Courier New" panose="02070309020205020404" pitchFamily="49" charset="0"/>
              </a:rPr>
              <a:t>String</a:t>
            </a:r>
            <a:r>
              <a:rPr lang="en-IN" sz="1500" dirty="0">
                <a:solidFill>
                  <a:srgbClr val="F9FAF4"/>
                </a:solidFill>
                <a:effectLst/>
                <a:latin typeface="Courier New" panose="02070309020205020404" pitchFamily="49" charset="0"/>
              </a:rPr>
              <a:t>[]</a:t>
            </a:r>
            <a:r>
              <a:rPr lang="en-IN" sz="1500" dirty="0">
                <a:solidFill>
                  <a:srgbClr val="D9E8F7"/>
                </a:solidFill>
                <a:effectLst/>
                <a:latin typeface="Courier New" panose="02070309020205020404" pitchFamily="49" charset="0"/>
              </a:rPr>
              <a:t> </a:t>
            </a:r>
            <a:r>
              <a:rPr lang="en-IN" sz="1500" dirty="0">
                <a:solidFill>
                  <a:srgbClr val="79ABFF"/>
                </a:solidFill>
                <a:effectLst/>
                <a:latin typeface="Courier New" panose="02070309020205020404" pitchFamily="49" charset="0"/>
              </a:rPr>
              <a:t>args</a:t>
            </a:r>
            <a:r>
              <a:rPr lang="en-IN" sz="1500" dirty="0">
                <a:solidFill>
                  <a:srgbClr val="F9FAF4"/>
                </a:solidFill>
                <a:effectLst/>
                <a:latin typeface="Courier New" panose="02070309020205020404" pitchFamily="49" charset="0"/>
              </a:rPr>
              <a:t>)</a:t>
            </a:r>
            <a:r>
              <a:rPr lang="en-IN" sz="1500" dirty="0">
                <a:solidFill>
                  <a:srgbClr val="D9E8F7"/>
                </a:solidFill>
                <a:effectLst/>
                <a:latin typeface="Courier New" panose="02070309020205020404" pitchFamily="49" charset="0"/>
              </a:rPr>
              <a:t> </a:t>
            </a:r>
            <a:r>
              <a:rPr lang="en-IN" sz="1500" dirty="0">
                <a:solidFill>
                  <a:srgbClr val="F9FAF4"/>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//Syntax for declaring a priority queue</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PriorityQueue</a:t>
            </a:r>
            <a:r>
              <a:rPr lang="en-IN" sz="1500" dirty="0">
                <a:solidFill>
                  <a:srgbClr val="E6E6FA"/>
                </a:solidFill>
                <a:effectLst/>
                <a:latin typeface="Courier New" panose="02070309020205020404" pitchFamily="49" charset="0"/>
              </a:rPr>
              <a:t>&lt;</a:t>
            </a:r>
            <a:r>
              <a:rPr lang="en-IN" sz="1500" dirty="0">
                <a:solidFill>
                  <a:srgbClr val="B166DA"/>
                </a:solidFill>
                <a:effectLst/>
                <a:latin typeface="Courier New" panose="02070309020205020404" pitchFamily="49" charset="0"/>
              </a:rPr>
              <a:t>Integer</a:t>
            </a:r>
            <a:r>
              <a:rPr lang="en-IN" sz="1500" dirty="0">
                <a:solidFill>
                  <a:srgbClr val="E6E6FA"/>
                </a:solidFill>
                <a:effectLst/>
                <a:latin typeface="Courier New" panose="02070309020205020404" pitchFamily="49" charset="0"/>
              </a:rPr>
              <a:t>&gt;</a:t>
            </a:r>
            <a:r>
              <a:rPr lang="en-IN" sz="1500" dirty="0">
                <a:solidFill>
                  <a:srgbClr val="D9E8F7"/>
                </a:solidFill>
                <a:effectLst/>
                <a:latin typeface="Courier New" panose="02070309020205020404" pitchFamily="49" charset="0"/>
              </a:rPr>
              <a:t> </a:t>
            </a:r>
            <a:r>
              <a:rPr lang="en-IN" sz="1500" dirty="0">
                <a:solidFill>
                  <a:srgbClr val="F2F200"/>
                </a:solidFill>
                <a:effectLst/>
                <a:latin typeface="Courier New" panose="02070309020205020404" pitchFamily="49" charset="0"/>
              </a:rPr>
              <a:t>pq</a:t>
            </a:r>
            <a:r>
              <a:rPr lang="en-IN" sz="1500" dirty="0">
                <a:solidFill>
                  <a:srgbClr val="D9E8F7"/>
                </a:solidFill>
                <a:effectLst/>
                <a:latin typeface="Courier New" panose="02070309020205020404" pitchFamily="49" charset="0"/>
              </a:rPr>
              <a:t> </a:t>
            </a:r>
            <a:r>
              <a:rPr lang="en-IN" sz="1500" dirty="0">
                <a:solidFill>
                  <a:srgbClr val="E6E6FA"/>
                </a:solidFill>
                <a:effectLst/>
                <a:latin typeface="Courier New" panose="02070309020205020404" pitchFamily="49" charset="0"/>
              </a:rPr>
              <a:t>=</a:t>
            </a:r>
            <a:r>
              <a:rPr lang="en-IN" sz="1500" dirty="0">
                <a:solidFill>
                  <a:srgbClr val="D9E8F7"/>
                </a:solidFill>
                <a:effectLst/>
                <a:latin typeface="Courier New" panose="02070309020205020404" pitchFamily="49" charset="0"/>
              </a:rPr>
              <a:t> </a:t>
            </a:r>
            <a:r>
              <a:rPr lang="en-IN" sz="1500" dirty="0">
                <a:solidFill>
                  <a:srgbClr val="CC6C1D"/>
                </a:solidFill>
                <a:effectLst/>
                <a:latin typeface="Courier New" panose="02070309020205020404" pitchFamily="49" charset="0"/>
              </a:rPr>
              <a:t>new</a:t>
            </a:r>
            <a:r>
              <a:rPr lang="en-IN" sz="1500" dirty="0">
                <a:solidFill>
                  <a:srgbClr val="D9E8F7"/>
                </a:solidFill>
                <a:effectLst/>
                <a:latin typeface="Courier New" panose="02070309020205020404" pitchFamily="49" charset="0"/>
              </a:rPr>
              <a:t> </a:t>
            </a:r>
            <a:r>
              <a:rPr lang="en-IN" sz="1500" dirty="0">
                <a:solidFill>
                  <a:srgbClr val="A7EC21"/>
                </a:solidFill>
                <a:effectLst/>
                <a:latin typeface="Courier New" panose="02070309020205020404" pitchFamily="49" charset="0"/>
              </a:rPr>
              <a:t>PriorityQueue</a:t>
            </a:r>
            <a:r>
              <a:rPr lang="en-IN" sz="1500" dirty="0">
                <a:solidFill>
                  <a:srgbClr val="E6E6FA"/>
                </a:solidFill>
                <a:effectLst/>
                <a:latin typeface="Courier New" panose="02070309020205020404" pitchFamily="49" charset="0"/>
              </a:rPr>
              <a:t>&lt;&gt;</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//add(): Adding elements to the priority queue</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add</a:t>
            </a:r>
            <a:r>
              <a:rPr lang="en-IN" sz="1500" dirty="0">
                <a:solidFill>
                  <a:srgbClr val="F9FAF4"/>
                </a:solidFill>
                <a:effectLst/>
                <a:latin typeface="Courier New" panose="02070309020205020404" pitchFamily="49" charset="0"/>
              </a:rPr>
              <a:t>(</a:t>
            </a:r>
            <a:r>
              <a:rPr lang="en-IN" sz="1500" dirty="0">
                <a:solidFill>
                  <a:srgbClr val="6897BB"/>
                </a:solidFill>
                <a:effectLst/>
                <a:latin typeface="Courier New" panose="02070309020205020404" pitchFamily="49" charset="0"/>
              </a:rPr>
              <a:t>5</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add</a:t>
            </a:r>
            <a:r>
              <a:rPr lang="en-IN" sz="1500" dirty="0">
                <a:solidFill>
                  <a:srgbClr val="F9FAF4"/>
                </a:solidFill>
                <a:effectLst/>
                <a:latin typeface="Courier New" panose="02070309020205020404" pitchFamily="49" charset="0"/>
              </a:rPr>
              <a:t>(</a:t>
            </a:r>
            <a:r>
              <a:rPr lang="en-IN" sz="1500" dirty="0">
                <a:solidFill>
                  <a:srgbClr val="6897BB"/>
                </a:solidFill>
                <a:effectLst/>
                <a:latin typeface="Courier New" panose="02070309020205020404" pitchFamily="49" charset="0"/>
              </a:rPr>
              <a:t>15</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add</a:t>
            </a:r>
            <a:r>
              <a:rPr lang="en-IN" sz="1500" dirty="0">
                <a:solidFill>
                  <a:srgbClr val="F9FAF4"/>
                </a:solidFill>
                <a:effectLst/>
                <a:latin typeface="Courier New" panose="02070309020205020404" pitchFamily="49" charset="0"/>
              </a:rPr>
              <a:t>(</a:t>
            </a:r>
            <a:r>
              <a:rPr lang="en-IN" sz="1500" dirty="0">
                <a:solidFill>
                  <a:srgbClr val="6897BB"/>
                </a:solidFill>
                <a:effectLst/>
                <a:latin typeface="Courier New" panose="02070309020205020404" pitchFamily="49" charset="0"/>
              </a:rPr>
              <a:t>10</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//contains(): </a:t>
            </a:r>
            <a:r>
              <a:rPr lang="en-IN" sz="1500" dirty="0">
                <a:solidFill>
                  <a:srgbClr val="717171"/>
                </a:solidFill>
                <a:effectLst/>
                <a:latin typeface="Courier New" panose="02070309020205020404" pitchFamily="49" charset="0"/>
              </a:rPr>
              <a:t>used to check </a:t>
            </a:r>
            <a:r>
              <a:rPr lang="en-IN" sz="1500" dirty="0">
                <a:solidFill>
                  <a:srgbClr val="808080"/>
                </a:solidFill>
                <a:effectLst/>
                <a:latin typeface="Courier New" panose="02070309020205020404" pitchFamily="49" charset="0"/>
              </a:rPr>
              <a:t>if an element is present in the queue or not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System</a:t>
            </a:r>
            <a:r>
              <a:rPr lang="en-IN" sz="1500" dirty="0">
                <a:solidFill>
                  <a:srgbClr val="E6E6FA"/>
                </a:solidFill>
                <a:effectLst/>
                <a:latin typeface="Courier New" panose="02070309020205020404" pitchFamily="49" charset="0"/>
              </a:rPr>
              <a:t>.</a:t>
            </a:r>
            <a:r>
              <a:rPr lang="en-IN" sz="1500" b="1" i="1" dirty="0">
                <a:solidFill>
                  <a:srgbClr val="8DDAF8"/>
                </a:solidFill>
                <a:effectLst/>
                <a:latin typeface="Courier New" panose="02070309020205020404" pitchFamily="49" charset="0"/>
              </a:rPr>
              <a:t>out</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println</a:t>
            </a:r>
            <a:r>
              <a:rPr lang="en-IN" sz="1500" dirty="0">
                <a:solidFill>
                  <a:srgbClr val="F9FAF4"/>
                </a:solidFill>
                <a:effectLst/>
                <a:latin typeface="Courier New" panose="02070309020205020404" pitchFamily="49" charset="0"/>
              </a:rPr>
              <a:t>(</a:t>
            </a:r>
            <a:r>
              <a:rPr lang="en-IN" sz="1500" dirty="0">
                <a:solidFill>
                  <a:srgbClr val="17C6A3"/>
                </a:solidFill>
                <a:effectLst/>
                <a:latin typeface="Courier New" panose="02070309020205020404" pitchFamily="49" charset="0"/>
              </a:rPr>
              <a:t>"The queue contain the element 15: "</a:t>
            </a:r>
            <a:r>
              <a:rPr lang="en-IN" sz="1500" dirty="0">
                <a:solidFill>
                  <a:srgbClr val="E6E6FA"/>
                </a:solidFill>
                <a:effectLst/>
                <a:latin typeface="Courier New" panose="02070309020205020404" pitchFamily="49" charset="0"/>
              </a:rPr>
              <a:t>+</a:t>
            </a: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contains</a:t>
            </a:r>
            <a:r>
              <a:rPr lang="en-IN" sz="1500" dirty="0">
                <a:solidFill>
                  <a:srgbClr val="F9FAF4"/>
                </a:solidFill>
                <a:effectLst/>
                <a:latin typeface="Courier New" panose="02070309020205020404" pitchFamily="49" charset="0"/>
              </a:rPr>
              <a:t>(</a:t>
            </a:r>
            <a:r>
              <a:rPr lang="en-IN" sz="1500" dirty="0">
                <a:solidFill>
                  <a:srgbClr val="6897BB"/>
                </a:solidFill>
                <a:effectLst/>
                <a:latin typeface="Courier New" panose="02070309020205020404" pitchFamily="49" charset="0"/>
              </a:rPr>
              <a:t>15</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System</a:t>
            </a:r>
            <a:r>
              <a:rPr lang="en-IN" sz="1500" dirty="0">
                <a:solidFill>
                  <a:srgbClr val="E6E6FA"/>
                </a:solidFill>
                <a:effectLst/>
                <a:latin typeface="Courier New" panose="02070309020205020404" pitchFamily="49" charset="0"/>
              </a:rPr>
              <a:t>.</a:t>
            </a:r>
            <a:r>
              <a:rPr lang="en-IN" sz="1500" b="1" i="1" dirty="0">
                <a:solidFill>
                  <a:srgbClr val="8DDAF8"/>
                </a:solidFill>
                <a:effectLst/>
                <a:latin typeface="Courier New" panose="02070309020205020404" pitchFamily="49" charset="0"/>
              </a:rPr>
              <a:t>out</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println</a:t>
            </a:r>
            <a:r>
              <a:rPr lang="en-IN" sz="1500" dirty="0">
                <a:solidFill>
                  <a:srgbClr val="F9FAF4"/>
                </a:solidFill>
                <a:effectLst/>
                <a:latin typeface="Courier New" panose="02070309020205020404" pitchFamily="49" charset="0"/>
              </a:rPr>
              <a:t>(</a:t>
            </a:r>
            <a:r>
              <a:rPr lang="en-IN" sz="1500" dirty="0">
                <a:solidFill>
                  <a:srgbClr val="17C6A3"/>
                </a:solidFill>
                <a:effectLst/>
                <a:latin typeface="Courier New" panose="02070309020205020404" pitchFamily="49" charset="0"/>
              </a:rPr>
              <a:t>"The queue contain the element 12: "</a:t>
            </a:r>
            <a:r>
              <a:rPr lang="en-IN" sz="1500" dirty="0">
                <a:solidFill>
                  <a:srgbClr val="E6E6FA"/>
                </a:solidFill>
                <a:effectLst/>
                <a:latin typeface="Courier New" panose="02070309020205020404" pitchFamily="49" charset="0"/>
              </a:rPr>
              <a:t>+</a:t>
            </a: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contains</a:t>
            </a:r>
            <a:r>
              <a:rPr lang="en-IN" sz="1500" dirty="0">
                <a:solidFill>
                  <a:srgbClr val="F9FAF4"/>
                </a:solidFill>
                <a:effectLst/>
                <a:latin typeface="Courier New" panose="02070309020205020404" pitchFamily="49" charset="0"/>
              </a:rPr>
              <a:t>(</a:t>
            </a:r>
            <a:r>
              <a:rPr lang="en-IN" sz="1500" dirty="0">
                <a:solidFill>
                  <a:srgbClr val="6897BB"/>
                </a:solidFill>
                <a:effectLst/>
                <a:latin typeface="Courier New" panose="02070309020205020404" pitchFamily="49" charset="0"/>
              </a:rPr>
              <a:t>12</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//peek(): returns the topmost element present in the priority queue.</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System</a:t>
            </a:r>
            <a:r>
              <a:rPr lang="en-IN" sz="1500" dirty="0">
                <a:solidFill>
                  <a:srgbClr val="E6E6FA"/>
                </a:solidFill>
                <a:effectLst/>
                <a:latin typeface="Courier New" panose="02070309020205020404" pitchFamily="49" charset="0"/>
              </a:rPr>
              <a:t>.</a:t>
            </a:r>
            <a:r>
              <a:rPr lang="en-IN" sz="1500" b="1" i="1" dirty="0">
                <a:solidFill>
                  <a:srgbClr val="8DDAF8"/>
                </a:solidFill>
                <a:effectLst/>
                <a:latin typeface="Courier New" panose="02070309020205020404" pitchFamily="49" charset="0"/>
              </a:rPr>
              <a:t>out</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println</a:t>
            </a:r>
            <a:r>
              <a:rPr lang="en-IN" sz="1500" dirty="0">
                <a:solidFill>
                  <a:srgbClr val="F9FAF4"/>
                </a:solidFill>
                <a:effectLst/>
                <a:latin typeface="Courier New" panose="02070309020205020404" pitchFamily="49" charset="0"/>
              </a:rPr>
              <a:t>(</a:t>
            </a:r>
            <a:r>
              <a:rPr lang="en-IN" sz="1500" dirty="0">
                <a:solidFill>
                  <a:srgbClr val="17C6A3"/>
                </a:solidFill>
                <a:effectLst/>
                <a:latin typeface="Courier New" panose="02070309020205020404" pitchFamily="49" charset="0"/>
              </a:rPr>
              <a:t>"The first element is: "</a:t>
            </a:r>
            <a:r>
              <a:rPr lang="en-IN" sz="1500" dirty="0">
                <a:solidFill>
                  <a:srgbClr val="E6E6FA"/>
                </a:solidFill>
                <a:effectLst/>
                <a:latin typeface="Courier New" panose="02070309020205020404" pitchFamily="49" charset="0"/>
              </a:rPr>
              <a:t>+</a:t>
            </a: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peek</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//Printing out the elements of the priority queue in the priority order</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//By default in java it is minimum heap/ minimum priority queue</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System</a:t>
            </a:r>
            <a:r>
              <a:rPr lang="en-IN" sz="1500" dirty="0">
                <a:solidFill>
                  <a:srgbClr val="E6E6FA"/>
                </a:solidFill>
                <a:effectLst/>
                <a:latin typeface="Courier New" panose="02070309020205020404" pitchFamily="49" charset="0"/>
              </a:rPr>
              <a:t>.</a:t>
            </a:r>
            <a:r>
              <a:rPr lang="en-IN" sz="1500" b="1" i="1" dirty="0">
                <a:solidFill>
                  <a:srgbClr val="8DDAF8"/>
                </a:solidFill>
                <a:effectLst/>
                <a:latin typeface="Courier New" panose="02070309020205020404" pitchFamily="49" charset="0"/>
              </a:rPr>
              <a:t>out</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println</a:t>
            </a:r>
            <a:r>
              <a:rPr lang="en-IN" sz="1500" dirty="0">
                <a:solidFill>
                  <a:srgbClr val="F9FAF4"/>
                </a:solidFill>
                <a:effectLst/>
                <a:latin typeface="Courier New" panose="02070309020205020404" pitchFamily="49" charset="0"/>
              </a:rPr>
              <a:t>(</a:t>
            </a:r>
            <a:r>
              <a:rPr lang="en-IN" sz="1500" dirty="0">
                <a:solidFill>
                  <a:srgbClr val="17C6A3"/>
                </a:solidFill>
                <a:effectLst/>
                <a:latin typeface="Courier New" panose="02070309020205020404" pitchFamily="49" charset="0"/>
              </a:rPr>
              <a:t>"The priority queue is as follows: "</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CC6C1D"/>
                </a:solidFill>
                <a:effectLst/>
                <a:latin typeface="Courier New" panose="02070309020205020404" pitchFamily="49" charset="0"/>
              </a:rPr>
              <a:t>while</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isEmpty</a:t>
            </a:r>
            <a:r>
              <a:rPr lang="en-IN" sz="1500" dirty="0">
                <a:solidFill>
                  <a:srgbClr val="F9FAF4"/>
                </a:solidFill>
                <a:effectLst/>
                <a:latin typeface="Courier New" panose="02070309020205020404" pitchFamily="49" charset="0"/>
              </a:rPr>
              <a:t>())</a:t>
            </a:r>
            <a:r>
              <a:rPr lang="en-IN" sz="1500" dirty="0">
                <a:solidFill>
                  <a:srgbClr val="D9E8F7"/>
                </a:solidFill>
                <a:effectLst/>
                <a:latin typeface="Courier New" panose="02070309020205020404" pitchFamily="49" charset="0"/>
              </a:rPr>
              <a:t> </a:t>
            </a:r>
            <a:r>
              <a:rPr lang="en-IN" sz="1500" dirty="0">
                <a:solidFill>
                  <a:srgbClr val="F9FAF4"/>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808080"/>
                </a:solidFill>
                <a:effectLst/>
                <a:latin typeface="Courier New" panose="02070309020205020404" pitchFamily="49" charset="0"/>
              </a:rPr>
              <a:t>//poll is used to delete the topmost element of the priority queue</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1290C3"/>
                </a:solidFill>
                <a:effectLst/>
                <a:latin typeface="Courier New" panose="02070309020205020404" pitchFamily="49" charset="0"/>
              </a:rPr>
              <a:t>System</a:t>
            </a:r>
            <a:r>
              <a:rPr lang="en-IN" sz="1500" dirty="0">
                <a:solidFill>
                  <a:srgbClr val="E6E6FA"/>
                </a:solidFill>
                <a:effectLst/>
                <a:latin typeface="Courier New" panose="02070309020205020404" pitchFamily="49" charset="0"/>
              </a:rPr>
              <a:t>.</a:t>
            </a:r>
            <a:r>
              <a:rPr lang="en-IN" sz="1500" b="1" i="1" dirty="0">
                <a:solidFill>
                  <a:srgbClr val="8DDAF8"/>
                </a:solidFill>
                <a:effectLst/>
                <a:latin typeface="Courier New" panose="02070309020205020404" pitchFamily="49" charset="0"/>
              </a:rPr>
              <a:t>out</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println</a:t>
            </a:r>
            <a:r>
              <a:rPr lang="en-IN" sz="1500" dirty="0">
                <a:solidFill>
                  <a:srgbClr val="F9FAF4"/>
                </a:solidFill>
                <a:effectLst/>
                <a:latin typeface="Courier New" panose="02070309020205020404" pitchFamily="49" charset="0"/>
              </a:rPr>
              <a:t>(</a:t>
            </a:r>
            <a:r>
              <a:rPr lang="en-IN" sz="1500" dirty="0">
                <a:solidFill>
                  <a:srgbClr val="F3EC79"/>
                </a:solidFill>
                <a:effectLst/>
                <a:latin typeface="Courier New" panose="02070309020205020404" pitchFamily="49" charset="0"/>
              </a:rPr>
              <a:t>pq</a:t>
            </a:r>
            <a:r>
              <a:rPr lang="en-IN" sz="1500" dirty="0">
                <a:solidFill>
                  <a:srgbClr val="E6E6FA"/>
                </a:solidFill>
                <a:effectLst/>
                <a:latin typeface="Courier New" panose="02070309020205020404" pitchFamily="49" charset="0"/>
              </a:rPr>
              <a:t>.</a:t>
            </a:r>
            <a:r>
              <a:rPr lang="en-IN" sz="1500" dirty="0">
                <a:solidFill>
                  <a:srgbClr val="A7EC21"/>
                </a:solidFill>
                <a:effectLst/>
                <a:latin typeface="Courier New" panose="02070309020205020404" pitchFamily="49" charset="0"/>
              </a:rPr>
              <a:t>poll</a:t>
            </a:r>
            <a:r>
              <a:rPr lang="en-IN" sz="1500" dirty="0">
                <a:solidFill>
                  <a:srgbClr val="F9FAF4"/>
                </a:solidFill>
                <a:effectLst/>
                <a:latin typeface="Courier New" panose="02070309020205020404" pitchFamily="49" charset="0"/>
              </a:rPr>
              <a:t>())</a:t>
            </a:r>
            <a:r>
              <a:rPr lang="en-IN" sz="1500" dirty="0">
                <a:solidFill>
                  <a:srgbClr val="E6E6FA"/>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9FAF4"/>
                </a:solidFill>
                <a:effectLst/>
                <a:latin typeface="Courier New" panose="02070309020205020404" pitchFamily="49" charset="0"/>
              </a:rPr>
              <a:t>		}</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9FAF4"/>
                </a:solidFill>
                <a:effectLst/>
                <a:latin typeface="Courier New" panose="02070309020205020404" pitchFamily="49" charset="0"/>
              </a:rPr>
              <a:t>	}</a:t>
            </a:r>
            <a:endParaRPr lang="en-IN" sz="1500" dirty="0">
              <a:solidFill>
                <a:srgbClr val="AAAAAA"/>
              </a:solidFill>
              <a:effectLst/>
              <a:latin typeface="Courier New" panose="02070309020205020404" pitchFamily="49" charset="0"/>
            </a:endParaRPr>
          </a:p>
          <a:p>
            <a:pPr marL="0" marR="0">
              <a:spcBef>
                <a:spcPts val="0"/>
              </a:spcBef>
              <a:spcAft>
                <a:spcPts val="0"/>
              </a:spcAft>
            </a:pPr>
            <a:r>
              <a:rPr lang="en-IN" sz="1500" dirty="0">
                <a:solidFill>
                  <a:srgbClr val="F9FAF4"/>
                </a:solidFill>
                <a:effectLst/>
                <a:latin typeface="Courier New" panose="02070309020205020404" pitchFamily="49" charset="0"/>
              </a:rPr>
              <a:t>}</a:t>
            </a:r>
            <a:endParaRPr lang="en-IN" sz="1500" dirty="0">
              <a:solidFill>
                <a:srgbClr val="AAAAAA"/>
              </a:solidFill>
              <a:effectLst/>
              <a:latin typeface="Courier New" panose="02070309020205020404" pitchFamily="49" charset="0"/>
            </a:endParaRPr>
          </a:p>
          <a:p>
            <a:endParaRPr lang="en-IN" sz="1500" dirty="0"/>
          </a:p>
        </p:txBody>
      </p:sp>
      <p:grpSp>
        <p:nvGrpSpPr>
          <p:cNvPr id="11" name="Group 10">
            <a:extLst>
              <a:ext uri="{FF2B5EF4-FFF2-40B4-BE49-F238E27FC236}">
                <a16:creationId xmlns:a16="http://schemas.microsoft.com/office/drawing/2014/main" id="{B2294C5E-FD63-159B-E513-90595E5132E0}"/>
              </a:ext>
            </a:extLst>
          </p:cNvPr>
          <p:cNvGrpSpPr/>
          <p:nvPr/>
        </p:nvGrpSpPr>
        <p:grpSpPr>
          <a:xfrm>
            <a:off x="9268407" y="1166326"/>
            <a:ext cx="2712099" cy="5467739"/>
            <a:chOff x="9193762" y="1166326"/>
            <a:chExt cx="2712099" cy="4525348"/>
          </a:xfrm>
        </p:grpSpPr>
        <p:sp>
          <p:nvSpPr>
            <p:cNvPr id="4" name="Rectangle 3">
              <a:extLst>
                <a:ext uri="{FF2B5EF4-FFF2-40B4-BE49-F238E27FC236}">
                  <a16:creationId xmlns:a16="http://schemas.microsoft.com/office/drawing/2014/main" id="{9E46165F-4BBB-312F-6F04-70524FE3921B}"/>
                </a:ext>
              </a:extLst>
            </p:cNvPr>
            <p:cNvSpPr/>
            <p:nvPr/>
          </p:nvSpPr>
          <p:spPr>
            <a:xfrm>
              <a:off x="9193762" y="1788100"/>
              <a:ext cx="2712099" cy="3903574"/>
            </a:xfrm>
            <a:prstGeom prst="rect">
              <a:avLst/>
            </a:prstGeom>
            <a:solidFill>
              <a:srgbClr val="3535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dirty="0">
                  <a:solidFill>
                    <a:srgbClr val="17C6A3"/>
                  </a:solidFill>
                  <a:effectLst/>
                  <a:latin typeface="Courier New" panose="02070309020205020404" pitchFamily="49" charset="0"/>
                </a:rPr>
                <a:t>The queue contain the element 15: </a:t>
              </a:r>
              <a:r>
                <a:rPr lang="en-US" sz="1800" dirty="0">
                  <a:solidFill>
                    <a:srgbClr val="00FF40"/>
                  </a:solidFill>
                  <a:effectLst/>
                  <a:latin typeface="Courier New" panose="02070309020205020404" pitchFamily="49" charset="0"/>
                </a:rPr>
                <a:t>true</a:t>
              </a:r>
              <a:endParaRPr lang="en-US" sz="1800" dirty="0">
                <a:solidFill>
                  <a:srgbClr val="CCCCCC"/>
                </a:solidFill>
                <a:effectLst/>
                <a:latin typeface="Courier New" panose="02070309020205020404" pitchFamily="49" charset="0"/>
              </a:endParaRPr>
            </a:p>
            <a:p>
              <a:pPr marL="0" marR="0">
                <a:spcBef>
                  <a:spcPts val="0"/>
                </a:spcBef>
                <a:spcAft>
                  <a:spcPts val="0"/>
                </a:spcAft>
              </a:pPr>
              <a:r>
                <a:rPr lang="en-US" sz="1800" dirty="0">
                  <a:solidFill>
                    <a:srgbClr val="17C6A3"/>
                  </a:solidFill>
                  <a:effectLst/>
                  <a:latin typeface="Courier New" panose="02070309020205020404" pitchFamily="49" charset="0"/>
                </a:rPr>
                <a:t>The queue contain the element 12:</a:t>
              </a:r>
              <a:r>
                <a:rPr lang="en-US" sz="1800" dirty="0">
                  <a:solidFill>
                    <a:srgbClr val="00FF40"/>
                  </a:solidFill>
                  <a:effectLst/>
                  <a:latin typeface="Courier New" panose="02070309020205020404" pitchFamily="49" charset="0"/>
                </a:rPr>
                <a:t> false</a:t>
              </a:r>
              <a:endParaRPr lang="en-US" sz="1800" dirty="0">
                <a:solidFill>
                  <a:srgbClr val="CCCCCC"/>
                </a:solidFill>
                <a:effectLst/>
                <a:latin typeface="Courier New" panose="02070309020205020404" pitchFamily="49" charset="0"/>
              </a:endParaRPr>
            </a:p>
            <a:p>
              <a:pPr marL="0" marR="0">
                <a:spcBef>
                  <a:spcPts val="0"/>
                </a:spcBef>
                <a:spcAft>
                  <a:spcPts val="0"/>
                </a:spcAft>
              </a:pPr>
              <a:r>
                <a:rPr lang="en-US" sz="1800" dirty="0">
                  <a:solidFill>
                    <a:srgbClr val="17C6A3"/>
                  </a:solidFill>
                  <a:effectLst/>
                  <a:latin typeface="Courier New" panose="02070309020205020404" pitchFamily="49" charset="0"/>
                </a:rPr>
                <a:t>The first element is: </a:t>
              </a:r>
              <a:r>
                <a:rPr lang="en-US" sz="1800" dirty="0">
                  <a:solidFill>
                    <a:srgbClr val="00FF40"/>
                  </a:solidFill>
                  <a:effectLst/>
                  <a:latin typeface="Courier New" panose="02070309020205020404" pitchFamily="49" charset="0"/>
                </a:rPr>
                <a:t>5</a:t>
              </a:r>
              <a:endParaRPr lang="en-US" sz="1800" dirty="0">
                <a:solidFill>
                  <a:srgbClr val="CCCCCC"/>
                </a:solidFill>
                <a:effectLst/>
                <a:latin typeface="Courier New" panose="02070309020205020404" pitchFamily="49" charset="0"/>
              </a:endParaRPr>
            </a:p>
            <a:p>
              <a:pPr marL="0" marR="0">
                <a:spcBef>
                  <a:spcPts val="0"/>
                </a:spcBef>
                <a:spcAft>
                  <a:spcPts val="0"/>
                </a:spcAft>
              </a:pPr>
              <a:r>
                <a:rPr lang="en-US" sz="1800" dirty="0">
                  <a:solidFill>
                    <a:srgbClr val="17C6A3"/>
                  </a:solidFill>
                  <a:effectLst/>
                  <a:latin typeface="Courier New" panose="02070309020205020404" pitchFamily="49" charset="0"/>
                </a:rPr>
                <a:t>The priority queue is as follows: </a:t>
              </a:r>
            </a:p>
            <a:p>
              <a:pPr marL="0" marR="0">
                <a:spcBef>
                  <a:spcPts val="0"/>
                </a:spcBef>
                <a:spcAft>
                  <a:spcPts val="0"/>
                </a:spcAft>
              </a:pPr>
              <a:r>
                <a:rPr lang="en-US" sz="1800" dirty="0">
                  <a:solidFill>
                    <a:srgbClr val="00FF40"/>
                  </a:solidFill>
                  <a:effectLst/>
                  <a:latin typeface="Courier New" panose="02070309020205020404" pitchFamily="49" charset="0"/>
                </a:rPr>
                <a:t>5</a:t>
              </a:r>
              <a:endParaRPr lang="en-US" sz="1800" dirty="0">
                <a:solidFill>
                  <a:srgbClr val="CCCCCC"/>
                </a:solidFill>
                <a:effectLst/>
                <a:latin typeface="Courier New" panose="02070309020205020404" pitchFamily="49" charset="0"/>
              </a:endParaRPr>
            </a:p>
            <a:p>
              <a:pPr marL="0" marR="0">
                <a:spcBef>
                  <a:spcPts val="0"/>
                </a:spcBef>
                <a:spcAft>
                  <a:spcPts val="0"/>
                </a:spcAft>
              </a:pPr>
              <a:r>
                <a:rPr lang="en-US" sz="1800" dirty="0">
                  <a:solidFill>
                    <a:srgbClr val="00FF40"/>
                  </a:solidFill>
                  <a:effectLst/>
                  <a:latin typeface="Courier New" panose="02070309020205020404" pitchFamily="49" charset="0"/>
                </a:rPr>
                <a:t>10</a:t>
              </a:r>
              <a:endParaRPr lang="en-US" sz="1800" dirty="0">
                <a:solidFill>
                  <a:srgbClr val="CCCCCC"/>
                </a:solidFill>
                <a:effectLst/>
                <a:latin typeface="Courier New" panose="02070309020205020404" pitchFamily="49" charset="0"/>
              </a:endParaRPr>
            </a:p>
            <a:p>
              <a:pPr marL="0" marR="0">
                <a:spcBef>
                  <a:spcPts val="0"/>
                </a:spcBef>
                <a:spcAft>
                  <a:spcPts val="0"/>
                </a:spcAft>
              </a:pPr>
              <a:r>
                <a:rPr lang="en-US" sz="1800" dirty="0">
                  <a:solidFill>
                    <a:srgbClr val="00FF40"/>
                  </a:solidFill>
                  <a:effectLst/>
                  <a:latin typeface="Courier New" panose="02070309020205020404" pitchFamily="49" charset="0"/>
                </a:rPr>
                <a:t>15</a:t>
              </a:r>
              <a:endParaRPr lang="en-US" sz="1800" dirty="0">
                <a:solidFill>
                  <a:srgbClr val="CCCCCC"/>
                </a:solidFill>
                <a:effectLst/>
                <a:latin typeface="Courier New" panose="02070309020205020404" pitchFamily="49" charset="0"/>
              </a:endParaRPr>
            </a:p>
          </p:txBody>
        </p:sp>
        <p:sp>
          <p:nvSpPr>
            <p:cNvPr id="10" name="Rectangle: Rounded Corners 9">
              <a:extLst>
                <a:ext uri="{FF2B5EF4-FFF2-40B4-BE49-F238E27FC236}">
                  <a16:creationId xmlns:a16="http://schemas.microsoft.com/office/drawing/2014/main" id="{4DA4F84D-5AF4-20B1-9C87-1B0B8C21D4E9}"/>
                </a:ext>
              </a:extLst>
            </p:cNvPr>
            <p:cNvSpPr/>
            <p:nvPr/>
          </p:nvSpPr>
          <p:spPr>
            <a:xfrm>
              <a:off x="9193762" y="1166326"/>
              <a:ext cx="2712099" cy="699797"/>
            </a:xfrm>
            <a:prstGeom prst="roundRect">
              <a:avLst/>
            </a:prstGeom>
            <a:ln w="38100">
              <a:solidFill>
                <a:srgbClr val="353535"/>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latin typeface="Nunito" pitchFamily="2" charset="0"/>
                </a:rPr>
                <a:t>OUTPUT: </a:t>
              </a:r>
              <a:endParaRPr lang="en-IN" sz="2800" b="1" dirty="0">
                <a:latin typeface="Nunito" pitchFamily="2" charset="0"/>
              </a:endParaRPr>
            </a:p>
          </p:txBody>
        </p:sp>
      </p:grpSp>
      <p:sp>
        <p:nvSpPr>
          <p:cNvPr id="5" name="Oval 4">
            <a:extLst>
              <a:ext uri="{FF2B5EF4-FFF2-40B4-BE49-F238E27FC236}">
                <a16:creationId xmlns:a16="http://schemas.microsoft.com/office/drawing/2014/main" id="{96F48AA6-DE2D-8A0D-B0F3-1F7FA9BBA5B7}"/>
              </a:ext>
            </a:extLst>
          </p:cNvPr>
          <p:cNvSpPr/>
          <p:nvPr/>
        </p:nvSpPr>
        <p:spPr>
          <a:xfrm>
            <a:off x="11942411" y="61888"/>
            <a:ext cx="123311" cy="9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015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iterate type="lt">
                                    <p:tmPct val="5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vertical)">
                                      <p:cBhvr>
                                        <p:cTn id="7" dur="500"/>
                                        <p:tgtEl>
                                          <p:spTgt spid="7">
                                            <p:txEl>
                                              <p:pRg st="0" end="0"/>
                                            </p:txEl>
                                          </p:spTgt>
                                        </p:tgtEl>
                                      </p:cBhvr>
                                    </p:animEffect>
                                  </p:childTnLst>
                                </p:cTn>
                              </p:par>
                            </p:childTnLst>
                          </p:cTn>
                        </p:par>
                        <p:par>
                          <p:cTn id="8" fill="hold">
                            <p:stCondLst>
                              <p:cond delay="925"/>
                            </p:stCondLst>
                            <p:childTnLst>
                              <p:par>
                                <p:cTn id="9" presetID="14" presetClass="entr" presetSubtype="5" fill="hold" grpId="0" nodeType="afterEffect">
                                  <p:stCondLst>
                                    <p:cond delay="0"/>
                                  </p:stCondLst>
                                  <p:iterate type="lt">
                                    <p:tmPct val="5000"/>
                                  </p:iterate>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vertical)">
                                      <p:cBhvr>
                                        <p:cTn id="11" dur="500"/>
                                        <p:tgtEl>
                                          <p:spTgt spid="7">
                                            <p:txEl>
                                              <p:pRg st="1" end="1"/>
                                            </p:txEl>
                                          </p:spTgt>
                                        </p:tgtEl>
                                      </p:cBhvr>
                                    </p:animEffect>
                                  </p:childTnLst>
                                </p:cTn>
                              </p:par>
                            </p:childTnLst>
                          </p:cTn>
                        </p:par>
                        <p:par>
                          <p:cTn id="12" fill="hold">
                            <p:stCondLst>
                              <p:cond delay="1925"/>
                            </p:stCondLst>
                            <p:childTnLst>
                              <p:par>
                                <p:cTn id="13" presetID="14" presetClass="entr" presetSubtype="5" fill="hold" grpId="0" nodeType="afterEffect">
                                  <p:stCondLst>
                                    <p:cond delay="0"/>
                                  </p:stCondLst>
                                  <p:iterate type="lt">
                                    <p:tmPct val="5000"/>
                                  </p:iterate>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vertical)">
                                      <p:cBhvr>
                                        <p:cTn id="15" dur="500"/>
                                        <p:tgtEl>
                                          <p:spTgt spid="7">
                                            <p:txEl>
                                              <p:pRg st="2" end="2"/>
                                            </p:txEl>
                                          </p:spTgt>
                                        </p:tgtEl>
                                      </p:cBhvr>
                                    </p:animEffect>
                                  </p:childTnLst>
                                </p:cTn>
                              </p:par>
                            </p:childTnLst>
                          </p:cTn>
                        </p:par>
                        <p:par>
                          <p:cTn id="16" fill="hold">
                            <p:stCondLst>
                              <p:cond delay="3275"/>
                            </p:stCondLst>
                            <p:childTnLst>
                              <p:par>
                                <p:cTn id="17" presetID="14" presetClass="entr" presetSubtype="5" fill="hold" grpId="0" nodeType="afterEffect">
                                  <p:stCondLst>
                                    <p:cond delay="0"/>
                                  </p:stCondLst>
                                  <p:iterate type="lt">
                                    <p:tmPct val="5000"/>
                                  </p:iterate>
                                  <p:childTnLst>
                                    <p:set>
                                      <p:cBhvr>
                                        <p:cTn id="18" dur="1" fill="hold">
                                          <p:stCondLst>
                                            <p:cond delay="0"/>
                                          </p:stCondLst>
                                        </p:cTn>
                                        <p:tgtEl>
                                          <p:spTgt spid="7">
                                            <p:txEl>
                                              <p:pRg st="3" end="3"/>
                                            </p:txEl>
                                          </p:spTgt>
                                        </p:tgtEl>
                                        <p:attrNameLst>
                                          <p:attrName>style.visibility</p:attrName>
                                        </p:attrNameLst>
                                      </p:cBhvr>
                                      <p:to>
                                        <p:strVal val="visible"/>
                                      </p:to>
                                    </p:set>
                                    <p:animEffect transition="in" filter="randombar(vertical)">
                                      <p:cBhvr>
                                        <p:cTn id="19" dur="500"/>
                                        <p:tgtEl>
                                          <p:spTgt spid="7">
                                            <p:txEl>
                                              <p:pRg st="3" end="3"/>
                                            </p:txEl>
                                          </p:spTgt>
                                        </p:tgtEl>
                                      </p:cBhvr>
                                    </p:animEffect>
                                  </p:childTnLst>
                                </p:cTn>
                              </p:par>
                            </p:childTnLst>
                          </p:cTn>
                        </p:par>
                        <p:par>
                          <p:cTn id="20" fill="hold">
                            <p:stCondLst>
                              <p:cond delay="4600"/>
                            </p:stCondLst>
                            <p:childTnLst>
                              <p:par>
                                <p:cTn id="21" presetID="14" presetClass="entr" presetSubtype="5" fill="hold" grpId="0" nodeType="afterEffect">
                                  <p:stCondLst>
                                    <p:cond delay="0"/>
                                  </p:stCondLst>
                                  <p:iterate type="lt">
                                    <p:tmPct val="5000"/>
                                  </p:iterate>
                                  <p:childTnLst>
                                    <p:set>
                                      <p:cBhvr>
                                        <p:cTn id="22" dur="1" fill="hold">
                                          <p:stCondLst>
                                            <p:cond delay="0"/>
                                          </p:stCondLst>
                                        </p:cTn>
                                        <p:tgtEl>
                                          <p:spTgt spid="7">
                                            <p:txEl>
                                              <p:pRg st="4" end="4"/>
                                            </p:txEl>
                                          </p:spTgt>
                                        </p:tgtEl>
                                        <p:attrNameLst>
                                          <p:attrName>style.visibility</p:attrName>
                                        </p:attrNameLst>
                                      </p:cBhvr>
                                      <p:to>
                                        <p:strVal val="visible"/>
                                      </p:to>
                                    </p:set>
                                    <p:animEffect transition="in" filter="randombar(vertical)">
                                      <p:cBhvr>
                                        <p:cTn id="23" dur="500"/>
                                        <p:tgtEl>
                                          <p:spTgt spid="7">
                                            <p:txEl>
                                              <p:pRg st="4" end="4"/>
                                            </p:txEl>
                                          </p:spTgt>
                                        </p:tgtEl>
                                      </p:cBhvr>
                                    </p:animEffect>
                                  </p:childTnLst>
                                </p:cTn>
                              </p:par>
                            </p:childTnLst>
                          </p:cTn>
                        </p:par>
                        <p:par>
                          <p:cTn id="24" fill="hold">
                            <p:stCondLst>
                              <p:cond delay="6225"/>
                            </p:stCondLst>
                            <p:childTnLst>
                              <p:par>
                                <p:cTn id="25" presetID="14" presetClass="entr" presetSubtype="5" fill="hold" grpId="0" nodeType="afterEffect">
                                  <p:stCondLst>
                                    <p:cond delay="0"/>
                                  </p:stCondLst>
                                  <p:iterate type="lt">
                                    <p:tmPct val="5000"/>
                                  </p:iterate>
                                  <p:childTnLst>
                                    <p:set>
                                      <p:cBhvr>
                                        <p:cTn id="26" dur="1" fill="hold">
                                          <p:stCondLst>
                                            <p:cond delay="0"/>
                                          </p:stCondLst>
                                        </p:cTn>
                                        <p:tgtEl>
                                          <p:spTgt spid="7">
                                            <p:txEl>
                                              <p:pRg st="5" end="5"/>
                                            </p:txEl>
                                          </p:spTgt>
                                        </p:tgtEl>
                                        <p:attrNameLst>
                                          <p:attrName>style.visibility</p:attrName>
                                        </p:attrNameLst>
                                      </p:cBhvr>
                                      <p:to>
                                        <p:strVal val="visible"/>
                                      </p:to>
                                    </p:set>
                                    <p:animEffect transition="in" filter="randombar(vertical)">
                                      <p:cBhvr>
                                        <p:cTn id="27" dur="500"/>
                                        <p:tgtEl>
                                          <p:spTgt spid="7">
                                            <p:txEl>
                                              <p:pRg st="5" end="5"/>
                                            </p:txEl>
                                          </p:spTgt>
                                        </p:tgtEl>
                                      </p:cBhvr>
                                    </p:animEffect>
                                  </p:childTnLst>
                                </p:cTn>
                              </p:par>
                            </p:childTnLst>
                          </p:cTn>
                        </p:par>
                        <p:par>
                          <p:cTn id="28" fill="hold">
                            <p:stCondLst>
                              <p:cond delay="7700"/>
                            </p:stCondLst>
                            <p:childTnLst>
                              <p:par>
                                <p:cTn id="29" presetID="14" presetClass="entr" presetSubtype="5" fill="hold" grpId="0" nodeType="afterEffect">
                                  <p:stCondLst>
                                    <p:cond delay="0"/>
                                  </p:stCondLst>
                                  <p:iterate type="lt">
                                    <p:tmPct val="5000"/>
                                  </p:iterate>
                                  <p:childTnLst>
                                    <p:set>
                                      <p:cBhvr>
                                        <p:cTn id="30" dur="1" fill="hold">
                                          <p:stCondLst>
                                            <p:cond delay="0"/>
                                          </p:stCondLst>
                                        </p:cTn>
                                        <p:tgtEl>
                                          <p:spTgt spid="7">
                                            <p:txEl>
                                              <p:pRg st="6" end="6"/>
                                            </p:txEl>
                                          </p:spTgt>
                                        </p:tgtEl>
                                        <p:attrNameLst>
                                          <p:attrName>style.visibility</p:attrName>
                                        </p:attrNameLst>
                                      </p:cBhvr>
                                      <p:to>
                                        <p:strVal val="visible"/>
                                      </p:to>
                                    </p:set>
                                    <p:animEffect transition="in" filter="randombar(vertical)">
                                      <p:cBhvr>
                                        <p:cTn id="31" dur="500"/>
                                        <p:tgtEl>
                                          <p:spTgt spid="7">
                                            <p:txEl>
                                              <p:pRg st="6" end="6"/>
                                            </p:txEl>
                                          </p:spTgt>
                                        </p:tgtEl>
                                      </p:cBhvr>
                                    </p:animEffect>
                                  </p:childTnLst>
                                </p:cTn>
                              </p:par>
                            </p:childTnLst>
                          </p:cTn>
                        </p:par>
                        <p:par>
                          <p:cTn id="32" fill="hold">
                            <p:stCondLst>
                              <p:cond delay="8425"/>
                            </p:stCondLst>
                            <p:childTnLst>
                              <p:par>
                                <p:cTn id="33" presetID="14" presetClass="entr" presetSubtype="5" fill="hold" grpId="0" nodeType="afterEffect">
                                  <p:stCondLst>
                                    <p:cond delay="0"/>
                                  </p:stCondLst>
                                  <p:iterate type="lt">
                                    <p:tmPct val="5000"/>
                                  </p:iterate>
                                  <p:childTnLst>
                                    <p:set>
                                      <p:cBhvr>
                                        <p:cTn id="34" dur="1" fill="hold">
                                          <p:stCondLst>
                                            <p:cond delay="0"/>
                                          </p:stCondLst>
                                        </p:cTn>
                                        <p:tgtEl>
                                          <p:spTgt spid="7">
                                            <p:txEl>
                                              <p:pRg st="7" end="7"/>
                                            </p:txEl>
                                          </p:spTgt>
                                        </p:tgtEl>
                                        <p:attrNameLst>
                                          <p:attrName>style.visibility</p:attrName>
                                        </p:attrNameLst>
                                      </p:cBhvr>
                                      <p:to>
                                        <p:strVal val="visible"/>
                                      </p:to>
                                    </p:set>
                                    <p:animEffect transition="in" filter="randombar(vertical)">
                                      <p:cBhvr>
                                        <p:cTn id="35" dur="500"/>
                                        <p:tgtEl>
                                          <p:spTgt spid="7">
                                            <p:txEl>
                                              <p:pRg st="7" end="7"/>
                                            </p:txEl>
                                          </p:spTgt>
                                        </p:tgtEl>
                                      </p:cBhvr>
                                    </p:animEffect>
                                  </p:childTnLst>
                                </p:cTn>
                              </p:par>
                            </p:childTnLst>
                          </p:cTn>
                        </p:par>
                        <p:par>
                          <p:cTn id="36" fill="hold">
                            <p:stCondLst>
                              <p:cond delay="9175"/>
                            </p:stCondLst>
                            <p:childTnLst>
                              <p:par>
                                <p:cTn id="37" presetID="14" presetClass="entr" presetSubtype="5" fill="hold" grpId="0" nodeType="afterEffect">
                                  <p:stCondLst>
                                    <p:cond delay="0"/>
                                  </p:stCondLst>
                                  <p:iterate type="lt">
                                    <p:tmPct val="5000"/>
                                  </p:iterate>
                                  <p:childTnLst>
                                    <p:set>
                                      <p:cBhvr>
                                        <p:cTn id="38" dur="1" fill="hold">
                                          <p:stCondLst>
                                            <p:cond delay="0"/>
                                          </p:stCondLst>
                                        </p:cTn>
                                        <p:tgtEl>
                                          <p:spTgt spid="7">
                                            <p:txEl>
                                              <p:pRg st="8" end="8"/>
                                            </p:txEl>
                                          </p:spTgt>
                                        </p:tgtEl>
                                        <p:attrNameLst>
                                          <p:attrName>style.visibility</p:attrName>
                                        </p:attrNameLst>
                                      </p:cBhvr>
                                      <p:to>
                                        <p:strVal val="visible"/>
                                      </p:to>
                                    </p:set>
                                    <p:animEffect transition="in" filter="randombar(vertical)">
                                      <p:cBhvr>
                                        <p:cTn id="39" dur="500"/>
                                        <p:tgtEl>
                                          <p:spTgt spid="7">
                                            <p:txEl>
                                              <p:pRg st="8" end="8"/>
                                            </p:txEl>
                                          </p:spTgt>
                                        </p:tgtEl>
                                      </p:cBhvr>
                                    </p:animEffect>
                                  </p:childTnLst>
                                </p:cTn>
                              </p:par>
                            </p:childTnLst>
                          </p:cTn>
                        </p:par>
                        <p:par>
                          <p:cTn id="40" fill="hold">
                            <p:stCondLst>
                              <p:cond delay="9925"/>
                            </p:stCondLst>
                            <p:childTnLst>
                              <p:par>
                                <p:cTn id="41" presetID="14" presetClass="entr" presetSubtype="5" fill="hold" grpId="0" nodeType="afterEffect">
                                  <p:stCondLst>
                                    <p:cond delay="0"/>
                                  </p:stCondLst>
                                  <p:iterate type="lt">
                                    <p:tmPct val="5000"/>
                                  </p:iterate>
                                  <p:childTnLst>
                                    <p:set>
                                      <p:cBhvr>
                                        <p:cTn id="42" dur="1" fill="hold">
                                          <p:stCondLst>
                                            <p:cond delay="0"/>
                                          </p:stCondLst>
                                        </p:cTn>
                                        <p:tgtEl>
                                          <p:spTgt spid="7">
                                            <p:txEl>
                                              <p:pRg st="9" end="9"/>
                                            </p:txEl>
                                          </p:spTgt>
                                        </p:tgtEl>
                                        <p:attrNameLst>
                                          <p:attrName>style.visibility</p:attrName>
                                        </p:attrNameLst>
                                      </p:cBhvr>
                                      <p:to>
                                        <p:strVal val="visible"/>
                                      </p:to>
                                    </p:set>
                                    <p:animEffect transition="in" filter="randombar(vertical)">
                                      <p:cBhvr>
                                        <p:cTn id="43" dur="500"/>
                                        <p:tgtEl>
                                          <p:spTgt spid="7">
                                            <p:txEl>
                                              <p:pRg st="9" end="9"/>
                                            </p:txEl>
                                          </p:spTgt>
                                        </p:tgtEl>
                                      </p:cBhvr>
                                    </p:animEffect>
                                  </p:childTnLst>
                                </p:cTn>
                              </p:par>
                            </p:childTnLst>
                          </p:cTn>
                        </p:par>
                        <p:par>
                          <p:cTn id="44" fill="hold">
                            <p:stCondLst>
                              <p:cond delay="11875"/>
                            </p:stCondLst>
                            <p:childTnLst>
                              <p:par>
                                <p:cTn id="45" presetID="14" presetClass="entr" presetSubtype="5" fill="hold" grpId="0" nodeType="afterEffect">
                                  <p:stCondLst>
                                    <p:cond delay="0"/>
                                  </p:stCondLst>
                                  <p:iterate type="lt">
                                    <p:tmPct val="5000"/>
                                  </p:iterate>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randombar(vertical)">
                                      <p:cBhvr>
                                        <p:cTn id="47" dur="500"/>
                                        <p:tgtEl>
                                          <p:spTgt spid="7">
                                            <p:txEl>
                                              <p:pRg st="10" end="10"/>
                                            </p:txEl>
                                          </p:spTgt>
                                        </p:tgtEl>
                                      </p:cBhvr>
                                    </p:animEffect>
                                  </p:childTnLst>
                                </p:cTn>
                              </p:par>
                            </p:childTnLst>
                          </p:cTn>
                        </p:par>
                        <p:par>
                          <p:cTn id="48" fill="hold">
                            <p:stCondLst>
                              <p:cond delay="14025"/>
                            </p:stCondLst>
                            <p:childTnLst>
                              <p:par>
                                <p:cTn id="49" presetID="14" presetClass="entr" presetSubtype="5" fill="hold" grpId="0" nodeType="afterEffect">
                                  <p:stCondLst>
                                    <p:cond delay="0"/>
                                  </p:stCondLst>
                                  <p:iterate type="lt">
                                    <p:tmPct val="5000"/>
                                  </p:iterate>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randombar(vertical)">
                                      <p:cBhvr>
                                        <p:cTn id="51" dur="500"/>
                                        <p:tgtEl>
                                          <p:spTgt spid="7">
                                            <p:txEl>
                                              <p:pRg st="11" end="11"/>
                                            </p:txEl>
                                          </p:spTgt>
                                        </p:tgtEl>
                                      </p:cBhvr>
                                    </p:animEffect>
                                  </p:childTnLst>
                                </p:cTn>
                              </p:par>
                            </p:childTnLst>
                          </p:cTn>
                        </p:par>
                        <p:par>
                          <p:cTn id="52" fill="hold">
                            <p:stCondLst>
                              <p:cond delay="16175"/>
                            </p:stCondLst>
                            <p:childTnLst>
                              <p:par>
                                <p:cTn id="53" presetID="14" presetClass="entr" presetSubtype="5" fill="hold" grpId="0" nodeType="afterEffect">
                                  <p:stCondLst>
                                    <p:cond delay="0"/>
                                  </p:stCondLst>
                                  <p:iterate type="lt">
                                    <p:tmPct val="5000"/>
                                  </p:iterate>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randombar(vertical)">
                                      <p:cBhvr>
                                        <p:cTn id="55" dur="500"/>
                                        <p:tgtEl>
                                          <p:spTgt spid="7">
                                            <p:txEl>
                                              <p:pRg st="12" end="12"/>
                                            </p:txEl>
                                          </p:spTgt>
                                        </p:tgtEl>
                                      </p:cBhvr>
                                    </p:animEffect>
                                  </p:childTnLst>
                                </p:cTn>
                              </p:par>
                            </p:childTnLst>
                          </p:cTn>
                        </p:par>
                        <p:par>
                          <p:cTn id="56" fill="hold">
                            <p:stCondLst>
                              <p:cond delay="18125"/>
                            </p:stCondLst>
                            <p:childTnLst>
                              <p:par>
                                <p:cTn id="57" presetID="14" presetClass="entr" presetSubtype="5" fill="hold" grpId="0" nodeType="afterEffect">
                                  <p:stCondLst>
                                    <p:cond delay="0"/>
                                  </p:stCondLst>
                                  <p:iterate type="lt">
                                    <p:tmPct val="5000"/>
                                  </p:iterate>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randombar(vertical)">
                                      <p:cBhvr>
                                        <p:cTn id="59" dur="500"/>
                                        <p:tgtEl>
                                          <p:spTgt spid="7">
                                            <p:txEl>
                                              <p:pRg st="13" end="13"/>
                                            </p:txEl>
                                          </p:spTgt>
                                        </p:tgtEl>
                                      </p:cBhvr>
                                    </p:animEffect>
                                  </p:childTnLst>
                                </p:cTn>
                              </p:par>
                            </p:childTnLst>
                          </p:cTn>
                        </p:par>
                        <p:par>
                          <p:cTn id="60" fill="hold">
                            <p:stCondLst>
                              <p:cond delay="19875"/>
                            </p:stCondLst>
                            <p:childTnLst>
                              <p:par>
                                <p:cTn id="61" presetID="14" presetClass="entr" presetSubtype="5" fill="hold" grpId="0" nodeType="afterEffect">
                                  <p:stCondLst>
                                    <p:cond delay="0"/>
                                  </p:stCondLst>
                                  <p:iterate type="lt">
                                    <p:tmPct val="5000"/>
                                  </p:iterate>
                                  <p:childTnLst>
                                    <p:set>
                                      <p:cBhvr>
                                        <p:cTn id="62" dur="1" fill="hold">
                                          <p:stCondLst>
                                            <p:cond delay="0"/>
                                          </p:stCondLst>
                                        </p:cTn>
                                        <p:tgtEl>
                                          <p:spTgt spid="7">
                                            <p:txEl>
                                              <p:pRg st="14" end="14"/>
                                            </p:txEl>
                                          </p:spTgt>
                                        </p:tgtEl>
                                        <p:attrNameLst>
                                          <p:attrName>style.visibility</p:attrName>
                                        </p:attrNameLst>
                                      </p:cBhvr>
                                      <p:to>
                                        <p:strVal val="visible"/>
                                      </p:to>
                                    </p:set>
                                    <p:animEffect transition="in" filter="randombar(vertical)">
                                      <p:cBhvr>
                                        <p:cTn id="63" dur="500"/>
                                        <p:tgtEl>
                                          <p:spTgt spid="7">
                                            <p:txEl>
                                              <p:pRg st="14" end="14"/>
                                            </p:txEl>
                                          </p:spTgt>
                                        </p:tgtEl>
                                      </p:cBhvr>
                                    </p:animEffect>
                                  </p:childTnLst>
                                </p:cTn>
                              </p:par>
                            </p:childTnLst>
                          </p:cTn>
                        </p:par>
                        <p:par>
                          <p:cTn id="64" fill="hold">
                            <p:stCondLst>
                              <p:cond delay="21850"/>
                            </p:stCondLst>
                            <p:childTnLst>
                              <p:par>
                                <p:cTn id="65" presetID="14" presetClass="entr" presetSubtype="5" fill="hold" grpId="0" nodeType="afterEffect">
                                  <p:stCondLst>
                                    <p:cond delay="0"/>
                                  </p:stCondLst>
                                  <p:iterate type="lt">
                                    <p:tmPct val="5000"/>
                                  </p:iterate>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randombar(vertical)">
                                      <p:cBhvr>
                                        <p:cTn id="67" dur="500"/>
                                        <p:tgtEl>
                                          <p:spTgt spid="7">
                                            <p:txEl>
                                              <p:pRg st="15" end="15"/>
                                            </p:txEl>
                                          </p:spTgt>
                                        </p:tgtEl>
                                      </p:cBhvr>
                                    </p:animEffect>
                                  </p:childTnLst>
                                </p:cTn>
                              </p:par>
                            </p:childTnLst>
                          </p:cTn>
                        </p:par>
                        <p:par>
                          <p:cTn id="68" fill="hold">
                            <p:stCondLst>
                              <p:cond delay="23650"/>
                            </p:stCondLst>
                            <p:childTnLst>
                              <p:par>
                                <p:cTn id="69" presetID="14" presetClass="entr" presetSubtype="5" fill="hold" grpId="0" nodeType="afterEffect">
                                  <p:stCondLst>
                                    <p:cond delay="0"/>
                                  </p:stCondLst>
                                  <p:iterate type="lt">
                                    <p:tmPct val="5000"/>
                                  </p:iterate>
                                  <p:childTnLst>
                                    <p:set>
                                      <p:cBhvr>
                                        <p:cTn id="70" dur="1" fill="hold">
                                          <p:stCondLst>
                                            <p:cond delay="0"/>
                                          </p:stCondLst>
                                        </p:cTn>
                                        <p:tgtEl>
                                          <p:spTgt spid="7">
                                            <p:txEl>
                                              <p:pRg st="16" end="16"/>
                                            </p:txEl>
                                          </p:spTgt>
                                        </p:tgtEl>
                                        <p:attrNameLst>
                                          <p:attrName>style.visibility</p:attrName>
                                        </p:attrNameLst>
                                      </p:cBhvr>
                                      <p:to>
                                        <p:strVal val="visible"/>
                                      </p:to>
                                    </p:set>
                                    <p:animEffect transition="in" filter="randombar(vertical)">
                                      <p:cBhvr>
                                        <p:cTn id="71" dur="500"/>
                                        <p:tgtEl>
                                          <p:spTgt spid="7">
                                            <p:txEl>
                                              <p:pRg st="16" end="16"/>
                                            </p:txEl>
                                          </p:spTgt>
                                        </p:tgtEl>
                                      </p:cBhvr>
                                    </p:animEffect>
                                  </p:childTnLst>
                                </p:cTn>
                              </p:par>
                            </p:childTnLst>
                          </p:cTn>
                        </p:par>
                        <p:par>
                          <p:cTn id="72" fill="hold">
                            <p:stCondLst>
                              <p:cond delay="25400"/>
                            </p:stCondLst>
                            <p:childTnLst>
                              <p:par>
                                <p:cTn id="73" presetID="14" presetClass="entr" presetSubtype="5" fill="hold" grpId="0" nodeType="afterEffect">
                                  <p:stCondLst>
                                    <p:cond delay="0"/>
                                  </p:stCondLst>
                                  <p:iterate type="lt">
                                    <p:tmPct val="5000"/>
                                  </p:iterate>
                                  <p:childTnLst>
                                    <p:set>
                                      <p:cBhvr>
                                        <p:cTn id="74" dur="1" fill="hold">
                                          <p:stCondLst>
                                            <p:cond delay="0"/>
                                          </p:stCondLst>
                                        </p:cTn>
                                        <p:tgtEl>
                                          <p:spTgt spid="7">
                                            <p:txEl>
                                              <p:pRg st="17" end="17"/>
                                            </p:txEl>
                                          </p:spTgt>
                                        </p:tgtEl>
                                        <p:attrNameLst>
                                          <p:attrName>style.visibility</p:attrName>
                                        </p:attrNameLst>
                                      </p:cBhvr>
                                      <p:to>
                                        <p:strVal val="visible"/>
                                      </p:to>
                                    </p:set>
                                    <p:animEffect transition="in" filter="randombar(vertical)">
                                      <p:cBhvr>
                                        <p:cTn id="75" dur="500"/>
                                        <p:tgtEl>
                                          <p:spTgt spid="7">
                                            <p:txEl>
                                              <p:pRg st="17" end="17"/>
                                            </p:txEl>
                                          </p:spTgt>
                                        </p:tgtEl>
                                      </p:cBhvr>
                                    </p:animEffect>
                                  </p:childTnLst>
                                </p:cTn>
                              </p:par>
                            </p:childTnLst>
                          </p:cTn>
                        </p:par>
                        <p:par>
                          <p:cTn id="76" fill="hold">
                            <p:stCondLst>
                              <p:cond delay="26400"/>
                            </p:stCondLst>
                            <p:childTnLst>
                              <p:par>
                                <p:cTn id="77" presetID="14" presetClass="entr" presetSubtype="5" fill="hold" grpId="0" nodeType="afterEffect">
                                  <p:stCondLst>
                                    <p:cond delay="0"/>
                                  </p:stCondLst>
                                  <p:iterate type="lt">
                                    <p:tmPct val="5000"/>
                                  </p:iterate>
                                  <p:childTnLst>
                                    <p:set>
                                      <p:cBhvr>
                                        <p:cTn id="78" dur="1" fill="hold">
                                          <p:stCondLst>
                                            <p:cond delay="0"/>
                                          </p:stCondLst>
                                        </p:cTn>
                                        <p:tgtEl>
                                          <p:spTgt spid="7">
                                            <p:txEl>
                                              <p:pRg st="18" end="18"/>
                                            </p:txEl>
                                          </p:spTgt>
                                        </p:tgtEl>
                                        <p:attrNameLst>
                                          <p:attrName>style.visibility</p:attrName>
                                        </p:attrNameLst>
                                      </p:cBhvr>
                                      <p:to>
                                        <p:strVal val="visible"/>
                                      </p:to>
                                    </p:set>
                                    <p:animEffect transition="in" filter="randombar(vertical)">
                                      <p:cBhvr>
                                        <p:cTn id="79" dur="500"/>
                                        <p:tgtEl>
                                          <p:spTgt spid="7">
                                            <p:txEl>
                                              <p:pRg st="18" end="18"/>
                                            </p:txEl>
                                          </p:spTgt>
                                        </p:tgtEl>
                                      </p:cBhvr>
                                    </p:animEffect>
                                  </p:childTnLst>
                                </p:cTn>
                              </p:par>
                            </p:childTnLst>
                          </p:cTn>
                        </p:par>
                        <p:par>
                          <p:cTn id="80" fill="hold">
                            <p:stCondLst>
                              <p:cond delay="28250"/>
                            </p:stCondLst>
                            <p:childTnLst>
                              <p:par>
                                <p:cTn id="81" presetID="14" presetClass="entr" presetSubtype="5" fill="hold" grpId="0" nodeType="afterEffect">
                                  <p:stCondLst>
                                    <p:cond delay="0"/>
                                  </p:stCondLst>
                                  <p:iterate type="lt">
                                    <p:tmPct val="5000"/>
                                  </p:iterate>
                                  <p:childTnLst>
                                    <p:set>
                                      <p:cBhvr>
                                        <p:cTn id="82" dur="1" fill="hold">
                                          <p:stCondLst>
                                            <p:cond delay="0"/>
                                          </p:stCondLst>
                                        </p:cTn>
                                        <p:tgtEl>
                                          <p:spTgt spid="7">
                                            <p:txEl>
                                              <p:pRg st="19" end="19"/>
                                            </p:txEl>
                                          </p:spTgt>
                                        </p:tgtEl>
                                        <p:attrNameLst>
                                          <p:attrName>style.visibility</p:attrName>
                                        </p:attrNameLst>
                                      </p:cBhvr>
                                      <p:to>
                                        <p:strVal val="visible"/>
                                      </p:to>
                                    </p:set>
                                    <p:animEffect transition="in" filter="randombar(vertical)">
                                      <p:cBhvr>
                                        <p:cTn id="83" dur="500"/>
                                        <p:tgtEl>
                                          <p:spTgt spid="7">
                                            <p:txEl>
                                              <p:pRg st="19" end="19"/>
                                            </p:txEl>
                                          </p:spTgt>
                                        </p:tgtEl>
                                      </p:cBhvr>
                                    </p:animEffect>
                                  </p:childTnLst>
                                </p:cTn>
                              </p:par>
                            </p:childTnLst>
                          </p:cTn>
                        </p:par>
                        <p:par>
                          <p:cTn id="84" fill="hold">
                            <p:stCondLst>
                              <p:cond delay="29475"/>
                            </p:stCondLst>
                            <p:childTnLst>
                              <p:par>
                                <p:cTn id="85" presetID="14" presetClass="entr" presetSubtype="5" fill="hold" grpId="0" nodeType="afterEffect">
                                  <p:stCondLst>
                                    <p:cond delay="0"/>
                                  </p:stCondLst>
                                  <p:iterate type="lt">
                                    <p:tmPct val="5000"/>
                                  </p:iterate>
                                  <p:childTnLst>
                                    <p:set>
                                      <p:cBhvr>
                                        <p:cTn id="86" dur="1" fill="hold">
                                          <p:stCondLst>
                                            <p:cond delay="0"/>
                                          </p:stCondLst>
                                        </p:cTn>
                                        <p:tgtEl>
                                          <p:spTgt spid="7">
                                            <p:txEl>
                                              <p:pRg st="20" end="20"/>
                                            </p:txEl>
                                          </p:spTgt>
                                        </p:tgtEl>
                                        <p:attrNameLst>
                                          <p:attrName>style.visibility</p:attrName>
                                        </p:attrNameLst>
                                      </p:cBhvr>
                                      <p:to>
                                        <p:strVal val="visible"/>
                                      </p:to>
                                    </p:set>
                                    <p:animEffect transition="in" filter="randombar(vertical)">
                                      <p:cBhvr>
                                        <p:cTn id="87" dur="500"/>
                                        <p:tgtEl>
                                          <p:spTgt spid="7">
                                            <p:txEl>
                                              <p:pRg st="20" end="20"/>
                                            </p:txEl>
                                          </p:spTgt>
                                        </p:tgtEl>
                                      </p:cBhvr>
                                    </p:animEffect>
                                  </p:childTnLst>
                                </p:cTn>
                              </p:par>
                            </p:childTnLst>
                          </p:cTn>
                        </p:par>
                        <p:par>
                          <p:cTn id="88" fill="hold">
                            <p:stCondLst>
                              <p:cond delay="29975"/>
                            </p:stCondLst>
                            <p:childTnLst>
                              <p:par>
                                <p:cTn id="89" presetID="14" presetClass="entr" presetSubtype="5" fill="hold" grpId="0" nodeType="afterEffect">
                                  <p:stCondLst>
                                    <p:cond delay="0"/>
                                  </p:stCondLst>
                                  <p:iterate type="lt">
                                    <p:tmPct val="5000"/>
                                  </p:iterate>
                                  <p:childTnLst>
                                    <p:set>
                                      <p:cBhvr>
                                        <p:cTn id="90" dur="1" fill="hold">
                                          <p:stCondLst>
                                            <p:cond delay="0"/>
                                          </p:stCondLst>
                                        </p:cTn>
                                        <p:tgtEl>
                                          <p:spTgt spid="7">
                                            <p:txEl>
                                              <p:pRg st="21" end="21"/>
                                            </p:txEl>
                                          </p:spTgt>
                                        </p:tgtEl>
                                        <p:attrNameLst>
                                          <p:attrName>style.visibility</p:attrName>
                                        </p:attrNameLst>
                                      </p:cBhvr>
                                      <p:to>
                                        <p:strVal val="visible"/>
                                      </p:to>
                                    </p:set>
                                    <p:animEffect transition="in" filter="randombar(vertical)">
                                      <p:cBhvr>
                                        <p:cTn id="91" dur="500"/>
                                        <p:tgtEl>
                                          <p:spTgt spid="7">
                                            <p:txEl>
                                              <p:pRg st="21" end="21"/>
                                            </p:txEl>
                                          </p:spTgt>
                                        </p:tgtEl>
                                      </p:cBhvr>
                                    </p:animEffect>
                                  </p:childTnLst>
                                </p:cTn>
                              </p:par>
                            </p:childTnLst>
                          </p:cTn>
                        </p:par>
                        <p:par>
                          <p:cTn id="92" fill="hold">
                            <p:stCondLst>
                              <p:cond delay="30475"/>
                            </p:stCondLst>
                            <p:childTnLst>
                              <p:par>
                                <p:cTn id="93" presetID="14" presetClass="entr" presetSubtype="5" fill="hold" grpId="0" nodeType="afterEffect">
                                  <p:stCondLst>
                                    <p:cond delay="0"/>
                                  </p:stCondLst>
                                  <p:iterate type="lt">
                                    <p:tmPct val="5000"/>
                                  </p:iterate>
                                  <p:childTnLst>
                                    <p:set>
                                      <p:cBhvr>
                                        <p:cTn id="94" dur="1" fill="hold">
                                          <p:stCondLst>
                                            <p:cond delay="0"/>
                                          </p:stCondLst>
                                        </p:cTn>
                                        <p:tgtEl>
                                          <p:spTgt spid="7">
                                            <p:txEl>
                                              <p:pRg st="22" end="22"/>
                                            </p:txEl>
                                          </p:spTgt>
                                        </p:tgtEl>
                                        <p:attrNameLst>
                                          <p:attrName>style.visibility</p:attrName>
                                        </p:attrNameLst>
                                      </p:cBhvr>
                                      <p:to>
                                        <p:strVal val="visible"/>
                                      </p:to>
                                    </p:set>
                                    <p:animEffect transition="in" filter="randombar(vertical)">
                                      <p:cBhvr>
                                        <p:cTn id="95" dur="500"/>
                                        <p:tgtEl>
                                          <p:spTgt spid="7">
                                            <p:txEl>
                                              <p:pRg st="22" end="2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0145DC4-AC21-A65D-C22F-D0A2B59D8FE6}"/>
              </a:ext>
            </a:extLst>
          </p:cNvPr>
          <p:cNvCxnSpPr/>
          <p:nvPr/>
        </p:nvCxnSpPr>
        <p:spPr>
          <a:xfrm flipH="1">
            <a:off x="4749161" y="2774519"/>
            <a:ext cx="428253" cy="739562"/>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CF89BC7-3B7D-15DF-264B-9413F48256D2}"/>
              </a:ext>
            </a:extLst>
          </p:cNvPr>
          <p:cNvCxnSpPr>
            <a:cxnSpLocks/>
          </p:cNvCxnSpPr>
          <p:nvPr/>
        </p:nvCxnSpPr>
        <p:spPr>
          <a:xfrm flipH="1" flipV="1">
            <a:off x="1514792" y="4208106"/>
            <a:ext cx="565455" cy="844314"/>
          </a:xfrm>
          <a:prstGeom prst="line">
            <a:avLst/>
          </a:prstGeom>
          <a:ln w="38100"/>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F8032B0-8481-CF84-6B19-4B4310152CBB}"/>
              </a:ext>
            </a:extLst>
          </p:cNvPr>
          <p:cNvSpPr txBox="1"/>
          <p:nvPr/>
        </p:nvSpPr>
        <p:spPr>
          <a:xfrm>
            <a:off x="348729" y="237085"/>
            <a:ext cx="5264799" cy="461665"/>
          </a:xfrm>
          <a:prstGeom prst="rect">
            <a:avLst/>
          </a:prstGeom>
          <a:noFill/>
        </p:spPr>
        <p:txBody>
          <a:bodyPr wrap="square">
            <a:spAutoFit/>
          </a:bodyPr>
          <a:lstStyle/>
          <a:p>
            <a:pPr algn="just"/>
            <a:r>
              <a:rPr lang="en-US" sz="2400" b="1" dirty="0">
                <a:solidFill>
                  <a:schemeClr val="bg2">
                    <a:lumMod val="25000"/>
                  </a:schemeClr>
                </a:solidFill>
                <a:latin typeface="Nunito" pitchFamily="2" charset="0"/>
              </a:rPr>
              <a:t>Input (I/O) </a:t>
            </a:r>
            <a:r>
              <a:rPr lang="en-US" sz="2400" b="1" i="0" dirty="0">
                <a:solidFill>
                  <a:schemeClr val="bg2">
                    <a:lumMod val="25000"/>
                  </a:schemeClr>
                </a:solidFill>
                <a:effectLst/>
                <a:latin typeface="Nunito" pitchFamily="2" charset="0"/>
              </a:rPr>
              <a:t>:  6 </a:t>
            </a:r>
            <a:r>
              <a:rPr lang="en-US" sz="2400" b="1" dirty="0">
                <a:solidFill>
                  <a:schemeClr val="bg2">
                    <a:lumMod val="25000"/>
                  </a:schemeClr>
                </a:solidFill>
                <a:latin typeface="Nunito" pitchFamily="2" charset="0"/>
              </a:rPr>
              <a:t> 1 2 4</a:t>
            </a:r>
            <a:endParaRPr lang="en-US" sz="2400" b="1" i="0" dirty="0">
              <a:solidFill>
                <a:schemeClr val="bg2">
                  <a:lumMod val="25000"/>
                </a:schemeClr>
              </a:solidFill>
              <a:effectLst/>
              <a:latin typeface="Nunito" pitchFamily="2" charset="0"/>
            </a:endParaRPr>
          </a:p>
        </p:txBody>
      </p:sp>
      <p:grpSp>
        <p:nvGrpSpPr>
          <p:cNvPr id="8" name="Group 7">
            <a:extLst>
              <a:ext uri="{FF2B5EF4-FFF2-40B4-BE49-F238E27FC236}">
                <a16:creationId xmlns:a16="http://schemas.microsoft.com/office/drawing/2014/main" id="{B6845E50-DFDA-DB0D-1D43-F8C04632A1CE}"/>
              </a:ext>
            </a:extLst>
          </p:cNvPr>
          <p:cNvGrpSpPr/>
          <p:nvPr/>
        </p:nvGrpSpPr>
        <p:grpSpPr>
          <a:xfrm>
            <a:off x="2183362" y="215297"/>
            <a:ext cx="2127380" cy="461665"/>
            <a:chOff x="2351314" y="1035698"/>
            <a:chExt cx="2127380" cy="461665"/>
          </a:xfrm>
          <a:solidFill>
            <a:srgbClr val="00B050"/>
          </a:solidFill>
        </p:grpSpPr>
        <p:sp>
          <p:nvSpPr>
            <p:cNvPr id="4" name="Rectangle 3">
              <a:extLst>
                <a:ext uri="{FF2B5EF4-FFF2-40B4-BE49-F238E27FC236}">
                  <a16:creationId xmlns:a16="http://schemas.microsoft.com/office/drawing/2014/main" id="{91717A31-0573-4A7C-5543-2AF6C87B9D39}"/>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6</a:t>
              </a:r>
              <a:endParaRPr lang="en-IN" sz="2000" b="1" dirty="0">
                <a:latin typeface="Nunito" pitchFamily="2" charset="0"/>
              </a:endParaRPr>
            </a:p>
          </p:txBody>
        </p:sp>
        <p:sp>
          <p:nvSpPr>
            <p:cNvPr id="5" name="Rectangle 4">
              <a:extLst>
                <a:ext uri="{FF2B5EF4-FFF2-40B4-BE49-F238E27FC236}">
                  <a16:creationId xmlns:a16="http://schemas.microsoft.com/office/drawing/2014/main" id="{E4434776-1AC8-0FB7-F2A5-D20034C1E6BD}"/>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6" name="Rectangle 5">
              <a:extLst>
                <a:ext uri="{FF2B5EF4-FFF2-40B4-BE49-F238E27FC236}">
                  <a16:creationId xmlns:a16="http://schemas.microsoft.com/office/drawing/2014/main" id="{555FE495-51EE-EBEB-DE15-CBAD011800C8}"/>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7" name="Rectangle 6">
              <a:extLst>
                <a:ext uri="{FF2B5EF4-FFF2-40B4-BE49-F238E27FC236}">
                  <a16:creationId xmlns:a16="http://schemas.microsoft.com/office/drawing/2014/main" id="{23219D9A-BBE9-F484-8FD1-03BAF8CE815B}"/>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grpSp>
      <p:sp>
        <p:nvSpPr>
          <p:cNvPr id="9" name="Oval 8">
            <a:extLst>
              <a:ext uri="{FF2B5EF4-FFF2-40B4-BE49-F238E27FC236}">
                <a16:creationId xmlns:a16="http://schemas.microsoft.com/office/drawing/2014/main" id="{26888355-722F-8523-3152-A90D78A0CA8B}"/>
              </a:ext>
            </a:extLst>
          </p:cNvPr>
          <p:cNvSpPr/>
          <p:nvPr/>
        </p:nvSpPr>
        <p:spPr>
          <a:xfrm>
            <a:off x="1203649" y="1352939"/>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10" name="Oval 9">
            <a:extLst>
              <a:ext uri="{FF2B5EF4-FFF2-40B4-BE49-F238E27FC236}">
                <a16:creationId xmlns:a16="http://schemas.microsoft.com/office/drawing/2014/main" id="{D4B3ACD5-64D2-B6FC-58F1-F2FD49B72BF7}"/>
              </a:ext>
            </a:extLst>
          </p:cNvPr>
          <p:cNvSpPr/>
          <p:nvPr/>
        </p:nvSpPr>
        <p:spPr>
          <a:xfrm>
            <a:off x="541177" y="2590092"/>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1</a:t>
            </a:r>
            <a:endParaRPr lang="en-IN" sz="2400" b="1" dirty="0">
              <a:latin typeface="Nunito" pitchFamily="2" charset="0"/>
            </a:endParaRPr>
          </a:p>
        </p:txBody>
      </p:sp>
      <p:cxnSp>
        <p:nvCxnSpPr>
          <p:cNvPr id="12" name="Straight Connector 11">
            <a:extLst>
              <a:ext uri="{FF2B5EF4-FFF2-40B4-BE49-F238E27FC236}">
                <a16:creationId xmlns:a16="http://schemas.microsoft.com/office/drawing/2014/main" id="{B0AF1ABA-CEBF-EB15-C1EB-C6D275BC7A82}"/>
              </a:ext>
            </a:extLst>
          </p:cNvPr>
          <p:cNvCxnSpPr>
            <a:stCxn id="9" idx="3"/>
            <a:endCxn id="10" idx="0"/>
          </p:cNvCxnSpPr>
          <p:nvPr/>
        </p:nvCxnSpPr>
        <p:spPr>
          <a:xfrm flipH="1">
            <a:off x="872413" y="1850530"/>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11805B6-6F18-4D2B-CE45-CDF922A1AC02}"/>
              </a:ext>
            </a:extLst>
          </p:cNvPr>
          <p:cNvSpPr txBox="1"/>
          <p:nvPr/>
        </p:nvSpPr>
        <p:spPr>
          <a:xfrm>
            <a:off x="1998406" y="1799432"/>
            <a:ext cx="2229751" cy="1077218"/>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This violates the </a:t>
            </a:r>
            <a:r>
              <a:rPr lang="en-US" sz="1600" b="1" dirty="0">
                <a:solidFill>
                  <a:schemeClr val="bg1">
                    <a:lumMod val="95000"/>
                  </a:schemeClr>
                </a:solidFill>
                <a:latin typeface="Nunito" pitchFamily="2" charset="0"/>
              </a:rPr>
              <a:t>heap property(min) hence we swap the elements.</a:t>
            </a:r>
            <a:endParaRPr lang="en-US" sz="1600" b="1" i="0" dirty="0">
              <a:solidFill>
                <a:schemeClr val="bg1">
                  <a:lumMod val="95000"/>
                </a:schemeClr>
              </a:solidFill>
              <a:effectLst/>
              <a:latin typeface="Nunito" pitchFamily="2" charset="0"/>
            </a:endParaRPr>
          </a:p>
        </p:txBody>
      </p:sp>
      <p:sp>
        <p:nvSpPr>
          <p:cNvPr id="21" name="Oval 20">
            <a:extLst>
              <a:ext uri="{FF2B5EF4-FFF2-40B4-BE49-F238E27FC236}">
                <a16:creationId xmlns:a16="http://schemas.microsoft.com/office/drawing/2014/main" id="{BE7A7739-C79D-0944-276C-0936D7E21753}"/>
              </a:ext>
            </a:extLst>
          </p:cNvPr>
          <p:cNvSpPr/>
          <p:nvPr/>
        </p:nvSpPr>
        <p:spPr>
          <a:xfrm>
            <a:off x="1086539" y="3827245"/>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22" name="Oval 21">
            <a:extLst>
              <a:ext uri="{FF2B5EF4-FFF2-40B4-BE49-F238E27FC236}">
                <a16:creationId xmlns:a16="http://schemas.microsoft.com/office/drawing/2014/main" id="{6089266C-0325-C53B-7C90-770523E5D532}"/>
              </a:ext>
            </a:extLst>
          </p:cNvPr>
          <p:cNvSpPr/>
          <p:nvPr/>
        </p:nvSpPr>
        <p:spPr>
          <a:xfrm>
            <a:off x="424067" y="5064398"/>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1</a:t>
            </a:r>
            <a:endParaRPr lang="en-IN" sz="2400" b="1" dirty="0">
              <a:latin typeface="Nunito" pitchFamily="2" charset="0"/>
            </a:endParaRPr>
          </a:p>
        </p:txBody>
      </p:sp>
      <p:cxnSp>
        <p:nvCxnSpPr>
          <p:cNvPr id="23" name="Straight Connector 22">
            <a:extLst>
              <a:ext uri="{FF2B5EF4-FFF2-40B4-BE49-F238E27FC236}">
                <a16:creationId xmlns:a16="http://schemas.microsoft.com/office/drawing/2014/main" id="{A512A1AB-A316-2CB9-A80D-82835F038B7F}"/>
              </a:ext>
            </a:extLst>
          </p:cNvPr>
          <p:cNvCxnSpPr>
            <a:stCxn id="21" idx="3"/>
            <a:endCxn id="22" idx="0"/>
          </p:cNvCxnSpPr>
          <p:nvPr/>
        </p:nvCxnSpPr>
        <p:spPr>
          <a:xfrm flipH="1">
            <a:off x="755303" y="4324836"/>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A32FB6D-8759-4760-312B-1B27C43EA835}"/>
              </a:ext>
            </a:extLst>
          </p:cNvPr>
          <p:cNvSpPr txBox="1"/>
          <p:nvPr/>
        </p:nvSpPr>
        <p:spPr>
          <a:xfrm>
            <a:off x="2448781" y="4410209"/>
            <a:ext cx="1187905"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Add 2.</a:t>
            </a:r>
          </a:p>
        </p:txBody>
      </p:sp>
      <p:sp>
        <p:nvSpPr>
          <p:cNvPr id="18" name="Oval 17">
            <a:extLst>
              <a:ext uri="{FF2B5EF4-FFF2-40B4-BE49-F238E27FC236}">
                <a16:creationId xmlns:a16="http://schemas.microsoft.com/office/drawing/2014/main" id="{4E918DA1-5473-95AD-D332-AD539238716A}"/>
              </a:ext>
            </a:extLst>
          </p:cNvPr>
          <p:cNvSpPr/>
          <p:nvPr/>
        </p:nvSpPr>
        <p:spPr>
          <a:xfrm>
            <a:off x="1852126" y="5052420"/>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2</a:t>
            </a:r>
            <a:endParaRPr lang="en-IN" sz="2400" b="1" dirty="0">
              <a:latin typeface="Nunito" pitchFamily="2" charset="0"/>
            </a:endParaRPr>
          </a:p>
        </p:txBody>
      </p:sp>
      <p:sp>
        <p:nvSpPr>
          <p:cNvPr id="19" name="TextBox 18">
            <a:extLst>
              <a:ext uri="{FF2B5EF4-FFF2-40B4-BE49-F238E27FC236}">
                <a16:creationId xmlns:a16="http://schemas.microsoft.com/office/drawing/2014/main" id="{28892A05-E26D-3EB3-F261-9F347F8A0130}"/>
              </a:ext>
            </a:extLst>
          </p:cNvPr>
          <p:cNvSpPr txBox="1"/>
          <p:nvPr/>
        </p:nvSpPr>
        <p:spPr>
          <a:xfrm>
            <a:off x="7047721" y="1644421"/>
            <a:ext cx="1187905"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Add 4.</a:t>
            </a:r>
          </a:p>
        </p:txBody>
      </p:sp>
      <p:sp>
        <p:nvSpPr>
          <p:cNvPr id="29" name="Oval 28">
            <a:extLst>
              <a:ext uri="{FF2B5EF4-FFF2-40B4-BE49-F238E27FC236}">
                <a16:creationId xmlns:a16="http://schemas.microsoft.com/office/drawing/2014/main" id="{0B063BF7-452B-7F63-D295-A83758C6B0E0}"/>
              </a:ext>
            </a:extLst>
          </p:cNvPr>
          <p:cNvSpPr/>
          <p:nvPr/>
        </p:nvSpPr>
        <p:spPr>
          <a:xfrm>
            <a:off x="5060305" y="2249934"/>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cxnSp>
        <p:nvCxnSpPr>
          <p:cNvPr id="31" name="Straight Connector 30">
            <a:extLst>
              <a:ext uri="{FF2B5EF4-FFF2-40B4-BE49-F238E27FC236}">
                <a16:creationId xmlns:a16="http://schemas.microsoft.com/office/drawing/2014/main" id="{CDF4C3D8-9280-04AC-23F6-F468E0C9C3A4}"/>
              </a:ext>
            </a:extLst>
          </p:cNvPr>
          <p:cNvCxnSpPr>
            <a:cxnSpLocks/>
          </p:cNvCxnSpPr>
          <p:nvPr/>
        </p:nvCxnSpPr>
        <p:spPr>
          <a:xfrm flipH="1" flipV="1">
            <a:off x="6288232" y="1498394"/>
            <a:ext cx="428253" cy="739562"/>
          </a:xfrm>
          <a:prstGeom prst="line">
            <a:avLst/>
          </a:prstGeom>
          <a:ln w="38100"/>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6FA9D7AD-6E6D-E936-45EF-8A9ECFB901EA}"/>
              </a:ext>
            </a:extLst>
          </p:cNvPr>
          <p:cNvGrpSpPr/>
          <p:nvPr/>
        </p:nvGrpSpPr>
        <p:grpSpPr>
          <a:xfrm>
            <a:off x="5391541" y="1012781"/>
            <a:ext cx="1759295" cy="1808139"/>
            <a:chOff x="5391541" y="1012781"/>
            <a:chExt cx="1759295" cy="1808139"/>
          </a:xfrm>
        </p:grpSpPr>
        <p:sp>
          <p:nvSpPr>
            <p:cNvPr id="24" name="Oval 23">
              <a:extLst>
                <a:ext uri="{FF2B5EF4-FFF2-40B4-BE49-F238E27FC236}">
                  <a16:creationId xmlns:a16="http://schemas.microsoft.com/office/drawing/2014/main" id="{A6CD38FA-9905-E81D-CF4E-DF02F868D409}"/>
                </a:ext>
              </a:extLst>
            </p:cNvPr>
            <p:cNvSpPr/>
            <p:nvPr/>
          </p:nvSpPr>
          <p:spPr>
            <a:xfrm>
              <a:off x="5722777" y="1012781"/>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1</a:t>
              </a:r>
              <a:endParaRPr lang="en-IN" sz="2400" b="1" dirty="0">
                <a:latin typeface="Nunito" pitchFamily="2" charset="0"/>
              </a:endParaRPr>
            </a:p>
          </p:txBody>
        </p:sp>
        <p:cxnSp>
          <p:nvCxnSpPr>
            <p:cNvPr id="30" name="Straight Connector 29">
              <a:extLst>
                <a:ext uri="{FF2B5EF4-FFF2-40B4-BE49-F238E27FC236}">
                  <a16:creationId xmlns:a16="http://schemas.microsoft.com/office/drawing/2014/main" id="{31EAE1AC-E14F-C33A-A093-D371773C88E4}"/>
                </a:ext>
              </a:extLst>
            </p:cNvPr>
            <p:cNvCxnSpPr>
              <a:stCxn id="24" idx="3"/>
              <a:endCxn id="29" idx="0"/>
            </p:cNvCxnSpPr>
            <p:nvPr/>
          </p:nvCxnSpPr>
          <p:spPr>
            <a:xfrm flipH="1">
              <a:off x="5391541" y="1510372"/>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AD9E8735-1670-1053-7DE4-A54B4FF4F78F}"/>
                </a:ext>
              </a:extLst>
            </p:cNvPr>
            <p:cNvSpPr/>
            <p:nvPr/>
          </p:nvSpPr>
          <p:spPr>
            <a:xfrm>
              <a:off x="6488364" y="2237956"/>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2</a:t>
              </a:r>
              <a:endParaRPr lang="en-IN" sz="2400" b="1" dirty="0">
                <a:latin typeface="Nunito" pitchFamily="2" charset="0"/>
              </a:endParaRPr>
            </a:p>
          </p:txBody>
        </p:sp>
      </p:grpSp>
      <p:sp>
        <p:nvSpPr>
          <p:cNvPr id="34" name="Oval 33">
            <a:extLst>
              <a:ext uri="{FF2B5EF4-FFF2-40B4-BE49-F238E27FC236}">
                <a16:creationId xmlns:a16="http://schemas.microsoft.com/office/drawing/2014/main" id="{EA95C5E2-497C-CEF1-D930-3490EDEC5A3B}"/>
              </a:ext>
            </a:extLst>
          </p:cNvPr>
          <p:cNvSpPr/>
          <p:nvPr/>
        </p:nvSpPr>
        <p:spPr>
          <a:xfrm>
            <a:off x="4417925" y="3355885"/>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4</a:t>
            </a:r>
            <a:endParaRPr lang="en-IN" sz="2400" b="1" dirty="0">
              <a:latin typeface="Nunito" pitchFamily="2" charset="0"/>
            </a:endParaRPr>
          </a:p>
        </p:txBody>
      </p:sp>
      <p:sp>
        <p:nvSpPr>
          <p:cNvPr id="36" name="TextBox 35">
            <a:extLst>
              <a:ext uri="{FF2B5EF4-FFF2-40B4-BE49-F238E27FC236}">
                <a16:creationId xmlns:a16="http://schemas.microsoft.com/office/drawing/2014/main" id="{B0901008-55EE-E0CA-93E5-8E7D9880F4BF}"/>
              </a:ext>
            </a:extLst>
          </p:cNvPr>
          <p:cNvSpPr txBox="1"/>
          <p:nvPr/>
        </p:nvSpPr>
        <p:spPr>
          <a:xfrm>
            <a:off x="6288232" y="2959863"/>
            <a:ext cx="2229751" cy="1077218"/>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This violates the </a:t>
            </a:r>
            <a:r>
              <a:rPr lang="en-US" sz="1600" b="1" dirty="0">
                <a:solidFill>
                  <a:schemeClr val="bg1">
                    <a:lumMod val="95000"/>
                  </a:schemeClr>
                </a:solidFill>
                <a:latin typeface="Nunito" pitchFamily="2" charset="0"/>
              </a:rPr>
              <a:t>heap property(min) hence we swap the elements.</a:t>
            </a:r>
            <a:endParaRPr lang="en-US" sz="1600" b="1" i="0" dirty="0">
              <a:solidFill>
                <a:schemeClr val="bg1">
                  <a:lumMod val="95000"/>
                </a:schemeClr>
              </a:solidFill>
              <a:effectLst/>
              <a:latin typeface="Nunito" pitchFamily="2" charset="0"/>
            </a:endParaRPr>
          </a:p>
        </p:txBody>
      </p:sp>
      <p:sp>
        <p:nvSpPr>
          <p:cNvPr id="39" name="TextBox 38">
            <a:extLst>
              <a:ext uri="{FF2B5EF4-FFF2-40B4-BE49-F238E27FC236}">
                <a16:creationId xmlns:a16="http://schemas.microsoft.com/office/drawing/2014/main" id="{055C3559-152B-D4CB-355C-B4EBF9238155}"/>
              </a:ext>
            </a:extLst>
          </p:cNvPr>
          <p:cNvSpPr txBox="1"/>
          <p:nvPr/>
        </p:nvSpPr>
        <p:spPr>
          <a:xfrm>
            <a:off x="5130159" y="4794605"/>
            <a:ext cx="2604919" cy="584775"/>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So the heap array after heapification is :</a:t>
            </a:r>
          </a:p>
        </p:txBody>
      </p:sp>
      <p:grpSp>
        <p:nvGrpSpPr>
          <p:cNvPr id="52" name="Group 51">
            <a:extLst>
              <a:ext uri="{FF2B5EF4-FFF2-40B4-BE49-F238E27FC236}">
                <a16:creationId xmlns:a16="http://schemas.microsoft.com/office/drawing/2014/main" id="{0B7490B9-F4C4-F9C0-7DCF-41686ECD949F}"/>
              </a:ext>
            </a:extLst>
          </p:cNvPr>
          <p:cNvGrpSpPr/>
          <p:nvPr/>
        </p:nvGrpSpPr>
        <p:grpSpPr>
          <a:xfrm>
            <a:off x="5605667" y="5416529"/>
            <a:ext cx="2127380" cy="461665"/>
            <a:chOff x="2351314" y="1035698"/>
            <a:chExt cx="2127380" cy="461665"/>
          </a:xfrm>
          <a:solidFill>
            <a:srgbClr val="00B050"/>
          </a:solidFill>
        </p:grpSpPr>
        <p:sp>
          <p:nvSpPr>
            <p:cNvPr id="53" name="Rectangle 52">
              <a:extLst>
                <a:ext uri="{FF2B5EF4-FFF2-40B4-BE49-F238E27FC236}">
                  <a16:creationId xmlns:a16="http://schemas.microsoft.com/office/drawing/2014/main" id="{39799A4E-007C-1035-A55D-2D90C670490B}"/>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54" name="Rectangle 53">
              <a:extLst>
                <a:ext uri="{FF2B5EF4-FFF2-40B4-BE49-F238E27FC236}">
                  <a16:creationId xmlns:a16="http://schemas.microsoft.com/office/drawing/2014/main" id="{A6CD1BC9-D62A-115F-56AE-9C2392F00B8B}"/>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sp>
          <p:nvSpPr>
            <p:cNvPr id="55" name="Rectangle 54">
              <a:extLst>
                <a:ext uri="{FF2B5EF4-FFF2-40B4-BE49-F238E27FC236}">
                  <a16:creationId xmlns:a16="http://schemas.microsoft.com/office/drawing/2014/main" id="{04F0A0B0-ADBB-34DE-7C63-E57044BED6EC}"/>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56" name="Rectangle 55">
              <a:extLst>
                <a:ext uri="{FF2B5EF4-FFF2-40B4-BE49-F238E27FC236}">
                  <a16:creationId xmlns:a16="http://schemas.microsoft.com/office/drawing/2014/main" id="{D15FB74F-E59F-9018-F2D4-07D64EA49849}"/>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6</a:t>
              </a:r>
              <a:endParaRPr lang="en-IN" sz="2000" b="1" dirty="0">
                <a:latin typeface="Nunito" pitchFamily="2" charset="0"/>
              </a:endParaRPr>
            </a:p>
          </p:txBody>
        </p:sp>
      </p:grpSp>
      <p:sp>
        <p:nvSpPr>
          <p:cNvPr id="57" name="TextBox 56">
            <a:extLst>
              <a:ext uri="{FF2B5EF4-FFF2-40B4-BE49-F238E27FC236}">
                <a16:creationId xmlns:a16="http://schemas.microsoft.com/office/drawing/2014/main" id="{33E279AA-5E8D-DDE6-83A6-688A0536FD84}"/>
              </a:ext>
            </a:extLst>
          </p:cNvPr>
          <p:cNvSpPr txBox="1"/>
          <p:nvPr/>
        </p:nvSpPr>
        <p:spPr>
          <a:xfrm>
            <a:off x="8137014" y="5231862"/>
            <a:ext cx="1905716" cy="830997"/>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Note that this array is still not sorted</a:t>
            </a:r>
          </a:p>
        </p:txBody>
      </p:sp>
      <p:sp>
        <p:nvSpPr>
          <p:cNvPr id="2" name="Oval 1">
            <a:extLst>
              <a:ext uri="{FF2B5EF4-FFF2-40B4-BE49-F238E27FC236}">
                <a16:creationId xmlns:a16="http://schemas.microsoft.com/office/drawing/2014/main" id="{1C3FF82F-3728-9D50-7CB4-DF4895B4F62B}"/>
              </a:ext>
            </a:extLst>
          </p:cNvPr>
          <p:cNvSpPr/>
          <p:nvPr/>
        </p:nvSpPr>
        <p:spPr>
          <a:xfrm>
            <a:off x="11942411" y="61888"/>
            <a:ext cx="123311" cy="9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46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lt">
                                    <p:tmAbs val="0"/>
                                  </p:iterate>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16" presetClass="emph" presetSubtype="0" fill="hold" grpId="0" nodeType="afterEffect">
                                  <p:stCondLst>
                                    <p:cond delay="0"/>
                                  </p:stCondLst>
                                  <p:iterate type="lt">
                                    <p:tmPct val="4000"/>
                                  </p:iterate>
                                  <p:childTnLst>
                                    <p:set>
                                      <p:cBhvr override="childStyle">
                                        <p:cTn id="29" dur="500" fill="hold"/>
                                        <p:tgtEl>
                                          <p:spTgt spid="15"/>
                                        </p:tgtEl>
                                        <p:attrNameLst>
                                          <p:attrName>style.color</p:attrName>
                                        </p:attrNameLst>
                                      </p:cBhvr>
                                      <p:to>
                                        <p:clrVal>
                                          <a:srgbClr val="3A3838"/>
                                        </p:clrVal>
                                      </p:to>
                                    </p:set>
                                    <p:set>
                                      <p:cBhvr>
                                        <p:cTn id="30" dur="500" fill="hold"/>
                                        <p:tgtEl>
                                          <p:spTgt spid="15"/>
                                        </p:tgtEl>
                                        <p:attrNameLst>
                                          <p:attrName>fillcolor</p:attrName>
                                        </p:attrNameLst>
                                      </p:cBhvr>
                                      <p:to>
                                        <p:clrVal>
                                          <a:srgbClr val="3A3838"/>
                                        </p:clrVal>
                                      </p:to>
                                    </p:set>
                                    <p:set>
                                      <p:cBhvr>
                                        <p:cTn id="31" dur="500" fill="hold"/>
                                        <p:tgtEl>
                                          <p:spTgt spid="15"/>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37" presetClass="path" presetSubtype="0" accel="50000" decel="50000" fill="hold" grpId="0" nodeType="clickEffect">
                                  <p:stCondLst>
                                    <p:cond delay="0"/>
                                  </p:stCondLst>
                                  <p:childTnLst>
                                    <p:animMotion origin="layout" path="M 3.54167E-6 -4.81481E-6 L -0.02761 -0.08379 C -0.03282 -0.103 -0.03269 -0.1206 -0.028 -0.13703 C -0.02292 -0.15555 -0.01537 -0.16574 -0.00365 -0.16805 L 0.05039 -0.18263 " pathEditMode="relative" rAng="17820000" ptsTypes="AAAAA">
                                      <p:cBhvr>
                                        <p:cTn id="35" dur="2000" fill="hold"/>
                                        <p:tgtEl>
                                          <p:spTgt spid="22"/>
                                        </p:tgtEl>
                                        <p:attrNameLst>
                                          <p:attrName>ppt_x</p:attrName>
                                          <p:attrName>ppt_y</p:attrName>
                                        </p:attrNameLst>
                                      </p:cBhvr>
                                      <p:rCtr x="-91" y="-11481"/>
                                    </p:animMotion>
                                  </p:childTnLst>
                                </p:cTn>
                              </p:par>
                              <p:par>
                                <p:cTn id="36" presetID="58" presetClass="path" presetSubtype="0" accel="50000" decel="50000" fill="hold" grpId="0" nodeType="withEffect">
                                  <p:stCondLst>
                                    <p:cond delay="0"/>
                                  </p:stCondLst>
                                  <p:childTnLst>
                                    <p:animMotion origin="layout" path="M 1.04167E-6 1.85185E-6 L 0.0151 0.07754 C 0.01862 0.09421 0.01784 0.11319 0.01289 0.12916 C 0.00716 0.14653 -0.00091 0.15764 -0.01068 0.16041 L -0.05625 0.1794 " pathEditMode="relative" rAng="1740000" ptsTypes="AAAAA">
                                      <p:cBhvr>
                                        <p:cTn id="37" dur="2000" fill="hold"/>
                                        <p:tgtEl>
                                          <p:spTgt spid="21"/>
                                        </p:tgtEl>
                                        <p:attrNameLst>
                                          <p:attrName>ppt_x</p:attrName>
                                          <p:attrName>ppt_y</p:attrName>
                                        </p:attrNameLst>
                                      </p:cBhvr>
                                      <p:rCtr x="-781" y="10949"/>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iterate type="lt">
                                    <p:tmAbs val="0"/>
                                  </p:iterate>
                                  <p:childTnLst>
                                    <p:set>
                                      <p:cBhvr>
                                        <p:cTn id="41" dur="1" fill="hold">
                                          <p:stCondLst>
                                            <p:cond delay="0"/>
                                          </p:stCondLst>
                                        </p:cTn>
                                        <p:tgtEl>
                                          <p:spTgt spid="13"/>
                                        </p:tgtEl>
                                        <p:attrNameLst>
                                          <p:attrName>style.visibility</p:attrName>
                                        </p:attrNameLst>
                                      </p:cBhvr>
                                      <p:to>
                                        <p:strVal val="visible"/>
                                      </p:to>
                                    </p:set>
                                  </p:childTnLst>
                                </p:cTn>
                              </p:par>
                            </p:childTnLst>
                          </p:cTn>
                        </p:par>
                        <p:par>
                          <p:cTn id="42" fill="hold">
                            <p:stCondLst>
                              <p:cond delay="0"/>
                            </p:stCondLst>
                            <p:childTnLst>
                              <p:par>
                                <p:cTn id="43" presetID="16" presetClass="emph" presetSubtype="0" fill="hold" grpId="0" nodeType="afterEffect">
                                  <p:stCondLst>
                                    <p:cond delay="0"/>
                                  </p:stCondLst>
                                  <p:iterate type="lt">
                                    <p:tmPct val="4000"/>
                                  </p:iterate>
                                  <p:childTnLst>
                                    <p:set>
                                      <p:cBhvr override="childStyle">
                                        <p:cTn id="44" dur="500" fill="hold"/>
                                        <p:tgtEl>
                                          <p:spTgt spid="13"/>
                                        </p:tgtEl>
                                        <p:attrNameLst>
                                          <p:attrName>style.color</p:attrName>
                                        </p:attrNameLst>
                                      </p:cBhvr>
                                      <p:to>
                                        <p:clrVal>
                                          <a:srgbClr val="3A3838"/>
                                        </p:clrVal>
                                      </p:to>
                                    </p:set>
                                    <p:set>
                                      <p:cBhvr>
                                        <p:cTn id="45" dur="500" fill="hold"/>
                                        <p:tgtEl>
                                          <p:spTgt spid="13"/>
                                        </p:tgtEl>
                                        <p:attrNameLst>
                                          <p:attrName>fillcolor</p:attrName>
                                        </p:attrNameLst>
                                      </p:cBhvr>
                                      <p:to>
                                        <p:clrVal>
                                          <a:srgbClr val="3A3838"/>
                                        </p:clrVal>
                                      </p:to>
                                    </p:set>
                                    <p:set>
                                      <p:cBhvr>
                                        <p:cTn id="46" dur="500" fill="hold"/>
                                        <p:tgtEl>
                                          <p:spTgt spid="13"/>
                                        </p:tgtEl>
                                        <p:attrNameLst>
                                          <p:attrName>fill.type</p:attrName>
                                        </p:attrNameLst>
                                      </p:cBhvr>
                                      <p:to>
                                        <p:strVal val="solid"/>
                                      </p:to>
                                    </p:set>
                                  </p:childTnLst>
                                </p:cTn>
                              </p:par>
                            </p:childTnLst>
                          </p:cTn>
                        </p:par>
                        <p:par>
                          <p:cTn id="47" fill="hold">
                            <p:stCondLst>
                              <p:cond delay="580"/>
                            </p:stCondLst>
                            <p:childTnLst>
                              <p:par>
                                <p:cTn id="48" presetID="1" presetClass="entr" presetSubtype="0"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6" presetClass="emph" presetSubtype="0" fill="hold" grpId="0" nodeType="clickEffect">
                                  <p:stCondLst>
                                    <p:cond delay="0"/>
                                  </p:stCondLst>
                                  <p:iterate type="lt">
                                    <p:tmPct val="4000"/>
                                  </p:iterate>
                                  <p:childTnLst>
                                    <p:set>
                                      <p:cBhvr override="childStyle">
                                        <p:cTn id="66" dur="500" fill="hold"/>
                                        <p:tgtEl>
                                          <p:spTgt spid="19"/>
                                        </p:tgtEl>
                                        <p:attrNameLst>
                                          <p:attrName>style.color</p:attrName>
                                        </p:attrNameLst>
                                      </p:cBhvr>
                                      <p:to>
                                        <p:clrVal>
                                          <a:srgbClr val="3A3838"/>
                                        </p:clrVal>
                                      </p:to>
                                    </p:set>
                                    <p:set>
                                      <p:cBhvr>
                                        <p:cTn id="67" dur="500" fill="hold"/>
                                        <p:tgtEl>
                                          <p:spTgt spid="19"/>
                                        </p:tgtEl>
                                        <p:attrNameLst>
                                          <p:attrName>fillcolor</p:attrName>
                                        </p:attrNameLst>
                                      </p:cBhvr>
                                      <p:to>
                                        <p:clrVal>
                                          <a:srgbClr val="3A3838"/>
                                        </p:clrVal>
                                      </p:to>
                                    </p:set>
                                    <p:set>
                                      <p:cBhvr>
                                        <p:cTn id="68" dur="500" fill="hold"/>
                                        <p:tgtEl>
                                          <p:spTgt spid="19"/>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mph" presetSubtype="0" fill="hold" grpId="0" nodeType="clickEffect">
                                  <p:stCondLst>
                                    <p:cond delay="0"/>
                                  </p:stCondLst>
                                  <p:iterate type="lt">
                                    <p:tmPct val="4000"/>
                                  </p:iterate>
                                  <p:childTnLst>
                                    <p:set>
                                      <p:cBhvr override="childStyle">
                                        <p:cTn id="77" dur="500" fill="hold"/>
                                        <p:tgtEl>
                                          <p:spTgt spid="36"/>
                                        </p:tgtEl>
                                        <p:attrNameLst>
                                          <p:attrName>style.color</p:attrName>
                                        </p:attrNameLst>
                                      </p:cBhvr>
                                      <p:to>
                                        <p:clrVal>
                                          <a:srgbClr val="3A3838"/>
                                        </p:clrVal>
                                      </p:to>
                                    </p:set>
                                    <p:set>
                                      <p:cBhvr>
                                        <p:cTn id="78" dur="500" fill="hold"/>
                                        <p:tgtEl>
                                          <p:spTgt spid="36"/>
                                        </p:tgtEl>
                                        <p:attrNameLst>
                                          <p:attrName>fillcolor</p:attrName>
                                        </p:attrNameLst>
                                      </p:cBhvr>
                                      <p:to>
                                        <p:clrVal>
                                          <a:srgbClr val="3A3838"/>
                                        </p:clrVal>
                                      </p:to>
                                    </p:set>
                                    <p:set>
                                      <p:cBhvr>
                                        <p:cTn id="79" dur="500" fill="hold"/>
                                        <p:tgtEl>
                                          <p:spTgt spid="36"/>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44" presetClass="path" presetSubtype="0" accel="50000" decel="50000" fill="hold" grpId="1" nodeType="clickEffect">
                                  <p:stCondLst>
                                    <p:cond delay="0"/>
                                  </p:stCondLst>
                                  <p:childTnLst>
                                    <p:animMotion origin="layout" path="M -3.125E-6 -2.96296E-6 L -0.02083 -0.07639 C -0.02656 -0.09305 -0.02578 -0.1118 -0.02161 -0.12523 C -0.01666 -0.1412 -0.00846 -0.15115 0.00248 -0.15231 L 0.05052 -0.16319 " pathEditMode="relative" rAng="17940000" ptsTypes="AAAAA">
                                      <p:cBhvr>
                                        <p:cTn id="83" dur="2000" fill="hold"/>
                                        <p:tgtEl>
                                          <p:spTgt spid="34"/>
                                        </p:tgtEl>
                                        <p:attrNameLst>
                                          <p:attrName>ppt_x</p:attrName>
                                          <p:attrName>ppt_y</p:attrName>
                                        </p:attrNameLst>
                                      </p:cBhvr>
                                      <p:rCtr x="208" y="-10417"/>
                                    </p:animMotion>
                                  </p:childTnLst>
                                </p:cTn>
                              </p:par>
                              <p:par>
                                <p:cTn id="84" presetID="58" presetClass="path" presetSubtype="0" accel="50000" decel="50000" fill="hold" grpId="1" nodeType="withEffect">
                                  <p:stCondLst>
                                    <p:cond delay="0"/>
                                  </p:stCondLst>
                                  <p:childTnLst>
                                    <p:animMotion origin="layout" path="M 4.79167E-6 -4.44444E-6 L 0.03229 0.09098 C 0.0401 0.11088 0.04153 0.13102 0.03684 0.14537 C 0.03164 0.16181 0.02148 0.16875 0.00794 0.16644 L -0.05287 0.16274 " pathEditMode="relative" rAng="1800000" ptsTypes="AAAAA">
                                      <p:cBhvr>
                                        <p:cTn id="85" dur="2000" fill="hold"/>
                                        <p:tgtEl>
                                          <p:spTgt spid="29"/>
                                        </p:tgtEl>
                                        <p:attrNameLst>
                                          <p:attrName>ppt_x</p:attrName>
                                          <p:attrName>ppt_y</p:attrName>
                                        </p:attrNameLst>
                                      </p:cBhvr>
                                      <p:rCtr x="508" y="11366"/>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iterate type="lt">
                                    <p:tmPct val="0"/>
                                  </p:iterate>
                                  <p:childTnLst>
                                    <p:animEffect transition="out" filter="fade">
                                      <p:cBhvr>
                                        <p:cTn id="89" dur="500"/>
                                        <p:tgtEl>
                                          <p:spTgt spid="36"/>
                                        </p:tgtEl>
                                      </p:cBhvr>
                                    </p:animEffect>
                                    <p:set>
                                      <p:cBhvr>
                                        <p:cTn id="90" dur="1" fill="hold">
                                          <p:stCondLst>
                                            <p:cond delay="499"/>
                                          </p:stCondLst>
                                        </p:cTn>
                                        <p:tgtEl>
                                          <p:spTgt spid="36"/>
                                        </p:tgtEl>
                                        <p:attrNameLst>
                                          <p:attrName>style.visibility</p:attrName>
                                        </p:attrNameLst>
                                      </p:cBhvr>
                                      <p:to>
                                        <p:strVal val="hidden"/>
                                      </p:to>
                                    </p:set>
                                  </p:childTnLst>
                                </p:cTn>
                              </p:par>
                            </p:childTnLst>
                          </p:cTn>
                        </p:par>
                        <p:par>
                          <p:cTn id="91" fill="hold">
                            <p:stCondLst>
                              <p:cond delay="500"/>
                            </p:stCondLst>
                            <p:childTnLst>
                              <p:par>
                                <p:cTn id="92" presetID="16" presetClass="emph" presetSubtype="0" fill="hold" grpId="0" nodeType="afterEffect">
                                  <p:stCondLst>
                                    <p:cond delay="0"/>
                                  </p:stCondLst>
                                  <p:iterate type="lt">
                                    <p:tmPct val="4000"/>
                                  </p:iterate>
                                  <p:childTnLst>
                                    <p:set>
                                      <p:cBhvr override="childStyle">
                                        <p:cTn id="93" dur="500" fill="hold"/>
                                        <p:tgtEl>
                                          <p:spTgt spid="39"/>
                                        </p:tgtEl>
                                        <p:attrNameLst>
                                          <p:attrName>style.color</p:attrName>
                                        </p:attrNameLst>
                                      </p:cBhvr>
                                      <p:to>
                                        <p:clrVal>
                                          <a:srgbClr val="3A3838"/>
                                        </p:clrVal>
                                      </p:to>
                                    </p:set>
                                    <p:set>
                                      <p:cBhvr>
                                        <p:cTn id="94" dur="500" fill="hold"/>
                                        <p:tgtEl>
                                          <p:spTgt spid="39"/>
                                        </p:tgtEl>
                                        <p:attrNameLst>
                                          <p:attrName>fillcolor</p:attrName>
                                        </p:attrNameLst>
                                      </p:cBhvr>
                                      <p:to>
                                        <p:clrVal>
                                          <a:srgbClr val="3A3838"/>
                                        </p:clrVal>
                                      </p:to>
                                    </p:set>
                                    <p:set>
                                      <p:cBhvr>
                                        <p:cTn id="95" dur="500" fill="hold"/>
                                        <p:tgtEl>
                                          <p:spTgt spid="39"/>
                                        </p:tgtEl>
                                        <p:attrNameLst>
                                          <p:attrName>fill.type</p:attrName>
                                        </p:attrNameLst>
                                      </p:cBhvr>
                                      <p:to>
                                        <p:strVal val="solid"/>
                                      </p:to>
                                    </p:set>
                                  </p:childTnLst>
                                </p:cTn>
                              </p:par>
                            </p:childTnLst>
                          </p:cTn>
                        </p:par>
                        <p:par>
                          <p:cTn id="96" fill="hold">
                            <p:stCondLst>
                              <p:cond delay="1680"/>
                            </p:stCondLst>
                            <p:childTnLst>
                              <p:par>
                                <p:cTn id="97" presetID="42" presetClass="entr" presetSubtype="0" fill="hold" nodeType="after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anim calcmode="lin" valueType="num">
                                      <p:cBhvr>
                                        <p:cTn id="100" dur="1000" fill="hold"/>
                                        <p:tgtEl>
                                          <p:spTgt spid="52"/>
                                        </p:tgtEl>
                                        <p:attrNameLst>
                                          <p:attrName>ppt_x</p:attrName>
                                        </p:attrNameLst>
                                      </p:cBhvr>
                                      <p:tavLst>
                                        <p:tav tm="0">
                                          <p:val>
                                            <p:strVal val="#ppt_x"/>
                                          </p:val>
                                        </p:tav>
                                        <p:tav tm="100000">
                                          <p:val>
                                            <p:strVal val="#ppt_x"/>
                                          </p:val>
                                        </p:tav>
                                      </p:tavLst>
                                    </p:anim>
                                    <p:anim calcmode="lin" valueType="num">
                                      <p:cBhvr>
                                        <p:cTn id="101" dur="1000" fill="hold"/>
                                        <p:tgtEl>
                                          <p:spTgt spid="52"/>
                                        </p:tgtEl>
                                        <p:attrNameLst>
                                          <p:attrName>ppt_y</p:attrName>
                                        </p:attrNameLst>
                                      </p:cBhvr>
                                      <p:tavLst>
                                        <p:tav tm="0">
                                          <p:val>
                                            <p:strVal val="#ppt_y+.1"/>
                                          </p:val>
                                        </p:tav>
                                        <p:tav tm="100000">
                                          <p:val>
                                            <p:strVal val="#ppt_y"/>
                                          </p:val>
                                        </p:tav>
                                      </p:tavLst>
                                    </p:anim>
                                  </p:childTnLst>
                                </p:cTn>
                              </p:par>
                            </p:childTnLst>
                          </p:cTn>
                        </p:par>
                        <p:par>
                          <p:cTn id="102" fill="hold">
                            <p:stCondLst>
                              <p:cond delay="2680"/>
                            </p:stCondLst>
                            <p:childTnLst>
                              <p:par>
                                <p:cTn id="103" presetID="16" presetClass="emph" presetSubtype="0" fill="hold" grpId="0" nodeType="afterEffect">
                                  <p:stCondLst>
                                    <p:cond delay="0"/>
                                  </p:stCondLst>
                                  <p:iterate type="lt">
                                    <p:tmPct val="4000"/>
                                  </p:iterate>
                                  <p:childTnLst>
                                    <p:set>
                                      <p:cBhvr override="childStyle">
                                        <p:cTn id="104" dur="500" fill="hold"/>
                                        <p:tgtEl>
                                          <p:spTgt spid="57"/>
                                        </p:tgtEl>
                                        <p:attrNameLst>
                                          <p:attrName>style.color</p:attrName>
                                        </p:attrNameLst>
                                      </p:cBhvr>
                                      <p:to>
                                        <p:clrVal>
                                          <a:srgbClr val="3A3838"/>
                                        </p:clrVal>
                                      </p:to>
                                    </p:set>
                                    <p:set>
                                      <p:cBhvr>
                                        <p:cTn id="105" dur="500" fill="hold"/>
                                        <p:tgtEl>
                                          <p:spTgt spid="57"/>
                                        </p:tgtEl>
                                        <p:attrNameLst>
                                          <p:attrName>fillcolor</p:attrName>
                                        </p:attrNameLst>
                                      </p:cBhvr>
                                      <p:to>
                                        <p:clrVal>
                                          <a:srgbClr val="3A3838"/>
                                        </p:clrVal>
                                      </p:to>
                                    </p:set>
                                    <p:set>
                                      <p:cBhvr>
                                        <p:cTn id="106" dur="500" fill="hold"/>
                                        <p:tgtEl>
                                          <p:spTgt spid="5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5" grpId="1"/>
      <p:bldP spid="21" grpId="0" animBg="1"/>
      <p:bldP spid="21" grpId="1" animBg="1"/>
      <p:bldP spid="22" grpId="0" animBg="1"/>
      <p:bldP spid="22" grpId="1" animBg="1"/>
      <p:bldP spid="13" grpId="0"/>
      <p:bldP spid="13" grpId="1"/>
      <p:bldP spid="18" grpId="0" animBg="1"/>
      <p:bldP spid="19" grpId="0"/>
      <p:bldP spid="29" grpId="0" animBg="1"/>
      <p:bldP spid="29" grpId="1" animBg="1"/>
      <p:bldP spid="34" grpId="0" animBg="1"/>
      <p:bldP spid="34" grpId="1" animBg="1"/>
      <p:bldP spid="36" grpId="0"/>
      <p:bldP spid="36" grpId="1"/>
      <p:bldP spid="39"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927AED5D-D164-0B69-848D-52A0BB66C0F8}"/>
              </a:ext>
            </a:extLst>
          </p:cNvPr>
          <p:cNvCxnSpPr>
            <a:stCxn id="68" idx="3"/>
            <a:endCxn id="69" idx="0"/>
          </p:cNvCxnSpPr>
          <p:nvPr/>
        </p:nvCxnSpPr>
        <p:spPr>
          <a:xfrm flipH="1">
            <a:off x="6271848" y="2781763"/>
            <a:ext cx="428253" cy="739562"/>
          </a:xfrm>
          <a:prstGeom prst="line">
            <a:avLst/>
          </a:prstGeom>
          <a:ln w="38100"/>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D661616E-4A13-FB16-3CC6-7D0512480209}"/>
              </a:ext>
            </a:extLst>
          </p:cNvPr>
          <p:cNvGrpSpPr/>
          <p:nvPr/>
        </p:nvGrpSpPr>
        <p:grpSpPr>
          <a:xfrm>
            <a:off x="653143" y="235175"/>
            <a:ext cx="4960385" cy="463575"/>
            <a:chOff x="653143" y="235175"/>
            <a:chExt cx="4960385" cy="463575"/>
          </a:xfrm>
        </p:grpSpPr>
        <p:sp>
          <p:nvSpPr>
            <p:cNvPr id="3" name="TextBox 2">
              <a:extLst>
                <a:ext uri="{FF2B5EF4-FFF2-40B4-BE49-F238E27FC236}">
                  <a16:creationId xmlns:a16="http://schemas.microsoft.com/office/drawing/2014/main" id="{CF8032B0-8481-CF84-6B19-4B4310152CBB}"/>
                </a:ext>
              </a:extLst>
            </p:cNvPr>
            <p:cNvSpPr txBox="1"/>
            <p:nvPr/>
          </p:nvSpPr>
          <p:spPr>
            <a:xfrm>
              <a:off x="653143" y="237085"/>
              <a:ext cx="4960385" cy="461665"/>
            </a:xfrm>
            <a:prstGeom prst="rect">
              <a:avLst/>
            </a:prstGeom>
            <a:noFill/>
          </p:spPr>
          <p:txBody>
            <a:bodyPr wrap="square">
              <a:spAutoFit/>
            </a:bodyPr>
            <a:lstStyle/>
            <a:p>
              <a:pPr algn="just"/>
              <a:r>
                <a:rPr lang="en-US" sz="2400" b="1" dirty="0">
                  <a:solidFill>
                    <a:schemeClr val="bg2">
                      <a:lumMod val="25000"/>
                    </a:schemeClr>
                  </a:solidFill>
                  <a:latin typeface="Nunito" pitchFamily="2" charset="0"/>
                </a:rPr>
                <a:t>Input (I) </a:t>
              </a:r>
              <a:r>
                <a:rPr lang="en-US" sz="2400" b="1" i="0" dirty="0">
                  <a:solidFill>
                    <a:schemeClr val="bg2">
                      <a:lumMod val="25000"/>
                    </a:schemeClr>
                  </a:solidFill>
                  <a:effectLst/>
                  <a:latin typeface="Nunito" pitchFamily="2" charset="0"/>
                </a:rPr>
                <a:t>:  6 </a:t>
              </a:r>
              <a:r>
                <a:rPr lang="en-US" sz="2400" b="1" dirty="0">
                  <a:solidFill>
                    <a:schemeClr val="bg2">
                      <a:lumMod val="25000"/>
                    </a:schemeClr>
                  </a:solidFill>
                  <a:latin typeface="Nunito" pitchFamily="2" charset="0"/>
                </a:rPr>
                <a:t> 1 2 4</a:t>
              </a:r>
              <a:endParaRPr lang="en-US" sz="2400" b="1" i="0" dirty="0">
                <a:solidFill>
                  <a:schemeClr val="bg2">
                    <a:lumMod val="25000"/>
                  </a:schemeClr>
                </a:solidFill>
                <a:effectLst/>
                <a:latin typeface="Nunito" pitchFamily="2" charset="0"/>
              </a:endParaRPr>
            </a:p>
          </p:txBody>
        </p:sp>
        <p:grpSp>
          <p:nvGrpSpPr>
            <p:cNvPr id="8" name="Group 7">
              <a:extLst>
                <a:ext uri="{FF2B5EF4-FFF2-40B4-BE49-F238E27FC236}">
                  <a16:creationId xmlns:a16="http://schemas.microsoft.com/office/drawing/2014/main" id="{B6845E50-DFDA-DB0D-1D43-F8C04632A1CE}"/>
                </a:ext>
              </a:extLst>
            </p:cNvPr>
            <p:cNvGrpSpPr/>
            <p:nvPr/>
          </p:nvGrpSpPr>
          <p:grpSpPr>
            <a:xfrm>
              <a:off x="2183362" y="235175"/>
              <a:ext cx="2127380" cy="461665"/>
              <a:chOff x="2351314" y="1035698"/>
              <a:chExt cx="2127380" cy="461665"/>
            </a:xfrm>
            <a:solidFill>
              <a:srgbClr val="00B050"/>
            </a:solidFill>
          </p:grpSpPr>
          <p:sp>
            <p:nvSpPr>
              <p:cNvPr id="4" name="Rectangle 3">
                <a:extLst>
                  <a:ext uri="{FF2B5EF4-FFF2-40B4-BE49-F238E27FC236}">
                    <a16:creationId xmlns:a16="http://schemas.microsoft.com/office/drawing/2014/main" id="{91717A31-0573-4A7C-5543-2AF6C87B9D39}"/>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6</a:t>
                </a:r>
                <a:endParaRPr lang="en-IN" sz="2000" b="1" dirty="0">
                  <a:latin typeface="Nunito" pitchFamily="2" charset="0"/>
                </a:endParaRPr>
              </a:p>
            </p:txBody>
          </p:sp>
          <p:sp>
            <p:nvSpPr>
              <p:cNvPr id="5" name="Rectangle 4">
                <a:extLst>
                  <a:ext uri="{FF2B5EF4-FFF2-40B4-BE49-F238E27FC236}">
                    <a16:creationId xmlns:a16="http://schemas.microsoft.com/office/drawing/2014/main" id="{E4434776-1AC8-0FB7-F2A5-D20034C1E6BD}"/>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6" name="Rectangle 5">
                <a:extLst>
                  <a:ext uri="{FF2B5EF4-FFF2-40B4-BE49-F238E27FC236}">
                    <a16:creationId xmlns:a16="http://schemas.microsoft.com/office/drawing/2014/main" id="{555FE495-51EE-EBEB-DE15-CBAD011800C8}"/>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7" name="Rectangle 6">
                <a:extLst>
                  <a:ext uri="{FF2B5EF4-FFF2-40B4-BE49-F238E27FC236}">
                    <a16:creationId xmlns:a16="http://schemas.microsoft.com/office/drawing/2014/main" id="{23219D9A-BBE9-F484-8FD1-03BAF8CE815B}"/>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grpSp>
      </p:grpSp>
      <p:sp>
        <p:nvSpPr>
          <p:cNvPr id="19" name="TextBox 18">
            <a:extLst>
              <a:ext uri="{FF2B5EF4-FFF2-40B4-BE49-F238E27FC236}">
                <a16:creationId xmlns:a16="http://schemas.microsoft.com/office/drawing/2014/main" id="{28892A05-E26D-3EB3-F261-9F347F8A0130}"/>
              </a:ext>
            </a:extLst>
          </p:cNvPr>
          <p:cNvSpPr txBox="1"/>
          <p:nvPr/>
        </p:nvSpPr>
        <p:spPr>
          <a:xfrm>
            <a:off x="9582539" y="1186165"/>
            <a:ext cx="2533261" cy="830997"/>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But once we start removing/polling the elements……</a:t>
            </a:r>
          </a:p>
        </p:txBody>
      </p:sp>
      <p:cxnSp>
        <p:nvCxnSpPr>
          <p:cNvPr id="31" name="Straight Connector 30">
            <a:extLst>
              <a:ext uri="{FF2B5EF4-FFF2-40B4-BE49-F238E27FC236}">
                <a16:creationId xmlns:a16="http://schemas.microsoft.com/office/drawing/2014/main" id="{CDF4C3D8-9280-04AC-23F6-F468E0C9C3A4}"/>
              </a:ext>
            </a:extLst>
          </p:cNvPr>
          <p:cNvCxnSpPr>
            <a:cxnSpLocks/>
          </p:cNvCxnSpPr>
          <p:nvPr/>
        </p:nvCxnSpPr>
        <p:spPr>
          <a:xfrm flipH="1" flipV="1">
            <a:off x="2384448" y="1841055"/>
            <a:ext cx="428253" cy="739562"/>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0145DC4-AC21-A65D-C22F-D0A2B59D8FE6}"/>
              </a:ext>
            </a:extLst>
          </p:cNvPr>
          <p:cNvCxnSpPr/>
          <p:nvPr/>
        </p:nvCxnSpPr>
        <p:spPr>
          <a:xfrm flipH="1">
            <a:off x="845377" y="3117180"/>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0B063BF7-452B-7F63-D295-A83758C6B0E0}"/>
              </a:ext>
            </a:extLst>
          </p:cNvPr>
          <p:cNvSpPr/>
          <p:nvPr/>
        </p:nvSpPr>
        <p:spPr>
          <a:xfrm>
            <a:off x="1156521" y="2592595"/>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4</a:t>
            </a:r>
            <a:endParaRPr lang="en-IN" sz="2400" b="1" dirty="0">
              <a:latin typeface="Nunito" pitchFamily="2" charset="0"/>
            </a:endParaRPr>
          </a:p>
        </p:txBody>
      </p:sp>
      <p:sp>
        <p:nvSpPr>
          <p:cNvPr id="24" name="Oval 23">
            <a:extLst>
              <a:ext uri="{FF2B5EF4-FFF2-40B4-BE49-F238E27FC236}">
                <a16:creationId xmlns:a16="http://schemas.microsoft.com/office/drawing/2014/main" id="{A6CD38FA-9905-E81D-CF4E-DF02F868D409}"/>
              </a:ext>
            </a:extLst>
          </p:cNvPr>
          <p:cNvSpPr/>
          <p:nvPr/>
        </p:nvSpPr>
        <p:spPr>
          <a:xfrm>
            <a:off x="1818993" y="1355442"/>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1</a:t>
            </a:r>
            <a:endParaRPr lang="en-IN" sz="2400" b="1" dirty="0">
              <a:latin typeface="Nunito" pitchFamily="2" charset="0"/>
            </a:endParaRPr>
          </a:p>
        </p:txBody>
      </p:sp>
      <p:cxnSp>
        <p:nvCxnSpPr>
          <p:cNvPr id="30" name="Straight Connector 29">
            <a:extLst>
              <a:ext uri="{FF2B5EF4-FFF2-40B4-BE49-F238E27FC236}">
                <a16:creationId xmlns:a16="http://schemas.microsoft.com/office/drawing/2014/main" id="{31EAE1AC-E14F-C33A-A093-D371773C88E4}"/>
              </a:ext>
            </a:extLst>
          </p:cNvPr>
          <p:cNvCxnSpPr>
            <a:stCxn id="24" idx="3"/>
            <a:endCxn id="29" idx="0"/>
          </p:cNvCxnSpPr>
          <p:nvPr/>
        </p:nvCxnSpPr>
        <p:spPr>
          <a:xfrm flipH="1">
            <a:off x="1487757" y="1853033"/>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AD9E8735-1670-1053-7DE4-A54B4FF4F78F}"/>
              </a:ext>
            </a:extLst>
          </p:cNvPr>
          <p:cNvSpPr/>
          <p:nvPr/>
        </p:nvSpPr>
        <p:spPr>
          <a:xfrm>
            <a:off x="2584580" y="2580617"/>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2</a:t>
            </a:r>
            <a:endParaRPr lang="en-IN" sz="2400" b="1" dirty="0">
              <a:latin typeface="Nunito" pitchFamily="2" charset="0"/>
            </a:endParaRPr>
          </a:p>
        </p:txBody>
      </p:sp>
      <p:sp>
        <p:nvSpPr>
          <p:cNvPr id="34" name="Oval 33">
            <a:extLst>
              <a:ext uri="{FF2B5EF4-FFF2-40B4-BE49-F238E27FC236}">
                <a16:creationId xmlns:a16="http://schemas.microsoft.com/office/drawing/2014/main" id="{EA95C5E2-497C-CEF1-D930-3490EDEC5A3B}"/>
              </a:ext>
            </a:extLst>
          </p:cNvPr>
          <p:cNvSpPr/>
          <p:nvPr/>
        </p:nvSpPr>
        <p:spPr>
          <a:xfrm>
            <a:off x="514141" y="3698546"/>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39" name="TextBox 38">
            <a:extLst>
              <a:ext uri="{FF2B5EF4-FFF2-40B4-BE49-F238E27FC236}">
                <a16:creationId xmlns:a16="http://schemas.microsoft.com/office/drawing/2014/main" id="{055C3559-152B-D4CB-355C-B4EBF9238155}"/>
              </a:ext>
            </a:extLst>
          </p:cNvPr>
          <p:cNvSpPr txBox="1"/>
          <p:nvPr/>
        </p:nvSpPr>
        <p:spPr>
          <a:xfrm>
            <a:off x="7115443" y="321977"/>
            <a:ext cx="2218061" cy="338554"/>
          </a:xfrm>
          <a:prstGeom prst="rect">
            <a:avLst/>
          </a:prstGeom>
          <a:noFill/>
        </p:spPr>
        <p:txBody>
          <a:bodyPr wrap="square">
            <a:spAutoFit/>
          </a:bodyPr>
          <a:lstStyle/>
          <a:p>
            <a:pPr algn="just"/>
            <a:r>
              <a:rPr lang="en-US" sz="1600" b="1" i="0" dirty="0">
                <a:effectLst/>
                <a:latin typeface="Nunito" pitchFamily="2" charset="0"/>
              </a:rPr>
              <a:t>The heap array is :</a:t>
            </a:r>
          </a:p>
        </p:txBody>
      </p:sp>
      <p:grpSp>
        <p:nvGrpSpPr>
          <p:cNvPr id="52" name="Group 51">
            <a:extLst>
              <a:ext uri="{FF2B5EF4-FFF2-40B4-BE49-F238E27FC236}">
                <a16:creationId xmlns:a16="http://schemas.microsoft.com/office/drawing/2014/main" id="{0B7490B9-F4C4-F9C0-7DCF-41686ECD949F}"/>
              </a:ext>
            </a:extLst>
          </p:cNvPr>
          <p:cNvGrpSpPr/>
          <p:nvPr/>
        </p:nvGrpSpPr>
        <p:grpSpPr>
          <a:xfrm>
            <a:off x="9170529" y="260422"/>
            <a:ext cx="2127380" cy="461665"/>
            <a:chOff x="2351314" y="1035698"/>
            <a:chExt cx="2127380" cy="461665"/>
          </a:xfrm>
          <a:solidFill>
            <a:srgbClr val="17C6A3"/>
          </a:solidFill>
        </p:grpSpPr>
        <p:sp>
          <p:nvSpPr>
            <p:cNvPr id="53" name="Rectangle 52">
              <a:extLst>
                <a:ext uri="{FF2B5EF4-FFF2-40B4-BE49-F238E27FC236}">
                  <a16:creationId xmlns:a16="http://schemas.microsoft.com/office/drawing/2014/main" id="{39799A4E-007C-1035-A55D-2D90C670490B}"/>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54" name="Rectangle 53">
              <a:extLst>
                <a:ext uri="{FF2B5EF4-FFF2-40B4-BE49-F238E27FC236}">
                  <a16:creationId xmlns:a16="http://schemas.microsoft.com/office/drawing/2014/main" id="{A6CD1BC9-D62A-115F-56AE-9C2392F00B8B}"/>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sp>
          <p:nvSpPr>
            <p:cNvPr id="55" name="Rectangle 54">
              <a:extLst>
                <a:ext uri="{FF2B5EF4-FFF2-40B4-BE49-F238E27FC236}">
                  <a16:creationId xmlns:a16="http://schemas.microsoft.com/office/drawing/2014/main" id="{04F0A0B0-ADBB-34DE-7C63-E57044BED6EC}"/>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56" name="Rectangle 55">
              <a:extLst>
                <a:ext uri="{FF2B5EF4-FFF2-40B4-BE49-F238E27FC236}">
                  <a16:creationId xmlns:a16="http://schemas.microsoft.com/office/drawing/2014/main" id="{D15FB74F-E59F-9018-F2D4-07D64EA49849}"/>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6</a:t>
              </a:r>
              <a:endParaRPr lang="en-IN" sz="2000" b="1" dirty="0">
                <a:latin typeface="Nunito" pitchFamily="2" charset="0"/>
              </a:endParaRPr>
            </a:p>
          </p:txBody>
        </p:sp>
      </p:grpSp>
      <p:cxnSp>
        <p:nvCxnSpPr>
          <p:cNvPr id="42" name="Straight Connector 41">
            <a:extLst>
              <a:ext uri="{FF2B5EF4-FFF2-40B4-BE49-F238E27FC236}">
                <a16:creationId xmlns:a16="http://schemas.microsoft.com/office/drawing/2014/main" id="{3AE882A9-45BB-2FB5-181B-527B3B91488B}"/>
              </a:ext>
            </a:extLst>
          </p:cNvPr>
          <p:cNvCxnSpPr>
            <a:cxnSpLocks/>
          </p:cNvCxnSpPr>
          <p:nvPr/>
        </p:nvCxnSpPr>
        <p:spPr>
          <a:xfrm flipH="1" flipV="1">
            <a:off x="2258962" y="5078112"/>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BD289829-CA27-2778-C7F4-D074117677C3}"/>
              </a:ext>
            </a:extLst>
          </p:cNvPr>
          <p:cNvSpPr/>
          <p:nvPr/>
        </p:nvSpPr>
        <p:spPr>
          <a:xfrm>
            <a:off x="1031035" y="5829652"/>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4</a:t>
            </a:r>
            <a:endParaRPr lang="en-IN" sz="2400" b="1" dirty="0">
              <a:latin typeface="Nunito" pitchFamily="2" charset="0"/>
            </a:endParaRPr>
          </a:p>
        </p:txBody>
      </p:sp>
      <p:sp>
        <p:nvSpPr>
          <p:cNvPr id="49" name="Oval 48">
            <a:extLst>
              <a:ext uri="{FF2B5EF4-FFF2-40B4-BE49-F238E27FC236}">
                <a16:creationId xmlns:a16="http://schemas.microsoft.com/office/drawing/2014/main" id="{1345A512-4E28-29EA-C807-2325A46EF152}"/>
              </a:ext>
            </a:extLst>
          </p:cNvPr>
          <p:cNvSpPr/>
          <p:nvPr/>
        </p:nvSpPr>
        <p:spPr>
          <a:xfrm>
            <a:off x="1693507" y="4592499"/>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2</a:t>
            </a:r>
            <a:endParaRPr lang="en-IN" sz="2400" b="1" dirty="0">
              <a:latin typeface="Nunito" pitchFamily="2" charset="0"/>
            </a:endParaRPr>
          </a:p>
        </p:txBody>
      </p:sp>
      <p:cxnSp>
        <p:nvCxnSpPr>
          <p:cNvPr id="50" name="Straight Connector 49">
            <a:extLst>
              <a:ext uri="{FF2B5EF4-FFF2-40B4-BE49-F238E27FC236}">
                <a16:creationId xmlns:a16="http://schemas.microsoft.com/office/drawing/2014/main" id="{BEBEDBD6-3752-44C6-2EB7-8FBB13E07C9F}"/>
              </a:ext>
            </a:extLst>
          </p:cNvPr>
          <p:cNvCxnSpPr>
            <a:stCxn id="49" idx="3"/>
            <a:endCxn id="47" idx="0"/>
          </p:cNvCxnSpPr>
          <p:nvPr/>
        </p:nvCxnSpPr>
        <p:spPr>
          <a:xfrm flipH="1">
            <a:off x="1362271" y="5090090"/>
            <a:ext cx="428253" cy="739562"/>
          </a:xfrm>
          <a:prstGeom prst="line">
            <a:avLst/>
          </a:prstGeom>
          <a:ln w="38100"/>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550393D0-87B8-E2F9-1E9E-159C170DB921}"/>
              </a:ext>
            </a:extLst>
          </p:cNvPr>
          <p:cNvSpPr/>
          <p:nvPr/>
        </p:nvSpPr>
        <p:spPr>
          <a:xfrm>
            <a:off x="2459094" y="5817674"/>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60" name="TextBox 59">
            <a:extLst>
              <a:ext uri="{FF2B5EF4-FFF2-40B4-BE49-F238E27FC236}">
                <a16:creationId xmlns:a16="http://schemas.microsoft.com/office/drawing/2014/main" id="{57340D78-D145-19E4-C8B0-89EADFF21531}"/>
              </a:ext>
            </a:extLst>
          </p:cNvPr>
          <p:cNvSpPr txBox="1"/>
          <p:nvPr/>
        </p:nvSpPr>
        <p:spPr>
          <a:xfrm>
            <a:off x="3281139" y="1927432"/>
            <a:ext cx="1828700"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Heapify again……</a:t>
            </a:r>
          </a:p>
        </p:txBody>
      </p:sp>
      <p:sp>
        <p:nvSpPr>
          <p:cNvPr id="61" name="TextBox 60">
            <a:extLst>
              <a:ext uri="{FF2B5EF4-FFF2-40B4-BE49-F238E27FC236}">
                <a16:creationId xmlns:a16="http://schemas.microsoft.com/office/drawing/2014/main" id="{F0628552-2286-F835-E5EB-D309F35FA3A4}"/>
              </a:ext>
            </a:extLst>
          </p:cNvPr>
          <p:cNvSpPr txBox="1"/>
          <p:nvPr/>
        </p:nvSpPr>
        <p:spPr>
          <a:xfrm>
            <a:off x="3346325" y="2422478"/>
            <a:ext cx="1828700"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Second Poll =&gt; 2</a:t>
            </a:r>
          </a:p>
        </p:txBody>
      </p:sp>
      <p:sp>
        <p:nvSpPr>
          <p:cNvPr id="65" name="TextBox 64">
            <a:extLst>
              <a:ext uri="{FF2B5EF4-FFF2-40B4-BE49-F238E27FC236}">
                <a16:creationId xmlns:a16="http://schemas.microsoft.com/office/drawing/2014/main" id="{35BB4CBA-B90C-F2F5-AA19-3BBFB4118BA5}"/>
              </a:ext>
            </a:extLst>
          </p:cNvPr>
          <p:cNvSpPr txBox="1"/>
          <p:nvPr/>
        </p:nvSpPr>
        <p:spPr>
          <a:xfrm>
            <a:off x="3346325" y="5095025"/>
            <a:ext cx="1828700" cy="338554"/>
          </a:xfrm>
          <a:prstGeom prst="rect">
            <a:avLst/>
          </a:prstGeom>
          <a:noFill/>
        </p:spPr>
        <p:txBody>
          <a:bodyPr wrap="square">
            <a:spAutoFit/>
          </a:bodyPr>
          <a:lstStyle/>
          <a:p>
            <a:pPr algn="just"/>
            <a:r>
              <a:rPr lang="en-US" sz="1600" b="1" dirty="0">
                <a:solidFill>
                  <a:schemeClr val="bg1">
                    <a:lumMod val="95000"/>
                  </a:schemeClr>
                </a:solidFill>
                <a:latin typeface="Nunito" pitchFamily="2" charset="0"/>
              </a:rPr>
              <a:t>Third</a:t>
            </a:r>
            <a:r>
              <a:rPr lang="en-US" sz="1600" b="1" i="0" dirty="0">
                <a:solidFill>
                  <a:schemeClr val="bg1">
                    <a:lumMod val="95000"/>
                  </a:schemeClr>
                </a:solidFill>
                <a:effectLst/>
                <a:latin typeface="Nunito" pitchFamily="2" charset="0"/>
              </a:rPr>
              <a:t> Poll =&gt; 4</a:t>
            </a:r>
          </a:p>
        </p:txBody>
      </p:sp>
      <p:sp>
        <p:nvSpPr>
          <p:cNvPr id="66" name="TextBox 65">
            <a:extLst>
              <a:ext uri="{FF2B5EF4-FFF2-40B4-BE49-F238E27FC236}">
                <a16:creationId xmlns:a16="http://schemas.microsoft.com/office/drawing/2014/main" id="{933F65BA-46D6-21E2-57AB-EE7963800B46}"/>
              </a:ext>
            </a:extLst>
          </p:cNvPr>
          <p:cNvSpPr txBox="1"/>
          <p:nvPr/>
        </p:nvSpPr>
        <p:spPr>
          <a:xfrm>
            <a:off x="3391172" y="4592499"/>
            <a:ext cx="1828700"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Heapify again……</a:t>
            </a:r>
          </a:p>
        </p:txBody>
      </p:sp>
      <p:sp>
        <p:nvSpPr>
          <p:cNvPr id="68" name="Oval 67">
            <a:extLst>
              <a:ext uri="{FF2B5EF4-FFF2-40B4-BE49-F238E27FC236}">
                <a16:creationId xmlns:a16="http://schemas.microsoft.com/office/drawing/2014/main" id="{6E3052D7-9D50-0DE2-9F06-E848A951481C}"/>
              </a:ext>
            </a:extLst>
          </p:cNvPr>
          <p:cNvSpPr/>
          <p:nvPr/>
        </p:nvSpPr>
        <p:spPr>
          <a:xfrm>
            <a:off x="6603084" y="2284172"/>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4</a:t>
            </a:r>
            <a:endParaRPr lang="en-IN" sz="2400" b="1" dirty="0">
              <a:latin typeface="Nunito" pitchFamily="2" charset="0"/>
            </a:endParaRPr>
          </a:p>
        </p:txBody>
      </p:sp>
      <p:sp>
        <p:nvSpPr>
          <p:cNvPr id="69" name="Oval 68">
            <a:extLst>
              <a:ext uri="{FF2B5EF4-FFF2-40B4-BE49-F238E27FC236}">
                <a16:creationId xmlns:a16="http://schemas.microsoft.com/office/drawing/2014/main" id="{09B33A56-128F-8EE5-549F-19BF08F3733D}"/>
              </a:ext>
            </a:extLst>
          </p:cNvPr>
          <p:cNvSpPr/>
          <p:nvPr/>
        </p:nvSpPr>
        <p:spPr>
          <a:xfrm>
            <a:off x="5940612" y="3521325"/>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9" name="Oval 8">
            <a:extLst>
              <a:ext uri="{FF2B5EF4-FFF2-40B4-BE49-F238E27FC236}">
                <a16:creationId xmlns:a16="http://schemas.microsoft.com/office/drawing/2014/main" id="{E4E7B22D-CF2D-F0DD-39DC-65569A4A3727}"/>
              </a:ext>
            </a:extLst>
          </p:cNvPr>
          <p:cNvSpPr/>
          <p:nvPr/>
        </p:nvSpPr>
        <p:spPr>
          <a:xfrm>
            <a:off x="6966910" y="5078112"/>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
        <p:nvSpPr>
          <p:cNvPr id="10" name="TextBox 9">
            <a:extLst>
              <a:ext uri="{FF2B5EF4-FFF2-40B4-BE49-F238E27FC236}">
                <a16:creationId xmlns:a16="http://schemas.microsoft.com/office/drawing/2014/main" id="{B301462E-7FDA-AD7B-F1A0-B4AE5F97C0C0}"/>
              </a:ext>
            </a:extLst>
          </p:cNvPr>
          <p:cNvSpPr txBox="1"/>
          <p:nvPr/>
        </p:nvSpPr>
        <p:spPr>
          <a:xfrm>
            <a:off x="7330920" y="3151544"/>
            <a:ext cx="1828700" cy="338554"/>
          </a:xfrm>
          <a:prstGeom prst="rect">
            <a:avLst/>
          </a:prstGeom>
          <a:noFill/>
        </p:spPr>
        <p:txBody>
          <a:bodyPr wrap="square">
            <a:spAutoFit/>
          </a:bodyPr>
          <a:lstStyle/>
          <a:p>
            <a:pPr algn="just"/>
            <a:r>
              <a:rPr lang="en-US" sz="1600" b="1" dirty="0">
                <a:solidFill>
                  <a:schemeClr val="bg1">
                    <a:lumMod val="95000"/>
                  </a:schemeClr>
                </a:solidFill>
                <a:latin typeface="Nunito" pitchFamily="2" charset="0"/>
              </a:rPr>
              <a:t>Fourth</a:t>
            </a:r>
            <a:r>
              <a:rPr lang="en-US" sz="1600" b="1" i="0" dirty="0">
                <a:solidFill>
                  <a:schemeClr val="bg1">
                    <a:lumMod val="95000"/>
                  </a:schemeClr>
                </a:solidFill>
                <a:effectLst/>
                <a:latin typeface="Nunito" pitchFamily="2" charset="0"/>
              </a:rPr>
              <a:t> Poll =&gt; 6</a:t>
            </a:r>
          </a:p>
        </p:txBody>
      </p:sp>
      <p:sp>
        <p:nvSpPr>
          <p:cNvPr id="11" name="TextBox 10">
            <a:extLst>
              <a:ext uri="{FF2B5EF4-FFF2-40B4-BE49-F238E27FC236}">
                <a16:creationId xmlns:a16="http://schemas.microsoft.com/office/drawing/2014/main" id="{00840B8E-5EE5-874E-CBEE-367E53CA63E8}"/>
              </a:ext>
            </a:extLst>
          </p:cNvPr>
          <p:cNvSpPr txBox="1"/>
          <p:nvPr/>
        </p:nvSpPr>
        <p:spPr>
          <a:xfrm>
            <a:off x="3247052" y="1432386"/>
            <a:ext cx="1828700" cy="338554"/>
          </a:xfrm>
          <a:prstGeom prst="rect">
            <a:avLst/>
          </a:prstGeom>
          <a:noFill/>
        </p:spPr>
        <p:txBody>
          <a:bodyPr wrap="square">
            <a:spAutoFit/>
          </a:bodyPr>
          <a:lstStyle/>
          <a:p>
            <a:pPr algn="just"/>
            <a:r>
              <a:rPr lang="en-US" sz="1600" b="1" i="0" dirty="0">
                <a:solidFill>
                  <a:schemeClr val="bg1">
                    <a:lumMod val="95000"/>
                  </a:schemeClr>
                </a:solidFill>
                <a:effectLst/>
                <a:latin typeface="Nunito" pitchFamily="2" charset="0"/>
              </a:rPr>
              <a:t>First Poll =&gt; 1</a:t>
            </a:r>
          </a:p>
        </p:txBody>
      </p:sp>
      <p:grpSp>
        <p:nvGrpSpPr>
          <p:cNvPr id="13" name="Group 12">
            <a:extLst>
              <a:ext uri="{FF2B5EF4-FFF2-40B4-BE49-F238E27FC236}">
                <a16:creationId xmlns:a16="http://schemas.microsoft.com/office/drawing/2014/main" id="{632877D8-5B18-387C-1B30-E10E549343F9}"/>
              </a:ext>
            </a:extLst>
          </p:cNvPr>
          <p:cNvGrpSpPr/>
          <p:nvPr/>
        </p:nvGrpSpPr>
        <p:grpSpPr>
          <a:xfrm>
            <a:off x="7959416" y="6176075"/>
            <a:ext cx="4056570" cy="466418"/>
            <a:chOff x="332440" y="230422"/>
            <a:chExt cx="3978302" cy="466418"/>
          </a:xfrm>
        </p:grpSpPr>
        <p:sp>
          <p:nvSpPr>
            <p:cNvPr id="14" name="TextBox 13">
              <a:extLst>
                <a:ext uri="{FF2B5EF4-FFF2-40B4-BE49-F238E27FC236}">
                  <a16:creationId xmlns:a16="http://schemas.microsoft.com/office/drawing/2014/main" id="{B0868658-76BA-A578-9EC9-D8BF3BB1C40C}"/>
                </a:ext>
              </a:extLst>
            </p:cNvPr>
            <p:cNvSpPr txBox="1"/>
            <p:nvPr/>
          </p:nvSpPr>
          <p:spPr>
            <a:xfrm>
              <a:off x="332440" y="230422"/>
              <a:ext cx="1929190" cy="461665"/>
            </a:xfrm>
            <a:prstGeom prst="rect">
              <a:avLst/>
            </a:prstGeom>
            <a:noFill/>
          </p:spPr>
          <p:txBody>
            <a:bodyPr wrap="square">
              <a:spAutoFit/>
            </a:bodyPr>
            <a:lstStyle/>
            <a:p>
              <a:pPr algn="just"/>
              <a:r>
                <a:rPr lang="en-US" sz="2400" b="1" dirty="0">
                  <a:solidFill>
                    <a:schemeClr val="bg2">
                      <a:lumMod val="25000"/>
                    </a:schemeClr>
                  </a:solidFill>
                  <a:latin typeface="Nunito" pitchFamily="2" charset="0"/>
                </a:rPr>
                <a:t>Output (O) </a:t>
              </a:r>
              <a:r>
                <a:rPr lang="en-US" sz="2400" b="1" i="0" dirty="0">
                  <a:solidFill>
                    <a:schemeClr val="bg2">
                      <a:lumMod val="25000"/>
                    </a:schemeClr>
                  </a:solidFill>
                  <a:effectLst/>
                  <a:latin typeface="Nunito" pitchFamily="2" charset="0"/>
                </a:rPr>
                <a:t>:</a:t>
              </a:r>
              <a:r>
                <a:rPr lang="en-US" sz="2400" b="1" dirty="0">
                  <a:solidFill>
                    <a:schemeClr val="bg2">
                      <a:lumMod val="25000"/>
                    </a:schemeClr>
                  </a:solidFill>
                  <a:latin typeface="Nunito" pitchFamily="2" charset="0"/>
                </a:rPr>
                <a:t> </a:t>
              </a:r>
              <a:endParaRPr lang="en-US" sz="2400" b="1" i="0" dirty="0">
                <a:solidFill>
                  <a:schemeClr val="bg2">
                    <a:lumMod val="25000"/>
                  </a:schemeClr>
                </a:solidFill>
                <a:effectLst/>
                <a:latin typeface="Nunito" pitchFamily="2" charset="0"/>
              </a:endParaRPr>
            </a:p>
          </p:txBody>
        </p:sp>
        <p:grpSp>
          <p:nvGrpSpPr>
            <p:cNvPr id="15" name="Group 14">
              <a:extLst>
                <a:ext uri="{FF2B5EF4-FFF2-40B4-BE49-F238E27FC236}">
                  <a16:creationId xmlns:a16="http://schemas.microsoft.com/office/drawing/2014/main" id="{F92BC61C-31F9-9020-5820-622E710CD3E0}"/>
                </a:ext>
              </a:extLst>
            </p:cNvPr>
            <p:cNvGrpSpPr/>
            <p:nvPr/>
          </p:nvGrpSpPr>
          <p:grpSpPr>
            <a:xfrm>
              <a:off x="2183362" y="235175"/>
              <a:ext cx="2127380" cy="461665"/>
              <a:chOff x="2351314" y="1035698"/>
              <a:chExt cx="2127380" cy="461665"/>
            </a:xfrm>
            <a:solidFill>
              <a:srgbClr val="00B050"/>
            </a:solidFill>
          </p:grpSpPr>
          <p:sp>
            <p:nvSpPr>
              <p:cNvPr id="16" name="Rectangle 15">
                <a:extLst>
                  <a:ext uri="{FF2B5EF4-FFF2-40B4-BE49-F238E27FC236}">
                    <a16:creationId xmlns:a16="http://schemas.microsoft.com/office/drawing/2014/main" id="{5E9D0E0F-A117-F780-1890-E686AA4965A8}"/>
                  </a:ext>
                </a:extLst>
              </p:cNvPr>
              <p:cNvSpPr/>
              <p:nvPr/>
            </p:nvSpPr>
            <p:spPr>
              <a:xfrm>
                <a:off x="2351314" y="1035698"/>
                <a:ext cx="531845" cy="461665"/>
              </a:xfrm>
              <a:prstGeom prst="rect">
                <a:avLst/>
              </a:prstGeom>
              <a:solidFill>
                <a:srgbClr val="537CCB"/>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17" name="Rectangle 16">
                <a:extLst>
                  <a:ext uri="{FF2B5EF4-FFF2-40B4-BE49-F238E27FC236}">
                    <a16:creationId xmlns:a16="http://schemas.microsoft.com/office/drawing/2014/main" id="{0E735D4B-47D9-28D4-943F-C584D4182613}"/>
                  </a:ext>
                </a:extLst>
              </p:cNvPr>
              <p:cNvSpPr/>
              <p:nvPr/>
            </p:nvSpPr>
            <p:spPr>
              <a:xfrm>
                <a:off x="2883159" y="1035698"/>
                <a:ext cx="531845" cy="461665"/>
              </a:xfrm>
              <a:prstGeom prst="rect">
                <a:avLst/>
              </a:prstGeom>
              <a:solidFill>
                <a:srgbClr val="537CCB"/>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18" name="Rectangle 17">
                <a:extLst>
                  <a:ext uri="{FF2B5EF4-FFF2-40B4-BE49-F238E27FC236}">
                    <a16:creationId xmlns:a16="http://schemas.microsoft.com/office/drawing/2014/main" id="{403310AD-77C7-105C-DF16-FC8071A21ECF}"/>
                  </a:ext>
                </a:extLst>
              </p:cNvPr>
              <p:cNvSpPr/>
              <p:nvPr/>
            </p:nvSpPr>
            <p:spPr>
              <a:xfrm>
                <a:off x="3415004" y="1035698"/>
                <a:ext cx="531845" cy="461665"/>
              </a:xfrm>
              <a:prstGeom prst="rect">
                <a:avLst/>
              </a:prstGeom>
              <a:solidFill>
                <a:srgbClr val="537CCB"/>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sp>
            <p:nvSpPr>
              <p:cNvPr id="20" name="Rectangle 19">
                <a:extLst>
                  <a:ext uri="{FF2B5EF4-FFF2-40B4-BE49-F238E27FC236}">
                    <a16:creationId xmlns:a16="http://schemas.microsoft.com/office/drawing/2014/main" id="{38A6A0EC-1888-186E-1C33-844EBA45E518}"/>
                  </a:ext>
                </a:extLst>
              </p:cNvPr>
              <p:cNvSpPr/>
              <p:nvPr/>
            </p:nvSpPr>
            <p:spPr>
              <a:xfrm>
                <a:off x="3946849" y="1035698"/>
                <a:ext cx="531845" cy="461665"/>
              </a:xfrm>
              <a:prstGeom prst="rect">
                <a:avLst/>
              </a:prstGeom>
              <a:solidFill>
                <a:srgbClr val="537CCB"/>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6</a:t>
                </a:r>
                <a:endParaRPr lang="en-IN" sz="2000" b="1" dirty="0">
                  <a:latin typeface="Nunito" pitchFamily="2" charset="0"/>
                </a:endParaRPr>
              </a:p>
            </p:txBody>
          </p:sp>
        </p:grpSp>
      </p:grpSp>
      <p:sp>
        <p:nvSpPr>
          <p:cNvPr id="21" name="Oval 20">
            <a:extLst>
              <a:ext uri="{FF2B5EF4-FFF2-40B4-BE49-F238E27FC236}">
                <a16:creationId xmlns:a16="http://schemas.microsoft.com/office/drawing/2014/main" id="{B2C2A93B-76BF-D333-DD81-FDE98A7B60DB}"/>
              </a:ext>
            </a:extLst>
          </p:cNvPr>
          <p:cNvSpPr/>
          <p:nvPr/>
        </p:nvSpPr>
        <p:spPr>
          <a:xfrm>
            <a:off x="11942411" y="61888"/>
            <a:ext cx="123311" cy="9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68F8BE09-1456-B74F-1319-8244C4003FE9}"/>
              </a:ext>
            </a:extLst>
          </p:cNvPr>
          <p:cNvSpPr/>
          <p:nvPr/>
        </p:nvSpPr>
        <p:spPr>
          <a:xfrm>
            <a:off x="6967508" y="5066667"/>
            <a:ext cx="662472" cy="582964"/>
          </a:xfrm>
          <a:prstGeom prst="ellipse">
            <a:avLst/>
          </a:prstGeom>
          <a:ln w="38100">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Nunito" pitchFamily="2" charset="0"/>
              </a:rPr>
              <a:t>6</a:t>
            </a:r>
            <a:endParaRPr lang="en-IN" sz="2400" b="1" dirty="0">
              <a:latin typeface="Nunito" pitchFamily="2" charset="0"/>
            </a:endParaRPr>
          </a:p>
        </p:txBody>
      </p:sp>
    </p:spTree>
    <p:extLst>
      <p:ext uri="{BB962C8B-B14F-4D97-AF65-F5344CB8AC3E}">
        <p14:creationId xmlns:p14="http://schemas.microsoft.com/office/powerpoint/2010/main" val="310472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9"/>
                                        </p:tgtEl>
                                        <p:attrNameLst>
                                          <p:attrName>style.color</p:attrName>
                                        </p:attrNameLst>
                                      </p:cBhvr>
                                      <p:to>
                                        <p:clrVal>
                                          <a:srgbClr val="3A3838"/>
                                        </p:clrVal>
                                      </p:to>
                                    </p:set>
                                    <p:set>
                                      <p:cBhvr>
                                        <p:cTn id="7" dur="500" fill="hold"/>
                                        <p:tgtEl>
                                          <p:spTgt spid="19"/>
                                        </p:tgtEl>
                                        <p:attrNameLst>
                                          <p:attrName>fillcolor</p:attrName>
                                        </p:attrNameLst>
                                      </p:cBhvr>
                                      <p:to>
                                        <p:clrVal>
                                          <a:srgbClr val="3A3838"/>
                                        </p:clrVal>
                                      </p:to>
                                    </p:set>
                                    <p:set>
                                      <p:cBhvr>
                                        <p:cTn id="8" dur="500" fill="hold"/>
                                        <p:tgtEl>
                                          <p:spTgt spid="19"/>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par>
                          <p:cTn id="25" fill="hold">
                            <p:stCondLst>
                              <p:cond delay="0"/>
                            </p:stCondLst>
                            <p:childTnLst>
                              <p:par>
                                <p:cTn id="26" presetID="16" presetClass="emph" presetSubtype="0" fill="hold" grpId="0" nodeType="afterEffect">
                                  <p:stCondLst>
                                    <p:cond delay="0"/>
                                  </p:stCondLst>
                                  <p:iterate type="lt">
                                    <p:tmPct val="4000"/>
                                  </p:iterate>
                                  <p:childTnLst>
                                    <p:set>
                                      <p:cBhvr override="childStyle">
                                        <p:cTn id="27" dur="500" fill="hold"/>
                                        <p:tgtEl>
                                          <p:spTgt spid="11"/>
                                        </p:tgtEl>
                                        <p:attrNameLst>
                                          <p:attrName>style.color</p:attrName>
                                        </p:attrNameLst>
                                      </p:cBhvr>
                                      <p:to>
                                        <p:clrVal>
                                          <a:srgbClr val="3A3838"/>
                                        </p:clrVal>
                                      </p:to>
                                    </p:set>
                                    <p:set>
                                      <p:cBhvr>
                                        <p:cTn id="28" dur="500" fill="hold"/>
                                        <p:tgtEl>
                                          <p:spTgt spid="11"/>
                                        </p:tgtEl>
                                        <p:attrNameLst>
                                          <p:attrName>fillcolor</p:attrName>
                                        </p:attrNameLst>
                                      </p:cBhvr>
                                      <p:to>
                                        <p:clrVal>
                                          <a:srgbClr val="3A3838"/>
                                        </p:clrVal>
                                      </p:to>
                                    </p:set>
                                    <p:set>
                                      <p:cBhvr>
                                        <p:cTn id="29" dur="500" fill="hold"/>
                                        <p:tgtEl>
                                          <p:spTgt spid="11"/>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37" presetClass="path" presetSubtype="0" accel="50000" decel="50000" fill="hold" grpId="0" nodeType="clickEffect">
                                  <p:stCondLst>
                                    <p:cond delay="0"/>
                                  </p:stCondLst>
                                  <p:childTnLst>
                                    <p:animMotion origin="layout" path="M -0.00156 -0.00324 L -0.07695 0.04351 C -0.09297 0.05231 -0.10755 0.07592 -0.11706 0.10601 C -0.12773 0.14027 -0.1306 0.17314 -0.12604 0.20231 L -0.10859 0.34004 " pathEditMode="relative" rAng="17940000" ptsTypes="AAAAA">
                                      <p:cBhvr>
                                        <p:cTn id="33" dur="2000" fill="hold"/>
                                        <p:tgtEl>
                                          <p:spTgt spid="24"/>
                                        </p:tgtEl>
                                        <p:attrNameLst>
                                          <p:attrName>ppt_x</p:attrName>
                                          <p:attrName>ppt_y</p:attrName>
                                        </p:attrNameLst>
                                      </p:cBhvr>
                                      <p:rCtr x="-8477" y="14097"/>
                                    </p:animMotion>
                                  </p:childTnLst>
                                </p:cTn>
                              </p:par>
                              <p:par>
                                <p:cTn id="34" presetID="37" presetClass="path" presetSubtype="0" accel="50000" decel="50000" fill="hold" grpId="0" nodeType="withEffect">
                                  <p:stCondLst>
                                    <p:cond delay="0"/>
                                  </p:stCondLst>
                                  <p:childTnLst>
                                    <p:animMotion origin="layout" path="M 1.875E-6 -4.07407E-6 L 0.05586 -0.06504 C 0.06784 -0.07847 0.08021 -0.1037 0.08958 -0.13379 C 0.10052 -0.16875 0.1056 -0.19907 0.10547 -0.2243 L 0.10703 -0.34351 " pathEditMode="relative" rAng="17940000" ptsTypes="AAAAA">
                                      <p:cBhvr>
                                        <p:cTn id="35" dur="2000" fill="hold"/>
                                        <p:tgtEl>
                                          <p:spTgt spid="34"/>
                                        </p:tgtEl>
                                        <p:attrNameLst>
                                          <p:attrName>ppt_x</p:attrName>
                                          <p:attrName>ppt_y</p:attrName>
                                        </p:attrNameLst>
                                      </p:cBhvr>
                                      <p:rCtr x="7187" y="-15370"/>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2" nodeType="clickEffect">
                                  <p:stCondLst>
                                    <p:cond delay="0"/>
                                  </p:stCondLst>
                                  <p:childTnLst>
                                    <p:animMotion origin="layout" path="M -0.10859 0.34027 L 0.71055 0.09884 " pathEditMode="relative" rAng="0" ptsTypes="AA">
                                      <p:cBhvr>
                                        <p:cTn id="39" dur="2000" fill="hold"/>
                                        <p:tgtEl>
                                          <p:spTgt spid="24"/>
                                        </p:tgtEl>
                                        <p:attrNameLst>
                                          <p:attrName>ppt_x</p:attrName>
                                          <p:attrName>ppt_y</p:attrName>
                                        </p:attrNameLst>
                                      </p:cBhvr>
                                      <p:rCtr x="40951" y="-12083"/>
                                    </p:animMotion>
                                  </p:childTnLst>
                                </p:cTn>
                              </p:par>
                              <p:par>
                                <p:cTn id="40" presetID="1" presetClass="exit" presetSubtype="0" fill="hold" nodeType="withEffect">
                                  <p:stCondLst>
                                    <p:cond delay="0"/>
                                  </p:stCondLst>
                                  <p:childTnLst>
                                    <p:set>
                                      <p:cBhvr>
                                        <p:cTn id="41" dur="1" fill="hold">
                                          <p:stCondLst>
                                            <p:cond delay="0"/>
                                          </p:stCondLst>
                                        </p:cTn>
                                        <p:tgtEl>
                                          <p:spTgt spid="3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iterate type="lt">
                                    <p:tmAbs val="0"/>
                                  </p:iterate>
                                  <p:childTnLst>
                                    <p:set>
                                      <p:cBhvr>
                                        <p:cTn id="45" dur="1" fill="hold">
                                          <p:stCondLst>
                                            <p:cond delay="0"/>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mph" presetSubtype="0" fill="hold" grpId="0" nodeType="clickEffect">
                                  <p:stCondLst>
                                    <p:cond delay="0"/>
                                  </p:stCondLst>
                                  <p:iterate type="lt">
                                    <p:tmPct val="4000"/>
                                  </p:iterate>
                                  <p:childTnLst>
                                    <p:set>
                                      <p:cBhvr override="childStyle">
                                        <p:cTn id="49" dur="500" fill="hold"/>
                                        <p:tgtEl>
                                          <p:spTgt spid="60"/>
                                        </p:tgtEl>
                                        <p:attrNameLst>
                                          <p:attrName>style.color</p:attrName>
                                        </p:attrNameLst>
                                      </p:cBhvr>
                                      <p:to>
                                        <p:clrVal>
                                          <a:srgbClr val="3A3838"/>
                                        </p:clrVal>
                                      </p:to>
                                    </p:set>
                                    <p:set>
                                      <p:cBhvr>
                                        <p:cTn id="50" dur="500" fill="hold"/>
                                        <p:tgtEl>
                                          <p:spTgt spid="60"/>
                                        </p:tgtEl>
                                        <p:attrNameLst>
                                          <p:attrName>fillcolor</p:attrName>
                                        </p:attrNameLst>
                                      </p:cBhvr>
                                      <p:to>
                                        <p:clrVal>
                                          <a:srgbClr val="3A3838"/>
                                        </p:clrVal>
                                      </p:to>
                                    </p:set>
                                    <p:set>
                                      <p:cBhvr>
                                        <p:cTn id="51" dur="500" fill="hold"/>
                                        <p:tgtEl>
                                          <p:spTgt spid="60"/>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51" presetClass="path" presetSubtype="0" accel="50000" decel="50000" fill="hold" grpId="1" nodeType="clickEffect">
                                  <p:stCondLst>
                                    <p:cond delay="0"/>
                                  </p:stCondLst>
                                  <p:childTnLst>
                                    <p:animMotion origin="layout" path="M 0.00312 -0.0044 L 0.0164 -0.08982 C 0.0194 -0.10903 0.01875 -0.12917 0.01328 -0.14583 C 0.00612 -0.16273 -0.0043 -0.1706 -0.01472 -0.17245 L -0.06433 -0.18171 " pathEditMode="relative" rAng="19560000" ptsTypes="AAAAA">
                                      <p:cBhvr>
                                        <p:cTn id="55" dur="2000" fill="hold"/>
                                        <p:tgtEl>
                                          <p:spTgt spid="32"/>
                                        </p:tgtEl>
                                        <p:attrNameLst>
                                          <p:attrName>ppt_x</p:attrName>
                                          <p:attrName>ppt_y</p:attrName>
                                        </p:attrNameLst>
                                      </p:cBhvr>
                                      <p:rCtr x="-1185" y="-11505"/>
                                    </p:animMotion>
                                  </p:childTnLst>
                                </p:cTn>
                              </p:par>
                              <p:par>
                                <p:cTn id="56" presetID="37" presetClass="path" presetSubtype="0" accel="50000" decel="50000" fill="hold" grpId="2" nodeType="withEffect">
                                  <p:stCondLst>
                                    <p:cond delay="0"/>
                                  </p:stCondLst>
                                  <p:childTnLst>
                                    <p:animMotion origin="layout" path="M 0.1069 -0.34375 L 0.07825 -0.25 C 0.07135 -0.2294 0.07083 -0.20856 0.07604 -0.19259 C 0.08177 -0.1743 0.09193 -0.16574 0.10547 -0.16597 L 0.16562 -0.16296 " pathEditMode="relative" rAng="3600000" ptsTypes="AAAAA">
                                      <p:cBhvr>
                                        <p:cTn id="57" dur="2000" fill="hold"/>
                                        <p:tgtEl>
                                          <p:spTgt spid="34"/>
                                        </p:tgtEl>
                                        <p:attrNameLst>
                                          <p:attrName>ppt_x</p:attrName>
                                          <p:attrName>ppt_y</p:attrName>
                                        </p:attrNameLst>
                                      </p:cBhvr>
                                      <p:rCtr x="-65" y="12106"/>
                                    </p:animMotion>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iterate type="lt">
                                    <p:tmAbs val="0"/>
                                  </p:iterate>
                                  <p:childTnLst>
                                    <p:set>
                                      <p:cBhvr>
                                        <p:cTn id="61" dur="1" fill="hold">
                                          <p:stCondLst>
                                            <p:cond delay="0"/>
                                          </p:stCondLst>
                                        </p:cTn>
                                        <p:tgtEl>
                                          <p:spTgt spid="60"/>
                                        </p:tgtEl>
                                        <p:attrNameLst>
                                          <p:attrName>style.visibility</p:attrName>
                                        </p:attrNameLst>
                                      </p:cBhvr>
                                      <p:to>
                                        <p:strVal val="hidden"/>
                                      </p:to>
                                    </p:set>
                                  </p:childTnLst>
                                </p:cTn>
                              </p:par>
                            </p:childTnLst>
                          </p:cTn>
                        </p:par>
                        <p:par>
                          <p:cTn id="62" fill="hold">
                            <p:stCondLst>
                              <p:cond delay="0"/>
                            </p:stCondLst>
                            <p:childTnLst>
                              <p:par>
                                <p:cTn id="63" presetID="16" presetClass="emph" presetSubtype="0" fill="hold" grpId="0" nodeType="afterEffect">
                                  <p:stCondLst>
                                    <p:cond delay="0"/>
                                  </p:stCondLst>
                                  <p:iterate type="lt">
                                    <p:tmPct val="4000"/>
                                  </p:iterate>
                                  <p:childTnLst>
                                    <p:set>
                                      <p:cBhvr override="childStyle">
                                        <p:cTn id="64" dur="500" fill="hold"/>
                                        <p:tgtEl>
                                          <p:spTgt spid="61"/>
                                        </p:tgtEl>
                                        <p:attrNameLst>
                                          <p:attrName>style.color</p:attrName>
                                        </p:attrNameLst>
                                      </p:cBhvr>
                                      <p:to>
                                        <p:clrVal>
                                          <a:srgbClr val="3A3838"/>
                                        </p:clrVal>
                                      </p:to>
                                    </p:set>
                                    <p:set>
                                      <p:cBhvr>
                                        <p:cTn id="65" dur="500" fill="hold"/>
                                        <p:tgtEl>
                                          <p:spTgt spid="61"/>
                                        </p:tgtEl>
                                        <p:attrNameLst>
                                          <p:attrName>fillcolor</p:attrName>
                                        </p:attrNameLst>
                                      </p:cBhvr>
                                      <p:to>
                                        <p:clrVal>
                                          <a:srgbClr val="3A3838"/>
                                        </p:clrVal>
                                      </p:to>
                                    </p:set>
                                    <p:set>
                                      <p:cBhvr>
                                        <p:cTn id="66" dur="500" fill="hold"/>
                                        <p:tgtEl>
                                          <p:spTgt spid="61"/>
                                        </p:tgtEl>
                                        <p:attrNameLst>
                                          <p:attrName>fill.type</p:attrName>
                                        </p:attrNameLst>
                                      </p:cBhvr>
                                      <p:to>
                                        <p:strVal val="solid"/>
                                      </p:to>
                                    </p:set>
                                  </p:childTnLst>
                                </p:cTn>
                              </p:par>
                            </p:childTnLst>
                          </p:cTn>
                        </p:par>
                        <p:par>
                          <p:cTn id="67" fill="hold">
                            <p:stCondLst>
                              <p:cond delay="740"/>
                            </p:stCondLst>
                            <p:childTnLst>
                              <p:par>
                                <p:cTn id="68" presetID="1"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7" presetClass="path" presetSubtype="0" accel="50000" decel="50000" fill="hold" grpId="1" nodeType="clickEffect">
                                  <p:stCondLst>
                                    <p:cond delay="0"/>
                                  </p:stCondLst>
                                  <p:childTnLst>
                                    <p:animMotion origin="layout" path="M 1.04167E-6 -1.48148E-6 L 0.0306 -0.10069 C 0.03763 -0.12245 0.03802 -0.14398 0.03268 -0.15995 C 0.02643 -0.17778 0.01549 -0.18565 0.00117 -0.18379 L -0.06315 -0.17963 " pathEditMode="relative" rAng="14280000" ptsTypes="AAAAA">
                                      <p:cBhvr>
                                        <p:cTn id="81" dur="2000" fill="hold"/>
                                        <p:tgtEl>
                                          <p:spTgt spid="51"/>
                                        </p:tgtEl>
                                        <p:attrNameLst>
                                          <p:attrName>ppt_x</p:attrName>
                                          <p:attrName>ppt_y</p:attrName>
                                        </p:attrNameLst>
                                      </p:cBhvr>
                                      <p:rCtr x="39" y="-12523"/>
                                    </p:animMotion>
                                  </p:childTnLst>
                                </p:cTn>
                              </p:par>
                              <p:par>
                                <p:cTn id="82" presetID="37" presetClass="path" presetSubtype="0" accel="50000" decel="50000" fill="hold" grpId="1" nodeType="withEffect">
                                  <p:stCondLst>
                                    <p:cond delay="0"/>
                                  </p:stCondLst>
                                  <p:childTnLst>
                                    <p:animMotion origin="layout" path="M 0.06315 0.17338 L 0.01679 0.16296 C 0.00572 0.1618 -0.00404 0.15301 -0.00977 0.13796 C -0.01654 0.12014 -0.01719 0.10162 -0.01355 0.08287 L -0.00026 -0.00047 " pathEditMode="relative" rAng="14160000" ptsTypes="AAAAA">
                                      <p:cBhvr>
                                        <p:cTn id="83" dur="2000" spd="-100000" fill="hold"/>
                                        <p:tgtEl>
                                          <p:spTgt spid="49"/>
                                        </p:tgtEl>
                                        <p:attrNameLst>
                                          <p:attrName>ppt_x</p:attrName>
                                          <p:attrName>ppt_y</p:attrName>
                                        </p:attrNameLst>
                                      </p:cBhvr>
                                      <p:rCtr x="-5221" y="-6227"/>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2" nodeType="clickEffect">
                                  <p:stCondLst>
                                    <p:cond delay="0"/>
                                  </p:stCondLst>
                                  <p:childTnLst>
                                    <p:animMotion origin="layout" path="M 0.06471 0.17731 L 0.72226 -0.23866 " pathEditMode="relative" rAng="0" ptsTypes="AA">
                                      <p:cBhvr>
                                        <p:cTn id="87" dur="2000" fill="hold"/>
                                        <p:tgtEl>
                                          <p:spTgt spid="49"/>
                                        </p:tgtEl>
                                        <p:attrNameLst>
                                          <p:attrName>ppt_x</p:attrName>
                                          <p:attrName>ppt_y</p:attrName>
                                        </p:attrNameLst>
                                      </p:cBhvr>
                                      <p:rCtr x="32878" y="-20810"/>
                                    </p:animMotion>
                                  </p:childTnLst>
                                </p:cTn>
                              </p:par>
                              <p:par>
                                <p:cTn id="88" presetID="1" presetClass="exit" presetSubtype="0" fill="hold" nodeType="withEffect">
                                  <p:stCondLst>
                                    <p:cond delay="0"/>
                                  </p:stCondLst>
                                  <p:childTnLst>
                                    <p:set>
                                      <p:cBhvr>
                                        <p:cTn id="89" dur="1" fill="hold">
                                          <p:stCondLst>
                                            <p:cond delay="0"/>
                                          </p:stCondLst>
                                        </p:cTn>
                                        <p:tgtEl>
                                          <p:spTgt spid="4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6" presetClass="emph" presetSubtype="0" fill="hold" grpId="0" nodeType="clickEffect">
                                  <p:stCondLst>
                                    <p:cond delay="0"/>
                                  </p:stCondLst>
                                  <p:iterate type="lt">
                                    <p:tmPct val="4000"/>
                                  </p:iterate>
                                  <p:childTnLst>
                                    <p:set>
                                      <p:cBhvr override="childStyle">
                                        <p:cTn id="93" dur="500" fill="hold"/>
                                        <p:tgtEl>
                                          <p:spTgt spid="66"/>
                                        </p:tgtEl>
                                        <p:attrNameLst>
                                          <p:attrName>style.color</p:attrName>
                                        </p:attrNameLst>
                                      </p:cBhvr>
                                      <p:to>
                                        <p:clrVal>
                                          <a:srgbClr val="3A3838"/>
                                        </p:clrVal>
                                      </p:to>
                                    </p:set>
                                    <p:set>
                                      <p:cBhvr>
                                        <p:cTn id="94" dur="500" fill="hold"/>
                                        <p:tgtEl>
                                          <p:spTgt spid="66"/>
                                        </p:tgtEl>
                                        <p:attrNameLst>
                                          <p:attrName>fillcolor</p:attrName>
                                        </p:attrNameLst>
                                      </p:cBhvr>
                                      <p:to>
                                        <p:clrVal>
                                          <a:srgbClr val="3A3838"/>
                                        </p:clrVal>
                                      </p:to>
                                    </p:set>
                                    <p:set>
                                      <p:cBhvr>
                                        <p:cTn id="95" dur="500" fill="hold"/>
                                        <p:tgtEl>
                                          <p:spTgt spid="66"/>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37" presetClass="path" presetSubtype="0" accel="50000" decel="50000" fill="hold" grpId="1" nodeType="clickEffect">
                                  <p:stCondLst>
                                    <p:cond delay="0"/>
                                  </p:stCondLst>
                                  <p:childTnLst>
                                    <p:animMotion origin="layout" path="M 0.00325 -0.0037 L 0.0556 -0.0169 C 0.06745 -0.01898 0.07617 -0.02986 0.0806 -0.04537 C 0.08568 -0.06319 0.0845 -0.08171 0.07825 -0.09907 L 0.05234 -0.18194 " pathEditMode="relative" rAng="17760000" ptsTypes="AAAAA">
                                      <p:cBhvr>
                                        <p:cTn id="99" dur="2000" fill="hold"/>
                                        <p:tgtEl>
                                          <p:spTgt spid="47"/>
                                        </p:tgtEl>
                                        <p:attrNameLst>
                                          <p:attrName>ppt_x</p:attrName>
                                          <p:attrName>ppt_y</p:attrName>
                                        </p:attrNameLst>
                                      </p:cBhvr>
                                      <p:rCtr x="5104" y="-6597"/>
                                    </p:animMotion>
                                  </p:childTnLst>
                                </p:cTn>
                              </p:par>
                              <p:par>
                                <p:cTn id="100" presetID="37" presetClass="path" presetSubtype="0" accel="50000" decel="50000" fill="hold" grpId="2" nodeType="withEffect">
                                  <p:stCondLst>
                                    <p:cond delay="0"/>
                                  </p:stCondLst>
                                  <p:childTnLst>
                                    <p:animMotion origin="layout" path="M -0.11276 0.00116 L -0.13386 -0.07685 C -0.13881 -0.09444 -0.14037 -0.11227 -0.13594 -0.1287 C -0.13112 -0.14745 -0.12253 -0.15833 -0.11159 -0.16204 L -0.06472 -0.18194 " pathEditMode="relative" rAng="6900000" ptsTypes="AAAAA">
                                      <p:cBhvr>
                                        <p:cTn id="101" dur="2000" spd="-100000" fill="hold"/>
                                        <p:tgtEl>
                                          <p:spTgt spid="51"/>
                                        </p:tgtEl>
                                        <p:attrNameLst>
                                          <p:attrName>ppt_x</p:attrName>
                                          <p:attrName>ppt_y</p:attrName>
                                        </p:attrNameLst>
                                      </p:cBhvr>
                                      <p:rCtr x="52" y="-11111"/>
                                    </p:animMotion>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iterate type="lt">
                                    <p:tmAbs val="0"/>
                                  </p:iterate>
                                  <p:childTnLst>
                                    <p:set>
                                      <p:cBhvr>
                                        <p:cTn id="105" dur="1" fill="hold">
                                          <p:stCondLst>
                                            <p:cond delay="0"/>
                                          </p:stCondLst>
                                        </p:cTn>
                                        <p:tgtEl>
                                          <p:spTgt spid="66"/>
                                        </p:tgtEl>
                                        <p:attrNameLst>
                                          <p:attrName>style.visibility</p:attrName>
                                        </p:attrNameLst>
                                      </p:cBhvr>
                                      <p:to>
                                        <p:strVal val="hidden"/>
                                      </p:to>
                                    </p:set>
                                  </p:childTnLst>
                                </p:cTn>
                              </p:par>
                            </p:childTnLst>
                          </p:cTn>
                        </p:par>
                        <p:par>
                          <p:cTn id="106" fill="hold">
                            <p:stCondLst>
                              <p:cond delay="0"/>
                            </p:stCondLst>
                            <p:childTnLst>
                              <p:par>
                                <p:cTn id="107" presetID="16" presetClass="emph" presetSubtype="0" fill="hold" grpId="0" nodeType="afterEffect">
                                  <p:stCondLst>
                                    <p:cond delay="0"/>
                                  </p:stCondLst>
                                  <p:iterate type="lt">
                                    <p:tmPct val="4000"/>
                                  </p:iterate>
                                  <p:childTnLst>
                                    <p:set>
                                      <p:cBhvr override="childStyle">
                                        <p:cTn id="108" dur="500" fill="hold"/>
                                        <p:tgtEl>
                                          <p:spTgt spid="65"/>
                                        </p:tgtEl>
                                        <p:attrNameLst>
                                          <p:attrName>style.color</p:attrName>
                                        </p:attrNameLst>
                                      </p:cBhvr>
                                      <p:to>
                                        <p:clrVal>
                                          <a:srgbClr val="3A3838"/>
                                        </p:clrVal>
                                      </p:to>
                                    </p:set>
                                    <p:set>
                                      <p:cBhvr>
                                        <p:cTn id="109" dur="500" fill="hold"/>
                                        <p:tgtEl>
                                          <p:spTgt spid="65"/>
                                        </p:tgtEl>
                                        <p:attrNameLst>
                                          <p:attrName>fillcolor</p:attrName>
                                        </p:attrNameLst>
                                      </p:cBhvr>
                                      <p:to>
                                        <p:clrVal>
                                          <a:srgbClr val="3A3838"/>
                                        </p:clrVal>
                                      </p:to>
                                    </p:set>
                                    <p:set>
                                      <p:cBhvr>
                                        <p:cTn id="110" dur="500" fill="hold"/>
                                        <p:tgtEl>
                                          <p:spTgt spid="65"/>
                                        </p:tgtEl>
                                        <p:attrNameLst>
                                          <p:attrName>fill.type</p:attrName>
                                        </p:attrNameLst>
                                      </p:cBhvr>
                                      <p:to>
                                        <p:strVal val="solid"/>
                                      </p:to>
                                    </p:set>
                                  </p:childTnLst>
                                </p:cTn>
                              </p:par>
                            </p:childTnLst>
                          </p:cTn>
                        </p:par>
                        <p:par>
                          <p:cTn id="111" fill="hold">
                            <p:stCondLst>
                              <p:cond delay="720"/>
                            </p:stCondLst>
                            <p:childTnLst>
                              <p:par>
                                <p:cTn id="112" presetID="1" presetClass="entr" presetSubtype="0" fill="hold" grpId="0" nodeType="afterEffect">
                                  <p:stCondLst>
                                    <p:cond delay="0"/>
                                  </p:stCondLst>
                                  <p:childTnLst>
                                    <p:set>
                                      <p:cBhvr>
                                        <p:cTn id="113" dur="1" fill="hold">
                                          <p:stCondLst>
                                            <p:cond delay="0"/>
                                          </p:stCondLst>
                                        </p:cTn>
                                        <p:tgtEl>
                                          <p:spTgt spid="68"/>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7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37" presetClass="path" presetSubtype="0" accel="50000" decel="50000" fill="hold" grpId="1" nodeType="clickEffect">
                                  <p:stCondLst>
                                    <p:cond delay="0"/>
                                  </p:stCondLst>
                                  <p:childTnLst>
                                    <p:animMotion origin="layout" path="M -0.05625 0.18264 L -0.00404 0.1706 C 0.00781 0.16806 0.01745 0.15625 0.02201 0.14167 C 0.02786 0.12292 0.02773 0.10371 0.02279 0.08519 L 1.11022E-16 -0.00046 " pathEditMode="relative" rAng="7140000" ptsTypes="AAAAA">
                                      <p:cBhvr>
                                        <p:cTn id="121" dur="2000" spd="-100000" fill="hold"/>
                                        <p:tgtEl>
                                          <p:spTgt spid="68"/>
                                        </p:tgtEl>
                                        <p:attrNameLst>
                                          <p:attrName>ppt_x</p:attrName>
                                          <p:attrName>ppt_y</p:attrName>
                                        </p:attrNameLst>
                                      </p:cBhvr>
                                      <p:rCtr x="5326" y="-6690"/>
                                    </p:animMotion>
                                  </p:childTnLst>
                                </p:cTn>
                              </p:par>
                              <p:par>
                                <p:cTn id="122" presetID="37" presetClass="path" presetSubtype="0" accel="50000" decel="50000" fill="hold" grpId="1" nodeType="withEffect">
                                  <p:stCondLst>
                                    <p:cond delay="0"/>
                                  </p:stCondLst>
                                  <p:childTnLst>
                                    <p:animMotion origin="layout" path="M 0.05443 -0.18125 L 0.01237 -0.16041 C 0.003 -0.15625 -0.00468 -0.14513 -0.00924 -0.13009 C -0.01432 -0.11203 -0.01419 -0.09444 -0.01093 -0.07963 L 0.00404 -0.00532 " pathEditMode="relative" rAng="7020000" ptsTypes="AAAAA">
                                      <p:cBhvr>
                                        <p:cTn id="123" dur="2000" spd="-100000" fill="hold"/>
                                        <p:tgtEl>
                                          <p:spTgt spid="69"/>
                                        </p:tgtEl>
                                        <p:attrNameLst>
                                          <p:attrName>ppt_x</p:attrName>
                                          <p:attrName>ppt_y</p:attrName>
                                        </p:attrNameLst>
                                      </p:cBhvr>
                                      <p:rCtr x="-4453" y="7037"/>
                                    </p:animMotion>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2" nodeType="clickEffect">
                                  <p:stCondLst>
                                    <p:cond delay="0"/>
                                  </p:stCondLst>
                                  <p:childTnLst>
                                    <p:animMotion origin="layout" path="M -0.05404 0.18773 L 0.31888 0.24283 " pathEditMode="relative" rAng="0" ptsTypes="AA">
                                      <p:cBhvr>
                                        <p:cTn id="127" dur="2000" fill="hold"/>
                                        <p:tgtEl>
                                          <p:spTgt spid="68"/>
                                        </p:tgtEl>
                                        <p:attrNameLst>
                                          <p:attrName>ppt_x</p:attrName>
                                          <p:attrName>ppt_y</p:attrName>
                                        </p:attrNameLst>
                                      </p:cBhvr>
                                      <p:rCtr x="18646" y="2755"/>
                                    </p:animMotion>
                                  </p:childTnLst>
                                </p:cTn>
                              </p:par>
                              <p:par>
                                <p:cTn id="128" presetID="1" presetClass="exit" presetSubtype="0" fill="hold" nodeType="withEffect">
                                  <p:stCondLst>
                                    <p:cond delay="0"/>
                                  </p:stCondLst>
                                  <p:childTnLst>
                                    <p:set>
                                      <p:cBhvr>
                                        <p:cTn id="129" dur="1" fill="hold">
                                          <p:stCondLst>
                                            <p:cond delay="0"/>
                                          </p:stCondLst>
                                        </p:cTn>
                                        <p:tgtEl>
                                          <p:spTgt spid="70"/>
                                        </p:tgtEl>
                                        <p:attrNameLst>
                                          <p:attrName>style.visibility</p:attrName>
                                        </p:attrNameLst>
                                      </p:cBhvr>
                                      <p:to>
                                        <p:strVal val="hidden"/>
                                      </p:to>
                                    </p:set>
                                  </p:childTnLst>
                                </p:cTn>
                              </p:par>
                            </p:childTnLst>
                          </p:cTn>
                        </p:par>
                        <p:par>
                          <p:cTn id="130" fill="hold">
                            <p:stCondLst>
                              <p:cond delay="2000"/>
                            </p:stCondLst>
                            <p:childTnLst>
                              <p:par>
                                <p:cTn id="131" presetID="16" presetClass="emph" presetSubtype="0" fill="hold" grpId="0" nodeType="afterEffect">
                                  <p:stCondLst>
                                    <p:cond delay="0"/>
                                  </p:stCondLst>
                                  <p:iterate type="lt">
                                    <p:tmPct val="4000"/>
                                  </p:iterate>
                                  <p:childTnLst>
                                    <p:set>
                                      <p:cBhvr override="childStyle">
                                        <p:cTn id="132" dur="500" fill="hold"/>
                                        <p:tgtEl>
                                          <p:spTgt spid="10"/>
                                        </p:tgtEl>
                                        <p:attrNameLst>
                                          <p:attrName>style.color</p:attrName>
                                        </p:attrNameLst>
                                      </p:cBhvr>
                                      <p:to>
                                        <p:clrVal>
                                          <a:srgbClr val="3A3838"/>
                                        </p:clrVal>
                                      </p:to>
                                    </p:set>
                                    <p:set>
                                      <p:cBhvr>
                                        <p:cTn id="133" dur="500" fill="hold"/>
                                        <p:tgtEl>
                                          <p:spTgt spid="10"/>
                                        </p:tgtEl>
                                        <p:attrNameLst>
                                          <p:attrName>fillcolor</p:attrName>
                                        </p:attrNameLst>
                                      </p:cBhvr>
                                      <p:to>
                                        <p:clrVal>
                                          <a:srgbClr val="3A3838"/>
                                        </p:clrVal>
                                      </p:to>
                                    </p:set>
                                    <p:set>
                                      <p:cBhvr>
                                        <p:cTn id="134" dur="500" fill="hold"/>
                                        <p:tgtEl>
                                          <p:spTgt spid="10"/>
                                        </p:tgtEl>
                                        <p:attrNameLst>
                                          <p:attrName>fill.type</p:attrName>
                                        </p:attrNameLst>
                                      </p:cBhvr>
                                      <p:to>
                                        <p:strVal val="solid"/>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fade">
                                      <p:cBhvr>
                                        <p:cTn id="139" dur="500"/>
                                        <p:tgtEl>
                                          <p:spTgt spid="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2"/>
                                        </p:tgtEl>
                                        <p:attrNameLst>
                                          <p:attrName>style.visibility</p:attrName>
                                        </p:attrNameLst>
                                      </p:cBhvr>
                                      <p:to>
                                        <p:strVal val="visible"/>
                                      </p:to>
                                    </p:set>
                                    <p:animEffect transition="in" filter="fade">
                                      <p:cBhvr>
                                        <p:cTn id="142" dur="500"/>
                                        <p:tgtEl>
                                          <p:spTgt spid="22"/>
                                        </p:tgtEl>
                                      </p:cBhvr>
                                    </p:animEffect>
                                  </p:childTnLst>
                                </p:cTn>
                              </p:par>
                            </p:childTnLst>
                          </p:cTn>
                        </p:par>
                        <p:par>
                          <p:cTn id="143" fill="hold">
                            <p:stCondLst>
                              <p:cond delay="500"/>
                            </p:stCondLst>
                            <p:childTnLst>
                              <p:par>
                                <p:cTn id="144" presetID="63" presetClass="path" presetSubtype="0" accel="50000" decel="50000" fill="hold" grpId="1" nodeType="afterEffect">
                                  <p:stCondLst>
                                    <p:cond delay="0"/>
                                  </p:stCondLst>
                                  <p:childTnLst>
                                    <p:animMotion origin="layout" path="M 2.29167E-6 -3.7037E-7 L 0.28971 -0.00625 " pathEditMode="relative" rAng="0" ptsTypes="AA">
                                      <p:cBhvr>
                                        <p:cTn id="145" dur="2000" fill="hold"/>
                                        <p:tgtEl>
                                          <p:spTgt spid="9"/>
                                        </p:tgtEl>
                                        <p:attrNameLst>
                                          <p:attrName>ppt_x</p:attrName>
                                          <p:attrName>ppt_y</p:attrName>
                                        </p:attrNameLst>
                                      </p:cBhvr>
                                      <p:rCtr x="14479" y="-324"/>
                                    </p:animMotion>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nodeType="click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ppt_x</p:attrName>
                                        </p:attrNameLst>
                                      </p:cBhvr>
                                      <p:tavLst>
                                        <p:tav tm="0">
                                          <p:val>
                                            <p:strVal val="#ppt_x"/>
                                          </p:val>
                                        </p:tav>
                                        <p:tav tm="100000">
                                          <p:val>
                                            <p:strVal val="#ppt_x"/>
                                          </p:val>
                                        </p:tav>
                                      </p:tavLst>
                                    </p:anim>
                                    <p:anim calcmode="lin" valueType="num">
                                      <p:cBhvr>
                                        <p:cTn id="1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animBg="1"/>
      <p:bldP spid="24" grpId="0" animBg="1"/>
      <p:bldP spid="24" grpId="1" animBg="1"/>
      <p:bldP spid="24" grpId="2" animBg="1"/>
      <p:bldP spid="32" grpId="0" animBg="1"/>
      <p:bldP spid="32" grpId="1" animBg="1"/>
      <p:bldP spid="34" grpId="0" animBg="1"/>
      <p:bldP spid="34" grpId="1" animBg="1"/>
      <p:bldP spid="34" grpId="2" animBg="1"/>
      <p:bldP spid="47" grpId="0" animBg="1"/>
      <p:bldP spid="47" grpId="1" animBg="1"/>
      <p:bldP spid="49" grpId="0" animBg="1"/>
      <p:bldP spid="49" grpId="1" animBg="1"/>
      <p:bldP spid="49" grpId="2" animBg="1"/>
      <p:bldP spid="51" grpId="0" animBg="1"/>
      <p:bldP spid="51" grpId="1" animBg="1"/>
      <p:bldP spid="51" grpId="2" animBg="1"/>
      <p:bldP spid="60" grpId="0"/>
      <p:bldP spid="60" grpId="1"/>
      <p:bldP spid="61" grpId="0"/>
      <p:bldP spid="65" grpId="0"/>
      <p:bldP spid="66" grpId="0"/>
      <p:bldP spid="66" grpId="1"/>
      <p:bldP spid="68" grpId="0" animBg="1"/>
      <p:bldP spid="68" grpId="1" animBg="1"/>
      <p:bldP spid="68" grpId="2" animBg="1"/>
      <p:bldP spid="69" grpId="0" animBg="1"/>
      <p:bldP spid="69" grpId="1" animBg="1"/>
      <p:bldP spid="9" grpId="0" animBg="1"/>
      <p:bldP spid="9" grpId="1" animBg="1"/>
      <p:bldP spid="10" grpId="0"/>
      <p:bldP spid="11" grpId="0"/>
      <p:bldP spid="11" grpId="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2BA926-4B44-8DF5-189F-B735DFF7CBF2}"/>
              </a:ext>
            </a:extLst>
          </p:cNvPr>
          <p:cNvSpPr/>
          <p:nvPr/>
        </p:nvSpPr>
        <p:spPr>
          <a:xfrm>
            <a:off x="371669" y="189182"/>
            <a:ext cx="11448662" cy="69979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u="sng" dirty="0">
                <a:solidFill>
                  <a:schemeClr val="tx1"/>
                </a:solidFill>
              </a:rPr>
              <a:t>Ques.</a:t>
            </a:r>
            <a:r>
              <a:rPr lang="en-US" sz="2000" dirty="0">
                <a:solidFill>
                  <a:schemeClr val="tx1"/>
                </a:solidFill>
              </a:rPr>
              <a:t>  Write a java program to print the k largest elements out of an array of N positive integers.</a:t>
            </a:r>
            <a:endParaRPr lang="en-IN" sz="2000" dirty="0">
              <a:solidFill>
                <a:schemeClr val="tx1"/>
              </a:solidFill>
            </a:endParaRPr>
          </a:p>
        </p:txBody>
      </p:sp>
      <p:sp>
        <p:nvSpPr>
          <p:cNvPr id="4" name="TextBox 3">
            <a:extLst>
              <a:ext uri="{FF2B5EF4-FFF2-40B4-BE49-F238E27FC236}">
                <a16:creationId xmlns:a16="http://schemas.microsoft.com/office/drawing/2014/main" id="{6ECA3778-24B1-9446-58E0-0C88AE58A8B8}"/>
              </a:ext>
            </a:extLst>
          </p:cNvPr>
          <p:cNvSpPr txBox="1"/>
          <p:nvPr/>
        </p:nvSpPr>
        <p:spPr>
          <a:xfrm>
            <a:off x="371669" y="1106329"/>
            <a:ext cx="3379304" cy="369332"/>
          </a:xfrm>
          <a:prstGeom prst="rect">
            <a:avLst/>
          </a:prstGeom>
          <a:noFill/>
        </p:spPr>
        <p:txBody>
          <a:bodyPr wrap="square" rtlCol="0">
            <a:spAutoFit/>
          </a:bodyPr>
          <a:lstStyle/>
          <a:p>
            <a:r>
              <a:rPr lang="en-US" dirty="0">
                <a:solidFill>
                  <a:schemeClr val="bg1">
                    <a:lumMod val="95000"/>
                  </a:schemeClr>
                </a:solidFill>
                <a:latin typeface="Nunito" pitchFamily="2" charset="0"/>
              </a:rPr>
              <a:t>Understand with an example…</a:t>
            </a:r>
            <a:endParaRPr lang="en-IN" dirty="0">
              <a:solidFill>
                <a:schemeClr val="bg1">
                  <a:lumMod val="95000"/>
                </a:schemeClr>
              </a:solidFill>
              <a:latin typeface="Nunito" pitchFamily="2" charset="0"/>
            </a:endParaRPr>
          </a:p>
        </p:txBody>
      </p:sp>
      <p:grpSp>
        <p:nvGrpSpPr>
          <p:cNvPr id="19" name="Group 18">
            <a:extLst>
              <a:ext uri="{FF2B5EF4-FFF2-40B4-BE49-F238E27FC236}">
                <a16:creationId xmlns:a16="http://schemas.microsoft.com/office/drawing/2014/main" id="{9A955439-1964-E6E4-40E3-EE84CC4A4403}"/>
              </a:ext>
            </a:extLst>
          </p:cNvPr>
          <p:cNvGrpSpPr/>
          <p:nvPr/>
        </p:nvGrpSpPr>
        <p:grpSpPr>
          <a:xfrm>
            <a:off x="881336" y="1593959"/>
            <a:ext cx="5318450" cy="461666"/>
            <a:chOff x="881336" y="1593959"/>
            <a:chExt cx="5318450" cy="461666"/>
          </a:xfrm>
          <a:solidFill>
            <a:schemeClr val="accent2"/>
          </a:solidFill>
        </p:grpSpPr>
        <p:grpSp>
          <p:nvGrpSpPr>
            <p:cNvPr id="11" name="Group 10">
              <a:extLst>
                <a:ext uri="{FF2B5EF4-FFF2-40B4-BE49-F238E27FC236}">
                  <a16:creationId xmlns:a16="http://schemas.microsoft.com/office/drawing/2014/main" id="{45CE4CE6-EC7D-47C4-52D3-1E2A93C16537}"/>
                </a:ext>
              </a:extLst>
            </p:cNvPr>
            <p:cNvGrpSpPr/>
            <p:nvPr/>
          </p:nvGrpSpPr>
          <p:grpSpPr>
            <a:xfrm>
              <a:off x="881336" y="1593960"/>
              <a:ext cx="2659225" cy="461665"/>
              <a:chOff x="881336" y="1593960"/>
              <a:chExt cx="2659225" cy="461665"/>
            </a:xfrm>
            <a:grpFill/>
          </p:grpSpPr>
          <p:grpSp>
            <p:nvGrpSpPr>
              <p:cNvPr id="5" name="Group 4">
                <a:extLst>
                  <a:ext uri="{FF2B5EF4-FFF2-40B4-BE49-F238E27FC236}">
                    <a16:creationId xmlns:a16="http://schemas.microsoft.com/office/drawing/2014/main" id="{6AB7D2DD-DD24-80BD-6E82-5F8FF556241D}"/>
                  </a:ext>
                </a:extLst>
              </p:cNvPr>
              <p:cNvGrpSpPr/>
              <p:nvPr/>
            </p:nvGrpSpPr>
            <p:grpSpPr>
              <a:xfrm>
                <a:off x="881336" y="1593960"/>
                <a:ext cx="2127380" cy="461665"/>
                <a:chOff x="2351314" y="1035698"/>
                <a:chExt cx="2127380" cy="461665"/>
              </a:xfrm>
              <a:grpFill/>
            </p:grpSpPr>
            <p:sp>
              <p:nvSpPr>
                <p:cNvPr id="6" name="Rectangle 5">
                  <a:extLst>
                    <a:ext uri="{FF2B5EF4-FFF2-40B4-BE49-F238E27FC236}">
                      <a16:creationId xmlns:a16="http://schemas.microsoft.com/office/drawing/2014/main" id="{5D928741-DC45-D867-0FF7-D03DF2A221B5}"/>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7" name="Rectangle 6">
                  <a:extLst>
                    <a:ext uri="{FF2B5EF4-FFF2-40B4-BE49-F238E27FC236}">
                      <a16:creationId xmlns:a16="http://schemas.microsoft.com/office/drawing/2014/main" id="{9D7FA5C4-E9A8-046A-53A7-A5D70C59ED8E}"/>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8" name="Rectangle 7">
                  <a:extLst>
                    <a:ext uri="{FF2B5EF4-FFF2-40B4-BE49-F238E27FC236}">
                      <a16:creationId xmlns:a16="http://schemas.microsoft.com/office/drawing/2014/main" id="{6C01A8C1-6EC4-A1EA-1075-55E7CCDB87CF}"/>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5</a:t>
                  </a:r>
                  <a:endParaRPr lang="en-IN" sz="2000" b="1" dirty="0">
                    <a:latin typeface="Nunito" pitchFamily="2" charset="0"/>
                  </a:endParaRPr>
                </a:p>
              </p:txBody>
            </p:sp>
            <p:sp>
              <p:nvSpPr>
                <p:cNvPr id="9" name="Rectangle 8">
                  <a:extLst>
                    <a:ext uri="{FF2B5EF4-FFF2-40B4-BE49-F238E27FC236}">
                      <a16:creationId xmlns:a16="http://schemas.microsoft.com/office/drawing/2014/main" id="{BE6310B2-1C09-91EF-E016-F0BACF87F9D1}"/>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3</a:t>
                  </a:r>
                  <a:endParaRPr lang="en-IN" sz="2000" b="1" dirty="0">
                    <a:latin typeface="Nunito" pitchFamily="2" charset="0"/>
                  </a:endParaRPr>
                </a:p>
              </p:txBody>
            </p:sp>
          </p:grpSp>
          <p:sp>
            <p:nvSpPr>
              <p:cNvPr id="10" name="Rectangle 9">
                <a:extLst>
                  <a:ext uri="{FF2B5EF4-FFF2-40B4-BE49-F238E27FC236}">
                    <a16:creationId xmlns:a16="http://schemas.microsoft.com/office/drawing/2014/main" id="{59B7E5AF-D8FA-55E5-28CA-11C9B5DD9AFD}"/>
                  </a:ext>
                </a:extLst>
              </p:cNvPr>
              <p:cNvSpPr/>
              <p:nvPr/>
            </p:nvSpPr>
            <p:spPr>
              <a:xfrm>
                <a:off x="3008716" y="1593960"/>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7</a:t>
                </a:r>
                <a:endParaRPr lang="en-IN" sz="2000" b="1" dirty="0">
                  <a:latin typeface="Nunito" pitchFamily="2" charset="0"/>
                </a:endParaRPr>
              </a:p>
            </p:txBody>
          </p:sp>
        </p:grpSp>
        <p:grpSp>
          <p:nvGrpSpPr>
            <p:cNvPr id="12" name="Group 11">
              <a:extLst>
                <a:ext uri="{FF2B5EF4-FFF2-40B4-BE49-F238E27FC236}">
                  <a16:creationId xmlns:a16="http://schemas.microsoft.com/office/drawing/2014/main" id="{203BA568-3D14-54FB-41BA-D2B25CE37CD5}"/>
                </a:ext>
              </a:extLst>
            </p:cNvPr>
            <p:cNvGrpSpPr/>
            <p:nvPr/>
          </p:nvGrpSpPr>
          <p:grpSpPr>
            <a:xfrm>
              <a:off x="3540561" y="1593959"/>
              <a:ext cx="2659225" cy="461665"/>
              <a:chOff x="881336" y="1593960"/>
              <a:chExt cx="2659225" cy="461665"/>
            </a:xfrm>
            <a:grpFill/>
          </p:grpSpPr>
          <p:grpSp>
            <p:nvGrpSpPr>
              <p:cNvPr id="13" name="Group 12">
                <a:extLst>
                  <a:ext uri="{FF2B5EF4-FFF2-40B4-BE49-F238E27FC236}">
                    <a16:creationId xmlns:a16="http://schemas.microsoft.com/office/drawing/2014/main" id="{641F5BD1-E8B2-2651-E3FF-7536878880D1}"/>
                  </a:ext>
                </a:extLst>
              </p:cNvPr>
              <p:cNvGrpSpPr/>
              <p:nvPr/>
            </p:nvGrpSpPr>
            <p:grpSpPr>
              <a:xfrm>
                <a:off x="881336" y="1593960"/>
                <a:ext cx="2127380" cy="461665"/>
                <a:chOff x="2351314" y="1035698"/>
                <a:chExt cx="2127380" cy="461665"/>
              </a:xfrm>
              <a:grpFill/>
            </p:grpSpPr>
            <p:sp>
              <p:nvSpPr>
                <p:cNvPr id="15" name="Rectangle 14">
                  <a:extLst>
                    <a:ext uri="{FF2B5EF4-FFF2-40B4-BE49-F238E27FC236}">
                      <a16:creationId xmlns:a16="http://schemas.microsoft.com/office/drawing/2014/main" id="{31BA7B13-EF6A-11DC-B9E5-1D6DD5475E84}"/>
                    </a:ext>
                  </a:extLst>
                </p:cNvPr>
                <p:cNvSpPr/>
                <p:nvPr/>
              </p:nvSpPr>
              <p:spPr>
                <a:xfrm>
                  <a:off x="235131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sp>
              <p:nvSpPr>
                <p:cNvPr id="16" name="Rectangle 15">
                  <a:extLst>
                    <a:ext uri="{FF2B5EF4-FFF2-40B4-BE49-F238E27FC236}">
                      <a16:creationId xmlns:a16="http://schemas.microsoft.com/office/drawing/2014/main" id="{FB03DB0D-65CA-83AD-2353-C1FA0FD71FF9}"/>
                    </a:ext>
                  </a:extLst>
                </p:cNvPr>
                <p:cNvSpPr/>
                <p:nvPr/>
              </p:nvSpPr>
              <p:spPr>
                <a:xfrm>
                  <a:off x="288315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9</a:t>
                  </a:r>
                  <a:endParaRPr lang="en-IN" sz="2000" b="1" dirty="0">
                    <a:latin typeface="Nunito" pitchFamily="2" charset="0"/>
                  </a:endParaRPr>
                </a:p>
              </p:txBody>
            </p:sp>
            <p:sp>
              <p:nvSpPr>
                <p:cNvPr id="17" name="Rectangle 16">
                  <a:extLst>
                    <a:ext uri="{FF2B5EF4-FFF2-40B4-BE49-F238E27FC236}">
                      <a16:creationId xmlns:a16="http://schemas.microsoft.com/office/drawing/2014/main" id="{93161FEA-BAB1-18A5-B9C6-BE7A4F09A9ED}"/>
                    </a:ext>
                  </a:extLst>
                </p:cNvPr>
                <p:cNvSpPr/>
                <p:nvPr/>
              </p:nvSpPr>
              <p:spPr>
                <a:xfrm>
                  <a:off x="3415004"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18" name="Rectangle 17">
                  <a:extLst>
                    <a:ext uri="{FF2B5EF4-FFF2-40B4-BE49-F238E27FC236}">
                      <a16:creationId xmlns:a16="http://schemas.microsoft.com/office/drawing/2014/main" id="{B9277BB2-9E1B-1D9F-002A-74DAA01769EF}"/>
                    </a:ext>
                  </a:extLst>
                </p:cNvPr>
                <p:cNvSpPr/>
                <p:nvPr/>
              </p:nvSpPr>
              <p:spPr>
                <a:xfrm>
                  <a:off x="3946849" y="1035698"/>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4</a:t>
                  </a:r>
                  <a:endParaRPr lang="en-IN" sz="2000" b="1" dirty="0">
                    <a:latin typeface="Nunito" pitchFamily="2" charset="0"/>
                  </a:endParaRPr>
                </a:p>
              </p:txBody>
            </p:sp>
          </p:grpSp>
          <p:sp>
            <p:nvSpPr>
              <p:cNvPr id="14" name="Rectangle 13">
                <a:extLst>
                  <a:ext uri="{FF2B5EF4-FFF2-40B4-BE49-F238E27FC236}">
                    <a16:creationId xmlns:a16="http://schemas.microsoft.com/office/drawing/2014/main" id="{3CF80D04-291C-EDC7-30B3-0C46F695C781}"/>
                  </a:ext>
                </a:extLst>
              </p:cNvPr>
              <p:cNvSpPr/>
              <p:nvPr/>
            </p:nvSpPr>
            <p:spPr>
              <a:xfrm>
                <a:off x="3008716" y="1593960"/>
                <a:ext cx="531845" cy="461665"/>
              </a:xfrm>
              <a:prstGeom prst="rect">
                <a:avLst/>
              </a:prstGeom>
              <a:grp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5</a:t>
                </a:r>
                <a:endParaRPr lang="en-IN" sz="2000" b="1" dirty="0">
                  <a:latin typeface="Nunito" pitchFamily="2" charset="0"/>
                </a:endParaRPr>
              </a:p>
            </p:txBody>
          </p:sp>
        </p:grpSp>
      </p:grpSp>
      <p:sp>
        <p:nvSpPr>
          <p:cNvPr id="20" name="TextBox 19">
            <a:extLst>
              <a:ext uri="{FF2B5EF4-FFF2-40B4-BE49-F238E27FC236}">
                <a16:creationId xmlns:a16="http://schemas.microsoft.com/office/drawing/2014/main" id="{681BF299-467E-BBB1-6AF4-09947C9EEE8E}"/>
              </a:ext>
            </a:extLst>
          </p:cNvPr>
          <p:cNvSpPr txBox="1"/>
          <p:nvPr/>
        </p:nvSpPr>
        <p:spPr>
          <a:xfrm>
            <a:off x="3892830" y="1114621"/>
            <a:ext cx="1063690" cy="369332"/>
          </a:xfrm>
          <a:prstGeom prst="rect">
            <a:avLst/>
          </a:prstGeom>
          <a:noFill/>
        </p:spPr>
        <p:txBody>
          <a:bodyPr wrap="square" rtlCol="0">
            <a:spAutoFit/>
          </a:bodyPr>
          <a:lstStyle/>
          <a:p>
            <a:r>
              <a:rPr lang="en-US" dirty="0">
                <a:latin typeface="Nunito" pitchFamily="2" charset="0"/>
              </a:rPr>
              <a:t>N = 10</a:t>
            </a:r>
            <a:endParaRPr lang="en-IN" dirty="0">
              <a:latin typeface="Nunito" pitchFamily="2" charset="0"/>
            </a:endParaRPr>
          </a:p>
        </p:txBody>
      </p:sp>
      <p:sp>
        <p:nvSpPr>
          <p:cNvPr id="21" name="TextBox 20">
            <a:extLst>
              <a:ext uri="{FF2B5EF4-FFF2-40B4-BE49-F238E27FC236}">
                <a16:creationId xmlns:a16="http://schemas.microsoft.com/office/drawing/2014/main" id="{A3FFCA25-98CE-9DC1-9510-F21C10E6DD11}"/>
              </a:ext>
            </a:extLst>
          </p:cNvPr>
          <p:cNvSpPr txBox="1"/>
          <p:nvPr/>
        </p:nvSpPr>
        <p:spPr>
          <a:xfrm>
            <a:off x="5032310" y="1122176"/>
            <a:ext cx="1063690" cy="369332"/>
          </a:xfrm>
          <a:prstGeom prst="rect">
            <a:avLst/>
          </a:prstGeom>
          <a:noFill/>
        </p:spPr>
        <p:txBody>
          <a:bodyPr wrap="square" rtlCol="0">
            <a:spAutoFit/>
          </a:bodyPr>
          <a:lstStyle/>
          <a:p>
            <a:r>
              <a:rPr lang="en-US" dirty="0">
                <a:latin typeface="Nunito" pitchFamily="2" charset="0"/>
              </a:rPr>
              <a:t>k = 03</a:t>
            </a:r>
            <a:endParaRPr lang="en-IN" dirty="0">
              <a:latin typeface="Nunito" pitchFamily="2" charset="0"/>
            </a:endParaRPr>
          </a:p>
        </p:txBody>
      </p:sp>
      <p:grpSp>
        <p:nvGrpSpPr>
          <p:cNvPr id="26" name="Group 25">
            <a:extLst>
              <a:ext uri="{FF2B5EF4-FFF2-40B4-BE49-F238E27FC236}">
                <a16:creationId xmlns:a16="http://schemas.microsoft.com/office/drawing/2014/main" id="{DDFD61EA-26BB-EBE2-37F8-8E8081A1DFB5}"/>
              </a:ext>
            </a:extLst>
          </p:cNvPr>
          <p:cNvGrpSpPr/>
          <p:nvPr/>
        </p:nvGrpSpPr>
        <p:grpSpPr>
          <a:xfrm>
            <a:off x="881336" y="2600470"/>
            <a:ext cx="1595535" cy="461665"/>
            <a:chOff x="881336" y="2600470"/>
            <a:chExt cx="1595535" cy="461665"/>
          </a:xfrm>
        </p:grpSpPr>
        <p:sp>
          <p:nvSpPr>
            <p:cNvPr id="23" name="Rectangle 22">
              <a:extLst>
                <a:ext uri="{FF2B5EF4-FFF2-40B4-BE49-F238E27FC236}">
                  <a16:creationId xmlns:a16="http://schemas.microsoft.com/office/drawing/2014/main" id="{98896263-33A8-9AD3-C8DB-134790746281}"/>
                </a:ext>
              </a:extLst>
            </p:cNvPr>
            <p:cNvSpPr/>
            <p:nvPr/>
          </p:nvSpPr>
          <p:spPr>
            <a:xfrm>
              <a:off x="1413181" y="2600470"/>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22" name="Rectangle 21">
              <a:extLst>
                <a:ext uri="{FF2B5EF4-FFF2-40B4-BE49-F238E27FC236}">
                  <a16:creationId xmlns:a16="http://schemas.microsoft.com/office/drawing/2014/main" id="{1B76A7D5-0DD9-3FBE-B3C9-355CCDF1923A}"/>
                </a:ext>
              </a:extLst>
            </p:cNvPr>
            <p:cNvSpPr/>
            <p:nvPr/>
          </p:nvSpPr>
          <p:spPr>
            <a:xfrm>
              <a:off x="881336" y="2600470"/>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24" name="Rectangle 23">
              <a:extLst>
                <a:ext uri="{FF2B5EF4-FFF2-40B4-BE49-F238E27FC236}">
                  <a16:creationId xmlns:a16="http://schemas.microsoft.com/office/drawing/2014/main" id="{69A88A62-203E-A9AF-601D-1FF19ECC9960}"/>
                </a:ext>
              </a:extLst>
            </p:cNvPr>
            <p:cNvSpPr/>
            <p:nvPr/>
          </p:nvSpPr>
          <p:spPr>
            <a:xfrm>
              <a:off x="1945026" y="2600470"/>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5</a:t>
              </a:r>
              <a:endParaRPr lang="en-IN" sz="2000" b="1" dirty="0">
                <a:latin typeface="Nunito" pitchFamily="2" charset="0"/>
              </a:endParaRPr>
            </a:p>
          </p:txBody>
        </p:sp>
      </p:grpSp>
      <p:sp>
        <p:nvSpPr>
          <p:cNvPr id="27" name="TextBox 26">
            <a:extLst>
              <a:ext uri="{FF2B5EF4-FFF2-40B4-BE49-F238E27FC236}">
                <a16:creationId xmlns:a16="http://schemas.microsoft.com/office/drawing/2014/main" id="{E3F0C581-0324-7EA0-65B5-06E622C8ACDB}"/>
              </a:ext>
            </a:extLst>
          </p:cNvPr>
          <p:cNvSpPr txBox="1"/>
          <p:nvPr/>
        </p:nvSpPr>
        <p:spPr>
          <a:xfrm>
            <a:off x="872252" y="3164586"/>
            <a:ext cx="7100674" cy="646331"/>
          </a:xfrm>
          <a:prstGeom prst="rect">
            <a:avLst/>
          </a:prstGeom>
          <a:noFill/>
        </p:spPr>
        <p:txBody>
          <a:bodyPr wrap="square" rtlCol="0">
            <a:spAutoFit/>
          </a:bodyPr>
          <a:lstStyle/>
          <a:p>
            <a:r>
              <a:rPr lang="en-US" dirty="0">
                <a:solidFill>
                  <a:schemeClr val="bg1">
                    <a:lumMod val="95000"/>
                  </a:schemeClr>
                </a:solidFill>
                <a:latin typeface="Nunito" pitchFamily="2" charset="0"/>
              </a:rPr>
              <a:t>Use the operation peek on these three elements to return the smallest element (highest priority)…</a:t>
            </a:r>
          </a:p>
        </p:txBody>
      </p:sp>
      <p:sp>
        <p:nvSpPr>
          <p:cNvPr id="28" name="TextBox 27">
            <a:extLst>
              <a:ext uri="{FF2B5EF4-FFF2-40B4-BE49-F238E27FC236}">
                <a16:creationId xmlns:a16="http://schemas.microsoft.com/office/drawing/2014/main" id="{4108DD7D-7742-C5DF-005D-AFBDECC83184}"/>
              </a:ext>
            </a:extLst>
          </p:cNvPr>
          <p:cNvSpPr txBox="1"/>
          <p:nvPr/>
        </p:nvSpPr>
        <p:spPr>
          <a:xfrm>
            <a:off x="881333" y="2128687"/>
            <a:ext cx="7488943" cy="369332"/>
          </a:xfrm>
          <a:prstGeom prst="rect">
            <a:avLst/>
          </a:prstGeom>
          <a:noFill/>
        </p:spPr>
        <p:txBody>
          <a:bodyPr wrap="square" rtlCol="0">
            <a:spAutoFit/>
          </a:bodyPr>
          <a:lstStyle/>
          <a:p>
            <a:r>
              <a:rPr lang="en-US" dirty="0">
                <a:solidFill>
                  <a:schemeClr val="bg1">
                    <a:lumMod val="95000"/>
                  </a:schemeClr>
                </a:solidFill>
                <a:latin typeface="Nunito" pitchFamily="2" charset="0"/>
              </a:rPr>
              <a:t>We create a PQ of three elements and insert the first three elements</a:t>
            </a:r>
            <a:endParaRPr lang="en-IN" dirty="0">
              <a:solidFill>
                <a:schemeClr val="bg1">
                  <a:lumMod val="95000"/>
                </a:schemeClr>
              </a:solidFill>
              <a:latin typeface="Nunito" pitchFamily="2" charset="0"/>
            </a:endParaRPr>
          </a:p>
        </p:txBody>
      </p:sp>
      <p:sp>
        <p:nvSpPr>
          <p:cNvPr id="29" name="TextBox 28">
            <a:extLst>
              <a:ext uri="{FF2B5EF4-FFF2-40B4-BE49-F238E27FC236}">
                <a16:creationId xmlns:a16="http://schemas.microsoft.com/office/drawing/2014/main" id="{B9CBC76D-744D-8284-6154-4CB9CB1E9829}"/>
              </a:ext>
            </a:extLst>
          </p:cNvPr>
          <p:cNvSpPr txBox="1"/>
          <p:nvPr/>
        </p:nvSpPr>
        <p:spPr>
          <a:xfrm>
            <a:off x="872252" y="3833605"/>
            <a:ext cx="6743817" cy="646331"/>
          </a:xfrm>
          <a:prstGeom prst="rect">
            <a:avLst/>
          </a:prstGeom>
          <a:noFill/>
        </p:spPr>
        <p:txBody>
          <a:bodyPr wrap="square" rtlCol="0">
            <a:spAutoFit/>
          </a:bodyPr>
          <a:lstStyle/>
          <a:p>
            <a:r>
              <a:rPr lang="en-US" dirty="0">
                <a:solidFill>
                  <a:schemeClr val="bg1">
                    <a:lumMod val="95000"/>
                  </a:schemeClr>
                </a:solidFill>
                <a:latin typeface="Nunito" pitchFamily="2" charset="0"/>
              </a:rPr>
              <a:t>Compare it with the next indexed element and if it is greater than the peek element replace it</a:t>
            </a:r>
            <a:endParaRPr lang="en-IN" dirty="0">
              <a:solidFill>
                <a:schemeClr val="bg1">
                  <a:lumMod val="95000"/>
                </a:schemeClr>
              </a:solidFill>
              <a:latin typeface="Nunito" pitchFamily="2" charset="0"/>
            </a:endParaRPr>
          </a:p>
        </p:txBody>
      </p:sp>
      <p:sp>
        <p:nvSpPr>
          <p:cNvPr id="31" name="Rectangle 30">
            <a:extLst>
              <a:ext uri="{FF2B5EF4-FFF2-40B4-BE49-F238E27FC236}">
                <a16:creationId xmlns:a16="http://schemas.microsoft.com/office/drawing/2014/main" id="{852FD736-10B2-0193-24E1-FD737DD55235}"/>
              </a:ext>
            </a:extLst>
          </p:cNvPr>
          <p:cNvSpPr/>
          <p:nvPr/>
        </p:nvSpPr>
        <p:spPr>
          <a:xfrm>
            <a:off x="1404097" y="4624763"/>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1</a:t>
            </a:r>
            <a:endParaRPr lang="en-IN" sz="2000" b="1" dirty="0">
              <a:latin typeface="Nunito" pitchFamily="2" charset="0"/>
            </a:endParaRPr>
          </a:p>
        </p:txBody>
      </p:sp>
      <p:sp>
        <p:nvSpPr>
          <p:cNvPr id="32" name="Rectangle 31">
            <a:extLst>
              <a:ext uri="{FF2B5EF4-FFF2-40B4-BE49-F238E27FC236}">
                <a16:creationId xmlns:a16="http://schemas.microsoft.com/office/drawing/2014/main" id="{973081C8-CE21-B190-491E-5EC0CC17A1FE}"/>
              </a:ext>
            </a:extLst>
          </p:cNvPr>
          <p:cNvSpPr/>
          <p:nvPr/>
        </p:nvSpPr>
        <p:spPr>
          <a:xfrm>
            <a:off x="872252" y="4624763"/>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2</a:t>
            </a:r>
            <a:endParaRPr lang="en-IN" sz="2000" b="1" dirty="0">
              <a:latin typeface="Nunito" pitchFamily="2" charset="0"/>
            </a:endParaRPr>
          </a:p>
        </p:txBody>
      </p:sp>
      <p:sp>
        <p:nvSpPr>
          <p:cNvPr id="33" name="Rectangle 32">
            <a:extLst>
              <a:ext uri="{FF2B5EF4-FFF2-40B4-BE49-F238E27FC236}">
                <a16:creationId xmlns:a16="http://schemas.microsoft.com/office/drawing/2014/main" id="{6C8D9D12-4719-F7A8-16B7-CE75CFA16DF6}"/>
              </a:ext>
            </a:extLst>
          </p:cNvPr>
          <p:cNvSpPr/>
          <p:nvPr/>
        </p:nvSpPr>
        <p:spPr>
          <a:xfrm>
            <a:off x="1935942" y="4624763"/>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5</a:t>
            </a:r>
            <a:endParaRPr lang="en-IN" sz="2000" b="1" dirty="0">
              <a:latin typeface="Nunito" pitchFamily="2" charset="0"/>
            </a:endParaRPr>
          </a:p>
        </p:txBody>
      </p:sp>
      <p:sp>
        <p:nvSpPr>
          <p:cNvPr id="34" name="Rectangle 33">
            <a:extLst>
              <a:ext uri="{FF2B5EF4-FFF2-40B4-BE49-F238E27FC236}">
                <a16:creationId xmlns:a16="http://schemas.microsoft.com/office/drawing/2014/main" id="{17C24069-A573-727E-24E2-E3255D5D9171}"/>
              </a:ext>
            </a:extLst>
          </p:cNvPr>
          <p:cNvSpPr/>
          <p:nvPr/>
        </p:nvSpPr>
        <p:spPr>
          <a:xfrm>
            <a:off x="1413181" y="4624762"/>
            <a:ext cx="531845"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3</a:t>
            </a:r>
            <a:endParaRPr lang="en-IN" sz="2000" b="1" dirty="0">
              <a:latin typeface="Nunito" pitchFamily="2" charset="0"/>
            </a:endParaRPr>
          </a:p>
        </p:txBody>
      </p:sp>
      <p:sp>
        <p:nvSpPr>
          <p:cNvPr id="35" name="TextBox 34">
            <a:extLst>
              <a:ext uri="{FF2B5EF4-FFF2-40B4-BE49-F238E27FC236}">
                <a16:creationId xmlns:a16="http://schemas.microsoft.com/office/drawing/2014/main" id="{F8186815-C9BE-A835-4E58-DD95CAD4CA85}"/>
              </a:ext>
            </a:extLst>
          </p:cNvPr>
          <p:cNvSpPr txBox="1"/>
          <p:nvPr/>
        </p:nvSpPr>
        <p:spPr>
          <a:xfrm>
            <a:off x="872251" y="5176676"/>
            <a:ext cx="6743817" cy="369332"/>
          </a:xfrm>
          <a:prstGeom prst="rect">
            <a:avLst/>
          </a:prstGeom>
          <a:noFill/>
        </p:spPr>
        <p:txBody>
          <a:bodyPr wrap="square" rtlCol="0">
            <a:spAutoFit/>
          </a:bodyPr>
          <a:lstStyle/>
          <a:p>
            <a:r>
              <a:rPr lang="en-US" dirty="0">
                <a:solidFill>
                  <a:schemeClr val="bg1">
                    <a:lumMod val="95000"/>
                  </a:schemeClr>
                </a:solidFill>
                <a:latin typeface="Nunito" pitchFamily="2" charset="0"/>
              </a:rPr>
              <a:t>Similarly with other elements till the last element and you get:</a:t>
            </a:r>
            <a:endParaRPr lang="en-IN" dirty="0">
              <a:solidFill>
                <a:schemeClr val="bg1">
                  <a:lumMod val="95000"/>
                </a:schemeClr>
              </a:solidFill>
              <a:latin typeface="Nunito" pitchFamily="2" charset="0"/>
            </a:endParaRPr>
          </a:p>
        </p:txBody>
      </p:sp>
      <p:sp>
        <p:nvSpPr>
          <p:cNvPr id="36" name="Rectangle 35">
            <a:extLst>
              <a:ext uri="{FF2B5EF4-FFF2-40B4-BE49-F238E27FC236}">
                <a16:creationId xmlns:a16="http://schemas.microsoft.com/office/drawing/2014/main" id="{8B8F5106-1BE0-162C-8A04-5C27AB060197}"/>
              </a:ext>
            </a:extLst>
          </p:cNvPr>
          <p:cNvSpPr/>
          <p:nvPr/>
        </p:nvSpPr>
        <p:spPr>
          <a:xfrm>
            <a:off x="872252" y="5636257"/>
            <a:ext cx="564670"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9</a:t>
            </a:r>
            <a:endParaRPr lang="en-IN" sz="2000" b="1" dirty="0">
              <a:latin typeface="Nunito" pitchFamily="2" charset="0"/>
            </a:endParaRPr>
          </a:p>
        </p:txBody>
      </p:sp>
      <p:sp>
        <p:nvSpPr>
          <p:cNvPr id="37" name="Rectangle 36">
            <a:extLst>
              <a:ext uri="{FF2B5EF4-FFF2-40B4-BE49-F238E27FC236}">
                <a16:creationId xmlns:a16="http://schemas.microsoft.com/office/drawing/2014/main" id="{3D7E04B9-D44C-BE10-CEBC-9EFD74EF6D9F}"/>
              </a:ext>
            </a:extLst>
          </p:cNvPr>
          <p:cNvSpPr/>
          <p:nvPr/>
        </p:nvSpPr>
        <p:spPr>
          <a:xfrm>
            <a:off x="1935942" y="5636257"/>
            <a:ext cx="564670"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5</a:t>
            </a:r>
            <a:endParaRPr lang="en-IN" sz="2000" b="1" dirty="0">
              <a:latin typeface="Nunito" pitchFamily="2" charset="0"/>
            </a:endParaRPr>
          </a:p>
        </p:txBody>
      </p:sp>
      <p:sp>
        <p:nvSpPr>
          <p:cNvPr id="38" name="Rectangle 37">
            <a:extLst>
              <a:ext uri="{FF2B5EF4-FFF2-40B4-BE49-F238E27FC236}">
                <a16:creationId xmlns:a16="http://schemas.microsoft.com/office/drawing/2014/main" id="{651C2B0F-0DA1-394E-6E8B-E0EDACB3CFA1}"/>
              </a:ext>
            </a:extLst>
          </p:cNvPr>
          <p:cNvSpPr/>
          <p:nvPr/>
        </p:nvSpPr>
        <p:spPr>
          <a:xfrm>
            <a:off x="1413181" y="5636256"/>
            <a:ext cx="564670" cy="461665"/>
          </a:xfrm>
          <a:prstGeom prst="rect">
            <a:avLst/>
          </a:prstGeom>
          <a:solidFill>
            <a:schemeClr val="accent2"/>
          </a:solidFill>
          <a:ln w="38100">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Nunito" pitchFamily="2" charset="0"/>
              </a:rPr>
              <a:t>7</a:t>
            </a:r>
            <a:endParaRPr lang="en-IN" sz="2000" b="1" dirty="0">
              <a:latin typeface="Nunito" pitchFamily="2" charset="0"/>
            </a:endParaRPr>
          </a:p>
        </p:txBody>
      </p:sp>
      <p:grpSp>
        <p:nvGrpSpPr>
          <p:cNvPr id="47" name="Group 46">
            <a:extLst>
              <a:ext uri="{FF2B5EF4-FFF2-40B4-BE49-F238E27FC236}">
                <a16:creationId xmlns:a16="http://schemas.microsoft.com/office/drawing/2014/main" id="{1253E4A7-1042-F341-FC57-458129D6064B}"/>
              </a:ext>
            </a:extLst>
          </p:cNvPr>
          <p:cNvGrpSpPr/>
          <p:nvPr/>
        </p:nvGrpSpPr>
        <p:grpSpPr>
          <a:xfrm>
            <a:off x="8794407" y="895174"/>
            <a:ext cx="2655224" cy="5435907"/>
            <a:chOff x="8794407" y="895174"/>
            <a:chExt cx="2655224" cy="5435907"/>
          </a:xfrm>
        </p:grpSpPr>
        <p:grpSp>
          <p:nvGrpSpPr>
            <p:cNvPr id="44" name="Group 43">
              <a:extLst>
                <a:ext uri="{FF2B5EF4-FFF2-40B4-BE49-F238E27FC236}">
                  <a16:creationId xmlns:a16="http://schemas.microsoft.com/office/drawing/2014/main" id="{64F29174-DBB9-6DBE-04B5-BCF309EFF491}"/>
                </a:ext>
              </a:extLst>
            </p:cNvPr>
            <p:cNvGrpSpPr/>
            <p:nvPr/>
          </p:nvGrpSpPr>
          <p:grpSpPr>
            <a:xfrm>
              <a:off x="8794407" y="2461942"/>
              <a:ext cx="2655224" cy="3869139"/>
              <a:chOff x="8588881" y="1102378"/>
              <a:chExt cx="2655224" cy="3869139"/>
            </a:xfrm>
            <a:solidFill>
              <a:schemeClr val="accent4">
                <a:lumMod val="20000"/>
                <a:lumOff val="80000"/>
              </a:schemeClr>
            </a:solidFill>
          </p:grpSpPr>
          <p:sp>
            <p:nvSpPr>
              <p:cNvPr id="39" name="Rectangle 38">
                <a:extLst>
                  <a:ext uri="{FF2B5EF4-FFF2-40B4-BE49-F238E27FC236}">
                    <a16:creationId xmlns:a16="http://schemas.microsoft.com/office/drawing/2014/main" id="{0022E8FB-D103-72EA-4971-7C04699F3272}"/>
                  </a:ext>
                </a:extLst>
              </p:cNvPr>
              <p:cNvSpPr/>
              <p:nvPr/>
            </p:nvSpPr>
            <p:spPr>
              <a:xfrm>
                <a:off x="8592480" y="1102378"/>
                <a:ext cx="2651625" cy="491581"/>
              </a:xfrm>
              <a:prstGeom prst="rect">
                <a:avLst/>
              </a:prstGeom>
              <a:gr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Take Input: N, k and array</a:t>
                </a:r>
                <a:endParaRPr lang="en-IN" dirty="0"/>
              </a:p>
            </p:txBody>
          </p:sp>
          <p:sp>
            <p:nvSpPr>
              <p:cNvPr id="40" name="Rectangle 39">
                <a:extLst>
                  <a:ext uri="{FF2B5EF4-FFF2-40B4-BE49-F238E27FC236}">
                    <a16:creationId xmlns:a16="http://schemas.microsoft.com/office/drawing/2014/main" id="{2AA2CF6B-ECA9-1887-A6EB-9A0AFDCCB701}"/>
                  </a:ext>
                </a:extLst>
              </p:cNvPr>
              <p:cNvSpPr/>
              <p:nvPr/>
            </p:nvSpPr>
            <p:spPr>
              <a:xfrm>
                <a:off x="8588882" y="1882896"/>
                <a:ext cx="2651625" cy="491581"/>
              </a:xfrm>
              <a:prstGeom prst="rect">
                <a:avLst/>
              </a:prstGeom>
              <a:gr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Declare Priority Queue</a:t>
                </a:r>
                <a:endParaRPr lang="en-IN" dirty="0"/>
              </a:p>
            </p:txBody>
          </p:sp>
          <p:sp>
            <p:nvSpPr>
              <p:cNvPr id="41" name="Rectangle 40">
                <a:extLst>
                  <a:ext uri="{FF2B5EF4-FFF2-40B4-BE49-F238E27FC236}">
                    <a16:creationId xmlns:a16="http://schemas.microsoft.com/office/drawing/2014/main" id="{AE5C6503-49E3-BFC6-FF47-93E16AAB1BD5}"/>
                  </a:ext>
                </a:extLst>
              </p:cNvPr>
              <p:cNvSpPr/>
              <p:nvPr/>
            </p:nvSpPr>
            <p:spPr>
              <a:xfrm>
                <a:off x="8588882" y="2626327"/>
                <a:ext cx="2651625" cy="538259"/>
              </a:xfrm>
              <a:prstGeom prst="rect">
                <a:avLst/>
              </a:prstGeom>
              <a:gr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the elements to the PQ till N is equal to k</a:t>
                </a:r>
                <a:endParaRPr lang="en-IN" dirty="0"/>
              </a:p>
            </p:txBody>
          </p:sp>
          <p:sp>
            <p:nvSpPr>
              <p:cNvPr id="42" name="Rectangle 41">
                <a:extLst>
                  <a:ext uri="{FF2B5EF4-FFF2-40B4-BE49-F238E27FC236}">
                    <a16:creationId xmlns:a16="http://schemas.microsoft.com/office/drawing/2014/main" id="{D7A87E41-1728-1934-BE87-36C7DC6C7F5A}"/>
                  </a:ext>
                </a:extLst>
              </p:cNvPr>
              <p:cNvSpPr/>
              <p:nvPr/>
            </p:nvSpPr>
            <p:spPr>
              <a:xfrm>
                <a:off x="8588881" y="3365822"/>
                <a:ext cx="2651625" cy="893758"/>
              </a:xfrm>
              <a:prstGeom prst="rect">
                <a:avLst/>
              </a:prstGeom>
              <a:gr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Then if peek element of PQ &lt; arr[i] poll the peek element and add arr[i]</a:t>
                </a:r>
                <a:endParaRPr lang="en-IN" dirty="0"/>
              </a:p>
            </p:txBody>
          </p:sp>
          <p:sp>
            <p:nvSpPr>
              <p:cNvPr id="43" name="Rectangle 42">
                <a:extLst>
                  <a:ext uri="{FF2B5EF4-FFF2-40B4-BE49-F238E27FC236}">
                    <a16:creationId xmlns:a16="http://schemas.microsoft.com/office/drawing/2014/main" id="{5E75D4AA-604A-0099-90A0-8063ADFFD7EF}"/>
                  </a:ext>
                </a:extLst>
              </p:cNvPr>
              <p:cNvSpPr/>
              <p:nvPr/>
            </p:nvSpPr>
            <p:spPr>
              <a:xfrm>
                <a:off x="8588881" y="4479936"/>
                <a:ext cx="2651625" cy="491581"/>
              </a:xfrm>
              <a:prstGeom prst="rect">
                <a:avLst/>
              </a:prstGeom>
              <a:gr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Print the priority queue</a:t>
                </a:r>
                <a:endParaRPr lang="en-IN" dirty="0"/>
              </a:p>
            </p:txBody>
          </p:sp>
        </p:grpSp>
        <p:pic>
          <p:nvPicPr>
            <p:cNvPr id="46" name="Picture 45">
              <a:extLst>
                <a:ext uri="{FF2B5EF4-FFF2-40B4-BE49-F238E27FC236}">
                  <a16:creationId xmlns:a16="http://schemas.microsoft.com/office/drawing/2014/main" id="{9B9B095E-FFE2-6127-7A93-502065EDD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705" y="895174"/>
              <a:ext cx="2233875" cy="1498285"/>
            </a:xfrm>
            <a:prstGeom prst="rect">
              <a:avLst/>
            </a:prstGeom>
          </p:spPr>
        </p:pic>
      </p:grpSp>
      <p:sp>
        <p:nvSpPr>
          <p:cNvPr id="48" name="Oval 47">
            <a:extLst>
              <a:ext uri="{FF2B5EF4-FFF2-40B4-BE49-F238E27FC236}">
                <a16:creationId xmlns:a16="http://schemas.microsoft.com/office/drawing/2014/main" id="{D990ECFD-1BAA-5557-862F-DBA50FAA8D04}"/>
              </a:ext>
            </a:extLst>
          </p:cNvPr>
          <p:cNvSpPr/>
          <p:nvPr/>
        </p:nvSpPr>
        <p:spPr>
          <a:xfrm>
            <a:off x="11942411" y="61888"/>
            <a:ext cx="123311" cy="9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608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0" nodeType="clickEffect">
                                  <p:stCondLst>
                                    <p:cond delay="0"/>
                                  </p:stCondLst>
                                  <p:iterate type="lt">
                                    <p:tmPct val="4000"/>
                                  </p:iterate>
                                  <p:childTnLst>
                                    <p:set>
                                      <p:cBhvr override="childStyle">
                                        <p:cTn id="13" dur="500" fill="hold"/>
                                        <p:tgtEl>
                                          <p:spTgt spid="4"/>
                                        </p:tgtEl>
                                        <p:attrNameLst>
                                          <p:attrName>style.color</p:attrName>
                                        </p:attrNameLst>
                                      </p:cBhvr>
                                      <p:to>
                                        <p:clrVal>
                                          <a:srgbClr val="3A3838"/>
                                        </p:clrVal>
                                      </p:to>
                                    </p:set>
                                    <p:set>
                                      <p:cBhvr>
                                        <p:cTn id="14" dur="500" fill="hold"/>
                                        <p:tgtEl>
                                          <p:spTgt spid="4"/>
                                        </p:tgtEl>
                                        <p:attrNameLst>
                                          <p:attrName>fillcolor</p:attrName>
                                        </p:attrNameLst>
                                      </p:cBhvr>
                                      <p:to>
                                        <p:clrVal>
                                          <a:srgbClr val="3A3838"/>
                                        </p:clrVal>
                                      </p:to>
                                    </p:set>
                                    <p:set>
                                      <p:cBhvr>
                                        <p:cTn id="15" dur="500" fill="hold"/>
                                        <p:tgtEl>
                                          <p:spTgt spid="4"/>
                                        </p:tgtEl>
                                        <p:attrNameLst>
                                          <p:attrName>fill.type</p:attrName>
                                        </p:attrNameLst>
                                      </p:cBhvr>
                                      <p:to>
                                        <p:strVal val="solid"/>
                                      </p:to>
                                    </p:set>
                                  </p:childTnLst>
                                </p:cTn>
                              </p:par>
                            </p:childTnLst>
                          </p:cTn>
                        </p:par>
                        <p:par>
                          <p:cTn id="16" fill="hold">
                            <p:stCondLst>
                              <p:cond delay="96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mph" presetSubtype="0" fill="hold" grpId="0" nodeType="clickEffect">
                                  <p:stCondLst>
                                    <p:cond delay="0"/>
                                  </p:stCondLst>
                                  <p:iterate type="lt">
                                    <p:tmPct val="4000"/>
                                  </p:iterate>
                                  <p:childTnLst>
                                    <p:set>
                                      <p:cBhvr override="childStyle">
                                        <p:cTn id="27" dur="500" fill="hold"/>
                                        <p:tgtEl>
                                          <p:spTgt spid="28"/>
                                        </p:tgtEl>
                                        <p:attrNameLst>
                                          <p:attrName>style.color</p:attrName>
                                        </p:attrNameLst>
                                      </p:cBhvr>
                                      <p:to>
                                        <p:clrVal>
                                          <a:srgbClr val="3A3838"/>
                                        </p:clrVal>
                                      </p:to>
                                    </p:set>
                                    <p:set>
                                      <p:cBhvr>
                                        <p:cTn id="28" dur="500" fill="hold"/>
                                        <p:tgtEl>
                                          <p:spTgt spid="28"/>
                                        </p:tgtEl>
                                        <p:attrNameLst>
                                          <p:attrName>fillcolor</p:attrName>
                                        </p:attrNameLst>
                                      </p:cBhvr>
                                      <p:to>
                                        <p:clrVal>
                                          <a:srgbClr val="3A3838"/>
                                        </p:clrVal>
                                      </p:to>
                                    </p:set>
                                    <p:set>
                                      <p:cBhvr>
                                        <p:cTn id="29" dur="500" fill="hold"/>
                                        <p:tgtEl>
                                          <p:spTgt spid="28"/>
                                        </p:tgtEl>
                                        <p:attrNameLst>
                                          <p:attrName>fill.type</p:attrName>
                                        </p:attrNameLst>
                                      </p:cBhvr>
                                      <p:to>
                                        <p:strVal val="solid"/>
                                      </p:to>
                                    </p:set>
                                  </p:childTnLst>
                                </p:cTn>
                              </p:par>
                            </p:childTnLst>
                          </p:cTn>
                        </p:par>
                        <p:par>
                          <p:cTn id="30" fill="hold">
                            <p:stCondLst>
                              <p:cond delay="1600"/>
                            </p:stCondLst>
                            <p:childTnLst>
                              <p:par>
                                <p:cTn id="31" presetID="10"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mph" presetSubtype="0" fill="hold" grpId="0" nodeType="clickEffect">
                                  <p:stCondLst>
                                    <p:cond delay="0"/>
                                  </p:stCondLst>
                                  <p:iterate type="lt">
                                    <p:tmPct val="4000"/>
                                  </p:iterate>
                                  <p:childTnLst>
                                    <p:set>
                                      <p:cBhvr override="childStyle">
                                        <p:cTn id="37" dur="500" fill="hold"/>
                                        <p:tgtEl>
                                          <p:spTgt spid="27"/>
                                        </p:tgtEl>
                                        <p:attrNameLst>
                                          <p:attrName>style.color</p:attrName>
                                        </p:attrNameLst>
                                      </p:cBhvr>
                                      <p:to>
                                        <p:clrVal>
                                          <a:srgbClr val="3A3838"/>
                                        </p:clrVal>
                                      </p:to>
                                    </p:set>
                                    <p:set>
                                      <p:cBhvr>
                                        <p:cTn id="38" dur="500" fill="hold"/>
                                        <p:tgtEl>
                                          <p:spTgt spid="27"/>
                                        </p:tgtEl>
                                        <p:attrNameLst>
                                          <p:attrName>fillcolor</p:attrName>
                                        </p:attrNameLst>
                                      </p:cBhvr>
                                      <p:to>
                                        <p:clrVal>
                                          <a:srgbClr val="3A3838"/>
                                        </p:clrVal>
                                      </p:to>
                                    </p:set>
                                    <p:set>
                                      <p:cBhvr>
                                        <p:cTn id="39" dur="500" fill="hold"/>
                                        <p:tgtEl>
                                          <p:spTgt spid="27"/>
                                        </p:tgtEl>
                                        <p:attrNameLst>
                                          <p:attrName>fill.type</p:attrName>
                                        </p:attrNameLst>
                                      </p:cBhvr>
                                      <p:to>
                                        <p:strVal val="solid"/>
                                      </p:to>
                                    </p:set>
                                  </p:childTnLst>
                                </p:cTn>
                              </p:par>
                            </p:childTnLst>
                          </p:cTn>
                        </p:par>
                        <p:par>
                          <p:cTn id="40" fill="hold">
                            <p:stCondLst>
                              <p:cond delay="2140"/>
                            </p:stCondLst>
                            <p:childTnLst>
                              <p:par>
                                <p:cTn id="41" presetID="16" presetClass="emph" presetSubtype="0" fill="hold" grpId="0" nodeType="afterEffect">
                                  <p:stCondLst>
                                    <p:cond delay="0"/>
                                  </p:stCondLst>
                                  <p:iterate type="lt">
                                    <p:tmPct val="4000"/>
                                  </p:iterate>
                                  <p:childTnLst>
                                    <p:set>
                                      <p:cBhvr override="childStyle">
                                        <p:cTn id="42" dur="500" fill="hold"/>
                                        <p:tgtEl>
                                          <p:spTgt spid="29"/>
                                        </p:tgtEl>
                                        <p:attrNameLst>
                                          <p:attrName>style.color</p:attrName>
                                        </p:attrNameLst>
                                      </p:cBhvr>
                                      <p:to>
                                        <p:clrVal>
                                          <a:srgbClr val="3A3838"/>
                                        </p:clrVal>
                                      </p:to>
                                    </p:set>
                                    <p:set>
                                      <p:cBhvr>
                                        <p:cTn id="43" dur="500" fill="hold"/>
                                        <p:tgtEl>
                                          <p:spTgt spid="29"/>
                                        </p:tgtEl>
                                        <p:attrNameLst>
                                          <p:attrName>fillcolor</p:attrName>
                                        </p:attrNameLst>
                                      </p:cBhvr>
                                      <p:to>
                                        <p:clrVal>
                                          <a:srgbClr val="3A3838"/>
                                        </p:clrVal>
                                      </p:to>
                                    </p:set>
                                    <p:set>
                                      <p:cBhvr>
                                        <p:cTn id="44" dur="500" fill="hold"/>
                                        <p:tgtEl>
                                          <p:spTgt spid="2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par>
                          <p:cTn id="53" fill="hold">
                            <p:stCondLst>
                              <p:cond delay="0"/>
                            </p:stCondLst>
                            <p:childTnLst>
                              <p:par>
                                <p:cTn id="54" presetID="10" presetClass="exit" presetSubtype="0" fill="hold" grpId="1" nodeType="afterEffect">
                                  <p:stCondLst>
                                    <p:cond delay="0"/>
                                  </p:stCondLst>
                                  <p:childTnLst>
                                    <p:animEffect transition="out" filter="fade">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childTnLst>
                          </p:cTn>
                        </p:par>
                        <p:par>
                          <p:cTn id="60" fill="hold">
                            <p:stCondLst>
                              <p:cond delay="500"/>
                            </p:stCondLst>
                            <p:childTnLst>
                              <p:par>
                                <p:cTn id="61" presetID="10" presetClass="entr" presetSubtype="0" fill="hold" grpId="1"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mph" presetSubtype="0" fill="hold" grpId="0" nodeType="clickEffect">
                                  <p:stCondLst>
                                    <p:cond delay="0"/>
                                  </p:stCondLst>
                                  <p:iterate type="lt">
                                    <p:tmPct val="4000"/>
                                  </p:iterate>
                                  <p:childTnLst>
                                    <p:set>
                                      <p:cBhvr override="childStyle">
                                        <p:cTn id="67" dur="500" fill="hold"/>
                                        <p:tgtEl>
                                          <p:spTgt spid="35"/>
                                        </p:tgtEl>
                                        <p:attrNameLst>
                                          <p:attrName>style.color</p:attrName>
                                        </p:attrNameLst>
                                      </p:cBhvr>
                                      <p:to>
                                        <p:clrVal>
                                          <a:srgbClr val="3A3838"/>
                                        </p:clrVal>
                                      </p:to>
                                    </p:set>
                                    <p:set>
                                      <p:cBhvr>
                                        <p:cTn id="68" dur="500" fill="hold"/>
                                        <p:tgtEl>
                                          <p:spTgt spid="35"/>
                                        </p:tgtEl>
                                        <p:attrNameLst>
                                          <p:attrName>fillcolor</p:attrName>
                                        </p:attrNameLst>
                                      </p:cBhvr>
                                      <p:to>
                                        <p:clrVal>
                                          <a:srgbClr val="3A3838"/>
                                        </p:clrVal>
                                      </p:to>
                                    </p:set>
                                    <p:set>
                                      <p:cBhvr>
                                        <p:cTn id="69" dur="500" fill="hold"/>
                                        <p:tgtEl>
                                          <p:spTgt spid="35"/>
                                        </p:tgtEl>
                                        <p:attrNameLst>
                                          <p:attrName>fill.type</p:attrName>
                                        </p:attrNameLst>
                                      </p:cBhvr>
                                      <p:to>
                                        <p:strVal val="solid"/>
                                      </p:to>
                                    </p:set>
                                  </p:childTnLst>
                                </p:cTn>
                              </p:par>
                            </p:childTnLst>
                          </p:cTn>
                        </p:par>
                        <p:par>
                          <p:cTn id="70" fill="hold">
                            <p:stCondLst>
                              <p:cond delay="1560"/>
                            </p:stCondLst>
                            <p:childTnLst>
                              <p:par>
                                <p:cTn id="71" presetID="1"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7"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anim calcmode="lin" valueType="num">
                                      <p:cBhvr>
                                        <p:cTn id="82" dur="1000" fill="hold"/>
                                        <p:tgtEl>
                                          <p:spTgt spid="47"/>
                                        </p:tgtEl>
                                        <p:attrNameLst>
                                          <p:attrName>ppt_x</p:attrName>
                                        </p:attrNameLst>
                                      </p:cBhvr>
                                      <p:tavLst>
                                        <p:tav tm="0">
                                          <p:val>
                                            <p:strVal val="#ppt_x"/>
                                          </p:val>
                                        </p:tav>
                                        <p:tav tm="100000">
                                          <p:val>
                                            <p:strVal val="#ppt_x"/>
                                          </p:val>
                                        </p:tav>
                                      </p:tavLst>
                                    </p:anim>
                                    <p:anim calcmode="lin" valueType="num">
                                      <p:cBhvr>
                                        <p:cTn id="8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0" grpId="0"/>
      <p:bldP spid="21" grpId="0"/>
      <p:bldP spid="27" grpId="0"/>
      <p:bldP spid="28" grpId="0"/>
      <p:bldP spid="29" grpId="0"/>
      <p:bldP spid="31" grpId="0" animBg="1"/>
      <p:bldP spid="31" grpId="1" animBg="1"/>
      <p:bldP spid="32" grpId="0" animBg="1"/>
      <p:bldP spid="33" grpId="0" animBg="1"/>
      <p:bldP spid="34" grpId="0" animBg="1"/>
      <p:bldP spid="34" grpId="1" animBg="1"/>
      <p:bldP spid="35" grpId="0"/>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068A1E6-C75F-5AAC-A0E5-163D5717EEA8}"/>
              </a:ext>
            </a:extLst>
          </p:cNvPr>
          <p:cNvSpPr/>
          <p:nvPr/>
        </p:nvSpPr>
        <p:spPr>
          <a:xfrm>
            <a:off x="109330" y="1214141"/>
            <a:ext cx="3330918" cy="52629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 name="Group 1">
            <a:extLst>
              <a:ext uri="{FF2B5EF4-FFF2-40B4-BE49-F238E27FC236}">
                <a16:creationId xmlns:a16="http://schemas.microsoft.com/office/drawing/2014/main" id="{3230ABC7-0CA0-BD0A-D9C9-8F833AB30DB5}"/>
              </a:ext>
            </a:extLst>
          </p:cNvPr>
          <p:cNvGrpSpPr/>
          <p:nvPr/>
        </p:nvGrpSpPr>
        <p:grpSpPr>
          <a:xfrm>
            <a:off x="3650443" y="4633494"/>
            <a:ext cx="4978515" cy="2105934"/>
            <a:chOff x="1377035" y="3592856"/>
            <a:chExt cx="9277129" cy="2263543"/>
          </a:xfrm>
        </p:grpSpPr>
        <p:grpSp>
          <p:nvGrpSpPr>
            <p:cNvPr id="3" name="Group 2">
              <a:extLst>
                <a:ext uri="{FF2B5EF4-FFF2-40B4-BE49-F238E27FC236}">
                  <a16:creationId xmlns:a16="http://schemas.microsoft.com/office/drawing/2014/main" id="{F25A7789-2527-655B-0380-36B04E02F1F4}"/>
                </a:ext>
              </a:extLst>
            </p:cNvPr>
            <p:cNvGrpSpPr/>
            <p:nvPr/>
          </p:nvGrpSpPr>
          <p:grpSpPr>
            <a:xfrm>
              <a:off x="1377035" y="3592856"/>
              <a:ext cx="9277129" cy="2263543"/>
              <a:chOff x="1377035" y="3592856"/>
              <a:chExt cx="9277129" cy="2263543"/>
            </a:xfrm>
          </p:grpSpPr>
          <p:grpSp>
            <p:nvGrpSpPr>
              <p:cNvPr id="5" name="Group 4">
                <a:extLst>
                  <a:ext uri="{FF2B5EF4-FFF2-40B4-BE49-F238E27FC236}">
                    <a16:creationId xmlns:a16="http://schemas.microsoft.com/office/drawing/2014/main" id="{11B342F4-56E3-FFC9-F75C-EA6D2118A11C}"/>
                  </a:ext>
                </a:extLst>
              </p:cNvPr>
              <p:cNvGrpSpPr/>
              <p:nvPr/>
            </p:nvGrpSpPr>
            <p:grpSpPr>
              <a:xfrm>
                <a:off x="1377035" y="3592856"/>
                <a:ext cx="9277129" cy="1142433"/>
                <a:chOff x="1857560" y="4174463"/>
                <a:chExt cx="9277129" cy="1142433"/>
              </a:xfrm>
            </p:grpSpPr>
            <p:sp>
              <p:nvSpPr>
                <p:cNvPr id="13" name="Rectangle 12">
                  <a:extLst>
                    <a:ext uri="{FF2B5EF4-FFF2-40B4-BE49-F238E27FC236}">
                      <a16:creationId xmlns:a16="http://schemas.microsoft.com/office/drawing/2014/main" id="{277B2271-074C-088E-B113-DFE4A6CCEB6D}"/>
                    </a:ext>
                  </a:extLst>
                </p:cNvPr>
                <p:cNvSpPr/>
                <p:nvPr/>
              </p:nvSpPr>
              <p:spPr>
                <a:xfrm>
                  <a:off x="1857560" y="4174463"/>
                  <a:ext cx="2398748" cy="559448"/>
                </a:xfrm>
                <a:prstGeom prst="rect">
                  <a:avLst/>
                </a:prstGeom>
                <a:solidFill>
                  <a:srgbClr val="FF99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Time </a:t>
                  </a:r>
                  <a:r>
                    <a:rPr lang="en-US" sz="1600" b="1" dirty="0">
                      <a:solidFill>
                        <a:schemeClr val="tx1"/>
                      </a:solidFill>
                      <a:latin typeface="Nunito" pitchFamily="2" charset="0"/>
                    </a:rPr>
                    <a:t>Complexity</a:t>
                  </a:r>
                  <a:endParaRPr lang="en-IN" sz="1600" b="1" dirty="0">
                    <a:solidFill>
                      <a:schemeClr val="tx1"/>
                    </a:solidFill>
                    <a:latin typeface="Nunito" pitchFamily="2" charset="0"/>
                  </a:endParaRPr>
                </a:p>
              </p:txBody>
            </p:sp>
            <p:sp>
              <p:nvSpPr>
                <p:cNvPr id="14" name="Rectangle 13">
                  <a:extLst>
                    <a:ext uri="{FF2B5EF4-FFF2-40B4-BE49-F238E27FC236}">
                      <a16:creationId xmlns:a16="http://schemas.microsoft.com/office/drawing/2014/main" id="{26FC3AA7-D60C-9E2F-9ED2-18E87D0303A0}"/>
                    </a:ext>
                  </a:extLst>
                </p:cNvPr>
                <p:cNvSpPr/>
                <p:nvPr/>
              </p:nvSpPr>
              <p:spPr>
                <a:xfrm>
                  <a:off x="1862227" y="4718211"/>
                  <a:ext cx="2408075" cy="578498"/>
                </a:xfrm>
                <a:prstGeom prst="rect">
                  <a:avLst/>
                </a:prstGeom>
                <a:solidFill>
                  <a:srgbClr val="66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Arrays</a:t>
                  </a:r>
                  <a:endParaRPr lang="en-IN" sz="1600" b="1" dirty="0">
                    <a:solidFill>
                      <a:schemeClr val="tx1"/>
                    </a:solidFill>
                  </a:endParaRPr>
                </a:p>
              </p:txBody>
            </p:sp>
            <p:sp>
              <p:nvSpPr>
                <p:cNvPr id="15" name="Rectangle 14">
                  <a:extLst>
                    <a:ext uri="{FF2B5EF4-FFF2-40B4-BE49-F238E27FC236}">
                      <a16:creationId xmlns:a16="http://schemas.microsoft.com/office/drawing/2014/main" id="{55E76226-8E7A-0806-AFE6-E69D7D634D39}"/>
                    </a:ext>
                  </a:extLst>
                </p:cNvPr>
                <p:cNvSpPr/>
                <p:nvPr/>
              </p:nvSpPr>
              <p:spPr>
                <a:xfrm>
                  <a:off x="4251648" y="4181864"/>
                  <a:ext cx="2408075" cy="556533"/>
                </a:xfrm>
                <a:prstGeom prst="rect">
                  <a:avLst/>
                </a:prstGeom>
                <a:solidFill>
                  <a:srgbClr val="17C6A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Nunito" pitchFamily="2" charset="0"/>
                    </a:rPr>
                    <a:t>add()</a:t>
                  </a:r>
                  <a:endParaRPr lang="en-IN" sz="1600" b="1" dirty="0">
                    <a:solidFill>
                      <a:schemeClr val="tx1"/>
                    </a:solidFill>
                    <a:latin typeface="Nunito" pitchFamily="2" charset="0"/>
                  </a:endParaRPr>
                </a:p>
              </p:txBody>
            </p:sp>
            <p:sp>
              <p:nvSpPr>
                <p:cNvPr id="16" name="Rectangle 15">
                  <a:extLst>
                    <a:ext uri="{FF2B5EF4-FFF2-40B4-BE49-F238E27FC236}">
                      <a16:creationId xmlns:a16="http://schemas.microsoft.com/office/drawing/2014/main" id="{C2734933-CD7A-02BB-5513-4B5C4CC9DCE4}"/>
                    </a:ext>
                  </a:extLst>
                </p:cNvPr>
                <p:cNvSpPr/>
                <p:nvPr/>
              </p:nvSpPr>
              <p:spPr>
                <a:xfrm>
                  <a:off x="4251648" y="4738396"/>
                  <a:ext cx="2408075" cy="578498"/>
                </a:xfrm>
                <a:prstGeom prst="rect">
                  <a:avLst/>
                </a:prstGeom>
                <a:solidFill>
                  <a:srgbClr val="66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a:t>
                  </a:r>
                  <a:endParaRPr lang="en-IN" sz="1600" b="1" dirty="0">
                    <a:solidFill>
                      <a:schemeClr val="tx1"/>
                    </a:solidFill>
                  </a:endParaRPr>
                </a:p>
              </p:txBody>
            </p:sp>
            <p:sp>
              <p:nvSpPr>
                <p:cNvPr id="17" name="Rectangle 16">
                  <a:extLst>
                    <a:ext uri="{FF2B5EF4-FFF2-40B4-BE49-F238E27FC236}">
                      <a16:creationId xmlns:a16="http://schemas.microsoft.com/office/drawing/2014/main" id="{C81E8BD0-F0CE-C12A-7660-1FFCE8A46624}"/>
                    </a:ext>
                  </a:extLst>
                </p:cNvPr>
                <p:cNvSpPr/>
                <p:nvPr/>
              </p:nvSpPr>
              <p:spPr>
                <a:xfrm>
                  <a:off x="6659723" y="4738396"/>
                  <a:ext cx="2408075" cy="578498"/>
                </a:xfrm>
                <a:prstGeom prst="rect">
                  <a:avLst/>
                </a:prstGeom>
                <a:solidFill>
                  <a:srgbClr val="66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a:t>
                  </a:r>
                  <a:endParaRPr lang="en-IN" sz="1600" b="1" dirty="0">
                    <a:solidFill>
                      <a:schemeClr val="tx1"/>
                    </a:solidFill>
                  </a:endParaRPr>
                </a:p>
              </p:txBody>
            </p:sp>
            <p:sp>
              <p:nvSpPr>
                <p:cNvPr id="18" name="Rectangle 17">
                  <a:extLst>
                    <a:ext uri="{FF2B5EF4-FFF2-40B4-BE49-F238E27FC236}">
                      <a16:creationId xmlns:a16="http://schemas.microsoft.com/office/drawing/2014/main" id="{41BC4AA0-B521-60EE-E7A8-26D1165ED3FB}"/>
                    </a:ext>
                  </a:extLst>
                </p:cNvPr>
                <p:cNvSpPr/>
                <p:nvPr/>
              </p:nvSpPr>
              <p:spPr>
                <a:xfrm>
                  <a:off x="6659722" y="4181861"/>
                  <a:ext cx="2408073" cy="556534"/>
                </a:xfrm>
                <a:prstGeom prst="rect">
                  <a:avLst/>
                </a:prstGeom>
                <a:solidFill>
                  <a:srgbClr val="FF66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Nunito" pitchFamily="2" charset="0"/>
                    </a:rPr>
                    <a:t>poll()</a:t>
                  </a:r>
                  <a:endParaRPr lang="en-IN" sz="1600" b="1" dirty="0">
                    <a:solidFill>
                      <a:schemeClr val="tx1"/>
                    </a:solidFill>
                    <a:latin typeface="Nunito" pitchFamily="2" charset="0"/>
                  </a:endParaRPr>
                </a:p>
              </p:txBody>
            </p:sp>
            <p:sp>
              <p:nvSpPr>
                <p:cNvPr id="19" name="Rectangle 18">
                  <a:extLst>
                    <a:ext uri="{FF2B5EF4-FFF2-40B4-BE49-F238E27FC236}">
                      <a16:creationId xmlns:a16="http://schemas.microsoft.com/office/drawing/2014/main" id="{0B5F44A5-81FF-2CDA-7234-8BA74848554F}"/>
                    </a:ext>
                  </a:extLst>
                </p:cNvPr>
                <p:cNvSpPr/>
                <p:nvPr/>
              </p:nvSpPr>
              <p:spPr>
                <a:xfrm>
                  <a:off x="9067797" y="4181861"/>
                  <a:ext cx="2066892" cy="556536"/>
                </a:xfrm>
                <a:prstGeom prst="rect">
                  <a:avLst/>
                </a:prstGeom>
                <a:solidFill>
                  <a:srgbClr val="537CCB"/>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Nunito" pitchFamily="2" charset="0"/>
                    </a:rPr>
                    <a:t>peek()</a:t>
                  </a:r>
                  <a:endParaRPr lang="en-IN" sz="1600" b="1" dirty="0">
                    <a:solidFill>
                      <a:schemeClr val="tx1"/>
                    </a:solidFill>
                    <a:latin typeface="Nunito" pitchFamily="2" charset="0"/>
                  </a:endParaRPr>
                </a:p>
              </p:txBody>
            </p:sp>
            <p:sp>
              <p:nvSpPr>
                <p:cNvPr id="20" name="Rectangle 19">
                  <a:extLst>
                    <a:ext uri="{FF2B5EF4-FFF2-40B4-BE49-F238E27FC236}">
                      <a16:creationId xmlns:a16="http://schemas.microsoft.com/office/drawing/2014/main" id="{369589B0-DB86-A75E-B3C7-EF5171B64256}"/>
                    </a:ext>
                  </a:extLst>
                </p:cNvPr>
                <p:cNvSpPr/>
                <p:nvPr/>
              </p:nvSpPr>
              <p:spPr>
                <a:xfrm>
                  <a:off x="9072463" y="4738397"/>
                  <a:ext cx="2058885" cy="578499"/>
                </a:xfrm>
                <a:prstGeom prst="rect">
                  <a:avLst/>
                </a:prstGeom>
                <a:solidFill>
                  <a:srgbClr val="66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O(1)</a:t>
                  </a:r>
                  <a:endParaRPr lang="en-IN" sz="1600" b="1" dirty="0">
                    <a:solidFill>
                      <a:schemeClr val="tx1"/>
                    </a:solidFill>
                  </a:endParaRPr>
                </a:p>
              </p:txBody>
            </p:sp>
          </p:grpSp>
          <p:sp>
            <p:nvSpPr>
              <p:cNvPr id="6" name="Rectangle 5">
                <a:extLst>
                  <a:ext uri="{FF2B5EF4-FFF2-40B4-BE49-F238E27FC236}">
                    <a16:creationId xmlns:a16="http://schemas.microsoft.com/office/drawing/2014/main" id="{108C0F36-3CBE-334F-090A-E8AAB6C99505}"/>
                  </a:ext>
                </a:extLst>
              </p:cNvPr>
              <p:cNvSpPr/>
              <p:nvPr/>
            </p:nvSpPr>
            <p:spPr>
              <a:xfrm>
                <a:off x="1377037" y="4717345"/>
                <a:ext cx="2408075" cy="578498"/>
              </a:xfrm>
              <a:prstGeom prst="rect">
                <a:avLst/>
              </a:prstGeom>
              <a:solidFill>
                <a:srgbClr val="66FF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Linked Lists</a:t>
                </a:r>
                <a:endParaRPr lang="en-IN" sz="1600" b="1" dirty="0">
                  <a:solidFill>
                    <a:schemeClr val="tx1"/>
                  </a:solidFill>
                </a:endParaRPr>
              </a:p>
            </p:txBody>
          </p:sp>
          <p:sp>
            <p:nvSpPr>
              <p:cNvPr id="7" name="Rectangle 6">
                <a:extLst>
                  <a:ext uri="{FF2B5EF4-FFF2-40B4-BE49-F238E27FC236}">
                    <a16:creationId xmlns:a16="http://schemas.microsoft.com/office/drawing/2014/main" id="{BB613F9A-8CED-79CD-F1E6-7360AD03A8D6}"/>
                  </a:ext>
                </a:extLst>
              </p:cNvPr>
              <p:cNvSpPr/>
              <p:nvPr/>
            </p:nvSpPr>
            <p:spPr>
              <a:xfrm>
                <a:off x="1377037" y="5277901"/>
                <a:ext cx="2408075" cy="57849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Heap</a:t>
                </a:r>
                <a:endParaRPr lang="en-IN" sz="1600" b="1" dirty="0">
                  <a:solidFill>
                    <a:schemeClr val="tx1"/>
                  </a:solidFill>
                </a:endParaRPr>
              </a:p>
            </p:txBody>
          </p:sp>
          <p:sp>
            <p:nvSpPr>
              <p:cNvPr id="8" name="Rectangle 7">
                <a:extLst>
                  <a:ext uri="{FF2B5EF4-FFF2-40B4-BE49-F238E27FC236}">
                    <a16:creationId xmlns:a16="http://schemas.microsoft.com/office/drawing/2014/main" id="{EFB7F1AA-5720-2032-47BA-DA42544004B4}"/>
                  </a:ext>
                </a:extLst>
              </p:cNvPr>
              <p:cNvSpPr/>
              <p:nvPr/>
            </p:nvSpPr>
            <p:spPr>
              <a:xfrm>
                <a:off x="3766460" y="4699403"/>
                <a:ext cx="2408075" cy="578498"/>
              </a:xfrm>
              <a:prstGeom prst="rect">
                <a:avLst/>
              </a:prstGeom>
              <a:solidFill>
                <a:srgbClr val="66FF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a:t>
                </a:r>
                <a:endParaRPr lang="en-IN" sz="1600" b="1" dirty="0">
                  <a:solidFill>
                    <a:schemeClr val="tx1"/>
                  </a:solidFill>
                </a:endParaRPr>
              </a:p>
            </p:txBody>
          </p:sp>
          <p:sp>
            <p:nvSpPr>
              <p:cNvPr id="9" name="Rectangle 8">
                <a:extLst>
                  <a:ext uri="{FF2B5EF4-FFF2-40B4-BE49-F238E27FC236}">
                    <a16:creationId xmlns:a16="http://schemas.microsoft.com/office/drawing/2014/main" id="{431ED3E5-63B3-2EDF-3BDD-50FB3BEA6685}"/>
                  </a:ext>
                </a:extLst>
              </p:cNvPr>
              <p:cNvSpPr/>
              <p:nvPr/>
            </p:nvSpPr>
            <p:spPr>
              <a:xfrm>
                <a:off x="3761797" y="5272524"/>
                <a:ext cx="2408075" cy="57849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O(log n)</a:t>
                </a:r>
                <a:endParaRPr lang="en-IN" sz="1600" b="1" dirty="0">
                  <a:solidFill>
                    <a:schemeClr val="tx1"/>
                  </a:solidFill>
                </a:endParaRPr>
              </a:p>
            </p:txBody>
          </p:sp>
          <p:sp>
            <p:nvSpPr>
              <p:cNvPr id="10" name="Rectangle 9">
                <a:extLst>
                  <a:ext uri="{FF2B5EF4-FFF2-40B4-BE49-F238E27FC236}">
                    <a16:creationId xmlns:a16="http://schemas.microsoft.com/office/drawing/2014/main" id="{D515DF43-5A85-7B1E-5FC0-1DAD3B7139DE}"/>
                  </a:ext>
                </a:extLst>
              </p:cNvPr>
              <p:cNvSpPr/>
              <p:nvPr/>
            </p:nvSpPr>
            <p:spPr>
              <a:xfrm>
                <a:off x="6183857" y="4694026"/>
                <a:ext cx="2408075" cy="578498"/>
              </a:xfrm>
              <a:prstGeom prst="rect">
                <a:avLst/>
              </a:prstGeom>
              <a:solidFill>
                <a:srgbClr val="66FF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O(1)</a:t>
                </a:r>
                <a:endParaRPr lang="en-IN" sz="1600" b="1" dirty="0">
                  <a:solidFill>
                    <a:schemeClr val="tx1"/>
                  </a:solidFill>
                </a:endParaRPr>
              </a:p>
            </p:txBody>
          </p:sp>
          <p:sp>
            <p:nvSpPr>
              <p:cNvPr id="11" name="Rectangle 10">
                <a:extLst>
                  <a:ext uri="{FF2B5EF4-FFF2-40B4-BE49-F238E27FC236}">
                    <a16:creationId xmlns:a16="http://schemas.microsoft.com/office/drawing/2014/main" id="{DB19C5A2-390E-E76B-E473-F9944A306456}"/>
                  </a:ext>
                </a:extLst>
              </p:cNvPr>
              <p:cNvSpPr/>
              <p:nvPr/>
            </p:nvSpPr>
            <p:spPr>
              <a:xfrm>
                <a:off x="6179196" y="5272524"/>
                <a:ext cx="2408075" cy="57849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O(log n)</a:t>
                </a:r>
                <a:endParaRPr lang="en-IN" sz="1600" b="1" dirty="0">
                  <a:solidFill>
                    <a:schemeClr val="tx1"/>
                  </a:solidFill>
                </a:endParaRPr>
              </a:p>
            </p:txBody>
          </p:sp>
          <p:sp>
            <p:nvSpPr>
              <p:cNvPr id="12" name="Rectangle 11">
                <a:extLst>
                  <a:ext uri="{FF2B5EF4-FFF2-40B4-BE49-F238E27FC236}">
                    <a16:creationId xmlns:a16="http://schemas.microsoft.com/office/drawing/2014/main" id="{51D1A483-E0F8-3D81-143F-2EDB98855995}"/>
                  </a:ext>
                </a:extLst>
              </p:cNvPr>
              <p:cNvSpPr/>
              <p:nvPr/>
            </p:nvSpPr>
            <p:spPr>
              <a:xfrm>
                <a:off x="8577944" y="4714656"/>
                <a:ext cx="2074897" cy="578498"/>
              </a:xfrm>
              <a:prstGeom prst="rect">
                <a:avLst/>
              </a:prstGeom>
              <a:solidFill>
                <a:srgbClr val="66FF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O(1)</a:t>
                </a:r>
                <a:endParaRPr lang="en-IN" sz="1600" b="1" dirty="0">
                  <a:solidFill>
                    <a:schemeClr val="tx1"/>
                  </a:solidFill>
                </a:endParaRPr>
              </a:p>
            </p:txBody>
          </p:sp>
        </p:grpSp>
        <p:sp>
          <p:nvSpPr>
            <p:cNvPr id="4" name="Rectangle 3">
              <a:extLst>
                <a:ext uri="{FF2B5EF4-FFF2-40B4-BE49-F238E27FC236}">
                  <a16:creationId xmlns:a16="http://schemas.microsoft.com/office/drawing/2014/main" id="{23F6E2BD-1956-8B3D-1AEB-FEAAEF9D175F}"/>
                </a:ext>
              </a:extLst>
            </p:cNvPr>
            <p:cNvSpPr/>
            <p:nvPr/>
          </p:nvSpPr>
          <p:spPr>
            <a:xfrm>
              <a:off x="8577945" y="5272523"/>
              <a:ext cx="2072879" cy="57849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O(1)</a:t>
              </a:r>
              <a:endParaRPr lang="en-IN" sz="1600" b="1" dirty="0">
                <a:solidFill>
                  <a:schemeClr val="tx1"/>
                </a:solidFill>
              </a:endParaRPr>
            </a:p>
          </p:txBody>
        </p:sp>
      </p:grpSp>
      <p:sp>
        <p:nvSpPr>
          <p:cNvPr id="21" name="Rectangle 20">
            <a:extLst>
              <a:ext uri="{FF2B5EF4-FFF2-40B4-BE49-F238E27FC236}">
                <a16:creationId xmlns:a16="http://schemas.microsoft.com/office/drawing/2014/main" id="{3569E2D2-F729-4593-10CD-CE34B8F68AA7}"/>
              </a:ext>
            </a:extLst>
          </p:cNvPr>
          <p:cNvSpPr/>
          <p:nvPr/>
        </p:nvSpPr>
        <p:spPr>
          <a:xfrm>
            <a:off x="2666243" y="166326"/>
            <a:ext cx="7438023" cy="883317"/>
          </a:xfrm>
          <a:prstGeom prst="rect">
            <a:avLst/>
          </a:prstGeom>
          <a:ln w="57150">
            <a:solidFill>
              <a:srgbClr val="353535"/>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b="1" dirty="0">
                <a:solidFill>
                  <a:schemeClr val="bg1"/>
                </a:solidFill>
                <a:latin typeface="Berlin Sans FB Demi" panose="020E0802020502020306" pitchFamily="34" charset="0"/>
              </a:rPr>
              <a:t>TIME COMPLEXITY OF A PRIORITY QUEUES</a:t>
            </a:r>
            <a:endParaRPr lang="en-IN" sz="2800" b="1" dirty="0">
              <a:solidFill>
                <a:schemeClr val="bg1"/>
              </a:solidFill>
              <a:latin typeface="Berlin Sans FB Demi" panose="020E0802020502020306" pitchFamily="34" charset="0"/>
            </a:endParaRPr>
          </a:p>
        </p:txBody>
      </p:sp>
      <p:sp>
        <p:nvSpPr>
          <p:cNvPr id="23" name="TextBox 22">
            <a:extLst>
              <a:ext uri="{FF2B5EF4-FFF2-40B4-BE49-F238E27FC236}">
                <a16:creationId xmlns:a16="http://schemas.microsoft.com/office/drawing/2014/main" id="{EDC076FB-3A2C-EE5F-E8B9-02C16DC45535}"/>
              </a:ext>
            </a:extLst>
          </p:cNvPr>
          <p:cNvSpPr txBox="1"/>
          <p:nvPr/>
        </p:nvSpPr>
        <p:spPr>
          <a:xfrm>
            <a:off x="104853" y="1199923"/>
            <a:ext cx="3332892" cy="5262979"/>
          </a:xfrm>
          <a:prstGeom prst="rect">
            <a:avLst/>
          </a:prstGeom>
          <a:noFill/>
          <a:ln w="38100">
            <a:solidFill>
              <a:schemeClr val="tx1"/>
            </a:solidFill>
          </a:ln>
        </p:spPr>
        <p:txBody>
          <a:bodyPr wrap="square">
            <a:spAutoFit/>
          </a:bodyPr>
          <a:lstStyle/>
          <a:p>
            <a:pPr algn="just"/>
            <a:r>
              <a:rPr lang="en-IN" sz="1600" b="1" u="sng" dirty="0"/>
              <a:t>Array-based Priority Queue:</a:t>
            </a:r>
          </a:p>
          <a:p>
            <a:pPr algn="just"/>
            <a:endParaRPr lang="en-IN" sz="1600" dirty="0"/>
          </a:p>
          <a:p>
            <a:pPr algn="just"/>
            <a:r>
              <a:rPr lang="en-IN" sz="1600" b="1" dirty="0"/>
              <a:t>Insertion: </a:t>
            </a:r>
            <a:r>
              <a:rPr lang="en-IN" sz="1600" dirty="0"/>
              <a:t>Inserting an element at the end of the array takes constant time, O(1). However, if the array needs to be dynamically resized, the time complexity can become O(n), where n is the current number of elements.</a:t>
            </a:r>
          </a:p>
          <a:p>
            <a:pPr algn="just"/>
            <a:endParaRPr lang="en-IN" sz="1600" dirty="0"/>
          </a:p>
          <a:p>
            <a:pPr algn="just"/>
            <a:r>
              <a:rPr lang="en-IN" sz="1600" b="1" dirty="0"/>
              <a:t>Deletion: </a:t>
            </a:r>
            <a:r>
              <a:rPr lang="en-IN" sz="1600" dirty="0"/>
              <a:t>Removing the highest-priority element from the front of the array takes constant time, O(1). However, if the array needs to be reorganized to maintain the priority order, the time complexity can become O(n), where n is the current number of elements.</a:t>
            </a:r>
          </a:p>
          <a:p>
            <a:pPr algn="just"/>
            <a:endParaRPr lang="en-IN" sz="1600" dirty="0"/>
          </a:p>
          <a:p>
            <a:pPr algn="just"/>
            <a:r>
              <a:rPr lang="en-IN" sz="1600" b="1" dirty="0"/>
              <a:t>Peek: </a:t>
            </a:r>
            <a:r>
              <a:rPr lang="en-IN" sz="1600" dirty="0"/>
              <a:t>Finding the highest-priority element at the front of the array takes constant time, O(1).</a:t>
            </a:r>
          </a:p>
        </p:txBody>
      </p:sp>
      <p:sp>
        <p:nvSpPr>
          <p:cNvPr id="24" name="TextBox 23">
            <a:extLst>
              <a:ext uri="{FF2B5EF4-FFF2-40B4-BE49-F238E27FC236}">
                <a16:creationId xmlns:a16="http://schemas.microsoft.com/office/drawing/2014/main" id="{062F32D0-8252-5C4B-725F-8C88C0D6D3B6}"/>
              </a:ext>
            </a:extLst>
          </p:cNvPr>
          <p:cNvSpPr txBox="1"/>
          <p:nvPr/>
        </p:nvSpPr>
        <p:spPr>
          <a:xfrm>
            <a:off x="3758921" y="1207383"/>
            <a:ext cx="4674158" cy="3293209"/>
          </a:xfrm>
          <a:prstGeom prst="rect">
            <a:avLst/>
          </a:prstGeom>
          <a:ln w="38100"/>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1600" b="1" u="sng" dirty="0"/>
              <a:t>Linked-list based Priority Queue:</a:t>
            </a:r>
          </a:p>
          <a:p>
            <a:pPr algn="just"/>
            <a:endParaRPr lang="en-IN" sz="1600" b="1" u="sng" dirty="0"/>
          </a:p>
          <a:p>
            <a:pPr algn="just"/>
            <a:r>
              <a:rPr lang="en-US" sz="1600" b="1" dirty="0"/>
              <a:t>Insertion: </a:t>
            </a:r>
            <a:r>
              <a:rPr lang="en-US" sz="1600" dirty="0"/>
              <a:t>Inserting an element at the appropriate position in the linked list takes O(n) time in the worst case, where n is the current number of elements. This is because we may need to traverse the list to find the correct position for insertion.</a:t>
            </a:r>
          </a:p>
          <a:p>
            <a:pPr algn="just"/>
            <a:endParaRPr lang="en-US" sz="1600" dirty="0"/>
          </a:p>
          <a:p>
            <a:pPr algn="just"/>
            <a:r>
              <a:rPr lang="en-US" sz="1600" b="1" dirty="0"/>
              <a:t>Deletion: </a:t>
            </a:r>
            <a:r>
              <a:rPr lang="en-US" sz="1600" dirty="0"/>
              <a:t>Removing the highest-priority element from the head of the linked list takes constant time, O(1).</a:t>
            </a:r>
          </a:p>
          <a:p>
            <a:pPr algn="just"/>
            <a:endParaRPr lang="en-US" sz="1600" dirty="0"/>
          </a:p>
          <a:p>
            <a:pPr algn="just"/>
            <a:r>
              <a:rPr lang="en-US" sz="1600" b="1" dirty="0"/>
              <a:t>Peek: </a:t>
            </a:r>
            <a:r>
              <a:rPr lang="en-US" sz="1600" dirty="0"/>
              <a:t>Finding the highest-priority element at the head of the linked list takes constant time, O(1).</a:t>
            </a:r>
            <a:endParaRPr lang="en-IN" sz="1600" dirty="0"/>
          </a:p>
        </p:txBody>
      </p:sp>
      <p:sp>
        <p:nvSpPr>
          <p:cNvPr id="25" name="TextBox 24">
            <a:extLst>
              <a:ext uri="{FF2B5EF4-FFF2-40B4-BE49-F238E27FC236}">
                <a16:creationId xmlns:a16="http://schemas.microsoft.com/office/drawing/2014/main" id="{7B7B0270-D236-4B74-16AA-E3E310439D43}"/>
              </a:ext>
            </a:extLst>
          </p:cNvPr>
          <p:cNvSpPr txBox="1"/>
          <p:nvPr/>
        </p:nvSpPr>
        <p:spPr>
          <a:xfrm>
            <a:off x="8751754" y="1232809"/>
            <a:ext cx="3248967" cy="5262979"/>
          </a:xfrm>
          <a:prstGeom prst="rect">
            <a:avLst/>
          </a:prstGeom>
          <a:ln w="38100"/>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1600" b="1" u="sng" dirty="0"/>
              <a:t>Heap-based Priority Queue:</a:t>
            </a:r>
          </a:p>
          <a:p>
            <a:pPr algn="just"/>
            <a:endParaRPr lang="en-IN" sz="1600" b="1" u="sng" dirty="0"/>
          </a:p>
          <a:p>
            <a:pPr algn="just"/>
            <a:r>
              <a:rPr lang="en-US" sz="1600" b="1" dirty="0"/>
              <a:t>Insertion: </a:t>
            </a:r>
            <a:r>
              <a:rPr lang="en-US" sz="1600" dirty="0"/>
              <a:t>Inserting an element into a heap takes O(log n) time in the worst case, where n is the current number of elements. This complexity arises because the heap property must be maintained by percolating the newly inserted element up the tree.</a:t>
            </a:r>
          </a:p>
          <a:p>
            <a:pPr algn="just"/>
            <a:r>
              <a:rPr lang="en-US" sz="1600" b="1" dirty="0"/>
              <a:t>Deletion: </a:t>
            </a:r>
            <a:r>
              <a:rPr lang="en-US" sz="1600" dirty="0"/>
              <a:t>Removing the highest-priority element from the root of the heap takes O(log n) time in the worst case. After removing the root, the heap must be restructured by moving elements down the tree to restore the heap property.</a:t>
            </a:r>
          </a:p>
          <a:p>
            <a:pPr algn="just"/>
            <a:endParaRPr lang="en-US" sz="1600" dirty="0"/>
          </a:p>
          <a:p>
            <a:pPr algn="just"/>
            <a:r>
              <a:rPr lang="en-US" sz="1600" b="1" dirty="0"/>
              <a:t>Peek: </a:t>
            </a:r>
            <a:r>
              <a:rPr lang="en-US" sz="1600" dirty="0"/>
              <a:t>Finding the highest-priority element at the root of the heap takes constant time, O(1).</a:t>
            </a:r>
            <a:endParaRPr lang="en-IN" sz="1600" dirty="0"/>
          </a:p>
        </p:txBody>
      </p:sp>
    </p:spTree>
    <p:extLst>
      <p:ext uri="{BB962C8B-B14F-4D97-AF65-F5344CB8AC3E}">
        <p14:creationId xmlns:p14="http://schemas.microsoft.com/office/powerpoint/2010/main" val="170015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B5C21F5-5907-3FCB-DCA1-5BDE22259055}"/>
              </a:ext>
            </a:extLst>
          </p:cNvPr>
          <p:cNvGrpSpPr/>
          <p:nvPr/>
        </p:nvGrpSpPr>
        <p:grpSpPr>
          <a:xfrm>
            <a:off x="0" y="0"/>
            <a:ext cx="12192000" cy="1147667"/>
            <a:chOff x="0" y="0"/>
            <a:chExt cx="12192000" cy="1147667"/>
          </a:xfrm>
        </p:grpSpPr>
        <p:sp>
          <p:nvSpPr>
            <p:cNvPr id="2" name="Rectangle: Rounded Corners 1">
              <a:extLst>
                <a:ext uri="{FF2B5EF4-FFF2-40B4-BE49-F238E27FC236}">
                  <a16:creationId xmlns:a16="http://schemas.microsoft.com/office/drawing/2014/main" id="{F5E43B05-02D7-80B3-267B-74D5F57D87D9}"/>
                </a:ext>
              </a:extLst>
            </p:cNvPr>
            <p:cNvSpPr/>
            <p:nvPr/>
          </p:nvSpPr>
          <p:spPr>
            <a:xfrm>
              <a:off x="0" y="398206"/>
              <a:ext cx="12192000" cy="385566"/>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1396AD5-E05F-2F31-4D6D-85254E4F5A76}"/>
                </a:ext>
              </a:extLst>
            </p:cNvPr>
            <p:cNvSpPr/>
            <p:nvPr/>
          </p:nvSpPr>
          <p:spPr>
            <a:xfrm>
              <a:off x="5470422" y="0"/>
              <a:ext cx="1251155" cy="114766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ross 4">
              <a:extLst>
                <a:ext uri="{FF2B5EF4-FFF2-40B4-BE49-F238E27FC236}">
                  <a16:creationId xmlns:a16="http://schemas.microsoft.com/office/drawing/2014/main" id="{71E7951B-2B9D-9AB2-D173-528582672668}"/>
                </a:ext>
              </a:extLst>
            </p:cNvPr>
            <p:cNvSpPr/>
            <p:nvPr/>
          </p:nvSpPr>
          <p:spPr>
            <a:xfrm>
              <a:off x="5598367" y="155912"/>
              <a:ext cx="974497" cy="870153"/>
            </a:xfrm>
            <a:prstGeom prst="plus">
              <a:avLst>
                <a:gd name="adj" fmla="val 35534"/>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9" name="Picture 8">
            <a:extLst>
              <a:ext uri="{FF2B5EF4-FFF2-40B4-BE49-F238E27FC236}">
                <a16:creationId xmlns:a16="http://schemas.microsoft.com/office/drawing/2014/main" id="{21A4012A-C1EE-61CE-A6D7-D56278302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88" y="783772"/>
            <a:ext cx="2010376" cy="5912155"/>
          </a:xfrm>
          <a:prstGeom prst="rect">
            <a:avLst/>
          </a:prstGeom>
        </p:spPr>
      </p:pic>
      <p:pic>
        <p:nvPicPr>
          <p:cNvPr id="11" name="Picture 10">
            <a:extLst>
              <a:ext uri="{FF2B5EF4-FFF2-40B4-BE49-F238E27FC236}">
                <a16:creationId xmlns:a16="http://schemas.microsoft.com/office/drawing/2014/main" id="{E7DBED0F-3FDC-1694-C77B-32C3DF83C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29" y="2243137"/>
            <a:ext cx="4512659" cy="2534136"/>
          </a:xfrm>
          <a:prstGeom prst="rect">
            <a:avLst/>
          </a:prstGeom>
        </p:spPr>
      </p:pic>
      <p:pic>
        <p:nvPicPr>
          <p:cNvPr id="13" name="Picture 12">
            <a:extLst>
              <a:ext uri="{FF2B5EF4-FFF2-40B4-BE49-F238E27FC236}">
                <a16:creationId xmlns:a16="http://schemas.microsoft.com/office/drawing/2014/main" id="{41346944-421F-4021-C39B-8A6BCF87F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674" y="1612548"/>
            <a:ext cx="5872380" cy="3306520"/>
          </a:xfrm>
          <a:prstGeom prst="rect">
            <a:avLst/>
          </a:prstGeom>
        </p:spPr>
      </p:pic>
      <p:grpSp>
        <p:nvGrpSpPr>
          <p:cNvPr id="22" name="Group 21">
            <a:extLst>
              <a:ext uri="{FF2B5EF4-FFF2-40B4-BE49-F238E27FC236}">
                <a16:creationId xmlns:a16="http://schemas.microsoft.com/office/drawing/2014/main" id="{9AE0C01E-165B-0068-54CD-F082A946A775}"/>
              </a:ext>
            </a:extLst>
          </p:cNvPr>
          <p:cNvGrpSpPr/>
          <p:nvPr/>
        </p:nvGrpSpPr>
        <p:grpSpPr>
          <a:xfrm>
            <a:off x="-57243" y="3510205"/>
            <a:ext cx="5067393" cy="3414118"/>
            <a:chOff x="-57243" y="3510205"/>
            <a:chExt cx="5743667" cy="3414118"/>
          </a:xfrm>
        </p:grpSpPr>
        <p:grpSp>
          <p:nvGrpSpPr>
            <p:cNvPr id="21" name="Group 20">
              <a:extLst>
                <a:ext uri="{FF2B5EF4-FFF2-40B4-BE49-F238E27FC236}">
                  <a16:creationId xmlns:a16="http://schemas.microsoft.com/office/drawing/2014/main" id="{7E343F5E-C097-778E-3F7A-144FB40BC2B6}"/>
                </a:ext>
              </a:extLst>
            </p:cNvPr>
            <p:cNvGrpSpPr/>
            <p:nvPr/>
          </p:nvGrpSpPr>
          <p:grpSpPr>
            <a:xfrm>
              <a:off x="-57243" y="4152900"/>
              <a:ext cx="5743667" cy="2748088"/>
              <a:chOff x="-57243" y="4114800"/>
              <a:chExt cx="5743667" cy="2748088"/>
            </a:xfrm>
          </p:grpSpPr>
          <p:pic>
            <p:nvPicPr>
              <p:cNvPr id="20" name="Picture 19">
                <a:extLst>
                  <a:ext uri="{FF2B5EF4-FFF2-40B4-BE49-F238E27FC236}">
                    <a16:creationId xmlns:a16="http://schemas.microsoft.com/office/drawing/2014/main" id="{4E584593-751B-BCB9-4665-29717C2542D3}"/>
                  </a:ext>
                </a:extLst>
              </p:cNvPr>
              <p:cNvPicPr>
                <a:picLocks noChangeAspect="1"/>
              </p:cNvPicPr>
              <p:nvPr/>
            </p:nvPicPr>
            <p:blipFill rotWithShape="1">
              <a:blip r:embed="rId5">
                <a:extLst>
                  <a:ext uri="{28A0092B-C50C-407E-A947-70E740481C1C}">
                    <a14:useLocalDpi xmlns:a14="http://schemas.microsoft.com/office/drawing/2010/main" val="0"/>
                  </a:ext>
                </a:extLst>
              </a:blip>
              <a:srcRect r="5101"/>
              <a:stretch/>
            </p:blipFill>
            <p:spPr>
              <a:xfrm>
                <a:off x="-57243" y="5738203"/>
                <a:ext cx="4448174" cy="1124685"/>
              </a:xfrm>
              <a:prstGeom prst="rect">
                <a:avLst/>
              </a:prstGeom>
            </p:spPr>
          </p:pic>
          <p:pic>
            <p:nvPicPr>
              <p:cNvPr id="15" name="Picture 14">
                <a:extLst>
                  <a:ext uri="{FF2B5EF4-FFF2-40B4-BE49-F238E27FC236}">
                    <a16:creationId xmlns:a16="http://schemas.microsoft.com/office/drawing/2014/main" id="{8490A9E9-E90E-D796-6459-360F05CE0193}"/>
                  </a:ext>
                </a:extLst>
              </p:cNvPr>
              <p:cNvPicPr>
                <a:picLocks noChangeAspect="1"/>
              </p:cNvPicPr>
              <p:nvPr/>
            </p:nvPicPr>
            <p:blipFill rotWithShape="1">
              <a:blip r:embed="rId6">
                <a:extLst>
                  <a:ext uri="{28A0092B-C50C-407E-A947-70E740481C1C}">
                    <a14:useLocalDpi xmlns:a14="http://schemas.microsoft.com/office/drawing/2010/main" val="0"/>
                  </a:ext>
                </a:extLst>
              </a:blip>
              <a:srcRect l="17164"/>
              <a:stretch/>
            </p:blipFill>
            <p:spPr>
              <a:xfrm flipH="1">
                <a:off x="1682447" y="4114800"/>
                <a:ext cx="4003977" cy="2743200"/>
              </a:xfrm>
              <a:prstGeom prst="rect">
                <a:avLst/>
              </a:prstGeom>
            </p:spPr>
          </p:pic>
        </p:grpSp>
        <p:pic>
          <p:nvPicPr>
            <p:cNvPr id="17" name="Picture 16">
              <a:extLst>
                <a:ext uri="{FF2B5EF4-FFF2-40B4-BE49-F238E27FC236}">
                  <a16:creationId xmlns:a16="http://schemas.microsoft.com/office/drawing/2014/main" id="{2C8F5DDA-D6CA-FCF3-E4F3-802A75959A5A}"/>
                </a:ext>
              </a:extLst>
            </p:cNvPr>
            <p:cNvPicPr>
              <a:picLocks noChangeAspect="1"/>
            </p:cNvPicPr>
            <p:nvPr/>
          </p:nvPicPr>
          <p:blipFill rotWithShape="1">
            <a:blip r:embed="rId7">
              <a:extLst>
                <a:ext uri="{28A0092B-C50C-407E-A947-70E740481C1C}">
                  <a14:useLocalDpi xmlns:a14="http://schemas.microsoft.com/office/drawing/2010/main" val="0"/>
                </a:ext>
              </a:extLst>
            </a:blip>
            <a:srcRect r="35729"/>
            <a:stretch/>
          </p:blipFill>
          <p:spPr>
            <a:xfrm flipH="1">
              <a:off x="-48780" y="3510205"/>
              <a:ext cx="3354264" cy="3414118"/>
            </a:xfrm>
            <a:prstGeom prst="rect">
              <a:avLst/>
            </a:prstGeom>
          </p:spPr>
        </p:pic>
      </p:grpSp>
      <p:pic>
        <p:nvPicPr>
          <p:cNvPr id="24" name="Picture 23">
            <a:extLst>
              <a:ext uri="{FF2B5EF4-FFF2-40B4-BE49-F238E27FC236}">
                <a16:creationId xmlns:a16="http://schemas.microsoft.com/office/drawing/2014/main" id="{F153815D-CA8B-4A94-8F5B-458172FDD8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7326" y="2647950"/>
            <a:ext cx="5483251" cy="4210050"/>
          </a:xfrm>
          <a:prstGeom prst="rect">
            <a:avLst/>
          </a:prstGeom>
        </p:spPr>
      </p:pic>
      <p:pic>
        <p:nvPicPr>
          <p:cNvPr id="26" name="Picture 25">
            <a:extLst>
              <a:ext uri="{FF2B5EF4-FFF2-40B4-BE49-F238E27FC236}">
                <a16:creationId xmlns:a16="http://schemas.microsoft.com/office/drawing/2014/main" id="{5A3E7D98-5D4D-50A2-732D-B2B0FCBF51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7818" y="1976444"/>
            <a:ext cx="4512659" cy="2534136"/>
          </a:xfrm>
          <a:prstGeom prst="rect">
            <a:avLst/>
          </a:prstGeom>
        </p:spPr>
      </p:pic>
      <p:pic>
        <p:nvPicPr>
          <p:cNvPr id="28" name="Picture 27">
            <a:extLst>
              <a:ext uri="{FF2B5EF4-FFF2-40B4-BE49-F238E27FC236}">
                <a16:creationId xmlns:a16="http://schemas.microsoft.com/office/drawing/2014/main" id="{12D306A2-61FE-7C46-6FBB-84608C15AA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7528" y="1333348"/>
            <a:ext cx="4423138" cy="3177232"/>
          </a:xfrm>
          <a:prstGeom prst="rect">
            <a:avLst/>
          </a:prstGeom>
        </p:spPr>
      </p:pic>
      <p:sp>
        <p:nvSpPr>
          <p:cNvPr id="29" name="Oval 28">
            <a:extLst>
              <a:ext uri="{FF2B5EF4-FFF2-40B4-BE49-F238E27FC236}">
                <a16:creationId xmlns:a16="http://schemas.microsoft.com/office/drawing/2014/main" id="{6663C375-9B47-A392-385D-587178314719}"/>
              </a:ext>
            </a:extLst>
          </p:cNvPr>
          <p:cNvSpPr/>
          <p:nvPr/>
        </p:nvSpPr>
        <p:spPr>
          <a:xfrm>
            <a:off x="7751776" y="851335"/>
            <a:ext cx="553840" cy="563026"/>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1</a:t>
            </a:r>
            <a:endParaRPr lang="en-IN" sz="3200" b="1" dirty="0">
              <a:solidFill>
                <a:sysClr val="windowText" lastClr="000000"/>
              </a:solidFill>
            </a:endParaRPr>
          </a:p>
        </p:txBody>
      </p:sp>
      <p:sp>
        <p:nvSpPr>
          <p:cNvPr id="30" name="Oval 29">
            <a:extLst>
              <a:ext uri="{FF2B5EF4-FFF2-40B4-BE49-F238E27FC236}">
                <a16:creationId xmlns:a16="http://schemas.microsoft.com/office/drawing/2014/main" id="{B0179D7F-62D4-1CE5-1A5F-71148EF7ACA0}"/>
              </a:ext>
            </a:extLst>
          </p:cNvPr>
          <p:cNvSpPr/>
          <p:nvPr/>
        </p:nvSpPr>
        <p:spPr>
          <a:xfrm>
            <a:off x="8305615" y="2615043"/>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2</a:t>
            </a:r>
            <a:endParaRPr lang="en-IN" sz="3200" b="1" dirty="0">
              <a:solidFill>
                <a:sysClr val="windowText" lastClr="000000"/>
              </a:solidFill>
            </a:endParaRPr>
          </a:p>
        </p:txBody>
      </p:sp>
      <p:sp>
        <p:nvSpPr>
          <p:cNvPr id="31" name="Oval 30">
            <a:extLst>
              <a:ext uri="{FF2B5EF4-FFF2-40B4-BE49-F238E27FC236}">
                <a16:creationId xmlns:a16="http://schemas.microsoft.com/office/drawing/2014/main" id="{0B2F8340-5193-DE67-6C37-5D102CBC76AE}"/>
              </a:ext>
            </a:extLst>
          </p:cNvPr>
          <p:cNvSpPr/>
          <p:nvPr/>
        </p:nvSpPr>
        <p:spPr>
          <a:xfrm>
            <a:off x="9748951" y="4510579"/>
            <a:ext cx="576149" cy="62441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3</a:t>
            </a:r>
            <a:endParaRPr lang="en-IN" sz="3200" b="1" dirty="0">
              <a:solidFill>
                <a:sysClr val="windowText" lastClr="000000"/>
              </a:solidFill>
            </a:endParaRPr>
          </a:p>
        </p:txBody>
      </p:sp>
      <p:sp>
        <p:nvSpPr>
          <p:cNvPr id="32" name="Oval 31">
            <a:extLst>
              <a:ext uri="{FF2B5EF4-FFF2-40B4-BE49-F238E27FC236}">
                <a16:creationId xmlns:a16="http://schemas.microsoft.com/office/drawing/2014/main" id="{FE6DE55C-1D11-A5FF-EDE9-318486673ECA}"/>
              </a:ext>
            </a:extLst>
          </p:cNvPr>
          <p:cNvSpPr/>
          <p:nvPr/>
        </p:nvSpPr>
        <p:spPr>
          <a:xfrm>
            <a:off x="7463700" y="4535964"/>
            <a:ext cx="576150" cy="62441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4</a:t>
            </a:r>
            <a:endParaRPr lang="en-IN" sz="3200" b="1" dirty="0">
              <a:solidFill>
                <a:sysClr val="windowText" lastClr="000000"/>
              </a:solidFill>
            </a:endParaRPr>
          </a:p>
        </p:txBody>
      </p:sp>
    </p:spTree>
    <p:extLst>
      <p:ext uri="{BB962C8B-B14F-4D97-AF65-F5344CB8AC3E}">
        <p14:creationId xmlns:p14="http://schemas.microsoft.com/office/powerpoint/2010/main" val="32037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childTnLst>
                                </p:cTn>
                              </p:par>
                            </p:childTnLst>
                          </p:cTn>
                        </p:par>
                        <p:par>
                          <p:cTn id="19" fill="hold">
                            <p:stCondLst>
                              <p:cond delay="2000"/>
                            </p:stCondLst>
                            <p:childTnLst>
                              <p:par>
                                <p:cTn id="20" presetID="6" presetClass="emph" presetSubtype="0" fill="hold" nodeType="afterEffect">
                                  <p:stCondLst>
                                    <p:cond delay="0"/>
                                  </p:stCondLst>
                                  <p:childTnLst>
                                    <p:animScale>
                                      <p:cBhvr>
                                        <p:cTn id="21" dur="2000" fill="hold"/>
                                        <p:tgtEl>
                                          <p:spTgt spid="11"/>
                                        </p:tgtEl>
                                      </p:cBhvr>
                                      <p:by x="75000" y="75000"/>
                                    </p:animScale>
                                  </p:childTnLst>
                                </p:cTn>
                              </p:par>
                            </p:childTnLst>
                          </p:cTn>
                        </p:par>
                        <p:par>
                          <p:cTn id="22" fill="hold">
                            <p:stCondLst>
                              <p:cond delay="4000"/>
                            </p:stCondLst>
                            <p:childTnLst>
                              <p:par>
                                <p:cTn id="23" presetID="42" presetClass="path" presetSubtype="0" accel="50000" decel="50000" fill="hold" nodeType="afterEffect">
                                  <p:stCondLst>
                                    <p:cond delay="0"/>
                                  </p:stCondLst>
                                  <p:childTnLst>
                                    <p:animMotion origin="layout" path="M -3.95833E-6 4.44444E-6 L 0.27878 -0.29445 " pathEditMode="relative" rAng="0" ptsTypes="AA">
                                      <p:cBhvr>
                                        <p:cTn id="24" dur="2000" fill="hold"/>
                                        <p:tgtEl>
                                          <p:spTgt spid="11"/>
                                        </p:tgtEl>
                                        <p:attrNameLst>
                                          <p:attrName>ppt_x</p:attrName>
                                          <p:attrName>ppt_y</p:attrName>
                                        </p:attrNameLst>
                                      </p:cBhvr>
                                      <p:rCtr x="13932" y="-14722"/>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2000"/>
                            </p:stCondLst>
                            <p:childTnLst>
                              <p:par>
                                <p:cTn id="31" presetID="6" presetClass="emph" presetSubtype="0" fill="hold" nodeType="afterEffect">
                                  <p:stCondLst>
                                    <p:cond delay="0"/>
                                  </p:stCondLst>
                                  <p:childTnLst>
                                    <p:animScale>
                                      <p:cBhvr>
                                        <p:cTn id="32" dur="2000" fill="hold"/>
                                        <p:tgtEl>
                                          <p:spTgt spid="13"/>
                                        </p:tgtEl>
                                      </p:cBhvr>
                                      <p:by x="75000" y="75000"/>
                                    </p:animScale>
                                  </p:childTnLst>
                                </p:cTn>
                              </p:par>
                            </p:childTnLst>
                          </p:cTn>
                        </p:par>
                        <p:par>
                          <p:cTn id="33" fill="hold">
                            <p:stCondLst>
                              <p:cond delay="4000"/>
                            </p:stCondLst>
                            <p:childTnLst>
                              <p:par>
                                <p:cTn id="34" presetID="63" presetClass="path" presetSubtype="0" accel="50000" decel="50000" fill="hold" nodeType="afterEffect">
                                  <p:stCondLst>
                                    <p:cond delay="0"/>
                                  </p:stCondLst>
                                  <p:childTnLst>
                                    <p:animMotion origin="layout" path="M -2.5E-6 2.59259E-6 L 0.27917 -0.00255 " pathEditMode="relative" rAng="0" ptsTypes="AA">
                                      <p:cBhvr>
                                        <p:cTn id="35" dur="2000" fill="hold"/>
                                        <p:tgtEl>
                                          <p:spTgt spid="13"/>
                                        </p:tgtEl>
                                        <p:attrNameLst>
                                          <p:attrName>ppt_x</p:attrName>
                                          <p:attrName>ppt_y</p:attrName>
                                        </p:attrNameLst>
                                      </p:cBhvr>
                                      <p:rCtr x="13958" y="-139"/>
                                    </p:animMotion>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childTnLst>
                                </p:cTn>
                              </p:par>
                            </p:childTnLst>
                          </p:cTn>
                        </p:par>
                        <p:par>
                          <p:cTn id="53" fill="hold">
                            <p:stCondLst>
                              <p:cond delay="1500"/>
                            </p:stCondLst>
                            <p:childTnLst>
                              <p:par>
                                <p:cTn id="54" presetID="35" presetClass="path" presetSubtype="0" accel="50000" decel="50000" fill="hold" nodeType="afterEffect">
                                  <p:stCondLst>
                                    <p:cond delay="0"/>
                                  </p:stCondLst>
                                  <p:childTnLst>
                                    <p:animMotion origin="layout" path="M 6.25E-7 4.44444E-6 L -1.02878 0.00347 " pathEditMode="relative" rAng="0" ptsTypes="AA">
                                      <p:cBhvr>
                                        <p:cTn id="55" dur="2000" fill="hold"/>
                                        <p:tgtEl>
                                          <p:spTgt spid="24"/>
                                        </p:tgtEl>
                                        <p:attrNameLst>
                                          <p:attrName>ppt_x</p:attrName>
                                          <p:attrName>ppt_y</p:attrName>
                                        </p:attrNameLst>
                                      </p:cBhvr>
                                      <p:rCtr x="-51445" y="162"/>
                                    </p:animMotion>
                                  </p:childTnLst>
                                </p:cTn>
                              </p:par>
                              <p:par>
                                <p:cTn id="56" presetID="1" presetClass="exit" presetSubtype="0" fill="hold" nodeType="withEffect">
                                  <p:stCondLst>
                                    <p:cond delay="1500"/>
                                  </p:stCondLst>
                                  <p:childTnLst>
                                    <p:set>
                                      <p:cBhvr>
                                        <p:cTn id="57" dur="1" fill="hold">
                                          <p:stCondLst>
                                            <p:cond delay="0"/>
                                          </p:stCondLst>
                                        </p:cTn>
                                        <p:tgtEl>
                                          <p:spTgt spid="22"/>
                                        </p:tgtEl>
                                        <p:attrNameLst>
                                          <p:attrName>style.visibility</p:attrName>
                                        </p:attrNameLst>
                                      </p:cBhvr>
                                      <p:to>
                                        <p:strVal val="hidden"/>
                                      </p:to>
                                    </p:set>
                                  </p:childTnLst>
                                </p:cTn>
                              </p:par>
                            </p:childTnLst>
                          </p:cTn>
                        </p:par>
                        <p:par>
                          <p:cTn id="58" fill="hold">
                            <p:stCondLst>
                              <p:cond delay="3500"/>
                            </p:stCondLst>
                            <p:childTnLst>
                              <p:par>
                                <p:cTn id="59" presetID="1" presetClass="exit" presetSubtype="0" fill="hold" nodeType="afterEffect">
                                  <p:stCondLst>
                                    <p:cond delay="0"/>
                                  </p:stCondLst>
                                  <p:childTnLst>
                                    <p:set>
                                      <p:cBhvr>
                                        <p:cTn id="60" dur="1" fill="hold">
                                          <p:stCondLst>
                                            <p:cond delay="0"/>
                                          </p:stCondLst>
                                        </p:cTn>
                                        <p:tgtEl>
                                          <p:spTgt spid="2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par>
                          <p:cTn id="69" fill="hold">
                            <p:stCondLst>
                              <p:cond delay="0"/>
                            </p:stCondLst>
                            <p:childTnLst>
                              <p:par>
                                <p:cTn id="70" presetID="10"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500"/>
                            </p:stCondLst>
                            <p:childTnLst>
                              <p:par>
                                <p:cTn id="74" presetID="6" presetClass="emph" presetSubtype="0" fill="hold" nodeType="afterEffect">
                                  <p:stCondLst>
                                    <p:cond delay="0"/>
                                  </p:stCondLst>
                                  <p:childTnLst>
                                    <p:animScale>
                                      <p:cBhvr>
                                        <p:cTn id="75" dur="2000" fill="hold"/>
                                        <p:tgtEl>
                                          <p:spTgt spid="26"/>
                                        </p:tgtEl>
                                      </p:cBhvr>
                                      <p:by x="75000" y="75000"/>
                                    </p:animScale>
                                  </p:childTnLst>
                                </p:cTn>
                              </p:par>
                            </p:childTnLst>
                          </p:cTn>
                        </p:par>
                        <p:par>
                          <p:cTn id="76" fill="hold">
                            <p:stCondLst>
                              <p:cond delay="2500"/>
                            </p:stCondLst>
                            <p:childTnLst>
                              <p:par>
                                <p:cTn id="77" presetID="42" presetClass="path" presetSubtype="0" accel="50000" decel="50000" fill="hold" nodeType="afterEffect">
                                  <p:stCondLst>
                                    <p:cond delay="0"/>
                                  </p:stCondLst>
                                  <p:childTnLst>
                                    <p:animMotion origin="layout" path="M -2.08333E-6 3.33333E-6 L 0.37018 0.36527 " pathEditMode="relative" rAng="0" ptsTypes="AA">
                                      <p:cBhvr>
                                        <p:cTn id="78" dur="2000" fill="hold"/>
                                        <p:tgtEl>
                                          <p:spTgt spid="26"/>
                                        </p:tgtEl>
                                        <p:attrNameLst>
                                          <p:attrName>ppt_x</p:attrName>
                                          <p:attrName>ppt_y</p:attrName>
                                        </p:attrNameLst>
                                      </p:cBhvr>
                                      <p:rCtr x="18503" y="18264"/>
                                    </p:animMotion>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
                            </p:stCondLst>
                            <p:childTnLst>
                              <p:par>
                                <p:cTn id="85" presetID="6" presetClass="emph" presetSubtype="0" fill="hold" nodeType="afterEffect">
                                  <p:stCondLst>
                                    <p:cond delay="0"/>
                                  </p:stCondLst>
                                  <p:childTnLst>
                                    <p:animScale>
                                      <p:cBhvr>
                                        <p:cTn id="86" dur="2000" fill="hold"/>
                                        <p:tgtEl>
                                          <p:spTgt spid="28"/>
                                        </p:tgtEl>
                                      </p:cBhvr>
                                      <p:by x="75000" y="75000"/>
                                    </p:animScale>
                                  </p:childTnLst>
                                </p:cTn>
                              </p:par>
                            </p:childTnLst>
                          </p:cTn>
                        </p:par>
                        <p:par>
                          <p:cTn id="87" fill="hold">
                            <p:stCondLst>
                              <p:cond delay="2500"/>
                            </p:stCondLst>
                            <p:childTnLst>
                              <p:par>
                                <p:cTn id="88" presetID="42" presetClass="path" presetSubtype="0" accel="50000" decel="50000" fill="hold" nodeType="afterEffect">
                                  <p:stCondLst>
                                    <p:cond delay="0"/>
                                  </p:stCondLst>
                                  <p:childTnLst>
                                    <p:animMotion origin="layout" path="M -2.70833E-6 4.07407E-6 L 0.19219 0.37963 " pathEditMode="relative" rAng="0" ptsTypes="AA">
                                      <p:cBhvr>
                                        <p:cTn id="89" dur="2000" fill="hold"/>
                                        <p:tgtEl>
                                          <p:spTgt spid="28"/>
                                        </p:tgtEl>
                                        <p:attrNameLst>
                                          <p:attrName>ppt_x</p:attrName>
                                          <p:attrName>ppt_y</p:attrName>
                                        </p:attrNameLst>
                                      </p:cBhvr>
                                      <p:rCtr x="9609" y="18981"/>
                                    </p:animMotion>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heel(1)">
                                      <p:cBhvr>
                                        <p:cTn id="94" dur="500"/>
                                        <p:tgtEl>
                                          <p:spTgt spid="29"/>
                                        </p:tgtEl>
                                      </p:cBhvr>
                                    </p:animEffect>
                                  </p:childTnLst>
                                </p:cTn>
                              </p:par>
                              <p:par>
                                <p:cTn id="95" presetID="21" presetClass="entr" presetSubtype="1"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heel(1)">
                                      <p:cBhvr>
                                        <p:cTn id="97" dur="500"/>
                                        <p:tgtEl>
                                          <p:spTgt spid="30"/>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heel(1)">
                                      <p:cBhvr>
                                        <p:cTn id="100" dur="500"/>
                                        <p:tgtEl>
                                          <p:spTgt spid="31"/>
                                        </p:tgtEl>
                                      </p:cBhvr>
                                    </p:animEffect>
                                  </p:childTnLst>
                                </p:cTn>
                              </p:par>
                              <p:par>
                                <p:cTn id="101" presetID="21" presetClass="entr" presetSubtype="1"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heel(1)">
                                      <p:cBhvr>
                                        <p:cTn id="10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6413A-9D16-BD52-8A3F-216837C950EA}"/>
              </a:ext>
            </a:extLst>
          </p:cNvPr>
          <p:cNvPicPr>
            <a:picLocks noChangeAspect="1"/>
          </p:cNvPicPr>
          <p:nvPr/>
        </p:nvPicPr>
        <p:blipFill>
          <a:blip r:embed="rId2"/>
          <a:stretch>
            <a:fillRect/>
          </a:stretch>
        </p:blipFill>
        <p:spPr>
          <a:xfrm>
            <a:off x="0" y="0"/>
            <a:ext cx="12192000" cy="6858000"/>
          </a:xfrm>
          <a:prstGeom prst="rect">
            <a:avLst/>
          </a:prstGeom>
        </p:spPr>
      </p:pic>
      <p:sp>
        <p:nvSpPr>
          <p:cNvPr id="4" name="Oval 3">
            <a:extLst>
              <a:ext uri="{FF2B5EF4-FFF2-40B4-BE49-F238E27FC236}">
                <a16:creationId xmlns:a16="http://schemas.microsoft.com/office/drawing/2014/main" id="{806263AD-621F-4B8B-75DE-E34D6BF64FF4}"/>
              </a:ext>
            </a:extLst>
          </p:cNvPr>
          <p:cNvSpPr/>
          <p:nvPr/>
        </p:nvSpPr>
        <p:spPr>
          <a:xfrm>
            <a:off x="7747000" y="838200"/>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1</a:t>
            </a:r>
            <a:endParaRPr lang="en-IN" sz="2400" b="1" dirty="0">
              <a:solidFill>
                <a:schemeClr val="tx1"/>
              </a:solidFill>
            </a:endParaRPr>
          </a:p>
        </p:txBody>
      </p:sp>
      <p:sp>
        <p:nvSpPr>
          <p:cNvPr id="5" name="Oval 4">
            <a:extLst>
              <a:ext uri="{FF2B5EF4-FFF2-40B4-BE49-F238E27FC236}">
                <a16:creationId xmlns:a16="http://schemas.microsoft.com/office/drawing/2014/main" id="{E7C8C15C-3F27-E83D-A4B2-EBC9AFD1C6D4}"/>
              </a:ext>
            </a:extLst>
          </p:cNvPr>
          <p:cNvSpPr/>
          <p:nvPr/>
        </p:nvSpPr>
        <p:spPr>
          <a:xfrm>
            <a:off x="8153400" y="2730500"/>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3</a:t>
            </a:r>
            <a:endParaRPr lang="en-IN" sz="2800" b="1" dirty="0">
              <a:solidFill>
                <a:schemeClr val="tx1"/>
              </a:solidFill>
            </a:endParaRPr>
          </a:p>
        </p:txBody>
      </p:sp>
      <p:sp>
        <p:nvSpPr>
          <p:cNvPr id="7" name="Oval 6">
            <a:extLst>
              <a:ext uri="{FF2B5EF4-FFF2-40B4-BE49-F238E27FC236}">
                <a16:creationId xmlns:a16="http://schemas.microsoft.com/office/drawing/2014/main" id="{43AA5025-D9FF-6F19-C4E1-065BB77DB47E}"/>
              </a:ext>
            </a:extLst>
          </p:cNvPr>
          <p:cNvSpPr/>
          <p:nvPr/>
        </p:nvSpPr>
        <p:spPr>
          <a:xfrm>
            <a:off x="7385050" y="4559300"/>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2</a:t>
            </a:r>
            <a:endParaRPr lang="en-IN" sz="2400" b="1" dirty="0">
              <a:solidFill>
                <a:schemeClr val="tx1"/>
              </a:solidFill>
            </a:endParaRPr>
          </a:p>
        </p:txBody>
      </p:sp>
      <p:sp>
        <p:nvSpPr>
          <p:cNvPr id="8" name="Oval 7">
            <a:extLst>
              <a:ext uri="{FF2B5EF4-FFF2-40B4-BE49-F238E27FC236}">
                <a16:creationId xmlns:a16="http://schemas.microsoft.com/office/drawing/2014/main" id="{49EB9B6E-F5F7-FA2D-97E4-A19B6D0836E7}"/>
              </a:ext>
            </a:extLst>
          </p:cNvPr>
          <p:cNvSpPr/>
          <p:nvPr/>
        </p:nvSpPr>
        <p:spPr>
          <a:xfrm>
            <a:off x="9699625" y="4559300"/>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2</a:t>
            </a:r>
            <a:endParaRPr lang="en-IN" sz="2400" b="1" dirty="0">
              <a:solidFill>
                <a:schemeClr val="tx1"/>
              </a:solidFill>
            </a:endParaRPr>
          </a:p>
        </p:txBody>
      </p:sp>
      <p:sp>
        <p:nvSpPr>
          <p:cNvPr id="9" name="Rectangle 8">
            <a:extLst>
              <a:ext uri="{FF2B5EF4-FFF2-40B4-BE49-F238E27FC236}">
                <a16:creationId xmlns:a16="http://schemas.microsoft.com/office/drawing/2014/main" id="{128F5CDB-C800-DE7C-610A-82540AEEDD10}"/>
              </a:ext>
            </a:extLst>
          </p:cNvPr>
          <p:cNvSpPr/>
          <p:nvPr/>
        </p:nvSpPr>
        <p:spPr>
          <a:xfrm>
            <a:off x="987425" y="952500"/>
            <a:ext cx="2352675" cy="567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F7B908F-343C-E4E1-7413-05DA5196ED2F}"/>
              </a:ext>
            </a:extLst>
          </p:cNvPr>
          <p:cNvSpPr txBox="1"/>
          <p:nvPr/>
        </p:nvSpPr>
        <p:spPr>
          <a:xfrm>
            <a:off x="285750" y="1422400"/>
            <a:ext cx="6553200" cy="6001643"/>
          </a:xfrm>
          <a:prstGeom prst="rect">
            <a:avLst/>
          </a:prstGeom>
          <a:noFill/>
        </p:spPr>
        <p:txBody>
          <a:bodyPr wrap="square" rtlCol="0">
            <a:spAutoFit/>
          </a:bodyPr>
          <a:lstStyle/>
          <a:p>
            <a:pPr marL="342900" indent="-342900" algn="just">
              <a:buFont typeface="+mj-lt"/>
              <a:buAutoNum type="arabicPeriod"/>
            </a:pPr>
            <a:r>
              <a:rPr lang="en-US" sz="2400" i="0" dirty="0">
                <a:solidFill>
                  <a:schemeClr val="bg1">
                    <a:lumMod val="95000"/>
                  </a:schemeClr>
                </a:solidFill>
                <a:effectLst/>
                <a:latin typeface="Nunito" pitchFamily="2" charset="0"/>
              </a:rPr>
              <a:t>A </a:t>
            </a:r>
            <a:r>
              <a:rPr lang="en-US" sz="2400" b="1" i="0" dirty="0">
                <a:solidFill>
                  <a:schemeClr val="bg1">
                    <a:lumMod val="95000"/>
                  </a:schemeClr>
                </a:solidFill>
                <a:effectLst/>
                <a:latin typeface="Nunito" pitchFamily="2" charset="0"/>
              </a:rPr>
              <a:t>priority queue </a:t>
            </a:r>
            <a:r>
              <a:rPr lang="en-US" sz="2400" i="0" dirty="0">
                <a:solidFill>
                  <a:schemeClr val="bg1">
                    <a:lumMod val="95000"/>
                  </a:schemeClr>
                </a:solidFill>
                <a:effectLst/>
                <a:latin typeface="Nunito" pitchFamily="2" charset="0"/>
              </a:rPr>
              <a:t>is </a:t>
            </a:r>
            <a:r>
              <a:rPr lang="en-US" sz="2400" dirty="0">
                <a:solidFill>
                  <a:schemeClr val="bg1">
                    <a:lumMod val="95000"/>
                  </a:schemeClr>
                </a:solidFill>
                <a:latin typeface="Nunito" pitchFamily="2" charset="0"/>
              </a:rPr>
              <a:t>an abstract data type (</a:t>
            </a:r>
            <a:r>
              <a:rPr lang="en-US" sz="2400" i="0" dirty="0">
                <a:solidFill>
                  <a:schemeClr val="bg1">
                    <a:lumMod val="95000"/>
                  </a:schemeClr>
                </a:solidFill>
                <a:effectLst/>
                <a:latin typeface="Nunito" pitchFamily="2" charset="0"/>
              </a:rPr>
              <a:t> behavior is defined by a set of values and a set of operations) that arranges elements based on their priority values.</a:t>
            </a:r>
            <a:endParaRPr lang="en-US" sz="2400" dirty="0">
              <a:solidFill>
                <a:schemeClr val="bg1">
                  <a:lumMod val="95000"/>
                </a:schemeClr>
              </a:solidFill>
              <a:latin typeface="Nunito" pitchFamily="2" charset="0"/>
            </a:endParaRPr>
          </a:p>
          <a:p>
            <a:pPr marL="342900" indent="-342900" algn="just">
              <a:buFont typeface="+mj-lt"/>
              <a:buAutoNum type="arabicPeriod"/>
            </a:pPr>
            <a:r>
              <a:rPr lang="en-US" sz="2400" i="0" dirty="0">
                <a:solidFill>
                  <a:schemeClr val="bg1">
                    <a:lumMod val="95000"/>
                  </a:schemeClr>
                </a:solidFill>
                <a:effectLst/>
                <a:latin typeface="Nunito" pitchFamily="2" charset="0"/>
              </a:rPr>
              <a:t>Each element has a certain priority based on which they are popped out.</a:t>
            </a:r>
          </a:p>
          <a:p>
            <a:pPr marL="342900" indent="-342900" algn="just">
              <a:buFont typeface="+mj-lt"/>
              <a:buAutoNum type="arabicPeriod"/>
            </a:pPr>
            <a:r>
              <a:rPr lang="en-US" sz="2400" i="0" dirty="0">
                <a:solidFill>
                  <a:schemeClr val="bg1">
                    <a:lumMod val="95000"/>
                  </a:schemeClr>
                </a:solidFill>
                <a:effectLst/>
                <a:latin typeface="Nunito" pitchFamily="2" charset="0"/>
              </a:rPr>
              <a:t>There are several ways to implement a priority queue, including using an array, linked list, heap, or binary search tree. </a:t>
            </a:r>
          </a:p>
          <a:p>
            <a:pPr marL="342900" indent="-342900" algn="just">
              <a:buFont typeface="+mj-lt"/>
              <a:buAutoNum type="arabicPeriod"/>
            </a:pPr>
            <a:r>
              <a:rPr lang="en-US" sz="2400" i="0" dirty="0">
                <a:solidFill>
                  <a:schemeClr val="bg1">
                    <a:lumMod val="95000"/>
                  </a:schemeClr>
                </a:solidFill>
                <a:effectLst/>
                <a:latin typeface="Nunito" pitchFamily="2" charset="0"/>
              </a:rPr>
              <a:t>Each method has its own advantages and disadvantages, and the best choice will depend on the specific needs of your application.</a:t>
            </a:r>
          </a:p>
          <a:p>
            <a:pPr marL="342900" indent="-342900" algn="just">
              <a:buFont typeface="+mj-lt"/>
              <a:buAutoNum type="arabicPeriod"/>
            </a:pPr>
            <a:endParaRPr lang="en-US" sz="2400" i="0" dirty="0">
              <a:solidFill>
                <a:schemeClr val="bg1">
                  <a:lumMod val="95000"/>
                </a:schemeClr>
              </a:solidFill>
              <a:effectLst/>
              <a:latin typeface="Nunito" pitchFamily="2" charset="0"/>
            </a:endParaRPr>
          </a:p>
          <a:p>
            <a:pPr marL="342900" indent="-342900" algn="just">
              <a:buFont typeface="+mj-lt"/>
              <a:buAutoNum type="arabicPeriod"/>
            </a:pPr>
            <a:endParaRPr lang="en-US" sz="2400" dirty="0">
              <a:solidFill>
                <a:schemeClr val="bg1">
                  <a:lumMod val="95000"/>
                </a:schemeClr>
              </a:solidFill>
              <a:latin typeface="Nunito" pitchFamily="2" charset="0"/>
            </a:endParaRPr>
          </a:p>
          <a:p>
            <a:pPr marL="342900" indent="-342900" algn="just">
              <a:buFont typeface="+mj-lt"/>
              <a:buAutoNum type="arabicPeriod"/>
            </a:pPr>
            <a:endParaRPr lang="en-IN" sz="2400" dirty="0">
              <a:solidFill>
                <a:schemeClr val="bg1">
                  <a:lumMod val="95000"/>
                </a:schemeClr>
              </a:solidFill>
              <a:latin typeface="Nunito" pitchFamily="2" charset="0"/>
            </a:endParaRPr>
          </a:p>
        </p:txBody>
      </p:sp>
    </p:spTree>
    <p:extLst>
      <p:ext uri="{BB962C8B-B14F-4D97-AF65-F5344CB8AC3E}">
        <p14:creationId xmlns:p14="http://schemas.microsoft.com/office/powerpoint/2010/main" val="233188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6" presetClass="emph" presetSubtype="0" fill="hold" grpId="0" nodeType="afterEffect">
                                  <p:stCondLst>
                                    <p:cond delay="0"/>
                                  </p:stCondLst>
                                  <p:iterate type="lt">
                                    <p:tmPct val="4000"/>
                                  </p:iterate>
                                  <p:childTnLst>
                                    <p:set>
                                      <p:cBhvr override="childStyle">
                                        <p:cTn id="27" dur="500" fill="hold"/>
                                        <p:tgtEl>
                                          <p:spTgt spid="10"/>
                                        </p:tgtEl>
                                        <p:attrNameLst>
                                          <p:attrName>style.color</p:attrName>
                                        </p:attrNameLst>
                                      </p:cBhvr>
                                      <p:to>
                                        <p:clrVal>
                                          <a:srgbClr val="000000"/>
                                        </p:clrVal>
                                      </p:to>
                                    </p:set>
                                    <p:set>
                                      <p:cBhvr>
                                        <p:cTn id="28" dur="500" fill="hold"/>
                                        <p:tgtEl>
                                          <p:spTgt spid="10"/>
                                        </p:tgtEl>
                                        <p:attrNameLst>
                                          <p:attrName>fillcolor</p:attrName>
                                        </p:attrNameLst>
                                      </p:cBhvr>
                                      <p:to>
                                        <p:clrVal>
                                          <a:srgbClr val="000000"/>
                                        </p:clrVal>
                                      </p:to>
                                    </p:set>
                                    <p:set>
                                      <p:cBhvr>
                                        <p:cTn id="2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4C4007-B13E-2985-0C65-72F88847B07D}"/>
              </a:ext>
            </a:extLst>
          </p:cNvPr>
          <p:cNvGrpSpPr/>
          <p:nvPr/>
        </p:nvGrpSpPr>
        <p:grpSpPr>
          <a:xfrm>
            <a:off x="469900" y="514350"/>
            <a:ext cx="6753860" cy="2825750"/>
            <a:chOff x="469900" y="514350"/>
            <a:chExt cx="6883400" cy="2825750"/>
          </a:xfrm>
        </p:grpSpPr>
        <p:sp>
          <p:nvSpPr>
            <p:cNvPr id="3" name="Rectangle 2">
              <a:extLst>
                <a:ext uri="{FF2B5EF4-FFF2-40B4-BE49-F238E27FC236}">
                  <a16:creationId xmlns:a16="http://schemas.microsoft.com/office/drawing/2014/main" id="{3F5D1CE6-38E6-33D3-DDEA-260C62E468F0}"/>
                </a:ext>
              </a:extLst>
            </p:cNvPr>
            <p:cNvSpPr/>
            <p:nvPr/>
          </p:nvSpPr>
          <p:spPr>
            <a:xfrm>
              <a:off x="469900" y="863600"/>
              <a:ext cx="6883400" cy="2476500"/>
            </a:xfrm>
            <a:prstGeom prst="rect">
              <a:avLst/>
            </a:prstGeom>
            <a:ln w="38100">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2000" b="0" i="0" dirty="0">
                <a:solidFill>
                  <a:schemeClr val="tx1"/>
                </a:solidFill>
                <a:effectLst/>
                <a:latin typeface="Nunito" pitchFamily="2" charset="0"/>
              </a:endParaRPr>
            </a:p>
            <a:p>
              <a:pPr algn="just"/>
              <a:r>
                <a:rPr lang="en-US" sz="2000" b="0" i="0" dirty="0">
                  <a:solidFill>
                    <a:schemeClr val="tx1"/>
                  </a:solidFill>
                  <a:effectLst/>
                  <a:latin typeface="Nunito" pitchFamily="2" charset="0"/>
                </a:rPr>
                <a:t>Priority queues have numerous applications, including task scheduling, shortest path algorithms, event-driven simulations, Huffman coding, and heap sort. They are also used in network routing protocols, and in various computer science and engineering fields that require sorting and searching of elements based on their priority.</a:t>
              </a:r>
              <a:endParaRPr lang="en-IN" sz="2000" dirty="0">
                <a:solidFill>
                  <a:schemeClr val="tx1"/>
                </a:solidFill>
                <a:latin typeface="Nunito" pitchFamily="2" charset="0"/>
              </a:endParaRPr>
            </a:p>
          </p:txBody>
        </p:sp>
        <p:sp>
          <p:nvSpPr>
            <p:cNvPr id="2" name="Rectangle: Rounded Corners 1">
              <a:extLst>
                <a:ext uri="{FF2B5EF4-FFF2-40B4-BE49-F238E27FC236}">
                  <a16:creationId xmlns:a16="http://schemas.microsoft.com/office/drawing/2014/main" id="{CCC6501C-CFBD-3DDA-7AC9-A51A5CDE7B82}"/>
                </a:ext>
              </a:extLst>
            </p:cNvPr>
            <p:cNvSpPr/>
            <p:nvPr/>
          </p:nvSpPr>
          <p:spPr>
            <a:xfrm>
              <a:off x="469900" y="514350"/>
              <a:ext cx="4762500" cy="698500"/>
            </a:xfrm>
            <a:prstGeom prst="round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tx1"/>
                  </a:solidFill>
                  <a:latin typeface="Nunito" pitchFamily="2" charset="0"/>
                </a:rPr>
                <a:t>Applications of priority queues</a:t>
              </a:r>
              <a:endParaRPr lang="en-IN" sz="2400" b="1" dirty="0">
                <a:solidFill>
                  <a:schemeClr val="tx1"/>
                </a:solidFill>
                <a:latin typeface="Nunito" pitchFamily="2" charset="0"/>
              </a:endParaRPr>
            </a:p>
          </p:txBody>
        </p:sp>
      </p:grpSp>
      <p:pic>
        <p:nvPicPr>
          <p:cNvPr id="20" name="Picture 19">
            <a:extLst>
              <a:ext uri="{FF2B5EF4-FFF2-40B4-BE49-F238E27FC236}">
                <a16:creationId xmlns:a16="http://schemas.microsoft.com/office/drawing/2014/main" id="{CA80DA96-90F4-6486-C732-E265FB6E5B03}"/>
              </a:ext>
            </a:extLst>
          </p:cNvPr>
          <p:cNvPicPr>
            <a:picLocks noChangeAspect="1"/>
          </p:cNvPicPr>
          <p:nvPr/>
        </p:nvPicPr>
        <p:blipFill rotWithShape="1">
          <a:blip r:embed="rId2">
            <a:extLst>
              <a:ext uri="{28A0092B-C50C-407E-A947-70E740481C1C}">
                <a14:useLocalDpi xmlns:a14="http://schemas.microsoft.com/office/drawing/2010/main" val="0"/>
              </a:ext>
            </a:extLst>
          </a:blip>
          <a:srcRect l="21668" r="13108"/>
          <a:stretch/>
        </p:blipFill>
        <p:spPr>
          <a:xfrm>
            <a:off x="9164681" y="918294"/>
            <a:ext cx="2813960" cy="2421805"/>
          </a:xfrm>
          <a:prstGeom prst="rect">
            <a:avLst/>
          </a:prstGeom>
          <a:ln w="38100">
            <a:solidFill>
              <a:schemeClr val="tx1"/>
            </a:solidFill>
          </a:ln>
        </p:spPr>
      </p:pic>
      <p:pic>
        <p:nvPicPr>
          <p:cNvPr id="22" name="Picture 21">
            <a:extLst>
              <a:ext uri="{FF2B5EF4-FFF2-40B4-BE49-F238E27FC236}">
                <a16:creationId xmlns:a16="http://schemas.microsoft.com/office/drawing/2014/main" id="{E5BFC0D8-CAE7-1350-0761-157D635D9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854" y="3633244"/>
            <a:ext cx="1881186" cy="2904627"/>
          </a:xfrm>
          <a:prstGeom prst="rect">
            <a:avLst/>
          </a:prstGeom>
          <a:ln w="38100">
            <a:solidFill>
              <a:schemeClr val="tx1"/>
            </a:solidFill>
          </a:ln>
        </p:spPr>
      </p:pic>
      <p:pic>
        <p:nvPicPr>
          <p:cNvPr id="24" name="Picture 23">
            <a:extLst>
              <a:ext uri="{FF2B5EF4-FFF2-40B4-BE49-F238E27FC236}">
                <a16:creationId xmlns:a16="http://schemas.microsoft.com/office/drawing/2014/main" id="{AC0F7F21-1DA6-96D5-295D-B9FB772B8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2081" y="890946"/>
            <a:ext cx="1564279" cy="2476500"/>
          </a:xfrm>
          <a:prstGeom prst="rect">
            <a:avLst/>
          </a:prstGeom>
          <a:ln w="38100">
            <a:solidFill>
              <a:schemeClr val="tx1"/>
            </a:solidFill>
          </a:ln>
        </p:spPr>
      </p:pic>
      <p:grpSp>
        <p:nvGrpSpPr>
          <p:cNvPr id="34" name="Group 33">
            <a:extLst>
              <a:ext uri="{FF2B5EF4-FFF2-40B4-BE49-F238E27FC236}">
                <a16:creationId xmlns:a16="http://schemas.microsoft.com/office/drawing/2014/main" id="{DC476198-FDAF-C2BE-4494-CC379B1CCA7A}"/>
              </a:ext>
            </a:extLst>
          </p:cNvPr>
          <p:cNvGrpSpPr/>
          <p:nvPr/>
        </p:nvGrpSpPr>
        <p:grpSpPr>
          <a:xfrm>
            <a:off x="6645595" y="3560690"/>
            <a:ext cx="5333045" cy="2977180"/>
            <a:chOff x="6645595" y="3560690"/>
            <a:chExt cx="5333045" cy="2977180"/>
          </a:xfrm>
        </p:grpSpPr>
        <p:pic>
          <p:nvPicPr>
            <p:cNvPr id="30" name="Picture 29">
              <a:extLst>
                <a:ext uri="{FF2B5EF4-FFF2-40B4-BE49-F238E27FC236}">
                  <a16:creationId xmlns:a16="http://schemas.microsoft.com/office/drawing/2014/main" id="{2CA1C5C1-F4AF-0C35-EFC6-0A32B616CF37}"/>
                </a:ext>
              </a:extLst>
            </p:cNvPr>
            <p:cNvPicPr>
              <a:picLocks noChangeAspect="1"/>
            </p:cNvPicPr>
            <p:nvPr/>
          </p:nvPicPr>
          <p:blipFill rotWithShape="1">
            <a:blip r:embed="rId5">
              <a:extLst>
                <a:ext uri="{28A0092B-C50C-407E-A947-70E740481C1C}">
                  <a14:useLocalDpi xmlns:a14="http://schemas.microsoft.com/office/drawing/2010/main" val="0"/>
                </a:ext>
              </a:extLst>
            </a:blip>
            <a:srcRect l="4056" t="27333" r="4056" b="23778"/>
            <a:stretch/>
          </p:blipFill>
          <p:spPr>
            <a:xfrm>
              <a:off x="6645595" y="3633243"/>
              <a:ext cx="5333045" cy="2904627"/>
            </a:xfrm>
            <a:prstGeom prst="rect">
              <a:avLst/>
            </a:prstGeom>
            <a:ln w="38100">
              <a:solidFill>
                <a:schemeClr val="tx1"/>
              </a:solidFill>
            </a:ln>
          </p:spPr>
        </p:pic>
        <p:sp>
          <p:nvSpPr>
            <p:cNvPr id="31" name="TextBox 30">
              <a:extLst>
                <a:ext uri="{FF2B5EF4-FFF2-40B4-BE49-F238E27FC236}">
                  <a16:creationId xmlns:a16="http://schemas.microsoft.com/office/drawing/2014/main" id="{B64F4853-D641-F879-F14C-4900291FC681}"/>
                </a:ext>
              </a:extLst>
            </p:cNvPr>
            <p:cNvSpPr txBox="1"/>
            <p:nvPr/>
          </p:nvSpPr>
          <p:spPr>
            <a:xfrm>
              <a:off x="8016240" y="3560690"/>
              <a:ext cx="3505200" cy="523220"/>
            </a:xfrm>
            <a:prstGeom prst="rect">
              <a:avLst/>
            </a:prstGeom>
            <a:noFill/>
            <a:ln w="38100">
              <a:noFill/>
            </a:ln>
          </p:spPr>
          <p:txBody>
            <a:bodyPr wrap="square" rtlCol="0">
              <a:spAutoFit/>
            </a:bodyPr>
            <a:lstStyle/>
            <a:p>
              <a:r>
                <a:rPr lang="en-US" sz="2800" b="1" dirty="0">
                  <a:latin typeface="Nunito" pitchFamily="2" charset="0"/>
                </a:rPr>
                <a:t>A* Algorithm</a:t>
              </a:r>
              <a:endParaRPr lang="en-IN" sz="2800" b="1" dirty="0">
                <a:latin typeface="Nunito" pitchFamily="2" charset="0"/>
              </a:endParaRPr>
            </a:p>
          </p:txBody>
        </p:sp>
      </p:grpSp>
      <p:pic>
        <p:nvPicPr>
          <p:cNvPr id="33" name="Picture 32">
            <a:extLst>
              <a:ext uri="{FF2B5EF4-FFF2-40B4-BE49-F238E27FC236}">
                <a16:creationId xmlns:a16="http://schemas.microsoft.com/office/drawing/2014/main" id="{ADD2919C-F370-EFC1-8AC7-EF8E94A660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899" y="3633243"/>
            <a:ext cx="3835399" cy="2904627"/>
          </a:xfrm>
          <a:prstGeom prst="rect">
            <a:avLst/>
          </a:prstGeom>
          <a:ln w="38100">
            <a:solidFill>
              <a:schemeClr val="tx1"/>
            </a:solidFill>
          </a:ln>
        </p:spPr>
      </p:pic>
    </p:spTree>
    <p:extLst>
      <p:ext uri="{BB962C8B-B14F-4D97-AF65-F5344CB8AC3E}">
        <p14:creationId xmlns:p14="http://schemas.microsoft.com/office/powerpoint/2010/main" val="20311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anim calcmode="lin" valueType="num">
                                      <p:cBhvr>
                                        <p:cTn id="31" dur="500" fill="hold"/>
                                        <p:tgtEl>
                                          <p:spTgt spid="22"/>
                                        </p:tgtEl>
                                        <p:attrNameLst>
                                          <p:attrName>ppt_x</p:attrName>
                                        </p:attrNameLst>
                                      </p:cBhvr>
                                      <p:tavLst>
                                        <p:tav tm="0">
                                          <p:val>
                                            <p:strVal val="#ppt_x"/>
                                          </p:val>
                                        </p:tav>
                                        <p:tav tm="100000">
                                          <p:val>
                                            <p:strVal val="#ppt_x"/>
                                          </p:val>
                                        </p:tav>
                                      </p:tavLst>
                                    </p:anim>
                                    <p:anim calcmode="lin" valueType="num">
                                      <p:cBhvr>
                                        <p:cTn id="32" dur="5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anim calcmode="lin" valueType="num">
                                      <p:cBhvr>
                                        <p:cTn id="37" dur="500" fill="hold"/>
                                        <p:tgtEl>
                                          <p:spTgt spid="34"/>
                                        </p:tgtEl>
                                        <p:attrNameLst>
                                          <p:attrName>ppt_x</p:attrName>
                                        </p:attrNameLst>
                                      </p:cBhvr>
                                      <p:tavLst>
                                        <p:tav tm="0">
                                          <p:val>
                                            <p:strVal val="#ppt_x"/>
                                          </p:val>
                                        </p:tav>
                                        <p:tav tm="100000">
                                          <p:val>
                                            <p:strVal val="#ppt_x"/>
                                          </p:val>
                                        </p:tav>
                                      </p:tavLst>
                                    </p:anim>
                                    <p:anim calcmode="lin" valueType="num">
                                      <p:cBhvr>
                                        <p:cTn id="38"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322826-93F7-1EEA-550A-392E08907C69}"/>
              </a:ext>
            </a:extLst>
          </p:cNvPr>
          <p:cNvSpPr/>
          <p:nvPr/>
        </p:nvSpPr>
        <p:spPr>
          <a:xfrm>
            <a:off x="0" y="-9335"/>
            <a:ext cx="12192000" cy="765109"/>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b="1" dirty="0">
                <a:solidFill>
                  <a:schemeClr val="tx1"/>
                </a:solidFill>
                <a:latin typeface="Lucida Bright" panose="02040602050505020304" pitchFamily="18" charset="0"/>
              </a:rPr>
              <a:t>TYPES OF PRIORITY QUEUES</a:t>
            </a:r>
            <a:endParaRPr lang="en-IN" sz="3600" b="1" dirty="0">
              <a:solidFill>
                <a:schemeClr val="tx1"/>
              </a:solidFill>
              <a:latin typeface="Lucida Bright" panose="02040602050505020304" pitchFamily="18" charset="0"/>
            </a:endParaRPr>
          </a:p>
        </p:txBody>
      </p:sp>
      <p:sp>
        <p:nvSpPr>
          <p:cNvPr id="3" name="Rectangle 2">
            <a:extLst>
              <a:ext uri="{FF2B5EF4-FFF2-40B4-BE49-F238E27FC236}">
                <a16:creationId xmlns:a16="http://schemas.microsoft.com/office/drawing/2014/main" id="{882A2A78-FFF1-5518-87DE-54171043546F}"/>
              </a:ext>
            </a:extLst>
          </p:cNvPr>
          <p:cNvSpPr/>
          <p:nvPr/>
        </p:nvSpPr>
        <p:spPr>
          <a:xfrm>
            <a:off x="0" y="765104"/>
            <a:ext cx="6096000" cy="765109"/>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Minimum Priority Queues</a:t>
            </a:r>
            <a:endParaRPr lang="en-IN" sz="3200" dirty="0">
              <a:solidFill>
                <a:schemeClr val="tx1"/>
              </a:solidFill>
            </a:endParaRPr>
          </a:p>
        </p:txBody>
      </p:sp>
      <p:sp>
        <p:nvSpPr>
          <p:cNvPr id="4" name="Rectangle 3">
            <a:extLst>
              <a:ext uri="{FF2B5EF4-FFF2-40B4-BE49-F238E27FC236}">
                <a16:creationId xmlns:a16="http://schemas.microsoft.com/office/drawing/2014/main" id="{FC17DFA6-7CDA-69F1-A9C8-D55DE05A74F6}"/>
              </a:ext>
            </a:extLst>
          </p:cNvPr>
          <p:cNvSpPr/>
          <p:nvPr/>
        </p:nvSpPr>
        <p:spPr>
          <a:xfrm>
            <a:off x="0" y="1539543"/>
            <a:ext cx="6096000" cy="5327783"/>
          </a:xfrm>
          <a:prstGeom prst="rect">
            <a:avLst/>
          </a:prstGeom>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l"/>
            <a:endParaRPr lang="en-US" b="0" i="0" dirty="0">
              <a:solidFill>
                <a:srgbClr val="51565E"/>
              </a:solidFill>
              <a:effectLst/>
              <a:latin typeface="Roboto" panose="02000000000000000000" pitchFamily="2" charset="0"/>
            </a:endParaRPr>
          </a:p>
        </p:txBody>
      </p:sp>
      <p:sp>
        <p:nvSpPr>
          <p:cNvPr id="5" name="Rectangle 4">
            <a:extLst>
              <a:ext uri="{FF2B5EF4-FFF2-40B4-BE49-F238E27FC236}">
                <a16:creationId xmlns:a16="http://schemas.microsoft.com/office/drawing/2014/main" id="{23360462-EA1F-972F-23E8-E101C88DD075}"/>
              </a:ext>
            </a:extLst>
          </p:cNvPr>
          <p:cNvSpPr/>
          <p:nvPr/>
        </p:nvSpPr>
        <p:spPr>
          <a:xfrm>
            <a:off x="6096000" y="1530212"/>
            <a:ext cx="6096000" cy="5327783"/>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87CC1634-1717-0BF6-BC8C-4A59045DD48C}"/>
              </a:ext>
            </a:extLst>
          </p:cNvPr>
          <p:cNvSpPr/>
          <p:nvPr/>
        </p:nvSpPr>
        <p:spPr>
          <a:xfrm>
            <a:off x="6096000" y="774436"/>
            <a:ext cx="6096000" cy="765109"/>
          </a:xfrm>
          <a:prstGeom prst="rect">
            <a:avLst/>
          </a:prstGeom>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solidFill>
                  <a:schemeClr val="tx1"/>
                </a:solidFill>
              </a:rPr>
              <a:t>Maximum Priority Queues</a:t>
            </a:r>
            <a:endParaRPr lang="en-IN" sz="3200" dirty="0">
              <a:solidFill>
                <a:schemeClr val="tx1"/>
              </a:solidFill>
            </a:endParaRPr>
          </a:p>
        </p:txBody>
      </p:sp>
      <p:sp>
        <p:nvSpPr>
          <p:cNvPr id="7" name="TextBox 6">
            <a:extLst>
              <a:ext uri="{FF2B5EF4-FFF2-40B4-BE49-F238E27FC236}">
                <a16:creationId xmlns:a16="http://schemas.microsoft.com/office/drawing/2014/main" id="{96026EA7-8D21-0FD8-53A7-BCE62200F469}"/>
              </a:ext>
            </a:extLst>
          </p:cNvPr>
          <p:cNvSpPr txBox="1"/>
          <p:nvPr/>
        </p:nvSpPr>
        <p:spPr>
          <a:xfrm>
            <a:off x="113523" y="1704489"/>
            <a:ext cx="5868955" cy="2585323"/>
          </a:xfrm>
          <a:prstGeom prst="rect">
            <a:avLst/>
          </a:prstGeom>
          <a:noFill/>
          <a:ln>
            <a:noFill/>
          </a:ln>
        </p:spPr>
        <p:txBody>
          <a:bodyPr wrap="square" rtlCol="0">
            <a:spAutoFit/>
          </a:bodyPr>
          <a:lstStyle/>
          <a:p>
            <a:pPr algn="just"/>
            <a:r>
              <a:rPr lang="en-US" b="0" i="0" dirty="0">
                <a:solidFill>
                  <a:srgbClr val="6FB242"/>
                </a:solidFill>
                <a:effectLst/>
                <a:latin typeface="Nunito" pitchFamily="2" charset="0"/>
              </a:rPr>
              <a:t>As the name suggests, in </a:t>
            </a:r>
            <a:r>
              <a:rPr lang="en-US" dirty="0">
                <a:solidFill>
                  <a:srgbClr val="6FB242"/>
                </a:solidFill>
                <a:latin typeface="Nunito" pitchFamily="2" charset="0"/>
              </a:rPr>
              <a:t>minimum</a:t>
            </a:r>
            <a:r>
              <a:rPr lang="en-US" b="0" i="0" dirty="0">
                <a:solidFill>
                  <a:srgbClr val="6FB242"/>
                </a:solidFill>
                <a:effectLst/>
                <a:latin typeface="Nunito" pitchFamily="2" charset="0"/>
              </a:rPr>
              <a:t> priority queue, the element with a lower value is given a higher priority in the priority list. </a:t>
            </a:r>
          </a:p>
          <a:p>
            <a:pPr algn="just"/>
            <a:r>
              <a:rPr lang="en-US" b="0" i="0" dirty="0">
                <a:solidFill>
                  <a:srgbClr val="6FB242"/>
                </a:solidFill>
                <a:effectLst/>
                <a:latin typeface="Nunito" pitchFamily="2" charset="0"/>
              </a:rPr>
              <a:t>For example, if we have the following elements in a priority queue arranged in ascending order like 4,6,8,9. Here, 4 is the smallest number, therefore, it will get the highest priority in a priority queue and so when we dequeue from this type of priority queue, 4 will remove from the queue and dequeue returns 4.</a:t>
            </a:r>
            <a:endParaRPr lang="en-IN" dirty="0">
              <a:solidFill>
                <a:srgbClr val="6FB242"/>
              </a:solidFill>
            </a:endParaRPr>
          </a:p>
        </p:txBody>
      </p:sp>
      <p:sp>
        <p:nvSpPr>
          <p:cNvPr id="8" name="TextBox 7">
            <a:extLst>
              <a:ext uri="{FF2B5EF4-FFF2-40B4-BE49-F238E27FC236}">
                <a16:creationId xmlns:a16="http://schemas.microsoft.com/office/drawing/2014/main" id="{02A3F4E3-107C-DC6E-51EC-733151F93294}"/>
              </a:ext>
            </a:extLst>
          </p:cNvPr>
          <p:cNvSpPr txBox="1"/>
          <p:nvPr/>
        </p:nvSpPr>
        <p:spPr>
          <a:xfrm>
            <a:off x="6209522" y="1704489"/>
            <a:ext cx="5868955" cy="2585323"/>
          </a:xfrm>
          <a:prstGeom prst="rect">
            <a:avLst/>
          </a:prstGeom>
          <a:noFill/>
          <a:ln>
            <a:noFill/>
          </a:ln>
        </p:spPr>
        <p:txBody>
          <a:bodyPr wrap="square" rtlCol="0">
            <a:spAutoFit/>
          </a:bodyPr>
          <a:lstStyle/>
          <a:p>
            <a:pPr algn="just"/>
            <a:r>
              <a:rPr lang="en-US" b="0" i="0" dirty="0">
                <a:solidFill>
                  <a:srgbClr val="527BCB"/>
                </a:solidFill>
                <a:effectLst/>
                <a:latin typeface="Nunito" pitchFamily="2" charset="0"/>
              </a:rPr>
              <a:t>As the name suggests, in </a:t>
            </a:r>
            <a:r>
              <a:rPr lang="en-US" dirty="0">
                <a:solidFill>
                  <a:srgbClr val="527BCB"/>
                </a:solidFill>
                <a:latin typeface="Nunito" pitchFamily="2" charset="0"/>
              </a:rPr>
              <a:t>maximum</a:t>
            </a:r>
            <a:r>
              <a:rPr lang="en-US" b="0" i="0" dirty="0">
                <a:solidFill>
                  <a:srgbClr val="527BCB"/>
                </a:solidFill>
                <a:effectLst/>
                <a:latin typeface="Nunito" pitchFamily="2" charset="0"/>
              </a:rPr>
              <a:t> priority queue, the element with a higher value is given a higher priority in the priority list. </a:t>
            </a:r>
          </a:p>
          <a:p>
            <a:pPr algn="just"/>
            <a:r>
              <a:rPr lang="en-US" b="0" i="0" dirty="0">
                <a:solidFill>
                  <a:srgbClr val="527BCB"/>
                </a:solidFill>
                <a:effectLst/>
                <a:latin typeface="Nunito" pitchFamily="2" charset="0"/>
              </a:rPr>
              <a:t>For example, if we have the following elements in a priority queue arranged in descending order like 4,6,8,9. Here, 9 is the largest number, therefore, it will get the highest priority in a priority queue and so when we dequeue from this type of priority queue, 9 will remove from the queue and dequeue returns 9.</a:t>
            </a:r>
            <a:endParaRPr lang="en-IN" dirty="0">
              <a:solidFill>
                <a:srgbClr val="527BCB"/>
              </a:solidFill>
            </a:endParaRPr>
          </a:p>
        </p:txBody>
      </p:sp>
      <p:sp>
        <p:nvSpPr>
          <p:cNvPr id="9" name="TextBox 8">
            <a:extLst>
              <a:ext uri="{FF2B5EF4-FFF2-40B4-BE49-F238E27FC236}">
                <a16:creationId xmlns:a16="http://schemas.microsoft.com/office/drawing/2014/main" id="{9DAD44E5-2E94-93D4-289D-2300042472B8}"/>
              </a:ext>
            </a:extLst>
          </p:cNvPr>
          <p:cNvSpPr txBox="1"/>
          <p:nvPr/>
        </p:nvSpPr>
        <p:spPr>
          <a:xfrm>
            <a:off x="113523" y="5546081"/>
            <a:ext cx="1455576" cy="369332"/>
          </a:xfrm>
          <a:prstGeom prst="rect">
            <a:avLst/>
          </a:prstGeom>
          <a:noFill/>
        </p:spPr>
        <p:txBody>
          <a:bodyPr wrap="square" rtlCol="0">
            <a:spAutoFit/>
          </a:bodyPr>
          <a:lstStyle/>
          <a:p>
            <a:r>
              <a:rPr lang="en-US" b="1" dirty="0"/>
              <a:t>Dequeue:</a:t>
            </a:r>
            <a:endParaRPr lang="en-IN" b="1" dirty="0"/>
          </a:p>
        </p:txBody>
      </p:sp>
      <p:sp>
        <p:nvSpPr>
          <p:cNvPr id="11" name="Oval 10">
            <a:extLst>
              <a:ext uri="{FF2B5EF4-FFF2-40B4-BE49-F238E27FC236}">
                <a16:creationId xmlns:a16="http://schemas.microsoft.com/office/drawing/2014/main" id="{DDC9F199-5B62-CC0C-E4F3-8BECAF67F777}"/>
              </a:ext>
            </a:extLst>
          </p:cNvPr>
          <p:cNvSpPr/>
          <p:nvPr/>
        </p:nvSpPr>
        <p:spPr>
          <a:xfrm>
            <a:off x="2439956" y="4349659"/>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6</a:t>
            </a:r>
            <a:endParaRPr lang="en-IN" sz="3200" b="1" dirty="0">
              <a:solidFill>
                <a:sysClr val="windowText" lastClr="000000"/>
              </a:solidFill>
            </a:endParaRPr>
          </a:p>
        </p:txBody>
      </p:sp>
      <p:sp>
        <p:nvSpPr>
          <p:cNvPr id="12" name="Oval 11">
            <a:extLst>
              <a:ext uri="{FF2B5EF4-FFF2-40B4-BE49-F238E27FC236}">
                <a16:creationId xmlns:a16="http://schemas.microsoft.com/office/drawing/2014/main" id="{1CBCD783-5B72-383D-3B0F-1EA7209D51EC}"/>
              </a:ext>
            </a:extLst>
          </p:cNvPr>
          <p:cNvSpPr/>
          <p:nvPr/>
        </p:nvSpPr>
        <p:spPr>
          <a:xfrm>
            <a:off x="3317376" y="4364455"/>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8</a:t>
            </a:r>
            <a:endParaRPr lang="en-IN" sz="3200" b="1" dirty="0">
              <a:solidFill>
                <a:sysClr val="windowText" lastClr="000000"/>
              </a:solidFill>
            </a:endParaRPr>
          </a:p>
        </p:txBody>
      </p:sp>
      <p:sp>
        <p:nvSpPr>
          <p:cNvPr id="13" name="Oval 12">
            <a:extLst>
              <a:ext uri="{FF2B5EF4-FFF2-40B4-BE49-F238E27FC236}">
                <a16:creationId xmlns:a16="http://schemas.microsoft.com/office/drawing/2014/main" id="{47834D6B-3289-0979-C301-84B7A22C553F}"/>
              </a:ext>
            </a:extLst>
          </p:cNvPr>
          <p:cNvSpPr/>
          <p:nvPr/>
        </p:nvSpPr>
        <p:spPr>
          <a:xfrm>
            <a:off x="4243610" y="4364456"/>
            <a:ext cx="625152" cy="584246"/>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9</a:t>
            </a:r>
            <a:endParaRPr lang="en-IN" sz="3200" b="1" dirty="0">
              <a:solidFill>
                <a:sysClr val="windowText" lastClr="000000"/>
              </a:solidFill>
            </a:endParaRPr>
          </a:p>
        </p:txBody>
      </p:sp>
      <p:cxnSp>
        <p:nvCxnSpPr>
          <p:cNvPr id="15" name="Straight Arrow Connector 14">
            <a:extLst>
              <a:ext uri="{FF2B5EF4-FFF2-40B4-BE49-F238E27FC236}">
                <a16:creationId xmlns:a16="http://schemas.microsoft.com/office/drawing/2014/main" id="{CDFAC1CC-CF0A-D7A8-E3FA-52C65B13BA90}"/>
              </a:ext>
            </a:extLst>
          </p:cNvPr>
          <p:cNvCxnSpPr>
            <a:cxnSpLocks/>
          </p:cNvCxnSpPr>
          <p:nvPr/>
        </p:nvCxnSpPr>
        <p:spPr>
          <a:xfrm flipV="1">
            <a:off x="1878380" y="5083537"/>
            <a:ext cx="0" cy="490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2AFDBE-34A8-2B35-5298-CB4D22E2FA2D}"/>
              </a:ext>
            </a:extLst>
          </p:cNvPr>
          <p:cNvCxnSpPr>
            <a:cxnSpLocks/>
          </p:cNvCxnSpPr>
          <p:nvPr/>
        </p:nvCxnSpPr>
        <p:spPr>
          <a:xfrm flipV="1">
            <a:off x="7806744" y="4978296"/>
            <a:ext cx="0" cy="490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0884754-F5A4-26CD-22BD-940CCE1186FA}"/>
              </a:ext>
            </a:extLst>
          </p:cNvPr>
          <p:cNvSpPr/>
          <p:nvPr/>
        </p:nvSpPr>
        <p:spPr>
          <a:xfrm flipH="1">
            <a:off x="10168679" y="4320066"/>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4</a:t>
            </a:r>
            <a:endParaRPr lang="en-IN" sz="3200" b="1" dirty="0">
              <a:solidFill>
                <a:sysClr val="windowText" lastClr="000000"/>
              </a:solidFill>
            </a:endParaRPr>
          </a:p>
        </p:txBody>
      </p:sp>
      <p:sp>
        <p:nvSpPr>
          <p:cNvPr id="20" name="Oval 19">
            <a:extLst>
              <a:ext uri="{FF2B5EF4-FFF2-40B4-BE49-F238E27FC236}">
                <a16:creationId xmlns:a16="http://schemas.microsoft.com/office/drawing/2014/main" id="{7D979076-8726-FDA8-4A01-BCED2A499B56}"/>
              </a:ext>
            </a:extLst>
          </p:cNvPr>
          <p:cNvSpPr/>
          <p:nvPr/>
        </p:nvSpPr>
        <p:spPr>
          <a:xfrm flipH="1">
            <a:off x="9297822" y="4320065"/>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6</a:t>
            </a:r>
            <a:endParaRPr lang="en-IN" sz="3200" b="1" dirty="0">
              <a:solidFill>
                <a:sysClr val="windowText" lastClr="000000"/>
              </a:solidFill>
            </a:endParaRPr>
          </a:p>
        </p:txBody>
      </p:sp>
      <p:sp>
        <p:nvSpPr>
          <p:cNvPr id="21" name="Oval 20">
            <a:extLst>
              <a:ext uri="{FF2B5EF4-FFF2-40B4-BE49-F238E27FC236}">
                <a16:creationId xmlns:a16="http://schemas.microsoft.com/office/drawing/2014/main" id="{C76E020B-99A9-FE0E-4700-5A416D6B38FF}"/>
              </a:ext>
            </a:extLst>
          </p:cNvPr>
          <p:cNvSpPr/>
          <p:nvPr/>
        </p:nvSpPr>
        <p:spPr>
          <a:xfrm flipH="1">
            <a:off x="8420402" y="4334861"/>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8</a:t>
            </a:r>
            <a:endParaRPr lang="en-IN" sz="3200" b="1" dirty="0">
              <a:solidFill>
                <a:sysClr val="windowText" lastClr="000000"/>
              </a:solidFill>
            </a:endParaRPr>
          </a:p>
        </p:txBody>
      </p:sp>
      <p:sp>
        <p:nvSpPr>
          <p:cNvPr id="23" name="TextBox 22">
            <a:extLst>
              <a:ext uri="{FF2B5EF4-FFF2-40B4-BE49-F238E27FC236}">
                <a16:creationId xmlns:a16="http://schemas.microsoft.com/office/drawing/2014/main" id="{7983AE39-3E3F-BA2B-89AA-D29CD9AB7FDF}"/>
              </a:ext>
            </a:extLst>
          </p:cNvPr>
          <p:cNvSpPr txBox="1"/>
          <p:nvPr/>
        </p:nvSpPr>
        <p:spPr>
          <a:xfrm>
            <a:off x="6294407" y="5546081"/>
            <a:ext cx="1455576" cy="369332"/>
          </a:xfrm>
          <a:prstGeom prst="rect">
            <a:avLst/>
          </a:prstGeom>
          <a:noFill/>
        </p:spPr>
        <p:txBody>
          <a:bodyPr wrap="square" rtlCol="0">
            <a:spAutoFit/>
          </a:bodyPr>
          <a:lstStyle/>
          <a:p>
            <a:r>
              <a:rPr lang="en-US" b="1" dirty="0"/>
              <a:t>Dequeue:</a:t>
            </a:r>
            <a:endParaRPr lang="en-IN" b="1" dirty="0"/>
          </a:p>
        </p:txBody>
      </p:sp>
      <p:sp>
        <p:nvSpPr>
          <p:cNvPr id="10" name="Oval 9">
            <a:extLst>
              <a:ext uri="{FF2B5EF4-FFF2-40B4-BE49-F238E27FC236}">
                <a16:creationId xmlns:a16="http://schemas.microsoft.com/office/drawing/2014/main" id="{725AB601-96A6-5021-2570-0A61C4DDEA37}"/>
              </a:ext>
            </a:extLst>
          </p:cNvPr>
          <p:cNvSpPr/>
          <p:nvPr/>
        </p:nvSpPr>
        <p:spPr>
          <a:xfrm>
            <a:off x="1569099" y="4349660"/>
            <a:ext cx="625152" cy="61384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4</a:t>
            </a:r>
            <a:endParaRPr lang="en-IN" sz="3200" b="1" dirty="0">
              <a:solidFill>
                <a:sysClr val="windowText" lastClr="000000"/>
              </a:solidFill>
            </a:endParaRPr>
          </a:p>
        </p:txBody>
      </p:sp>
      <p:sp>
        <p:nvSpPr>
          <p:cNvPr id="22" name="Oval 21">
            <a:extLst>
              <a:ext uri="{FF2B5EF4-FFF2-40B4-BE49-F238E27FC236}">
                <a16:creationId xmlns:a16="http://schemas.microsoft.com/office/drawing/2014/main" id="{5880C9C0-6F4B-6942-F3FA-E113A492772C}"/>
              </a:ext>
            </a:extLst>
          </p:cNvPr>
          <p:cNvSpPr/>
          <p:nvPr/>
        </p:nvSpPr>
        <p:spPr>
          <a:xfrm flipH="1">
            <a:off x="7494168" y="4334862"/>
            <a:ext cx="625152" cy="584246"/>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a:solidFill>
                  <a:sysClr val="windowText" lastClr="000000"/>
                </a:solidFill>
              </a:rPr>
              <a:t>9</a:t>
            </a:r>
            <a:endParaRPr lang="en-IN" sz="3200" b="1" dirty="0">
              <a:solidFill>
                <a:sysClr val="windowText" lastClr="000000"/>
              </a:solidFill>
            </a:endParaRPr>
          </a:p>
        </p:txBody>
      </p:sp>
    </p:spTree>
    <p:extLst>
      <p:ext uri="{BB962C8B-B14F-4D97-AF65-F5344CB8AC3E}">
        <p14:creationId xmlns:p14="http://schemas.microsoft.com/office/powerpoint/2010/main" val="10978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2000"/>
                                  </p:iterate>
                                  <p:childTnLst>
                                    <p:set>
                                      <p:cBhvr override="childStyle">
                                        <p:cTn id="6" dur="500" fill="hold"/>
                                        <p:tgtEl>
                                          <p:spTgt spid="7"/>
                                        </p:tgtEl>
                                        <p:attrNameLst>
                                          <p:attrName>style.color</p:attrName>
                                        </p:attrNameLst>
                                      </p:cBhvr>
                                      <p:to>
                                        <p:clrVal>
                                          <a:srgbClr val="000000"/>
                                        </p:clrVal>
                                      </p:to>
                                    </p:set>
                                    <p:set>
                                      <p:cBhvr>
                                        <p:cTn id="7" dur="500" fill="hold"/>
                                        <p:tgtEl>
                                          <p:spTgt spid="7"/>
                                        </p:tgtEl>
                                        <p:attrNameLst>
                                          <p:attrName>fillcolor</p:attrName>
                                        </p:attrNameLst>
                                      </p:cBhvr>
                                      <p:to>
                                        <p:clrVal>
                                          <a:srgbClr val="000000"/>
                                        </p:clrVal>
                                      </p:to>
                                    </p:set>
                                    <p:set>
                                      <p:cBhvr>
                                        <p:cTn id="8" dur="500" fill="hold"/>
                                        <p:tgtEl>
                                          <p:spTgt spid="7"/>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path" presetSubtype="0" accel="50000" decel="50000" fill="hold" grpId="1" nodeType="afterEffect">
                                  <p:stCondLst>
                                    <p:cond delay="0"/>
                                  </p:stCondLst>
                                  <p:childTnLst>
                                    <p:animMotion origin="layout" path="M 3.125E-6 4.81481E-6 L -0.00026 0.22175 " pathEditMode="relative" rAng="0" ptsTypes="AA">
                                      <p:cBhvr>
                                        <p:cTn id="40" dur="2000" fill="hold"/>
                                        <p:tgtEl>
                                          <p:spTgt spid="10"/>
                                        </p:tgtEl>
                                        <p:attrNameLst>
                                          <p:attrName>ppt_x</p:attrName>
                                          <p:attrName>ppt_y</p:attrName>
                                        </p:attrNameLst>
                                      </p:cBhvr>
                                      <p:rCtr x="-13" y="11088"/>
                                    </p:animMotion>
                                  </p:childTnLst>
                                </p:cTn>
                              </p:par>
                            </p:childTnLst>
                          </p:cTn>
                        </p:par>
                        <p:par>
                          <p:cTn id="41" fill="hold">
                            <p:stCondLst>
                              <p:cond delay="6000"/>
                            </p:stCondLst>
                            <p:childTnLst>
                              <p:par>
                                <p:cTn id="42" presetID="37" presetClass="path" presetSubtype="0" accel="50000" decel="50000" fill="hold" nodeType="afterEffect">
                                  <p:stCondLst>
                                    <p:cond delay="0"/>
                                  </p:stCondLst>
                                  <p:childTnLst>
                                    <p:animMotion origin="layout" path="M 3.54167E-6 -1.85185E-6 L 0.01823 0.03102 C 0.02213 0.03796 0.02786 0.04213 0.03398 0.04213 C 0.04075 0.04213 0.04622 0.03796 0.05013 0.03102 L 0.06862 -1.85185E-6 " pathEditMode="relative" rAng="0" ptsTypes="AAAAA">
                                      <p:cBhvr>
                                        <p:cTn id="43" dur="2000" fill="hold"/>
                                        <p:tgtEl>
                                          <p:spTgt spid="15"/>
                                        </p:tgtEl>
                                        <p:attrNameLst>
                                          <p:attrName>ppt_x</p:attrName>
                                          <p:attrName>ppt_y</p:attrName>
                                        </p:attrNameLst>
                                      </p:cBhvr>
                                      <p:rCtr x="3424" y="2106"/>
                                    </p:animMotion>
                                  </p:childTnLst>
                                </p:cTn>
                              </p:par>
                            </p:childTnLst>
                          </p:cTn>
                        </p:par>
                      </p:childTnLst>
                    </p:cTn>
                  </p:par>
                  <p:par>
                    <p:cTn id="44" fill="hold">
                      <p:stCondLst>
                        <p:cond delay="indefinite"/>
                      </p:stCondLst>
                      <p:childTnLst>
                        <p:par>
                          <p:cTn id="45" fill="hold">
                            <p:stCondLst>
                              <p:cond delay="0"/>
                            </p:stCondLst>
                            <p:childTnLst>
                              <p:par>
                                <p:cTn id="46" presetID="16" presetClass="emph" presetSubtype="0" fill="hold" grpId="0" nodeType="clickEffect">
                                  <p:stCondLst>
                                    <p:cond delay="0"/>
                                  </p:stCondLst>
                                  <p:iterate type="lt">
                                    <p:tmPct val="2000"/>
                                  </p:iterate>
                                  <p:childTnLst>
                                    <p:set>
                                      <p:cBhvr override="childStyle">
                                        <p:cTn id="47" dur="500" fill="hold"/>
                                        <p:tgtEl>
                                          <p:spTgt spid="8"/>
                                        </p:tgtEl>
                                        <p:attrNameLst>
                                          <p:attrName>style.color</p:attrName>
                                        </p:attrNameLst>
                                      </p:cBhvr>
                                      <p:to>
                                        <p:clrVal>
                                          <a:srgbClr val="000000"/>
                                        </p:clrVal>
                                      </p:to>
                                    </p:set>
                                    <p:set>
                                      <p:cBhvr>
                                        <p:cTn id="48" dur="500" fill="hold"/>
                                        <p:tgtEl>
                                          <p:spTgt spid="8"/>
                                        </p:tgtEl>
                                        <p:attrNameLst>
                                          <p:attrName>fillcolor</p:attrName>
                                        </p:attrNameLst>
                                      </p:cBhvr>
                                      <p:to>
                                        <p:clrVal>
                                          <a:srgbClr val="000000"/>
                                        </p:clrVal>
                                      </p:to>
                                    </p:set>
                                    <p:set>
                                      <p:cBhvr>
                                        <p:cTn id="49" dur="500" fill="hold"/>
                                        <p:tgtEl>
                                          <p:spTgt spid="8"/>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2000"/>
                            </p:stCondLst>
                            <p:childTnLst>
                              <p:par>
                                <p:cTn id="68" presetID="42" presetClass="entr" presetSubtype="0"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par>
                          <p:cTn id="73" fill="hold">
                            <p:stCondLst>
                              <p:cond delay="3000"/>
                            </p:stCondLst>
                            <p:childTnLst>
                              <p:par>
                                <p:cTn id="74" presetID="42"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childTnLst>
                          </p:cTn>
                        </p:par>
                        <p:par>
                          <p:cTn id="79" fill="hold">
                            <p:stCondLst>
                              <p:cond delay="4000"/>
                            </p:stCondLst>
                            <p:childTnLst>
                              <p:par>
                                <p:cTn id="80" presetID="42" presetClass="path" presetSubtype="0" accel="50000" decel="50000" fill="hold" grpId="1" nodeType="afterEffect">
                                  <p:stCondLst>
                                    <p:cond delay="0"/>
                                  </p:stCondLst>
                                  <p:childTnLst>
                                    <p:animMotion origin="layout" path="M -4.58333E-6 1.48148E-6 L 0.003 0.21227 " pathEditMode="relative" rAng="0" ptsTypes="AA">
                                      <p:cBhvr>
                                        <p:cTn id="81" dur="2000" fill="hold"/>
                                        <p:tgtEl>
                                          <p:spTgt spid="22"/>
                                        </p:tgtEl>
                                        <p:attrNameLst>
                                          <p:attrName>ppt_x</p:attrName>
                                          <p:attrName>ppt_y</p:attrName>
                                        </p:attrNameLst>
                                      </p:cBhvr>
                                      <p:rCtr x="143" y="10602"/>
                                    </p:animMotion>
                                  </p:childTnLst>
                                </p:cTn>
                              </p:par>
                            </p:childTnLst>
                          </p:cTn>
                        </p:par>
                        <p:par>
                          <p:cTn id="82" fill="hold">
                            <p:stCondLst>
                              <p:cond delay="6000"/>
                            </p:stCondLst>
                            <p:childTnLst>
                              <p:par>
                                <p:cTn id="83" presetID="37" presetClass="path" presetSubtype="0" accel="50000" decel="50000" fill="hold" nodeType="afterEffect">
                                  <p:stCondLst>
                                    <p:cond delay="0"/>
                                  </p:stCondLst>
                                  <p:childTnLst>
                                    <p:animMotion origin="layout" path="M -4.58333E-6 -4.07407E-6 L 0.02084 0.02639 C 0.02527 0.03241 0.03178 0.03588 0.03868 0.03588 C 0.04649 0.03588 0.05274 0.03241 0.05717 0.02639 L 0.07826 -4.07407E-6 " pathEditMode="relative" rAng="0" ptsTypes="AAAAA">
                                      <p:cBhvr>
                                        <p:cTn id="84" dur="2000" fill="hold"/>
                                        <p:tgtEl>
                                          <p:spTgt spid="16"/>
                                        </p:tgtEl>
                                        <p:attrNameLst>
                                          <p:attrName>ppt_x</p:attrName>
                                          <p:attrName>ppt_y</p:attrName>
                                        </p:attrNameLst>
                                      </p:cBhvr>
                                      <p:rCtr x="3906" y="1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P spid="12" grpId="0" animBg="1"/>
      <p:bldP spid="13" grpId="0" animBg="1"/>
      <p:bldP spid="19" grpId="0" animBg="1"/>
      <p:bldP spid="20" grpId="0" animBg="1"/>
      <p:bldP spid="21" grpId="0" animBg="1"/>
      <p:bldP spid="23" grpId="0"/>
      <p:bldP spid="10" grpId="0" animBg="1"/>
      <p:bldP spid="10"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2D2A8-2846-B41A-68B0-731D16D1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1" y="692038"/>
            <a:ext cx="2092794" cy="6205147"/>
          </a:xfrm>
          <a:prstGeom prst="rect">
            <a:avLst/>
          </a:prstGeom>
        </p:spPr>
      </p:pic>
      <p:sp>
        <p:nvSpPr>
          <p:cNvPr id="4" name="Rectangle 3">
            <a:extLst>
              <a:ext uri="{FF2B5EF4-FFF2-40B4-BE49-F238E27FC236}">
                <a16:creationId xmlns:a16="http://schemas.microsoft.com/office/drawing/2014/main" id="{EB84B2B3-04B8-A765-E7F3-96E4F08F611E}"/>
              </a:ext>
            </a:extLst>
          </p:cNvPr>
          <p:cNvSpPr/>
          <p:nvPr/>
        </p:nvSpPr>
        <p:spPr>
          <a:xfrm>
            <a:off x="3107094" y="1483567"/>
            <a:ext cx="8714792" cy="10636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A5DC16-25F5-A3DC-D775-1F1ECB28C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883" y="4671467"/>
            <a:ext cx="3952875" cy="2225718"/>
          </a:xfrm>
          <a:prstGeom prst="rect">
            <a:avLst/>
          </a:prstGeom>
        </p:spPr>
      </p:pic>
      <p:pic>
        <p:nvPicPr>
          <p:cNvPr id="8" name="Picture 7">
            <a:extLst>
              <a:ext uri="{FF2B5EF4-FFF2-40B4-BE49-F238E27FC236}">
                <a16:creationId xmlns:a16="http://schemas.microsoft.com/office/drawing/2014/main" id="{F39E2DC0-299B-E0F3-39E0-B8578066F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792" y="4226761"/>
            <a:ext cx="2857500" cy="1600200"/>
          </a:xfrm>
          <a:prstGeom prst="rect">
            <a:avLst/>
          </a:prstGeom>
        </p:spPr>
      </p:pic>
      <p:pic>
        <p:nvPicPr>
          <p:cNvPr id="10" name="Picture 9">
            <a:extLst>
              <a:ext uri="{FF2B5EF4-FFF2-40B4-BE49-F238E27FC236}">
                <a16:creationId xmlns:a16="http://schemas.microsoft.com/office/drawing/2014/main" id="{013C9FDE-BAC0-F2EA-921B-954599EB5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5392" y="4026737"/>
            <a:ext cx="3205747" cy="1800224"/>
          </a:xfrm>
          <a:prstGeom prst="rect">
            <a:avLst/>
          </a:prstGeom>
        </p:spPr>
      </p:pic>
      <p:pic>
        <p:nvPicPr>
          <p:cNvPr id="12" name="Picture 11">
            <a:extLst>
              <a:ext uri="{FF2B5EF4-FFF2-40B4-BE49-F238E27FC236}">
                <a16:creationId xmlns:a16="http://schemas.microsoft.com/office/drawing/2014/main" id="{2DD047B6-577A-F240-158B-084B9AEB5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2230" y="4126749"/>
            <a:ext cx="3325234" cy="2495367"/>
          </a:xfrm>
          <a:prstGeom prst="rect">
            <a:avLst/>
          </a:prstGeom>
        </p:spPr>
      </p:pic>
      <p:grpSp>
        <p:nvGrpSpPr>
          <p:cNvPr id="15" name="Group 14">
            <a:extLst>
              <a:ext uri="{FF2B5EF4-FFF2-40B4-BE49-F238E27FC236}">
                <a16:creationId xmlns:a16="http://schemas.microsoft.com/office/drawing/2014/main" id="{898C9E05-6D92-1437-7646-2DC7C848F5E2}"/>
              </a:ext>
            </a:extLst>
          </p:cNvPr>
          <p:cNvGrpSpPr/>
          <p:nvPr/>
        </p:nvGrpSpPr>
        <p:grpSpPr>
          <a:xfrm>
            <a:off x="3227917" y="1593202"/>
            <a:ext cx="1892541" cy="844420"/>
            <a:chOff x="3215183" y="1593202"/>
            <a:chExt cx="1892541" cy="844420"/>
          </a:xfrm>
        </p:grpSpPr>
        <p:sp>
          <p:nvSpPr>
            <p:cNvPr id="13" name="Rectangle 12">
              <a:extLst>
                <a:ext uri="{FF2B5EF4-FFF2-40B4-BE49-F238E27FC236}">
                  <a16:creationId xmlns:a16="http://schemas.microsoft.com/office/drawing/2014/main" id="{486497FF-20E7-EFD5-2086-27C0E1D2F6E5}"/>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Paralysis</a:t>
              </a:r>
              <a:endParaRPr lang="en-IN" sz="2400" dirty="0">
                <a:solidFill>
                  <a:schemeClr val="tx1"/>
                </a:solidFill>
                <a:latin typeface="Nunito" pitchFamily="2" charset="0"/>
              </a:endParaRPr>
            </a:p>
          </p:txBody>
        </p:sp>
        <p:sp>
          <p:nvSpPr>
            <p:cNvPr id="14" name="Rectangle 13">
              <a:extLst>
                <a:ext uri="{FF2B5EF4-FFF2-40B4-BE49-F238E27FC236}">
                  <a16:creationId xmlns:a16="http://schemas.microsoft.com/office/drawing/2014/main" id="{60BFDB41-A036-C774-41C8-F675E86BC367}"/>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1</a:t>
              </a:r>
              <a:endParaRPr lang="en-IN" sz="2400" dirty="0">
                <a:solidFill>
                  <a:schemeClr val="tx1"/>
                </a:solidFill>
                <a:latin typeface="Nunito" pitchFamily="2" charset="0"/>
              </a:endParaRPr>
            </a:p>
          </p:txBody>
        </p:sp>
      </p:grpSp>
      <p:grpSp>
        <p:nvGrpSpPr>
          <p:cNvPr id="16" name="Group 15">
            <a:extLst>
              <a:ext uri="{FF2B5EF4-FFF2-40B4-BE49-F238E27FC236}">
                <a16:creationId xmlns:a16="http://schemas.microsoft.com/office/drawing/2014/main" id="{2EF684A2-B2D9-B5CB-91AB-5F07470BF317}"/>
              </a:ext>
            </a:extLst>
          </p:cNvPr>
          <p:cNvGrpSpPr/>
          <p:nvPr/>
        </p:nvGrpSpPr>
        <p:grpSpPr>
          <a:xfrm>
            <a:off x="5234294" y="1593202"/>
            <a:ext cx="2019321" cy="844420"/>
            <a:chOff x="3215183" y="1593202"/>
            <a:chExt cx="1892541" cy="844420"/>
          </a:xfrm>
        </p:grpSpPr>
        <p:sp>
          <p:nvSpPr>
            <p:cNvPr id="17" name="Rectangle 16">
              <a:extLst>
                <a:ext uri="{FF2B5EF4-FFF2-40B4-BE49-F238E27FC236}">
                  <a16:creationId xmlns:a16="http://schemas.microsoft.com/office/drawing/2014/main" id="{F9A7F4E7-0C67-D947-95AC-437A5EB111CB}"/>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Shahid</a:t>
              </a:r>
              <a:endParaRPr lang="en-IN" sz="2400" dirty="0">
                <a:solidFill>
                  <a:schemeClr val="tx1"/>
                </a:solidFill>
                <a:latin typeface="Nunito" pitchFamily="2" charset="0"/>
              </a:endParaRPr>
            </a:p>
          </p:txBody>
        </p:sp>
        <p:sp>
          <p:nvSpPr>
            <p:cNvPr id="18" name="Rectangle 17">
              <a:extLst>
                <a:ext uri="{FF2B5EF4-FFF2-40B4-BE49-F238E27FC236}">
                  <a16:creationId xmlns:a16="http://schemas.microsoft.com/office/drawing/2014/main" id="{CD7E177B-5F52-A00F-1D70-44438F553FD4}"/>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3</a:t>
              </a:r>
              <a:endParaRPr lang="en-IN" sz="2400" dirty="0">
                <a:solidFill>
                  <a:schemeClr val="tx1"/>
                </a:solidFill>
                <a:latin typeface="Nunito" pitchFamily="2" charset="0"/>
              </a:endParaRPr>
            </a:p>
          </p:txBody>
        </p:sp>
      </p:grpSp>
      <p:grpSp>
        <p:nvGrpSpPr>
          <p:cNvPr id="19" name="Group 18">
            <a:extLst>
              <a:ext uri="{FF2B5EF4-FFF2-40B4-BE49-F238E27FC236}">
                <a16:creationId xmlns:a16="http://schemas.microsoft.com/office/drawing/2014/main" id="{09E73802-EA0C-D5A1-CA0F-04ECCA27D62E}"/>
              </a:ext>
            </a:extLst>
          </p:cNvPr>
          <p:cNvGrpSpPr/>
          <p:nvPr/>
        </p:nvGrpSpPr>
        <p:grpSpPr>
          <a:xfrm>
            <a:off x="7380185" y="1593202"/>
            <a:ext cx="2113106" cy="844420"/>
            <a:chOff x="3215183" y="1593202"/>
            <a:chExt cx="1892541" cy="844420"/>
          </a:xfrm>
        </p:grpSpPr>
        <p:sp>
          <p:nvSpPr>
            <p:cNvPr id="20" name="Rectangle 19">
              <a:extLst>
                <a:ext uri="{FF2B5EF4-FFF2-40B4-BE49-F238E27FC236}">
                  <a16:creationId xmlns:a16="http://schemas.microsoft.com/office/drawing/2014/main" id="{3B1523CE-02BC-69AF-1330-10F6CCF03E26}"/>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Anushka</a:t>
              </a:r>
              <a:endParaRPr lang="en-IN" sz="2400" dirty="0">
                <a:solidFill>
                  <a:schemeClr val="tx1"/>
                </a:solidFill>
                <a:latin typeface="Nunito" pitchFamily="2" charset="0"/>
              </a:endParaRPr>
            </a:p>
          </p:txBody>
        </p:sp>
        <p:sp>
          <p:nvSpPr>
            <p:cNvPr id="21" name="Rectangle 20">
              <a:extLst>
                <a:ext uri="{FF2B5EF4-FFF2-40B4-BE49-F238E27FC236}">
                  <a16:creationId xmlns:a16="http://schemas.microsoft.com/office/drawing/2014/main" id="{56EA0833-AAF6-0D0F-2713-E648933AA0E7}"/>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2</a:t>
              </a:r>
              <a:endParaRPr lang="en-IN" sz="2400" dirty="0">
                <a:solidFill>
                  <a:schemeClr val="tx1"/>
                </a:solidFill>
                <a:latin typeface="Nunito" pitchFamily="2" charset="0"/>
              </a:endParaRPr>
            </a:p>
          </p:txBody>
        </p:sp>
      </p:grpSp>
      <p:grpSp>
        <p:nvGrpSpPr>
          <p:cNvPr id="22" name="Group 21">
            <a:extLst>
              <a:ext uri="{FF2B5EF4-FFF2-40B4-BE49-F238E27FC236}">
                <a16:creationId xmlns:a16="http://schemas.microsoft.com/office/drawing/2014/main" id="{32BA122A-E55C-E163-5003-4509FD0351AB}"/>
              </a:ext>
            </a:extLst>
          </p:cNvPr>
          <p:cNvGrpSpPr/>
          <p:nvPr/>
        </p:nvGrpSpPr>
        <p:grpSpPr>
          <a:xfrm>
            <a:off x="9619861" y="1593202"/>
            <a:ext cx="2088189" cy="844420"/>
            <a:chOff x="3019535" y="1593202"/>
            <a:chExt cx="2088189" cy="844420"/>
          </a:xfrm>
        </p:grpSpPr>
        <p:sp>
          <p:nvSpPr>
            <p:cNvPr id="23" name="Rectangle 22">
              <a:extLst>
                <a:ext uri="{FF2B5EF4-FFF2-40B4-BE49-F238E27FC236}">
                  <a16:creationId xmlns:a16="http://schemas.microsoft.com/office/drawing/2014/main" id="{86251151-DC5F-AE39-C67B-B2A1A9E6B882}"/>
                </a:ext>
              </a:extLst>
            </p:cNvPr>
            <p:cNvSpPr/>
            <p:nvPr/>
          </p:nvSpPr>
          <p:spPr>
            <a:xfrm>
              <a:off x="3019535" y="1593202"/>
              <a:ext cx="1636441"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Abhishek</a:t>
              </a:r>
              <a:endParaRPr lang="en-IN" sz="2400" dirty="0">
                <a:solidFill>
                  <a:schemeClr val="tx1"/>
                </a:solidFill>
                <a:latin typeface="Nunito" pitchFamily="2" charset="0"/>
              </a:endParaRPr>
            </a:p>
          </p:txBody>
        </p:sp>
        <p:sp>
          <p:nvSpPr>
            <p:cNvPr id="24" name="Rectangle 23">
              <a:extLst>
                <a:ext uri="{FF2B5EF4-FFF2-40B4-BE49-F238E27FC236}">
                  <a16:creationId xmlns:a16="http://schemas.microsoft.com/office/drawing/2014/main" id="{49990D65-B653-899C-2668-E980789D2C9E}"/>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2</a:t>
              </a:r>
              <a:endParaRPr lang="en-IN" sz="2400" dirty="0">
                <a:solidFill>
                  <a:schemeClr val="tx1"/>
                </a:solidFill>
                <a:latin typeface="Nunito" pitchFamily="2" charset="0"/>
              </a:endParaRPr>
            </a:p>
          </p:txBody>
        </p:sp>
      </p:grpSp>
      <p:grpSp>
        <p:nvGrpSpPr>
          <p:cNvPr id="25" name="Group 24">
            <a:extLst>
              <a:ext uri="{FF2B5EF4-FFF2-40B4-BE49-F238E27FC236}">
                <a16:creationId xmlns:a16="http://schemas.microsoft.com/office/drawing/2014/main" id="{C4786840-1E6B-780B-3EC1-A370B41B9EC7}"/>
              </a:ext>
            </a:extLst>
          </p:cNvPr>
          <p:cNvGrpSpPr/>
          <p:nvPr/>
        </p:nvGrpSpPr>
        <p:grpSpPr>
          <a:xfrm>
            <a:off x="0" y="0"/>
            <a:ext cx="12192000" cy="1147667"/>
            <a:chOff x="0" y="0"/>
            <a:chExt cx="12192000" cy="1147667"/>
          </a:xfrm>
        </p:grpSpPr>
        <p:sp>
          <p:nvSpPr>
            <p:cNvPr id="26" name="Rectangle: Rounded Corners 25">
              <a:extLst>
                <a:ext uri="{FF2B5EF4-FFF2-40B4-BE49-F238E27FC236}">
                  <a16:creationId xmlns:a16="http://schemas.microsoft.com/office/drawing/2014/main" id="{4DB1F7B3-C0D7-F0F1-CA57-FAE1B16B9AC6}"/>
                </a:ext>
              </a:extLst>
            </p:cNvPr>
            <p:cNvSpPr/>
            <p:nvPr/>
          </p:nvSpPr>
          <p:spPr>
            <a:xfrm>
              <a:off x="0" y="398206"/>
              <a:ext cx="12192000" cy="385566"/>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831AA65-4492-4F0E-58C8-A97A0FCF4E9A}"/>
                </a:ext>
              </a:extLst>
            </p:cNvPr>
            <p:cNvSpPr/>
            <p:nvPr/>
          </p:nvSpPr>
          <p:spPr>
            <a:xfrm>
              <a:off x="5470422" y="0"/>
              <a:ext cx="1251155" cy="114766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ross 27">
              <a:extLst>
                <a:ext uri="{FF2B5EF4-FFF2-40B4-BE49-F238E27FC236}">
                  <a16:creationId xmlns:a16="http://schemas.microsoft.com/office/drawing/2014/main" id="{FA6F4EBD-6BB4-F1E0-CC3F-56F7761C457C}"/>
                </a:ext>
              </a:extLst>
            </p:cNvPr>
            <p:cNvSpPr/>
            <p:nvPr/>
          </p:nvSpPr>
          <p:spPr>
            <a:xfrm>
              <a:off x="5598367" y="155912"/>
              <a:ext cx="974497" cy="870153"/>
            </a:xfrm>
            <a:prstGeom prst="plus">
              <a:avLst>
                <a:gd name="adj" fmla="val 35534"/>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9" name="Oval 28">
            <a:extLst>
              <a:ext uri="{FF2B5EF4-FFF2-40B4-BE49-F238E27FC236}">
                <a16:creationId xmlns:a16="http://schemas.microsoft.com/office/drawing/2014/main" id="{7D98AE92-D5C8-AFF8-82ED-FC4F71048DB8}"/>
              </a:ext>
            </a:extLst>
          </p:cNvPr>
          <p:cNvSpPr/>
          <p:nvPr/>
        </p:nvSpPr>
        <p:spPr>
          <a:xfrm>
            <a:off x="2198531" y="4080097"/>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1</a:t>
            </a:r>
            <a:endParaRPr lang="en-IN" sz="2400" b="1" dirty="0">
              <a:solidFill>
                <a:schemeClr val="tx1"/>
              </a:solidFill>
            </a:endParaRPr>
          </a:p>
        </p:txBody>
      </p:sp>
      <p:sp>
        <p:nvSpPr>
          <p:cNvPr id="30" name="Oval 29">
            <a:extLst>
              <a:ext uri="{FF2B5EF4-FFF2-40B4-BE49-F238E27FC236}">
                <a16:creationId xmlns:a16="http://schemas.microsoft.com/office/drawing/2014/main" id="{76436AC9-35E8-70EE-A02D-97812551B8B9}"/>
              </a:ext>
            </a:extLst>
          </p:cNvPr>
          <p:cNvSpPr/>
          <p:nvPr/>
        </p:nvSpPr>
        <p:spPr>
          <a:xfrm>
            <a:off x="5820623" y="4561832"/>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3</a:t>
            </a:r>
            <a:endParaRPr lang="en-IN" sz="2400" b="1" dirty="0">
              <a:solidFill>
                <a:schemeClr val="tx1"/>
              </a:solidFill>
            </a:endParaRPr>
          </a:p>
        </p:txBody>
      </p:sp>
      <p:sp>
        <p:nvSpPr>
          <p:cNvPr id="31" name="Oval 30">
            <a:extLst>
              <a:ext uri="{FF2B5EF4-FFF2-40B4-BE49-F238E27FC236}">
                <a16:creationId xmlns:a16="http://schemas.microsoft.com/office/drawing/2014/main" id="{74360995-5D43-815B-C606-02B159B67D29}"/>
              </a:ext>
            </a:extLst>
          </p:cNvPr>
          <p:cNvSpPr/>
          <p:nvPr/>
        </p:nvSpPr>
        <p:spPr>
          <a:xfrm>
            <a:off x="7873389" y="4003032"/>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2</a:t>
            </a:r>
            <a:endParaRPr lang="en-IN" sz="2400" b="1" dirty="0">
              <a:solidFill>
                <a:schemeClr val="tx1"/>
              </a:solidFill>
            </a:endParaRPr>
          </a:p>
        </p:txBody>
      </p:sp>
      <p:sp>
        <p:nvSpPr>
          <p:cNvPr id="32" name="Oval 31">
            <a:extLst>
              <a:ext uri="{FF2B5EF4-FFF2-40B4-BE49-F238E27FC236}">
                <a16:creationId xmlns:a16="http://schemas.microsoft.com/office/drawing/2014/main" id="{31273187-A029-A881-20B7-6A74423F2347}"/>
              </a:ext>
            </a:extLst>
          </p:cNvPr>
          <p:cNvSpPr/>
          <p:nvPr/>
        </p:nvSpPr>
        <p:spPr>
          <a:xfrm>
            <a:off x="9864112" y="4290720"/>
            <a:ext cx="622300" cy="558800"/>
          </a:xfrm>
          <a:prstGeom prst="ellipse">
            <a:avLst/>
          </a:prstGeom>
          <a:solidFill>
            <a:srgbClr val="00B050"/>
          </a:solidFill>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schemeClr val="tx1"/>
                </a:solidFill>
              </a:rPr>
              <a:t>2</a:t>
            </a:r>
            <a:endParaRPr lang="en-IN" sz="2400" b="1" dirty="0">
              <a:solidFill>
                <a:schemeClr val="tx1"/>
              </a:solidFill>
            </a:endParaRPr>
          </a:p>
        </p:txBody>
      </p:sp>
      <p:grpSp>
        <p:nvGrpSpPr>
          <p:cNvPr id="40" name="Group 39">
            <a:extLst>
              <a:ext uri="{FF2B5EF4-FFF2-40B4-BE49-F238E27FC236}">
                <a16:creationId xmlns:a16="http://schemas.microsoft.com/office/drawing/2014/main" id="{DF3C81AB-BC3E-E01E-ACF4-D925D5B4D601}"/>
              </a:ext>
            </a:extLst>
          </p:cNvPr>
          <p:cNvGrpSpPr/>
          <p:nvPr/>
        </p:nvGrpSpPr>
        <p:grpSpPr>
          <a:xfrm>
            <a:off x="3227917" y="2724539"/>
            <a:ext cx="774916" cy="931273"/>
            <a:chOff x="3227917" y="2724539"/>
            <a:chExt cx="774916" cy="931273"/>
          </a:xfrm>
        </p:grpSpPr>
        <p:cxnSp>
          <p:nvCxnSpPr>
            <p:cNvPr id="34" name="Straight Arrow Connector 33">
              <a:extLst>
                <a:ext uri="{FF2B5EF4-FFF2-40B4-BE49-F238E27FC236}">
                  <a16:creationId xmlns:a16="http://schemas.microsoft.com/office/drawing/2014/main" id="{90C928F5-DF32-A8D3-9D5D-CBBDC7B4C954}"/>
                </a:ext>
              </a:extLst>
            </p:cNvPr>
            <p:cNvCxnSpPr>
              <a:cxnSpLocks/>
            </p:cNvCxnSpPr>
            <p:nvPr/>
          </p:nvCxnSpPr>
          <p:spPr>
            <a:xfrm flipV="1">
              <a:off x="3554963" y="2724539"/>
              <a:ext cx="0" cy="531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D6BB7F9-7682-EA8B-A103-AA2234E461F3}"/>
                </a:ext>
              </a:extLst>
            </p:cNvPr>
            <p:cNvSpPr txBox="1"/>
            <p:nvPr/>
          </p:nvSpPr>
          <p:spPr>
            <a:xfrm>
              <a:off x="3227917" y="3286480"/>
              <a:ext cx="774916" cy="369332"/>
            </a:xfrm>
            <a:prstGeom prst="rect">
              <a:avLst/>
            </a:prstGeom>
            <a:noFill/>
          </p:spPr>
          <p:txBody>
            <a:bodyPr wrap="square" rtlCol="0">
              <a:spAutoFit/>
            </a:bodyPr>
            <a:lstStyle/>
            <a:p>
              <a:r>
                <a:rPr lang="en-US" b="1" dirty="0">
                  <a:latin typeface="Nunito" pitchFamily="2" charset="0"/>
                </a:rPr>
                <a:t>Front</a:t>
              </a:r>
              <a:endParaRPr lang="en-IN" b="1" dirty="0">
                <a:latin typeface="Nunito" pitchFamily="2" charset="0"/>
              </a:endParaRPr>
            </a:p>
          </p:txBody>
        </p:sp>
      </p:grpSp>
      <p:grpSp>
        <p:nvGrpSpPr>
          <p:cNvPr id="39" name="Group 38">
            <a:extLst>
              <a:ext uri="{FF2B5EF4-FFF2-40B4-BE49-F238E27FC236}">
                <a16:creationId xmlns:a16="http://schemas.microsoft.com/office/drawing/2014/main" id="{8FD231AA-5EDB-7F85-8E88-5BD212F0B70F}"/>
              </a:ext>
            </a:extLst>
          </p:cNvPr>
          <p:cNvGrpSpPr/>
          <p:nvPr/>
        </p:nvGrpSpPr>
        <p:grpSpPr>
          <a:xfrm>
            <a:off x="4507126" y="2726350"/>
            <a:ext cx="774916" cy="931274"/>
            <a:chOff x="4616130" y="2724538"/>
            <a:chExt cx="774916" cy="931274"/>
          </a:xfrm>
        </p:grpSpPr>
        <p:cxnSp>
          <p:nvCxnSpPr>
            <p:cNvPr id="36" name="Straight Arrow Connector 35">
              <a:extLst>
                <a:ext uri="{FF2B5EF4-FFF2-40B4-BE49-F238E27FC236}">
                  <a16:creationId xmlns:a16="http://schemas.microsoft.com/office/drawing/2014/main" id="{8025BDBB-61E5-00B7-FAC3-6AAC0A46130C}"/>
                </a:ext>
              </a:extLst>
            </p:cNvPr>
            <p:cNvCxnSpPr>
              <a:cxnSpLocks/>
            </p:cNvCxnSpPr>
            <p:nvPr/>
          </p:nvCxnSpPr>
          <p:spPr>
            <a:xfrm flipV="1">
              <a:off x="4916355" y="2724538"/>
              <a:ext cx="0" cy="531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4888E2D-20BA-1F96-89B8-2783310B1685}"/>
                </a:ext>
              </a:extLst>
            </p:cNvPr>
            <p:cNvSpPr txBox="1"/>
            <p:nvPr/>
          </p:nvSpPr>
          <p:spPr>
            <a:xfrm>
              <a:off x="4616130" y="3286480"/>
              <a:ext cx="774916" cy="369332"/>
            </a:xfrm>
            <a:prstGeom prst="rect">
              <a:avLst/>
            </a:prstGeom>
            <a:noFill/>
          </p:spPr>
          <p:txBody>
            <a:bodyPr wrap="square" rtlCol="0">
              <a:spAutoFit/>
            </a:bodyPr>
            <a:lstStyle/>
            <a:p>
              <a:r>
                <a:rPr lang="en-US" b="1" dirty="0">
                  <a:latin typeface="Nunito" pitchFamily="2" charset="0"/>
                </a:rPr>
                <a:t>Rear</a:t>
              </a:r>
              <a:endParaRPr lang="en-IN" b="1" dirty="0">
                <a:latin typeface="Nunito" pitchFamily="2" charset="0"/>
              </a:endParaRPr>
            </a:p>
          </p:txBody>
        </p:sp>
      </p:grpSp>
    </p:spTree>
    <p:extLst>
      <p:ext uri="{BB962C8B-B14F-4D97-AF65-F5344CB8AC3E}">
        <p14:creationId xmlns:p14="http://schemas.microsoft.com/office/powerpoint/2010/main" val="394674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ppt_x</p:attrName>
                                        </p:attrNameLst>
                                      </p:cBhvr>
                                      <p:tavLst>
                                        <p:tav tm="0">
                                          <p:val>
                                            <p:strVal val="#ppt_x"/>
                                          </p:val>
                                        </p:tav>
                                        <p:tav tm="100000">
                                          <p:val>
                                            <p:strVal val="#ppt_x"/>
                                          </p:val>
                                        </p:tav>
                                      </p:tavLst>
                                    </p:anim>
                                    <p:anim calcmode="lin" valueType="num">
                                      <p:cBhvr>
                                        <p:cTn id="57" dur="1000" fill="hold"/>
                                        <p:tgtEl>
                                          <p:spTgt spid="40"/>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42" presetClass="entr" presetSubtype="0"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anim calcmode="lin" valueType="num">
                                      <p:cBhvr>
                                        <p:cTn id="62" dur="1000" fill="hold"/>
                                        <p:tgtEl>
                                          <p:spTgt spid="39"/>
                                        </p:tgtEl>
                                        <p:attrNameLst>
                                          <p:attrName>ppt_x</p:attrName>
                                        </p:attrNameLst>
                                      </p:cBhvr>
                                      <p:tavLst>
                                        <p:tav tm="0">
                                          <p:val>
                                            <p:strVal val="#ppt_x"/>
                                          </p:val>
                                        </p:tav>
                                        <p:tav tm="100000">
                                          <p:val>
                                            <p:strVal val="#ppt_x"/>
                                          </p:val>
                                        </p:tav>
                                      </p:tavLst>
                                    </p:anim>
                                    <p:anim calcmode="lin" valueType="num">
                                      <p:cBhvr>
                                        <p:cTn id="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2.29167E-6 2.22222E-6 L 0.11511 0.00023 " pathEditMode="relative" rAng="0" ptsTypes="AA">
                                      <p:cBhvr>
                                        <p:cTn id="74" dur="2000" fill="hold"/>
                                        <p:tgtEl>
                                          <p:spTgt spid="39"/>
                                        </p:tgtEl>
                                        <p:attrNameLst>
                                          <p:attrName>ppt_x</p:attrName>
                                          <p:attrName>ppt_y</p:attrName>
                                        </p:attrNameLst>
                                      </p:cBhvr>
                                      <p:rCtr x="5755" y="0"/>
                                    </p:animMotion>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4" presetClass="path" presetSubtype="0" accel="50000" decel="50000" fill="hold" nodeType="clickEffect">
                                  <p:stCondLst>
                                    <p:cond delay="0"/>
                                  </p:stCondLst>
                                  <p:childTnLst>
                                    <p:animMotion origin="layout" path="M 5E-6 -1.48148E-6 L -0.0483 -0.0919 C -0.05833 -0.11273 -0.07343 -0.12315 -0.08919 -0.12315 C -0.10717 -0.12315 -0.12162 -0.11273 -0.13165 -0.0919 L -0.17969 -1.48148E-6 " pathEditMode="relative" rAng="0" ptsTypes="AAAAA">
                                      <p:cBhvr>
                                        <p:cTn id="85" dur="2000" fill="hold"/>
                                        <p:tgtEl>
                                          <p:spTgt spid="19"/>
                                        </p:tgtEl>
                                        <p:attrNameLst>
                                          <p:attrName>ppt_x</p:attrName>
                                          <p:attrName>ppt_y</p:attrName>
                                        </p:attrNameLst>
                                      </p:cBhvr>
                                      <p:rCtr x="-8984" y="-6157"/>
                                    </p:animMotion>
                                  </p:childTnLst>
                                </p:cTn>
                              </p:par>
                              <p:par>
                                <p:cTn id="86" presetID="63" presetClass="path" presetSubtype="0" accel="50000" decel="50000" fill="hold" nodeType="withEffect">
                                  <p:stCondLst>
                                    <p:cond delay="0"/>
                                  </p:stCondLst>
                                  <p:childTnLst>
                                    <p:animMotion origin="layout" path="M 6.25E-7 -1.48148E-6 L 0.17982 -1.48148E-6 " pathEditMode="relative" rAng="0" ptsTypes="AA">
                                      <p:cBhvr>
                                        <p:cTn id="87" dur="2000" fill="hold"/>
                                        <p:tgtEl>
                                          <p:spTgt spid="16"/>
                                        </p:tgtEl>
                                        <p:attrNameLst>
                                          <p:attrName>ppt_x</p:attrName>
                                          <p:attrName>ppt_y</p:attrName>
                                        </p:attrNameLst>
                                      </p:cBhvr>
                                      <p:rCtr x="9232" y="0"/>
                                    </p:animMotion>
                                  </p:childTnLst>
                                </p:cTn>
                              </p:par>
                            </p:childTnLst>
                          </p:cTn>
                        </p:par>
                        <p:par>
                          <p:cTn id="88" fill="hold">
                            <p:stCondLst>
                              <p:cond delay="2000"/>
                            </p:stCondLst>
                            <p:childTnLst>
                              <p:par>
                                <p:cTn id="89" presetID="63" presetClass="path" presetSubtype="0" accel="50000" decel="50000" fill="hold" nodeType="afterEffect">
                                  <p:stCondLst>
                                    <p:cond delay="0"/>
                                  </p:stCondLst>
                                  <p:childTnLst>
                                    <p:animMotion origin="layout" path="M 0.1151 0.00023 L 0.30417 0.00023 " pathEditMode="relative" rAng="0" ptsTypes="AA">
                                      <p:cBhvr>
                                        <p:cTn id="90" dur="2000" fill="hold"/>
                                        <p:tgtEl>
                                          <p:spTgt spid="39"/>
                                        </p:tgtEl>
                                        <p:attrNameLst>
                                          <p:attrName>ppt_x</p:attrName>
                                          <p:attrName>ppt_y</p:attrName>
                                        </p:attrNameLst>
                                      </p:cBhvr>
                                      <p:rCtr x="9635" y="-116"/>
                                    </p:animMotion>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4" presetClass="path" presetSubtype="0" accel="50000" decel="50000" fill="hold" nodeType="clickEffect">
                                  <p:stCondLst>
                                    <p:cond delay="0"/>
                                  </p:stCondLst>
                                  <p:childTnLst>
                                    <p:animMotion origin="layout" path="M -1.45833E-6 -1.48148E-6 L -0.04778 -0.09467 C -0.05768 -0.11574 -0.07252 -0.12662 -0.08815 -0.12662 C -0.10599 -0.12662 -0.12018 -0.11574 -0.13008 -0.09467 L -0.17773 -1.48148E-6 " pathEditMode="relative" rAng="0" ptsTypes="AAAAA">
                                      <p:cBhvr>
                                        <p:cTn id="101" dur="2000" fill="hold"/>
                                        <p:tgtEl>
                                          <p:spTgt spid="22"/>
                                        </p:tgtEl>
                                        <p:attrNameLst>
                                          <p:attrName>ppt_x</p:attrName>
                                          <p:attrName>ppt_y</p:attrName>
                                        </p:attrNameLst>
                                      </p:cBhvr>
                                      <p:rCtr x="-8893" y="-6343"/>
                                    </p:animMotion>
                                  </p:childTnLst>
                                </p:cTn>
                              </p:par>
                              <p:par>
                                <p:cTn id="102" presetID="63" presetClass="path" presetSubtype="0" accel="50000" decel="50000" fill="hold" nodeType="withEffect">
                                  <p:stCondLst>
                                    <p:cond delay="0"/>
                                  </p:stCondLst>
                                  <p:childTnLst>
                                    <p:animMotion origin="layout" path="M 0.17982 -2.59259E-6 L 0.3625 -1.48148E-6 " pathEditMode="relative" rAng="0" ptsTypes="AA">
                                      <p:cBhvr>
                                        <p:cTn id="103" dur="2000" fill="hold"/>
                                        <p:tgtEl>
                                          <p:spTgt spid="16"/>
                                        </p:tgtEl>
                                        <p:attrNameLst>
                                          <p:attrName>ppt_x</p:attrName>
                                          <p:attrName>ppt_y</p:attrName>
                                        </p:attrNameLst>
                                      </p:cBhvr>
                                      <p:rCtr x="8880" y="69"/>
                                    </p:animMotion>
                                  </p:childTnLst>
                                </p:cTn>
                              </p:par>
                            </p:childTnLst>
                          </p:cTn>
                        </p:par>
                        <p:par>
                          <p:cTn id="104" fill="hold">
                            <p:stCondLst>
                              <p:cond delay="2000"/>
                            </p:stCondLst>
                            <p:childTnLst>
                              <p:par>
                                <p:cTn id="105" presetID="63" presetClass="path" presetSubtype="0" accel="50000" decel="50000" fill="hold" nodeType="afterEffect">
                                  <p:stCondLst>
                                    <p:cond delay="0"/>
                                  </p:stCondLst>
                                  <p:childTnLst>
                                    <p:animMotion origin="layout" path="M 0.30416 0.00023 L 0.51615 0.00254 " pathEditMode="relative" rAng="0" ptsTypes="AA">
                                      <p:cBhvr>
                                        <p:cTn id="106" dur="2000" fill="hold"/>
                                        <p:tgtEl>
                                          <p:spTgt spid="39"/>
                                        </p:tgtEl>
                                        <p:attrNameLst>
                                          <p:attrName>ppt_x</p:attrName>
                                          <p:attrName>ppt_y</p:attrName>
                                        </p:attrNameLst>
                                      </p:cBhvr>
                                      <p:rCtr x="10742"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6AAB3-7EC0-1C0F-CFF9-79CAF8E7DB1D}"/>
              </a:ext>
            </a:extLst>
          </p:cNvPr>
          <p:cNvSpPr/>
          <p:nvPr/>
        </p:nvSpPr>
        <p:spPr>
          <a:xfrm>
            <a:off x="4142792" y="160528"/>
            <a:ext cx="4404049" cy="699796"/>
          </a:xfrm>
          <a:prstGeom prst="rect">
            <a:avLst/>
          </a:prstGeom>
          <a:solidFill>
            <a:srgbClr val="00B0F0"/>
          </a:solidFill>
          <a:ln w="381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latin typeface="Nunito" pitchFamily="2" charset="0"/>
              </a:rPr>
              <a:t>Comparator or Comparable</a:t>
            </a:r>
            <a:endParaRPr lang="en-IN" sz="2600" b="1" dirty="0">
              <a:solidFill>
                <a:schemeClr val="bg1"/>
              </a:solidFill>
              <a:latin typeface="Nunito" pitchFamily="2" charset="0"/>
            </a:endParaRPr>
          </a:p>
        </p:txBody>
      </p:sp>
      <p:grpSp>
        <p:nvGrpSpPr>
          <p:cNvPr id="5" name="Group 4">
            <a:extLst>
              <a:ext uri="{FF2B5EF4-FFF2-40B4-BE49-F238E27FC236}">
                <a16:creationId xmlns:a16="http://schemas.microsoft.com/office/drawing/2014/main" id="{BED656A2-834F-772E-5E5D-278359498205}"/>
              </a:ext>
            </a:extLst>
          </p:cNvPr>
          <p:cNvGrpSpPr/>
          <p:nvPr/>
        </p:nvGrpSpPr>
        <p:grpSpPr>
          <a:xfrm>
            <a:off x="1833458" y="1043533"/>
            <a:ext cx="8525084" cy="820140"/>
            <a:chOff x="611147" y="1223264"/>
            <a:chExt cx="8466780" cy="820140"/>
          </a:xfrm>
        </p:grpSpPr>
        <p:sp>
          <p:nvSpPr>
            <p:cNvPr id="3" name="Rectangle 2">
              <a:extLst>
                <a:ext uri="{FF2B5EF4-FFF2-40B4-BE49-F238E27FC236}">
                  <a16:creationId xmlns:a16="http://schemas.microsoft.com/office/drawing/2014/main" id="{4BF44175-F8B8-B996-75EB-EC33A06D5496}"/>
                </a:ext>
              </a:extLst>
            </p:cNvPr>
            <p:cNvSpPr/>
            <p:nvPr/>
          </p:nvSpPr>
          <p:spPr>
            <a:xfrm rot="16200000">
              <a:off x="4434467" y="-2600056"/>
              <a:ext cx="820140" cy="8466780"/>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FAE0D1E-838A-40A5-F9C6-C752A849851F}"/>
                </a:ext>
              </a:extLst>
            </p:cNvPr>
            <p:cNvSpPr txBox="1"/>
            <p:nvPr/>
          </p:nvSpPr>
          <p:spPr>
            <a:xfrm>
              <a:off x="713784" y="1233546"/>
              <a:ext cx="8364143" cy="707886"/>
            </a:xfrm>
            <a:prstGeom prst="rect">
              <a:avLst/>
            </a:prstGeom>
            <a:noFill/>
          </p:spPr>
          <p:txBody>
            <a:bodyPr wrap="square" rtlCol="0">
              <a:spAutoFit/>
            </a:bodyPr>
            <a:lstStyle/>
            <a:p>
              <a:pPr marL="0" marR="0">
                <a:spcBef>
                  <a:spcPts val="0"/>
                </a:spcBef>
                <a:spcAft>
                  <a:spcPts val="0"/>
                </a:spcAft>
              </a:pPr>
              <a:r>
                <a:rPr lang="en-IN" sz="2000" dirty="0">
                  <a:solidFill>
                    <a:srgbClr val="808080"/>
                  </a:solidFill>
                  <a:effectLst/>
                  <a:latin typeface="Courier New" panose="02070309020205020404" pitchFamily="49" charset="0"/>
                </a:rPr>
                <a:t>//Syntax for declaring a priority queue</a:t>
              </a:r>
              <a:endParaRPr lang="en-IN" sz="2000" dirty="0">
                <a:solidFill>
                  <a:srgbClr val="AAAAAA"/>
                </a:solidFill>
                <a:effectLst/>
                <a:latin typeface="Courier New" panose="02070309020205020404" pitchFamily="49" charset="0"/>
              </a:endParaRPr>
            </a:p>
            <a:p>
              <a:pPr marL="0" marR="0">
                <a:spcBef>
                  <a:spcPts val="0"/>
                </a:spcBef>
                <a:spcAft>
                  <a:spcPts val="0"/>
                </a:spcAft>
              </a:pPr>
              <a:r>
                <a:rPr lang="en-IN" sz="2000" dirty="0">
                  <a:solidFill>
                    <a:srgbClr val="1290C3"/>
                  </a:solidFill>
                  <a:effectLst/>
                  <a:latin typeface="Courier New" panose="02070309020205020404" pitchFamily="49" charset="0"/>
                </a:rPr>
                <a:t>PriorityQueue</a:t>
              </a:r>
              <a:r>
                <a:rPr lang="en-IN" sz="2000" dirty="0">
                  <a:solidFill>
                    <a:srgbClr val="E6E6FA"/>
                  </a:solidFill>
                  <a:effectLst/>
                  <a:latin typeface="Courier New" panose="02070309020205020404" pitchFamily="49" charset="0"/>
                </a:rPr>
                <a:t>&lt;</a:t>
              </a:r>
              <a:r>
                <a:rPr lang="en-IN" sz="2000" dirty="0">
                  <a:solidFill>
                    <a:srgbClr val="B166DA"/>
                  </a:solidFill>
                  <a:latin typeface="Courier New" panose="02070309020205020404" pitchFamily="49" charset="0"/>
                </a:rPr>
                <a:t>T</a:t>
              </a:r>
              <a:r>
                <a:rPr lang="en-IN" sz="2000" dirty="0">
                  <a:solidFill>
                    <a:srgbClr val="E6E6FA"/>
                  </a:solidFill>
                  <a:effectLst/>
                  <a:latin typeface="Courier New" panose="02070309020205020404" pitchFamily="49" charset="0"/>
                </a:rPr>
                <a:t>&gt;</a:t>
              </a:r>
              <a:r>
                <a:rPr lang="en-IN" sz="2000" dirty="0">
                  <a:solidFill>
                    <a:srgbClr val="D9E8F7"/>
                  </a:solidFill>
                  <a:effectLst/>
                  <a:latin typeface="Courier New" panose="02070309020205020404" pitchFamily="49" charset="0"/>
                </a:rPr>
                <a:t> </a:t>
              </a:r>
              <a:r>
                <a:rPr lang="en-IN" sz="2000" dirty="0">
                  <a:solidFill>
                    <a:srgbClr val="F2F200"/>
                  </a:solidFill>
                  <a:effectLst/>
                  <a:latin typeface="Courier New" panose="02070309020205020404" pitchFamily="49" charset="0"/>
                </a:rPr>
                <a:t>pq</a:t>
              </a:r>
              <a:r>
                <a:rPr lang="en-IN" sz="2000" dirty="0">
                  <a:solidFill>
                    <a:srgbClr val="D9E8F7"/>
                  </a:solidFill>
                  <a:effectLst/>
                  <a:latin typeface="Courier New" panose="02070309020205020404" pitchFamily="49" charset="0"/>
                </a:rPr>
                <a:t> </a:t>
              </a:r>
              <a:r>
                <a:rPr lang="en-IN" sz="2000" dirty="0">
                  <a:solidFill>
                    <a:srgbClr val="E6E6FA"/>
                  </a:solidFill>
                  <a:effectLst/>
                  <a:latin typeface="Courier New" panose="02070309020205020404" pitchFamily="49" charset="0"/>
                </a:rPr>
                <a:t>=</a:t>
              </a:r>
              <a:r>
                <a:rPr lang="en-IN" sz="2000" dirty="0">
                  <a:solidFill>
                    <a:srgbClr val="D9E8F7"/>
                  </a:solidFill>
                  <a:effectLst/>
                  <a:latin typeface="Courier New" panose="02070309020205020404" pitchFamily="49" charset="0"/>
                </a:rPr>
                <a:t> </a:t>
              </a:r>
              <a:r>
                <a:rPr lang="en-IN" sz="2000" dirty="0">
                  <a:solidFill>
                    <a:srgbClr val="CC6C1D"/>
                  </a:solidFill>
                  <a:effectLst/>
                  <a:latin typeface="Courier New" panose="02070309020205020404" pitchFamily="49" charset="0"/>
                </a:rPr>
                <a:t>new</a:t>
              </a:r>
              <a:r>
                <a:rPr lang="en-IN" sz="2000" dirty="0">
                  <a:solidFill>
                    <a:srgbClr val="D9E8F7"/>
                  </a:solidFill>
                  <a:effectLst/>
                  <a:latin typeface="Courier New" panose="02070309020205020404" pitchFamily="49" charset="0"/>
                </a:rPr>
                <a:t> </a:t>
              </a:r>
              <a:r>
                <a:rPr lang="en-IN" sz="2000" dirty="0">
                  <a:solidFill>
                    <a:srgbClr val="A7EC21"/>
                  </a:solidFill>
                  <a:effectLst/>
                  <a:latin typeface="Courier New" panose="02070309020205020404" pitchFamily="49" charset="0"/>
                </a:rPr>
                <a:t>PriorityQueue</a:t>
              </a:r>
              <a:r>
                <a:rPr lang="en-IN" sz="2000" dirty="0">
                  <a:solidFill>
                    <a:srgbClr val="E6E6FA"/>
                  </a:solidFill>
                  <a:effectLst/>
                  <a:latin typeface="Courier New" panose="02070309020205020404" pitchFamily="49" charset="0"/>
                </a:rPr>
                <a:t>&lt;&gt;</a:t>
              </a:r>
              <a:r>
                <a:rPr lang="en-IN" sz="2000" dirty="0">
                  <a:solidFill>
                    <a:srgbClr val="F9FAF4"/>
                  </a:solidFill>
                  <a:effectLst/>
                  <a:latin typeface="Courier New" panose="02070309020205020404" pitchFamily="49" charset="0"/>
                </a:rPr>
                <a:t>(</a:t>
              </a:r>
              <a:r>
                <a:rPr lang="en-IN" sz="2000" dirty="0">
                  <a:solidFill>
                    <a:srgbClr val="FF66FF"/>
                  </a:solidFill>
                  <a:effectLst/>
                  <a:latin typeface="Courier New" panose="02070309020205020404" pitchFamily="49" charset="0"/>
                </a:rPr>
                <a:t>Comparator</a:t>
              </a:r>
              <a:r>
                <a:rPr lang="en-IN" sz="2000" dirty="0">
                  <a:solidFill>
                    <a:srgbClr val="F9FAF4"/>
                  </a:solidFill>
                  <a:effectLst/>
                  <a:latin typeface="Courier New" panose="02070309020205020404" pitchFamily="49" charset="0"/>
                </a:rPr>
                <a:t>)</a:t>
              </a:r>
              <a:r>
                <a:rPr lang="en-IN" sz="2000" dirty="0">
                  <a:solidFill>
                    <a:srgbClr val="E6E6FA"/>
                  </a:solidFill>
                  <a:effectLst/>
                  <a:latin typeface="Courier New" panose="02070309020205020404" pitchFamily="49" charset="0"/>
                </a:rPr>
                <a:t>;</a:t>
              </a:r>
              <a:endParaRPr lang="en-IN" sz="2000" dirty="0">
                <a:solidFill>
                  <a:srgbClr val="AAAAAA"/>
                </a:solidFill>
                <a:effectLst/>
                <a:latin typeface="Courier New" panose="02070309020205020404" pitchFamily="49" charset="0"/>
              </a:endParaRPr>
            </a:p>
          </p:txBody>
        </p:sp>
      </p:grpSp>
      <p:sp>
        <p:nvSpPr>
          <p:cNvPr id="7" name="TextBox 6">
            <a:extLst>
              <a:ext uri="{FF2B5EF4-FFF2-40B4-BE49-F238E27FC236}">
                <a16:creationId xmlns:a16="http://schemas.microsoft.com/office/drawing/2014/main" id="{DB76D336-584E-00F5-AC88-84E11D87C732}"/>
              </a:ext>
            </a:extLst>
          </p:cNvPr>
          <p:cNvSpPr txBox="1"/>
          <p:nvPr/>
        </p:nvSpPr>
        <p:spPr>
          <a:xfrm>
            <a:off x="249593" y="2250588"/>
            <a:ext cx="5264799" cy="3970318"/>
          </a:xfrm>
          <a:prstGeom prst="rect">
            <a:avLst/>
          </a:prstGeom>
          <a:noFill/>
        </p:spPr>
        <p:txBody>
          <a:bodyPr wrap="square">
            <a:spAutoFit/>
          </a:bodyPr>
          <a:lstStyle/>
          <a:p>
            <a:pPr algn="just"/>
            <a:r>
              <a:rPr lang="en-US" b="1" i="0" dirty="0">
                <a:solidFill>
                  <a:srgbClr val="273239"/>
                </a:solidFill>
                <a:effectLst/>
                <a:latin typeface="Nunito" pitchFamily="2" charset="0"/>
              </a:rPr>
              <a:t>PriorityQueue(Comparator comparator) :</a:t>
            </a:r>
            <a:r>
              <a:rPr lang="en-US" b="0" i="0" dirty="0">
                <a:solidFill>
                  <a:srgbClr val="273239"/>
                </a:solidFill>
                <a:effectLst/>
                <a:latin typeface="Nunito" pitchFamily="2" charset="0"/>
              </a:rPr>
              <a:t> </a:t>
            </a:r>
          </a:p>
          <a:p>
            <a:pPr algn="just"/>
            <a:endParaRPr lang="en-US" b="0" i="0" dirty="0">
              <a:solidFill>
                <a:srgbClr val="273239"/>
              </a:solidFill>
              <a:effectLst/>
              <a:latin typeface="Nunito" pitchFamily="2" charset="0"/>
            </a:endParaRPr>
          </a:p>
          <a:p>
            <a:pPr algn="just"/>
            <a:r>
              <a:rPr lang="en-US" b="0" i="0" dirty="0">
                <a:solidFill>
                  <a:srgbClr val="273239"/>
                </a:solidFill>
                <a:effectLst/>
                <a:latin typeface="Nunito" pitchFamily="2" charset="0"/>
              </a:rPr>
              <a:t>This creates a PriorityQueue with the specified initial capacity that orders its elements according to the specified comparator.</a:t>
            </a:r>
          </a:p>
          <a:p>
            <a:pPr algn="just"/>
            <a:endParaRPr lang="en-US" b="0" i="0" dirty="0">
              <a:solidFill>
                <a:srgbClr val="273239"/>
              </a:solidFill>
              <a:effectLst/>
              <a:latin typeface="Nunito" pitchFamily="2" charset="0"/>
            </a:endParaRPr>
          </a:p>
          <a:p>
            <a:pPr marL="0" marR="0" algn="just">
              <a:spcBef>
                <a:spcPts val="0"/>
              </a:spcBef>
              <a:spcAft>
                <a:spcPts val="0"/>
              </a:spcAft>
            </a:pPr>
            <a:r>
              <a:rPr lang="en-US" sz="1800" dirty="0">
                <a:solidFill>
                  <a:schemeClr val="tx1">
                    <a:lumMod val="85000"/>
                    <a:lumOff val="15000"/>
                  </a:schemeClr>
                </a:solidFill>
                <a:effectLst/>
                <a:latin typeface="Nunito" pitchFamily="2" charset="0"/>
              </a:rPr>
              <a:t>It compare an object of the same class with an instance of that class</a:t>
            </a:r>
            <a:r>
              <a:rPr lang="en-US" dirty="0">
                <a:solidFill>
                  <a:schemeClr val="tx1">
                    <a:lumMod val="85000"/>
                    <a:lumOff val="15000"/>
                  </a:schemeClr>
                </a:solidFill>
                <a:latin typeface="Nunito" pitchFamily="2" charset="0"/>
              </a:rPr>
              <a:t> and</a:t>
            </a:r>
            <a:r>
              <a:rPr lang="en-US" sz="1800" dirty="0">
                <a:solidFill>
                  <a:schemeClr val="tx1">
                    <a:lumMod val="85000"/>
                    <a:lumOff val="15000"/>
                  </a:schemeClr>
                </a:solidFill>
                <a:effectLst/>
                <a:latin typeface="Nunito" pitchFamily="2" charset="0"/>
              </a:rPr>
              <a:t> provides ordering of data for objects of the user-defined class.</a:t>
            </a:r>
          </a:p>
          <a:p>
            <a:pPr marL="0" marR="0" algn="just">
              <a:spcBef>
                <a:spcPts val="0"/>
              </a:spcBef>
              <a:spcAft>
                <a:spcPts val="0"/>
              </a:spcAft>
            </a:pPr>
            <a:endParaRPr lang="en-US" dirty="0">
              <a:solidFill>
                <a:schemeClr val="tx1">
                  <a:lumMod val="85000"/>
                  <a:lumOff val="15000"/>
                </a:schemeClr>
              </a:solidFill>
              <a:latin typeface="Nunito" pitchFamily="2" charset="0"/>
            </a:endParaRPr>
          </a:p>
          <a:p>
            <a:pPr marL="0" marR="0" algn="just">
              <a:spcBef>
                <a:spcPts val="0"/>
              </a:spcBef>
              <a:spcAft>
                <a:spcPts val="0"/>
              </a:spcAft>
            </a:pPr>
            <a:r>
              <a:rPr lang="en-US" dirty="0">
                <a:solidFill>
                  <a:schemeClr val="tx1">
                    <a:lumMod val="85000"/>
                    <a:lumOff val="15000"/>
                  </a:schemeClr>
                </a:solidFill>
                <a:latin typeface="Nunito" pitchFamily="2" charset="0"/>
              </a:rPr>
              <a:t>For example in the case of the hospital code, the Comparable interface is used to compare objects of the Patient class based on their priority numbers.</a:t>
            </a:r>
            <a:endParaRPr lang="en-US" sz="1800" dirty="0">
              <a:solidFill>
                <a:schemeClr val="tx1">
                  <a:lumMod val="85000"/>
                  <a:lumOff val="15000"/>
                </a:schemeClr>
              </a:solidFill>
              <a:effectLst/>
              <a:latin typeface="Nunito" pitchFamily="2" charset="0"/>
            </a:endParaRPr>
          </a:p>
        </p:txBody>
      </p:sp>
      <p:grpSp>
        <p:nvGrpSpPr>
          <p:cNvPr id="10" name="Group 9">
            <a:extLst>
              <a:ext uri="{FF2B5EF4-FFF2-40B4-BE49-F238E27FC236}">
                <a16:creationId xmlns:a16="http://schemas.microsoft.com/office/drawing/2014/main" id="{2EE81CC5-900C-73DE-28CC-F78B7F3A1B3F}"/>
              </a:ext>
            </a:extLst>
          </p:cNvPr>
          <p:cNvGrpSpPr/>
          <p:nvPr/>
        </p:nvGrpSpPr>
        <p:grpSpPr>
          <a:xfrm>
            <a:off x="5757520" y="2046879"/>
            <a:ext cx="6288300" cy="4670984"/>
            <a:chOff x="679099" y="1210203"/>
            <a:chExt cx="8765724" cy="898803"/>
          </a:xfrm>
        </p:grpSpPr>
        <p:sp>
          <p:nvSpPr>
            <p:cNvPr id="11" name="Rectangle 10">
              <a:extLst>
                <a:ext uri="{FF2B5EF4-FFF2-40B4-BE49-F238E27FC236}">
                  <a16:creationId xmlns:a16="http://schemas.microsoft.com/office/drawing/2014/main" id="{7C239803-5455-FE41-2063-7BD745BAA994}"/>
                </a:ext>
              </a:extLst>
            </p:cNvPr>
            <p:cNvSpPr/>
            <p:nvPr/>
          </p:nvSpPr>
          <p:spPr>
            <a:xfrm rot="16200000">
              <a:off x="4542449" y="-2653142"/>
              <a:ext cx="894879" cy="8621570"/>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07192C85-03BD-6D5F-C7B0-55DC8D6F27CA}"/>
                </a:ext>
              </a:extLst>
            </p:cNvPr>
            <p:cNvSpPr txBox="1"/>
            <p:nvPr/>
          </p:nvSpPr>
          <p:spPr>
            <a:xfrm>
              <a:off x="679099" y="1219178"/>
              <a:ext cx="8765724" cy="889828"/>
            </a:xfrm>
            <a:prstGeom prst="rect">
              <a:avLst/>
            </a:prstGeom>
            <a:noFill/>
          </p:spPr>
          <p:txBody>
            <a:bodyPr wrap="square" rtlCol="0">
              <a:spAutoFit/>
            </a:bodyPr>
            <a:lstStyle/>
            <a:p>
              <a:pPr marL="0" marR="0">
                <a:spcBef>
                  <a:spcPts val="0"/>
                </a:spcBef>
                <a:spcAft>
                  <a:spcPts val="0"/>
                </a:spcAft>
              </a:pPr>
              <a:r>
                <a:rPr lang="en-IN" dirty="0">
                  <a:solidFill>
                    <a:schemeClr val="bg1">
                      <a:lumMod val="50000"/>
                    </a:schemeClr>
                  </a:solidFill>
                  <a:effectLst/>
                  <a:latin typeface="Courier New" panose="02070309020205020404" pitchFamily="49" charset="0"/>
                </a:rPr>
                <a:t>//pseudocode</a:t>
              </a:r>
            </a:p>
            <a:p>
              <a:pPr marL="0" marR="0">
                <a:spcBef>
                  <a:spcPts val="0"/>
                </a:spcBef>
                <a:spcAft>
                  <a:spcPts val="0"/>
                </a:spcAft>
              </a:pPr>
              <a:endParaRPr lang="en-IN" sz="1050" dirty="0">
                <a:solidFill>
                  <a:schemeClr val="bg1">
                    <a:lumMod val="50000"/>
                  </a:schemeClr>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class</a:t>
              </a:r>
              <a:r>
                <a:rPr lang="en-IN" sz="1400" dirty="0">
                  <a:solidFill>
                    <a:srgbClr val="D9E8F7"/>
                  </a:solidFill>
                  <a:effectLst/>
                  <a:latin typeface="Courier New" panose="02070309020205020404" pitchFamily="49" charset="0"/>
                </a:rPr>
                <a:t> </a:t>
              </a:r>
              <a:r>
                <a:rPr lang="en-IN" sz="1400" dirty="0">
                  <a:solidFill>
                    <a:srgbClr val="1290C3"/>
                  </a:solidFill>
                  <a:effectLst/>
                  <a:latin typeface="Courier New" panose="02070309020205020404" pitchFamily="49" charset="0"/>
                </a:rPr>
                <a:t>Patient</a:t>
              </a:r>
              <a:r>
                <a:rPr lang="en-IN" sz="1400" dirty="0">
                  <a:solidFill>
                    <a:srgbClr val="D9E8F7"/>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implements</a:t>
              </a:r>
              <a:r>
                <a:rPr lang="en-IN" sz="1400" dirty="0">
                  <a:solidFill>
                    <a:srgbClr val="D9E8F7"/>
                  </a:solidFill>
                  <a:effectLst/>
                  <a:latin typeface="Courier New" panose="02070309020205020404" pitchFamily="49" charset="0"/>
                </a:rPr>
                <a:t> </a:t>
              </a:r>
              <a:r>
                <a:rPr lang="en-IN" sz="1400" dirty="0">
                  <a:solidFill>
                    <a:srgbClr val="80F2F6"/>
                  </a:solidFill>
                  <a:effectLst/>
                  <a:latin typeface="Courier New" panose="02070309020205020404" pitchFamily="49" charset="0"/>
                </a:rPr>
                <a:t>Comparable</a:t>
              </a:r>
              <a:r>
                <a:rPr lang="en-IN" sz="1400" dirty="0">
                  <a:solidFill>
                    <a:srgbClr val="E6E6FA"/>
                  </a:solidFill>
                  <a:effectLst/>
                  <a:latin typeface="Courier New" panose="02070309020205020404" pitchFamily="49" charset="0"/>
                </a:rPr>
                <a:t>&lt;</a:t>
              </a:r>
              <a:r>
                <a:rPr lang="en-IN" sz="1400" dirty="0">
                  <a:solidFill>
                    <a:srgbClr val="B166DA"/>
                  </a:solidFill>
                  <a:effectLst/>
                  <a:latin typeface="Courier New" panose="02070309020205020404" pitchFamily="49" charset="0"/>
                </a:rPr>
                <a:t>Patient</a:t>
              </a:r>
              <a:r>
                <a:rPr lang="en-IN" sz="1400" dirty="0">
                  <a:solidFill>
                    <a:srgbClr val="E6E6FA"/>
                  </a:solidFill>
                  <a:effectLst/>
                  <a:latin typeface="Courier New" panose="02070309020205020404" pitchFamily="49" charset="0"/>
                </a:rPr>
                <a:t>&gt;</a:t>
              </a:r>
              <a:r>
                <a:rPr lang="en-IN" sz="1400" dirty="0">
                  <a:solidFill>
                    <a:srgbClr val="F9FAF4"/>
                  </a:solidFill>
                  <a:effectLst/>
                  <a:latin typeface="Courier New" panose="02070309020205020404" pitchFamily="49" charset="0"/>
                </a:rPr>
                <a:t>{</a:t>
              </a:r>
              <a:endParaRPr lang="en-IN" sz="1400" dirty="0">
                <a:solidFill>
                  <a:srgbClr val="AAAAAA"/>
                </a:solidFill>
                <a:latin typeface="Courier New" panose="02070309020205020404" pitchFamily="49" charset="0"/>
              </a:endParaRPr>
            </a:p>
            <a:p>
              <a:pPr marL="0" marR="0">
                <a:spcBef>
                  <a:spcPts val="0"/>
                </a:spcBef>
                <a:spcAft>
                  <a:spcPts val="0"/>
                </a:spcAft>
              </a:pPr>
              <a:r>
                <a:rPr lang="en-IN" sz="1400" dirty="0">
                  <a:solidFill>
                    <a:srgbClr val="AAAAAA"/>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private</a:t>
              </a:r>
              <a:r>
                <a:rPr lang="en-IN" sz="1400" dirty="0">
                  <a:solidFill>
                    <a:srgbClr val="D9E8F7"/>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int</a:t>
              </a:r>
              <a:r>
                <a:rPr lang="en-IN" sz="1400" dirty="0">
                  <a:solidFill>
                    <a:srgbClr val="D9E8F7"/>
                  </a:solidFill>
                  <a:effectLst/>
                  <a:latin typeface="Courier New" panose="02070309020205020404" pitchFamily="49" charset="0"/>
                </a:rPr>
                <a:t> </a:t>
              </a:r>
              <a:r>
                <a:rPr lang="en-IN" sz="1400" dirty="0">
                  <a:solidFill>
                    <a:srgbClr val="66E1F8"/>
                  </a:solidFill>
                  <a:effectLst/>
                  <a:latin typeface="Courier New" panose="02070309020205020404" pitchFamily="49" charset="0"/>
                </a:rPr>
                <a:t>priorityNumber</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latin typeface="Courier New" panose="02070309020205020404" pitchFamily="49" charset="0"/>
                </a:rPr>
                <a:t>      </a:t>
              </a:r>
              <a:r>
                <a:rPr lang="en-IN" sz="1400" dirty="0">
                  <a:solidFill>
                    <a:srgbClr val="CC6C1D"/>
                  </a:solidFill>
                  <a:effectLst/>
                  <a:latin typeface="Courier New" panose="02070309020205020404" pitchFamily="49" charset="0"/>
                </a:rPr>
                <a:t>private</a:t>
              </a:r>
              <a:r>
                <a:rPr lang="en-IN" sz="1400" dirty="0">
                  <a:solidFill>
                    <a:srgbClr val="D9E8F7"/>
                  </a:solidFill>
                  <a:effectLst/>
                  <a:latin typeface="Courier New" panose="02070309020205020404" pitchFamily="49" charset="0"/>
                </a:rPr>
                <a:t> </a:t>
              </a:r>
              <a:r>
                <a:rPr lang="en-IN" sz="1400" dirty="0">
                  <a:solidFill>
                    <a:srgbClr val="1290C3"/>
                  </a:solidFill>
                  <a:effectLst/>
                  <a:latin typeface="Courier New" panose="02070309020205020404" pitchFamily="49" charset="0"/>
                </a:rPr>
                <a:t>String</a:t>
              </a:r>
              <a:r>
                <a:rPr lang="en-IN" sz="1400" dirty="0">
                  <a:solidFill>
                    <a:srgbClr val="D9E8F7"/>
                  </a:solidFill>
                  <a:effectLst/>
                  <a:latin typeface="Courier New" panose="02070309020205020404" pitchFamily="49" charset="0"/>
                </a:rPr>
                <a:t> </a:t>
              </a:r>
              <a:r>
                <a:rPr lang="en-IN" sz="1400" dirty="0">
                  <a:solidFill>
                    <a:srgbClr val="66E1F8"/>
                  </a:solidFill>
                  <a:effectLst/>
                  <a:latin typeface="Courier New" panose="02070309020205020404" pitchFamily="49" charset="0"/>
                </a:rPr>
                <a:t>name</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public</a:t>
              </a:r>
              <a:r>
                <a:rPr lang="en-IN" sz="1400" dirty="0">
                  <a:solidFill>
                    <a:srgbClr val="D9E8F7"/>
                  </a:solidFill>
                  <a:effectLst/>
                  <a:latin typeface="Courier New" panose="02070309020205020404" pitchFamily="49" charset="0"/>
                </a:rPr>
                <a:t> </a:t>
              </a:r>
              <a:r>
                <a:rPr lang="en-IN" sz="1400" dirty="0">
                  <a:solidFill>
                    <a:srgbClr val="1EB540"/>
                  </a:solidFill>
                  <a:effectLst/>
                  <a:latin typeface="Courier New" panose="02070309020205020404" pitchFamily="49" charset="0"/>
                </a:rPr>
                <a:t>Patient</a:t>
              </a:r>
              <a:r>
                <a:rPr lang="en-IN" sz="1400" dirty="0">
                  <a:solidFill>
                    <a:srgbClr val="F9FAF4"/>
                  </a:solidFill>
                  <a:effectLst/>
                  <a:latin typeface="Courier New" panose="02070309020205020404" pitchFamily="49" charset="0"/>
                </a:rPr>
                <a:t>(</a:t>
              </a:r>
              <a:r>
                <a:rPr lang="en-IN" sz="1400" dirty="0">
                  <a:solidFill>
                    <a:srgbClr val="1290C3"/>
                  </a:solidFill>
                  <a:effectLst/>
                  <a:latin typeface="Courier New" panose="02070309020205020404" pitchFamily="49" charset="0"/>
                </a:rPr>
                <a:t>String</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name</a:t>
              </a:r>
              <a:r>
                <a:rPr lang="en-IN" sz="1400" dirty="0">
                  <a:solidFill>
                    <a:srgbClr val="E6E6FA"/>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int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priorityNumber</a:t>
              </a:r>
              <a:r>
                <a:rPr lang="en-IN" sz="1400" dirty="0">
                  <a:solidFill>
                    <a:srgbClr val="F9FAF4"/>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r>
                <a:rPr lang="en-IN" sz="1400" dirty="0">
                  <a:solidFill>
                    <a:srgbClr val="F9FAF4"/>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808080"/>
                  </a:solidFill>
                  <a:effectLst/>
                  <a:latin typeface="Courier New" panose="02070309020205020404" pitchFamily="49" charset="0"/>
                </a:rPr>
                <a:t>// constructor to set name and priority number of a          patient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this</a:t>
              </a:r>
              <a:r>
                <a:rPr lang="en-IN" sz="1400" dirty="0">
                  <a:solidFill>
                    <a:srgbClr val="E6E6FA"/>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priorityNumber</a:t>
              </a:r>
              <a:r>
                <a:rPr lang="en-IN" sz="1400" dirty="0">
                  <a:solidFill>
                    <a:srgbClr val="D9E8F7"/>
                  </a:solidFill>
                  <a:effectLst/>
                  <a:latin typeface="Courier New" panose="02070309020205020404" pitchFamily="49" charset="0"/>
                </a:rPr>
                <a:t> </a:t>
              </a:r>
              <a:r>
                <a:rPr lang="en-IN" sz="1400" dirty="0">
                  <a:solidFill>
                    <a:srgbClr val="E6E6FA"/>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priorityNumber</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this</a:t>
              </a:r>
              <a:r>
                <a:rPr lang="en-IN" sz="1400" dirty="0">
                  <a:solidFill>
                    <a:srgbClr val="E6E6FA"/>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name</a:t>
              </a:r>
              <a:r>
                <a:rPr lang="en-IN" sz="1400" dirty="0">
                  <a:solidFill>
                    <a:srgbClr val="D9E8F7"/>
                  </a:solidFill>
                  <a:effectLst/>
                  <a:latin typeface="Courier New" panose="02070309020205020404" pitchFamily="49" charset="0"/>
                </a:rPr>
                <a:t> </a:t>
              </a:r>
              <a:r>
                <a:rPr lang="en-IN" sz="1400" dirty="0">
                  <a:solidFill>
                    <a:srgbClr val="E6E6FA"/>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name</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F9FAF4"/>
                  </a:solidFill>
                  <a:effectLst/>
                  <a:latin typeface="Courier New" panose="02070309020205020404" pitchFamily="49" charset="0"/>
                </a:rPr>
                <a:t>      }</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public</a:t>
              </a:r>
              <a:r>
                <a:rPr lang="en-IN" sz="1400" dirty="0">
                  <a:solidFill>
                    <a:srgbClr val="D9E8F7"/>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int</a:t>
              </a:r>
              <a:r>
                <a:rPr lang="en-IN" sz="1400" dirty="0">
                  <a:solidFill>
                    <a:srgbClr val="D9E8F7"/>
                  </a:solidFill>
                  <a:effectLst/>
                  <a:latin typeface="Courier New" panose="02070309020205020404" pitchFamily="49" charset="0"/>
                </a:rPr>
                <a:t> </a:t>
              </a:r>
              <a:r>
                <a:rPr lang="en-IN" sz="1400" dirty="0">
                  <a:solidFill>
                    <a:srgbClr val="1EB540"/>
                  </a:solidFill>
                  <a:effectLst/>
                  <a:latin typeface="Courier New" panose="02070309020205020404" pitchFamily="49" charset="0"/>
                </a:rPr>
                <a:t>compareTo</a:t>
              </a:r>
              <a:r>
                <a:rPr lang="en-IN" sz="1400" dirty="0">
                  <a:solidFill>
                    <a:srgbClr val="F9FAF4"/>
                  </a:solidFill>
                  <a:effectLst/>
                  <a:latin typeface="Courier New" panose="02070309020205020404" pitchFamily="49" charset="0"/>
                </a:rPr>
                <a:t>(</a:t>
              </a:r>
              <a:r>
                <a:rPr lang="en-IN" sz="1400" dirty="0">
                  <a:solidFill>
                    <a:srgbClr val="1290C3"/>
                  </a:solidFill>
                  <a:effectLst/>
                  <a:latin typeface="Courier New" panose="02070309020205020404" pitchFamily="49" charset="0"/>
                </a:rPr>
                <a:t>Patient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pt</a:t>
              </a:r>
              <a:r>
                <a:rPr lang="en-IN" sz="1400" dirty="0">
                  <a:solidFill>
                    <a:srgbClr val="F9FAF4"/>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r>
                <a:rPr lang="en-IN" sz="1400" dirty="0">
                  <a:solidFill>
                    <a:srgbClr val="F9FAF4"/>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808080"/>
                  </a:solidFill>
                  <a:effectLst/>
                  <a:latin typeface="Courier New" panose="02070309020205020404" pitchFamily="49" charset="0"/>
                </a:rPr>
                <a:t>// compares priority number of a patient with the other</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if</a:t>
              </a:r>
              <a:r>
                <a:rPr lang="en-IN" sz="1400" dirty="0">
                  <a:solidFill>
                    <a:srgbClr val="F9FAF4"/>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priorityNumber</a:t>
              </a:r>
              <a:r>
                <a:rPr lang="en-IN" sz="1400" dirty="0">
                  <a:solidFill>
                    <a:srgbClr val="D9E8F7"/>
                  </a:solidFill>
                  <a:effectLst/>
                  <a:latin typeface="Courier New" panose="02070309020205020404" pitchFamily="49" charset="0"/>
                </a:rPr>
                <a:t> </a:t>
              </a:r>
              <a:r>
                <a:rPr lang="en-IN" sz="1400" dirty="0">
                  <a:solidFill>
                    <a:srgbClr val="E6E6FA"/>
                  </a:solidFill>
                  <a:effectLst/>
                  <a:latin typeface="Courier New" panose="02070309020205020404" pitchFamily="49" charset="0"/>
                </a:rPr>
                <a:t>&lt;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pt</a:t>
              </a:r>
              <a:r>
                <a:rPr lang="en-IN" sz="1400" dirty="0">
                  <a:solidFill>
                    <a:srgbClr val="E6E6FA"/>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priorityNumber</a:t>
              </a:r>
              <a:r>
                <a:rPr lang="en-IN" sz="1400" dirty="0">
                  <a:solidFill>
                    <a:srgbClr val="F9FAF4"/>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return</a:t>
              </a:r>
              <a:r>
                <a:rPr lang="en-IN" sz="1400" dirty="0">
                  <a:solidFill>
                    <a:srgbClr val="D9E8F7"/>
                  </a:solidFill>
                  <a:effectLst/>
                  <a:latin typeface="Courier New" panose="02070309020205020404" pitchFamily="49" charset="0"/>
                </a:rPr>
                <a:t> </a:t>
              </a:r>
              <a:r>
                <a:rPr lang="en-IN" sz="1400" dirty="0">
                  <a:solidFill>
                    <a:srgbClr val="E6E6FA"/>
                  </a:solidFill>
                  <a:effectLst/>
                  <a:latin typeface="Courier New" panose="02070309020205020404" pitchFamily="49" charset="0"/>
                </a:rPr>
                <a:t>-</a:t>
              </a:r>
              <a:r>
                <a:rPr lang="en-IN" sz="1400" dirty="0">
                  <a:solidFill>
                    <a:srgbClr val="6897BB"/>
                  </a:solidFill>
                  <a:effectLst/>
                  <a:latin typeface="Courier New" panose="02070309020205020404" pitchFamily="49" charset="0"/>
                </a:rPr>
                <a:t>1</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else</a:t>
              </a:r>
              <a:r>
                <a:rPr lang="en-IN" sz="1400" dirty="0">
                  <a:solidFill>
                    <a:srgbClr val="D9E8F7"/>
                  </a:solidFill>
                  <a:effectLst/>
                  <a:latin typeface="Courier New" panose="02070309020205020404" pitchFamily="49" charset="0"/>
                </a:rPr>
                <a:t> </a:t>
              </a:r>
              <a:r>
                <a:rPr lang="en-IN" sz="1400" dirty="0">
                  <a:solidFill>
                    <a:srgbClr val="CC6C1D"/>
                  </a:solidFill>
                  <a:effectLst/>
                  <a:latin typeface="Courier New" panose="02070309020205020404" pitchFamily="49" charset="0"/>
                </a:rPr>
                <a:t>if</a:t>
              </a:r>
              <a:r>
                <a:rPr lang="en-IN" sz="1400" dirty="0">
                  <a:solidFill>
                    <a:srgbClr val="F9FAF4"/>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priorityNumber</a:t>
              </a:r>
              <a:r>
                <a:rPr lang="en-IN" sz="1400" dirty="0">
                  <a:solidFill>
                    <a:srgbClr val="D9E8F7"/>
                  </a:solidFill>
                  <a:effectLst/>
                  <a:latin typeface="Courier New" panose="02070309020205020404" pitchFamily="49" charset="0"/>
                </a:rPr>
                <a:t> </a:t>
              </a:r>
              <a:r>
                <a:rPr lang="en-IN" sz="1400" dirty="0">
                  <a:solidFill>
                    <a:srgbClr val="E6E6FA"/>
                  </a:solidFill>
                  <a:effectLst/>
                  <a:latin typeface="Courier New" panose="02070309020205020404" pitchFamily="49" charset="0"/>
                </a:rPr>
                <a:t>&gt;</a:t>
              </a:r>
              <a:r>
                <a:rPr lang="en-IN" sz="1400" dirty="0">
                  <a:solidFill>
                    <a:srgbClr val="D9E8F7"/>
                  </a:solidFill>
                  <a:effectLst/>
                  <a:latin typeface="Courier New" panose="02070309020205020404" pitchFamily="49" charset="0"/>
                </a:rPr>
                <a:t> </a:t>
              </a:r>
              <a:r>
                <a:rPr lang="en-IN" sz="1400" dirty="0">
                  <a:solidFill>
                    <a:srgbClr val="79ABFF"/>
                  </a:solidFill>
                  <a:effectLst/>
                  <a:latin typeface="Courier New" panose="02070309020205020404" pitchFamily="49" charset="0"/>
                </a:rPr>
                <a:t>pt</a:t>
              </a:r>
              <a:r>
                <a:rPr lang="en-IN" sz="1400" dirty="0">
                  <a:solidFill>
                    <a:srgbClr val="E6E6FA"/>
                  </a:solidFill>
                  <a:effectLst/>
                  <a:latin typeface="Courier New" panose="02070309020205020404" pitchFamily="49" charset="0"/>
                </a:rPr>
                <a:t>.</a:t>
              </a:r>
              <a:r>
                <a:rPr lang="en-IN" sz="1400" dirty="0">
                  <a:solidFill>
                    <a:srgbClr val="66E1F8"/>
                  </a:solidFill>
                  <a:effectLst/>
                  <a:latin typeface="Courier New" panose="02070309020205020404" pitchFamily="49" charset="0"/>
                </a:rPr>
                <a:t>priorityNumber</a:t>
              </a:r>
              <a:r>
                <a:rPr lang="en-IN" sz="1400" dirty="0">
                  <a:solidFill>
                    <a:srgbClr val="F9FAF4"/>
                  </a:solidFill>
                  <a:effectLst/>
                  <a:latin typeface="Courier New" panose="02070309020205020404" pitchFamily="49" charset="0"/>
                </a:rPr>
                <a:t>)</a:t>
              </a:r>
              <a:r>
                <a:rPr lang="en-IN" sz="1400" dirty="0">
                  <a:solidFill>
                    <a:srgbClr val="D9E8F7"/>
                  </a:solidFill>
                  <a:effectLst/>
                  <a:latin typeface="Courier New" panose="02070309020205020404" pitchFamily="49" charset="0"/>
                </a:rPr>
                <a:t> </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return</a:t>
              </a:r>
              <a:r>
                <a:rPr lang="en-IN" sz="1400" dirty="0">
                  <a:solidFill>
                    <a:srgbClr val="D9E8F7"/>
                  </a:solidFill>
                  <a:effectLst/>
                  <a:latin typeface="Courier New" panose="02070309020205020404" pitchFamily="49" charset="0"/>
                </a:rPr>
                <a:t> </a:t>
              </a:r>
              <a:r>
                <a:rPr lang="en-IN" sz="1400" dirty="0">
                  <a:solidFill>
                    <a:srgbClr val="6897BB"/>
                  </a:solidFill>
                  <a:effectLst/>
                  <a:latin typeface="Courier New" panose="02070309020205020404" pitchFamily="49" charset="0"/>
                </a:rPr>
                <a:t>1</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else</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CC6C1D"/>
                  </a:solidFill>
                  <a:effectLst/>
                  <a:latin typeface="Courier New" panose="02070309020205020404" pitchFamily="49" charset="0"/>
                </a:rPr>
                <a:t>                  return</a:t>
              </a:r>
              <a:r>
                <a:rPr lang="en-IN" sz="1400" dirty="0">
                  <a:solidFill>
                    <a:srgbClr val="D9E8F7"/>
                  </a:solidFill>
                  <a:effectLst/>
                  <a:latin typeface="Courier New" panose="02070309020205020404" pitchFamily="49" charset="0"/>
                </a:rPr>
                <a:t> </a:t>
              </a:r>
              <a:r>
                <a:rPr lang="en-IN" sz="1400" dirty="0">
                  <a:solidFill>
                    <a:srgbClr val="6897BB"/>
                  </a:solidFill>
                  <a:effectLst/>
                  <a:latin typeface="Courier New" panose="02070309020205020404" pitchFamily="49" charset="0"/>
                </a:rPr>
                <a:t>0</a:t>
              </a:r>
              <a:r>
                <a:rPr lang="en-IN" sz="1400" dirty="0">
                  <a:solidFill>
                    <a:srgbClr val="E6E6FA"/>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F9FAF4"/>
                  </a:solidFill>
                  <a:effectLst/>
                  <a:latin typeface="Courier New" panose="02070309020205020404" pitchFamily="49" charset="0"/>
                </a:rPr>
                <a:t>      }</a:t>
              </a:r>
              <a:endParaRPr lang="en-IN" sz="1400" dirty="0">
                <a:solidFill>
                  <a:srgbClr val="AAAAAA"/>
                </a:solidFill>
                <a:effectLst/>
                <a:latin typeface="Courier New" panose="02070309020205020404" pitchFamily="49" charset="0"/>
              </a:endParaRPr>
            </a:p>
            <a:p>
              <a:pPr marL="0" marR="0">
                <a:spcBef>
                  <a:spcPts val="0"/>
                </a:spcBef>
                <a:spcAft>
                  <a:spcPts val="0"/>
                </a:spcAft>
              </a:pPr>
              <a:r>
                <a:rPr lang="en-IN" sz="1400" dirty="0">
                  <a:solidFill>
                    <a:srgbClr val="F9FAF4"/>
                  </a:solidFill>
                  <a:effectLst/>
                  <a:latin typeface="Courier New" panose="02070309020205020404" pitchFamily="49" charset="0"/>
                </a:rPr>
                <a:t>}</a:t>
              </a:r>
              <a:endParaRPr lang="en-IN" sz="1400" dirty="0">
                <a:solidFill>
                  <a:srgbClr val="AAAAAA"/>
                </a:solidFill>
                <a:effectLst/>
                <a:latin typeface="Courier New" panose="02070309020205020404" pitchFamily="49" charset="0"/>
              </a:endParaRPr>
            </a:p>
          </p:txBody>
        </p:sp>
      </p:grpSp>
      <p:sp>
        <p:nvSpPr>
          <p:cNvPr id="6" name="Oval 5">
            <a:extLst>
              <a:ext uri="{FF2B5EF4-FFF2-40B4-BE49-F238E27FC236}">
                <a16:creationId xmlns:a16="http://schemas.microsoft.com/office/drawing/2014/main" id="{5818FE8A-AEEE-6650-1C90-55E9B2247FC2}"/>
              </a:ext>
            </a:extLst>
          </p:cNvPr>
          <p:cNvSpPr/>
          <p:nvPr/>
        </p:nvSpPr>
        <p:spPr>
          <a:xfrm>
            <a:off x="11942411" y="61888"/>
            <a:ext cx="123311" cy="9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60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CE1476-8E9B-3A79-C18C-95BA68B6ABEA}"/>
              </a:ext>
            </a:extLst>
          </p:cNvPr>
          <p:cNvSpPr/>
          <p:nvPr/>
        </p:nvSpPr>
        <p:spPr>
          <a:xfrm>
            <a:off x="2666243" y="166326"/>
            <a:ext cx="7438023" cy="883317"/>
          </a:xfrm>
          <a:prstGeom prst="rect">
            <a:avLst/>
          </a:prstGeom>
          <a:ln w="57150">
            <a:solidFill>
              <a:srgbClr val="353535"/>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b="1" dirty="0">
                <a:solidFill>
                  <a:schemeClr val="bg1"/>
                </a:solidFill>
                <a:latin typeface="Berlin Sans FB Demi" panose="020E0802020502020306" pitchFamily="34" charset="0"/>
              </a:rPr>
              <a:t>BASIC OPERATIONS OF A PRIORITY QUEUES</a:t>
            </a:r>
            <a:endParaRPr lang="en-IN" sz="2800" b="1" dirty="0">
              <a:solidFill>
                <a:schemeClr val="bg1"/>
              </a:solidFill>
              <a:latin typeface="Berlin Sans FB Demi" panose="020E0802020502020306" pitchFamily="34" charset="0"/>
            </a:endParaRPr>
          </a:p>
        </p:txBody>
      </p:sp>
      <p:grpSp>
        <p:nvGrpSpPr>
          <p:cNvPr id="13" name="Group 12">
            <a:extLst>
              <a:ext uri="{FF2B5EF4-FFF2-40B4-BE49-F238E27FC236}">
                <a16:creationId xmlns:a16="http://schemas.microsoft.com/office/drawing/2014/main" id="{7BB07054-0D3B-F097-7F6D-F3D445725F07}"/>
              </a:ext>
            </a:extLst>
          </p:cNvPr>
          <p:cNvGrpSpPr/>
          <p:nvPr/>
        </p:nvGrpSpPr>
        <p:grpSpPr>
          <a:xfrm>
            <a:off x="8291504" y="1255150"/>
            <a:ext cx="3625524" cy="5398894"/>
            <a:chOff x="536914" y="1406744"/>
            <a:chExt cx="2450431" cy="4865719"/>
          </a:xfrm>
        </p:grpSpPr>
        <p:sp>
          <p:nvSpPr>
            <p:cNvPr id="5" name="Rectangle 4">
              <a:extLst>
                <a:ext uri="{FF2B5EF4-FFF2-40B4-BE49-F238E27FC236}">
                  <a16:creationId xmlns:a16="http://schemas.microsoft.com/office/drawing/2014/main" id="{41F9250A-2C73-DB27-9027-AECE78AF499D}"/>
                </a:ext>
              </a:extLst>
            </p:cNvPr>
            <p:cNvSpPr/>
            <p:nvPr/>
          </p:nvSpPr>
          <p:spPr>
            <a:xfrm>
              <a:off x="536914" y="2209155"/>
              <a:ext cx="2450431" cy="4063308"/>
            </a:xfrm>
            <a:prstGeom prst="rect">
              <a:avLst/>
            </a:prstGeom>
            <a:ln w="38100">
              <a:solidFill>
                <a:schemeClr val="tx1"/>
              </a:solidFill>
            </a:ln>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just"/>
              <a:r>
                <a:rPr lang="en-US" sz="2000" b="0" i="0" dirty="0">
                  <a:solidFill>
                    <a:schemeClr val="tx1"/>
                  </a:solidFill>
                  <a:effectLst/>
                  <a:latin typeface="Nunito" pitchFamily="2" charset="0"/>
                </a:rPr>
                <a:t>As you know that in a max heap, the maximum element is the root node. And it will remove the element which has maximum priority first. Thus, you remove the root node from the queue. This removal creates an empty slot, which will be further filled with new insertion. Then, it compares the newly inserted element with all the elements inside the queue to maintain the heap invariant.</a:t>
              </a:r>
              <a:endParaRPr lang="en-IN" sz="2000" dirty="0">
                <a:solidFill>
                  <a:schemeClr val="tx1"/>
                </a:solidFill>
              </a:endParaRPr>
            </a:p>
          </p:txBody>
        </p:sp>
        <p:sp>
          <p:nvSpPr>
            <p:cNvPr id="7" name="Rectangle 6">
              <a:extLst>
                <a:ext uri="{FF2B5EF4-FFF2-40B4-BE49-F238E27FC236}">
                  <a16:creationId xmlns:a16="http://schemas.microsoft.com/office/drawing/2014/main" id="{C24B96C7-2A16-0130-E43A-1BD7F22A8FD5}"/>
                </a:ext>
              </a:extLst>
            </p:cNvPr>
            <p:cNvSpPr/>
            <p:nvPr/>
          </p:nvSpPr>
          <p:spPr>
            <a:xfrm>
              <a:off x="536914" y="1406744"/>
              <a:ext cx="2450431" cy="802411"/>
            </a:xfrm>
            <a:prstGeom prst="rect">
              <a:avLst/>
            </a:prstGeom>
            <a:ln w="38100">
              <a:solidFill>
                <a:schemeClr val="tx1"/>
              </a:solid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IN" sz="2400" b="1" dirty="0">
                  <a:solidFill>
                    <a:schemeClr val="tx1"/>
                  </a:solidFill>
                  <a:latin typeface="Nunito" pitchFamily="2" charset="0"/>
                </a:rPr>
                <a:t>Deletion</a:t>
              </a:r>
              <a:r>
                <a:rPr lang="en-IN" sz="2400" b="1" i="0" dirty="0">
                  <a:solidFill>
                    <a:schemeClr val="tx1"/>
                  </a:solidFill>
                  <a:effectLst/>
                  <a:latin typeface="Nunito" pitchFamily="2" charset="0"/>
                </a:rPr>
                <a:t> in a Priority Queue</a:t>
              </a:r>
            </a:p>
          </p:txBody>
        </p:sp>
      </p:grpSp>
      <p:grpSp>
        <p:nvGrpSpPr>
          <p:cNvPr id="12" name="Group 11">
            <a:extLst>
              <a:ext uri="{FF2B5EF4-FFF2-40B4-BE49-F238E27FC236}">
                <a16:creationId xmlns:a16="http://schemas.microsoft.com/office/drawing/2014/main" id="{406AD86D-5043-204B-425A-5D5696697F31}"/>
              </a:ext>
            </a:extLst>
          </p:cNvPr>
          <p:cNvGrpSpPr/>
          <p:nvPr/>
        </p:nvGrpSpPr>
        <p:grpSpPr>
          <a:xfrm>
            <a:off x="4283240" y="1255402"/>
            <a:ext cx="3625520" cy="2542157"/>
            <a:chOff x="3461084" y="1426648"/>
            <a:chExt cx="2450431" cy="2372789"/>
          </a:xfrm>
        </p:grpSpPr>
        <p:sp>
          <p:nvSpPr>
            <p:cNvPr id="8" name="Rectangle 7">
              <a:extLst>
                <a:ext uri="{FF2B5EF4-FFF2-40B4-BE49-F238E27FC236}">
                  <a16:creationId xmlns:a16="http://schemas.microsoft.com/office/drawing/2014/main" id="{9B50E819-7B08-78BC-9B74-296FC489D4DA}"/>
                </a:ext>
              </a:extLst>
            </p:cNvPr>
            <p:cNvSpPr/>
            <p:nvPr/>
          </p:nvSpPr>
          <p:spPr>
            <a:xfrm>
              <a:off x="3461084" y="1426648"/>
              <a:ext cx="2450431" cy="636447"/>
            </a:xfrm>
            <a:prstGeom prst="rect">
              <a:avLst/>
            </a:prstGeom>
            <a:solidFill>
              <a:srgbClr val="66FF33"/>
            </a:solidFill>
            <a:ln w="38100">
              <a:solidFill>
                <a:schemeClr val="tx1"/>
              </a:solidFill>
            </a:ln>
            <a:effectLst>
              <a:outerShdw blurRad="50800" dist="38100" dir="5400000" algn="t"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i="0" dirty="0">
                  <a:solidFill>
                    <a:schemeClr val="tx1"/>
                  </a:solidFill>
                  <a:effectLst/>
                  <a:latin typeface="Nunito" pitchFamily="2" charset="0"/>
                </a:rPr>
                <a:t>Peek in a Priority Queue</a:t>
              </a:r>
            </a:p>
          </p:txBody>
        </p:sp>
        <p:sp>
          <p:nvSpPr>
            <p:cNvPr id="3" name="Rectangle 2">
              <a:extLst>
                <a:ext uri="{FF2B5EF4-FFF2-40B4-BE49-F238E27FC236}">
                  <a16:creationId xmlns:a16="http://schemas.microsoft.com/office/drawing/2014/main" id="{BF4151A4-EA22-A04E-9EE4-D69684CB7D89}"/>
                </a:ext>
              </a:extLst>
            </p:cNvPr>
            <p:cNvSpPr/>
            <p:nvPr/>
          </p:nvSpPr>
          <p:spPr>
            <a:xfrm>
              <a:off x="3461085" y="1980602"/>
              <a:ext cx="2450430" cy="1818835"/>
            </a:xfrm>
            <a:prstGeom prst="rect">
              <a:avLst/>
            </a:prstGeom>
            <a:solidFill>
              <a:srgbClr val="17C6A3"/>
            </a:solidFill>
            <a:ln w="38100">
              <a:solidFill>
                <a:schemeClr val="tx1"/>
              </a:solidFill>
            </a:ln>
            <a:effectLst/>
          </p:spPr>
          <p:style>
            <a:lnRef idx="3">
              <a:schemeClr val="lt1"/>
            </a:lnRef>
            <a:fillRef idx="1">
              <a:schemeClr val="accent6"/>
            </a:fillRef>
            <a:effectRef idx="1">
              <a:schemeClr val="accent6"/>
            </a:effectRef>
            <a:fontRef idx="minor">
              <a:schemeClr val="lt1"/>
            </a:fontRef>
          </p:style>
          <p:txBody>
            <a:bodyPr rtlCol="0" anchor="ctr"/>
            <a:lstStyle/>
            <a:p>
              <a:pPr algn="just"/>
              <a:r>
                <a:rPr lang="en-US" sz="2000" b="0" i="0" dirty="0">
                  <a:solidFill>
                    <a:schemeClr val="tx1"/>
                  </a:solidFill>
                  <a:effectLst/>
                  <a:latin typeface="Nunito" pitchFamily="2" charset="0"/>
                </a:rPr>
                <a:t>This operation helps to return the maximum element from Max Heap or the minimum element from Min Heap without deleting the node from the priority queue.</a:t>
              </a:r>
              <a:endParaRPr lang="en-IN" sz="2000" dirty="0">
                <a:solidFill>
                  <a:schemeClr val="tx1"/>
                </a:solidFill>
              </a:endParaRPr>
            </a:p>
          </p:txBody>
        </p:sp>
      </p:grpSp>
      <p:grpSp>
        <p:nvGrpSpPr>
          <p:cNvPr id="11" name="Group 10">
            <a:extLst>
              <a:ext uri="{FF2B5EF4-FFF2-40B4-BE49-F238E27FC236}">
                <a16:creationId xmlns:a16="http://schemas.microsoft.com/office/drawing/2014/main" id="{5CDF4C9E-D7CF-C9EC-CFB1-B6509FB1EDD6}"/>
              </a:ext>
            </a:extLst>
          </p:cNvPr>
          <p:cNvGrpSpPr/>
          <p:nvPr/>
        </p:nvGrpSpPr>
        <p:grpSpPr>
          <a:xfrm>
            <a:off x="274974" y="1255150"/>
            <a:ext cx="3625522" cy="5339035"/>
            <a:chOff x="9309434" y="1652336"/>
            <a:chExt cx="2450431" cy="5157538"/>
          </a:xfrm>
        </p:grpSpPr>
        <p:sp>
          <p:nvSpPr>
            <p:cNvPr id="6" name="Rectangle 5">
              <a:extLst>
                <a:ext uri="{FF2B5EF4-FFF2-40B4-BE49-F238E27FC236}">
                  <a16:creationId xmlns:a16="http://schemas.microsoft.com/office/drawing/2014/main" id="{F8C3ECA7-BDBD-79A5-64BE-F346A6EE2D65}"/>
                </a:ext>
              </a:extLst>
            </p:cNvPr>
            <p:cNvSpPr/>
            <p:nvPr/>
          </p:nvSpPr>
          <p:spPr>
            <a:xfrm>
              <a:off x="9309434" y="2505625"/>
              <a:ext cx="2450431" cy="4304249"/>
            </a:xfrm>
            <a:prstGeom prst="rect">
              <a:avLst/>
            </a:prstGeom>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pPr algn="just"/>
              <a:r>
                <a:rPr lang="en-US" sz="2000" b="0" i="0" dirty="0">
                  <a:solidFill>
                    <a:schemeClr val="tx1"/>
                  </a:solidFill>
                  <a:effectLst/>
                  <a:latin typeface="Nunito" pitchFamily="2" charset="0"/>
                </a:rPr>
                <a:t>When a new element is inserted in a priority queue, it moves to the empty slot from top to bottom and left to right. However, if the element is not in the correct place then it will be compared with the parent node. If the element is not in the correct order, the elements are swapped. The swapping process continues until all the elements are placed in the correct position.</a:t>
              </a:r>
              <a:endParaRPr lang="en-IN" sz="2000" dirty="0">
                <a:solidFill>
                  <a:schemeClr val="tx1"/>
                </a:solidFill>
              </a:endParaRPr>
            </a:p>
          </p:txBody>
        </p:sp>
        <p:sp>
          <p:nvSpPr>
            <p:cNvPr id="9" name="Rectangle 8">
              <a:extLst>
                <a:ext uri="{FF2B5EF4-FFF2-40B4-BE49-F238E27FC236}">
                  <a16:creationId xmlns:a16="http://schemas.microsoft.com/office/drawing/2014/main" id="{24B60D85-D976-25FD-5808-9067F364A284}"/>
                </a:ext>
              </a:extLst>
            </p:cNvPr>
            <p:cNvSpPr/>
            <p:nvPr/>
          </p:nvSpPr>
          <p:spPr>
            <a:xfrm>
              <a:off x="9309434" y="1652336"/>
              <a:ext cx="2450430" cy="853289"/>
            </a:xfrm>
            <a:prstGeom prst="rect">
              <a:avLst/>
            </a:prstGeom>
            <a:ln w="38100">
              <a:solidFill>
                <a:schemeClr val="tx1"/>
              </a:solid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IN" sz="2400" b="1" i="0" dirty="0">
                  <a:solidFill>
                    <a:schemeClr val="tx1"/>
                  </a:solidFill>
                  <a:effectLst/>
                  <a:latin typeface="Nunito" pitchFamily="2" charset="0"/>
                </a:rPr>
                <a:t>Insertion in a Priority Queue</a:t>
              </a:r>
            </a:p>
          </p:txBody>
        </p:sp>
      </p:grpSp>
      <p:grpSp>
        <p:nvGrpSpPr>
          <p:cNvPr id="4" name="Group 3">
            <a:extLst>
              <a:ext uri="{FF2B5EF4-FFF2-40B4-BE49-F238E27FC236}">
                <a16:creationId xmlns:a16="http://schemas.microsoft.com/office/drawing/2014/main" id="{AE21DA7C-E5F8-BC8F-B2DC-876ED302ED8B}"/>
              </a:ext>
            </a:extLst>
          </p:cNvPr>
          <p:cNvGrpSpPr/>
          <p:nvPr/>
        </p:nvGrpSpPr>
        <p:grpSpPr>
          <a:xfrm>
            <a:off x="4283240" y="3978476"/>
            <a:ext cx="3625520" cy="2615711"/>
            <a:chOff x="3461084" y="1449059"/>
            <a:chExt cx="2450431" cy="2411342"/>
          </a:xfrm>
        </p:grpSpPr>
        <p:sp>
          <p:nvSpPr>
            <p:cNvPr id="10" name="Rectangle 9">
              <a:extLst>
                <a:ext uri="{FF2B5EF4-FFF2-40B4-BE49-F238E27FC236}">
                  <a16:creationId xmlns:a16="http://schemas.microsoft.com/office/drawing/2014/main" id="{15EBB37E-025A-BA39-3E1B-DCF781D50AE3}"/>
                </a:ext>
              </a:extLst>
            </p:cNvPr>
            <p:cNvSpPr/>
            <p:nvPr/>
          </p:nvSpPr>
          <p:spPr>
            <a:xfrm>
              <a:off x="3461085" y="2077660"/>
              <a:ext cx="2450430" cy="1782741"/>
            </a:xfrm>
            <a:prstGeom prst="rect">
              <a:avLst/>
            </a:prstGeom>
            <a:solidFill>
              <a:srgbClr val="00B050"/>
            </a:solidFill>
            <a:ln w="38100">
              <a:solidFill>
                <a:schemeClr val="tx1"/>
              </a:solidFill>
            </a:ln>
            <a:effectLst>
              <a:outerShdw blurRad="63500" sx="102000" sy="102000" algn="ctr"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just"/>
              <a:r>
                <a:rPr lang="en-US" sz="2000" b="0" i="0" dirty="0">
                  <a:solidFill>
                    <a:schemeClr val="tx1"/>
                  </a:solidFill>
                  <a:effectLst/>
                  <a:latin typeface="euclid_circular_a"/>
                </a:rPr>
                <a:t>Extract-Max returns the node with maximum value after removing it from a Max Heap whereas Extract-Min returns the node with minimum value after removing it from Min Heap.</a:t>
              </a:r>
              <a:endParaRPr lang="en-IN" sz="2000" dirty="0">
                <a:solidFill>
                  <a:schemeClr val="tx1"/>
                </a:solidFill>
              </a:endParaRPr>
            </a:p>
          </p:txBody>
        </p:sp>
        <p:sp>
          <p:nvSpPr>
            <p:cNvPr id="14" name="Rectangle 13">
              <a:extLst>
                <a:ext uri="{FF2B5EF4-FFF2-40B4-BE49-F238E27FC236}">
                  <a16:creationId xmlns:a16="http://schemas.microsoft.com/office/drawing/2014/main" id="{23006B52-B3BB-52D3-4B24-06B614D9DFF5}"/>
                </a:ext>
              </a:extLst>
            </p:cNvPr>
            <p:cNvSpPr/>
            <p:nvPr/>
          </p:nvSpPr>
          <p:spPr>
            <a:xfrm>
              <a:off x="3461084" y="1449059"/>
              <a:ext cx="2450431" cy="628600"/>
            </a:xfrm>
            <a:prstGeom prst="rect">
              <a:avLst/>
            </a:prstGeom>
            <a:solidFill>
              <a:schemeClr val="bg2"/>
            </a:solidFill>
            <a:ln w="38100">
              <a:solidFill>
                <a:schemeClr val="tx1"/>
              </a:solidFill>
            </a:ln>
            <a:effectLst>
              <a:outerShdw blurRad="50800" dist="38100" dir="5400000" algn="t"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solidFill>
                    <a:schemeClr val="tx1"/>
                  </a:solidFill>
                  <a:latin typeface="Nunito" pitchFamily="2" charset="0"/>
                </a:rPr>
                <a:t>Extract max/min</a:t>
              </a:r>
              <a:endParaRPr lang="en-US" sz="2400" b="1" i="0" dirty="0">
                <a:solidFill>
                  <a:schemeClr val="tx1"/>
                </a:solidFill>
                <a:effectLst/>
                <a:latin typeface="Nunito" pitchFamily="2" charset="0"/>
              </a:endParaRPr>
            </a:p>
          </p:txBody>
        </p:sp>
      </p:grpSp>
    </p:spTree>
    <p:extLst>
      <p:ext uri="{BB962C8B-B14F-4D97-AF65-F5344CB8AC3E}">
        <p14:creationId xmlns:p14="http://schemas.microsoft.com/office/powerpoint/2010/main" val="172836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3D637-FC6B-01F0-E955-6BD3E4BAE878}"/>
              </a:ext>
            </a:extLst>
          </p:cNvPr>
          <p:cNvSpPr/>
          <p:nvPr/>
        </p:nvSpPr>
        <p:spPr>
          <a:xfrm>
            <a:off x="371669" y="360005"/>
            <a:ext cx="11448662" cy="69979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u="sng" dirty="0">
                <a:solidFill>
                  <a:schemeClr val="tx1"/>
                </a:solidFill>
              </a:rPr>
              <a:t>Ques.</a:t>
            </a:r>
            <a:r>
              <a:rPr lang="en-US" sz="2000" dirty="0">
                <a:solidFill>
                  <a:schemeClr val="tx1"/>
                </a:solidFill>
              </a:rPr>
              <a:t>  Arrange the following letters in priority queue where a letter  indicates its insertion and * indicates deletion.</a:t>
            </a:r>
            <a:endParaRPr lang="en-IN" sz="2000" dirty="0">
              <a:solidFill>
                <a:schemeClr val="tx1"/>
              </a:solidFill>
            </a:endParaRPr>
          </a:p>
        </p:txBody>
      </p:sp>
      <p:grpSp>
        <p:nvGrpSpPr>
          <p:cNvPr id="135" name="Group 134">
            <a:extLst>
              <a:ext uri="{FF2B5EF4-FFF2-40B4-BE49-F238E27FC236}">
                <a16:creationId xmlns:a16="http://schemas.microsoft.com/office/drawing/2014/main" id="{1F05215C-F598-665E-EC9A-B0F848925908}"/>
              </a:ext>
            </a:extLst>
          </p:cNvPr>
          <p:cNvGrpSpPr/>
          <p:nvPr/>
        </p:nvGrpSpPr>
        <p:grpSpPr>
          <a:xfrm>
            <a:off x="371669" y="1276110"/>
            <a:ext cx="11448662" cy="571410"/>
            <a:chOff x="287439" y="1276110"/>
            <a:chExt cx="11601491" cy="571410"/>
          </a:xfrm>
        </p:grpSpPr>
        <p:grpSp>
          <p:nvGrpSpPr>
            <p:cNvPr id="134" name="Group 133">
              <a:extLst>
                <a:ext uri="{FF2B5EF4-FFF2-40B4-BE49-F238E27FC236}">
                  <a16:creationId xmlns:a16="http://schemas.microsoft.com/office/drawing/2014/main" id="{8BFA9C9B-CD5A-06D7-D97E-7E97430094C0}"/>
                </a:ext>
              </a:extLst>
            </p:cNvPr>
            <p:cNvGrpSpPr/>
            <p:nvPr/>
          </p:nvGrpSpPr>
          <p:grpSpPr>
            <a:xfrm>
              <a:off x="10957014" y="1299962"/>
              <a:ext cx="414757" cy="541777"/>
              <a:chOff x="2805806" y="4114300"/>
              <a:chExt cx="414757" cy="541777"/>
            </a:xfrm>
          </p:grpSpPr>
          <p:cxnSp>
            <p:nvCxnSpPr>
              <p:cNvPr id="86" name="Straight Connector 85">
                <a:extLst>
                  <a:ext uri="{FF2B5EF4-FFF2-40B4-BE49-F238E27FC236}">
                    <a16:creationId xmlns:a16="http://schemas.microsoft.com/office/drawing/2014/main" id="{26E842C7-53F4-ADA4-5339-457EB4928B7C}"/>
                  </a:ext>
                </a:extLst>
              </p:cNvPr>
              <p:cNvCxnSpPr>
                <a:cxnSpLocks/>
              </p:cNvCxnSpPr>
              <p:nvPr/>
            </p:nvCxnSpPr>
            <p:spPr>
              <a:xfrm>
                <a:off x="3013185" y="4114300"/>
                <a:ext cx="6911" cy="5417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4DD8EB8-5398-6C6B-16B4-D178E43CD56E}"/>
                  </a:ext>
                </a:extLst>
              </p:cNvPr>
              <p:cNvCxnSpPr>
                <a:cxnSpLocks/>
              </p:cNvCxnSpPr>
              <p:nvPr/>
            </p:nvCxnSpPr>
            <p:spPr>
              <a:xfrm flipH="1">
                <a:off x="2805806" y="4385189"/>
                <a:ext cx="4147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3AA188D-1B02-A3CF-5495-DD47772C5D66}"/>
                  </a:ext>
                </a:extLst>
              </p:cNvPr>
              <p:cNvCxnSpPr>
                <a:cxnSpLocks/>
              </p:cNvCxnSpPr>
              <p:nvPr/>
            </p:nvCxnSpPr>
            <p:spPr>
              <a:xfrm flipH="1">
                <a:off x="2866546" y="4193641"/>
                <a:ext cx="293278" cy="3830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3E65A-E046-E074-FB03-E30669C0F868}"/>
                  </a:ext>
                </a:extLst>
              </p:cNvPr>
              <p:cNvCxnSpPr>
                <a:cxnSpLocks/>
              </p:cNvCxnSpPr>
              <p:nvPr/>
            </p:nvCxnSpPr>
            <p:spPr>
              <a:xfrm flipH="1" flipV="1">
                <a:off x="2866546" y="4193641"/>
                <a:ext cx="293278" cy="3830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Oval 90">
              <a:extLst>
                <a:ext uri="{FF2B5EF4-FFF2-40B4-BE49-F238E27FC236}">
                  <a16:creationId xmlns:a16="http://schemas.microsoft.com/office/drawing/2014/main" id="{9E0B28D2-2FB2-65A1-CF78-3811BBF386E6}"/>
                </a:ext>
              </a:extLst>
            </p:cNvPr>
            <p:cNvSpPr/>
            <p:nvPr/>
          </p:nvSpPr>
          <p:spPr>
            <a:xfrm>
              <a:off x="11471646" y="1304293"/>
              <a:ext cx="417284"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E</a:t>
              </a:r>
              <a:endParaRPr lang="en-IN" sz="2800" dirty="0">
                <a:solidFill>
                  <a:schemeClr val="tx1"/>
                </a:solidFill>
              </a:endParaRPr>
            </a:p>
          </p:txBody>
        </p:sp>
        <p:grpSp>
          <p:nvGrpSpPr>
            <p:cNvPr id="132" name="Group 131">
              <a:extLst>
                <a:ext uri="{FF2B5EF4-FFF2-40B4-BE49-F238E27FC236}">
                  <a16:creationId xmlns:a16="http://schemas.microsoft.com/office/drawing/2014/main" id="{19DA3C61-6BE1-45E3-37A8-ABB0BA5FECC5}"/>
                </a:ext>
              </a:extLst>
            </p:cNvPr>
            <p:cNvGrpSpPr/>
            <p:nvPr/>
          </p:nvGrpSpPr>
          <p:grpSpPr>
            <a:xfrm>
              <a:off x="287439" y="1279721"/>
              <a:ext cx="10069716" cy="567799"/>
              <a:chOff x="287439" y="1279721"/>
              <a:chExt cx="10698706" cy="567799"/>
            </a:xfrm>
          </p:grpSpPr>
          <p:grpSp>
            <p:nvGrpSpPr>
              <p:cNvPr id="80" name="Group 79">
                <a:extLst>
                  <a:ext uri="{FF2B5EF4-FFF2-40B4-BE49-F238E27FC236}">
                    <a16:creationId xmlns:a16="http://schemas.microsoft.com/office/drawing/2014/main" id="{C49E0D9B-B022-9748-3B9B-8E3821FF2A2E}"/>
                  </a:ext>
                </a:extLst>
              </p:cNvPr>
              <p:cNvGrpSpPr/>
              <p:nvPr/>
            </p:nvGrpSpPr>
            <p:grpSpPr>
              <a:xfrm>
                <a:off x="287439" y="1287624"/>
                <a:ext cx="7690234" cy="559896"/>
                <a:chOff x="287439" y="1287624"/>
                <a:chExt cx="7690234" cy="559896"/>
              </a:xfrm>
            </p:grpSpPr>
            <p:sp>
              <p:nvSpPr>
                <p:cNvPr id="3" name="Oval 2">
                  <a:extLst>
                    <a:ext uri="{FF2B5EF4-FFF2-40B4-BE49-F238E27FC236}">
                      <a16:creationId xmlns:a16="http://schemas.microsoft.com/office/drawing/2014/main" id="{5CC559C2-D94C-CAD8-77EE-3AACC282DD1F}"/>
                    </a:ext>
                  </a:extLst>
                </p:cNvPr>
                <p:cNvSpPr/>
                <p:nvPr/>
              </p:nvSpPr>
              <p:spPr>
                <a:xfrm>
                  <a:off x="287439" y="1296656"/>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4" name="Oval 3">
                  <a:extLst>
                    <a:ext uri="{FF2B5EF4-FFF2-40B4-BE49-F238E27FC236}">
                      <a16:creationId xmlns:a16="http://schemas.microsoft.com/office/drawing/2014/main" id="{A70AAA5E-D8CB-819A-379D-ABF45A972264}"/>
                    </a:ext>
                  </a:extLst>
                </p:cNvPr>
                <p:cNvSpPr/>
                <p:nvPr/>
              </p:nvSpPr>
              <p:spPr>
                <a:xfrm>
                  <a:off x="792360" y="1296655"/>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5" name="Oval 4">
                  <a:extLst>
                    <a:ext uri="{FF2B5EF4-FFF2-40B4-BE49-F238E27FC236}">
                      <a16:creationId xmlns:a16="http://schemas.microsoft.com/office/drawing/2014/main" id="{BBD7827B-D1AC-A6AA-B7A4-E31527030012}"/>
                    </a:ext>
                  </a:extLst>
                </p:cNvPr>
                <p:cNvSpPr/>
                <p:nvPr/>
              </p:nvSpPr>
              <p:spPr>
                <a:xfrm>
                  <a:off x="1282022" y="1302675"/>
                  <a:ext cx="400122"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6" name="Oval 5">
                  <a:extLst>
                    <a:ext uri="{FF2B5EF4-FFF2-40B4-BE49-F238E27FC236}">
                      <a16:creationId xmlns:a16="http://schemas.microsoft.com/office/drawing/2014/main" id="{12C3F1F5-8B1F-BE2F-FA1D-98C728707494}"/>
                    </a:ext>
                  </a:extLst>
                </p:cNvPr>
                <p:cNvSpPr/>
                <p:nvPr/>
              </p:nvSpPr>
              <p:spPr>
                <a:xfrm>
                  <a:off x="1789793" y="1305743"/>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grpSp>
              <p:nvGrpSpPr>
                <p:cNvPr id="21" name="Group 20">
                  <a:extLst>
                    <a:ext uri="{FF2B5EF4-FFF2-40B4-BE49-F238E27FC236}">
                      <a16:creationId xmlns:a16="http://schemas.microsoft.com/office/drawing/2014/main" id="{DBC188F0-4D4E-8BFE-CCDE-0BA716913137}"/>
                    </a:ext>
                  </a:extLst>
                </p:cNvPr>
                <p:cNvGrpSpPr/>
                <p:nvPr/>
              </p:nvGrpSpPr>
              <p:grpSpPr>
                <a:xfrm>
                  <a:off x="2257992" y="1302675"/>
                  <a:ext cx="414757" cy="541777"/>
                  <a:chOff x="2600132" y="1250301"/>
                  <a:chExt cx="559837" cy="559838"/>
                </a:xfrm>
              </p:grpSpPr>
              <p:cxnSp>
                <p:nvCxnSpPr>
                  <p:cNvPr id="22" name="Straight Connector 21">
                    <a:extLst>
                      <a:ext uri="{FF2B5EF4-FFF2-40B4-BE49-F238E27FC236}">
                        <a16:creationId xmlns:a16="http://schemas.microsoft.com/office/drawing/2014/main" id="{67DFE958-1FAA-C5F3-34D6-83CB68D2229A}"/>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805E76-664D-0D57-1CF8-6DE4C868D7B0}"/>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27E87A-540B-F598-ACF1-CF7F3263C1A5}"/>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EA6AA1-8D7E-EBB3-2C37-2A44F6A5AC8D}"/>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B78A8401-8C80-5558-B113-394707E04F31}"/>
                    </a:ext>
                  </a:extLst>
                </p:cNvPr>
                <p:cNvSpPr/>
                <p:nvPr/>
              </p:nvSpPr>
              <p:spPr>
                <a:xfrm>
                  <a:off x="2728168" y="1302675"/>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32" name="Oval 31">
                  <a:extLst>
                    <a:ext uri="{FF2B5EF4-FFF2-40B4-BE49-F238E27FC236}">
                      <a16:creationId xmlns:a16="http://schemas.microsoft.com/office/drawing/2014/main" id="{13543132-4AFF-D107-B1EF-C2E08C3E1C94}"/>
                    </a:ext>
                  </a:extLst>
                </p:cNvPr>
                <p:cNvSpPr/>
                <p:nvPr/>
              </p:nvSpPr>
              <p:spPr>
                <a:xfrm>
                  <a:off x="4209988" y="1329823"/>
                  <a:ext cx="417284"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nvGrpSpPr>
                <p:cNvPr id="33" name="Group 32">
                  <a:extLst>
                    <a:ext uri="{FF2B5EF4-FFF2-40B4-BE49-F238E27FC236}">
                      <a16:creationId xmlns:a16="http://schemas.microsoft.com/office/drawing/2014/main" id="{18542C3C-DEFB-CF13-F5C6-E812B0DE2906}"/>
                    </a:ext>
                  </a:extLst>
                </p:cNvPr>
                <p:cNvGrpSpPr/>
                <p:nvPr/>
              </p:nvGrpSpPr>
              <p:grpSpPr>
                <a:xfrm>
                  <a:off x="4700721" y="1319229"/>
                  <a:ext cx="408845" cy="508669"/>
                  <a:chOff x="2600132" y="1250301"/>
                  <a:chExt cx="559837" cy="559838"/>
                </a:xfrm>
              </p:grpSpPr>
              <p:cxnSp>
                <p:nvCxnSpPr>
                  <p:cNvPr id="34" name="Straight Connector 33">
                    <a:extLst>
                      <a:ext uri="{FF2B5EF4-FFF2-40B4-BE49-F238E27FC236}">
                        <a16:creationId xmlns:a16="http://schemas.microsoft.com/office/drawing/2014/main" id="{14F01593-99E2-FD19-F59E-7892FE9979E2}"/>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2721BBE-72CB-427F-A29F-B2D2A72EA823}"/>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87A431A-FFCD-29F4-CC16-9272F3C1E1AB}"/>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FBDE9E-DAD2-1B44-0E06-5FC55A345D08}"/>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5CF087AF-8DE3-9F16-9AFE-263EDE35E94D}"/>
                    </a:ext>
                  </a:extLst>
                </p:cNvPr>
                <p:cNvSpPr/>
                <p:nvPr/>
              </p:nvSpPr>
              <p:spPr>
                <a:xfrm>
                  <a:off x="5164470" y="1302676"/>
                  <a:ext cx="417284"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T</a:t>
                  </a:r>
                  <a:endParaRPr lang="en-IN" sz="2800" dirty="0">
                    <a:solidFill>
                      <a:schemeClr val="tx1"/>
                    </a:solidFill>
                  </a:endParaRPr>
                </a:p>
              </p:txBody>
            </p:sp>
            <p:grpSp>
              <p:nvGrpSpPr>
                <p:cNvPr id="39" name="Group 38">
                  <a:extLst>
                    <a:ext uri="{FF2B5EF4-FFF2-40B4-BE49-F238E27FC236}">
                      <a16:creationId xmlns:a16="http://schemas.microsoft.com/office/drawing/2014/main" id="{6C4A6C59-8AE4-87BF-C5AE-3A0D74365885}"/>
                    </a:ext>
                  </a:extLst>
                </p:cNvPr>
                <p:cNvGrpSpPr/>
                <p:nvPr/>
              </p:nvGrpSpPr>
              <p:grpSpPr>
                <a:xfrm>
                  <a:off x="5633090" y="1287624"/>
                  <a:ext cx="396663" cy="529737"/>
                  <a:chOff x="2600132" y="1250301"/>
                  <a:chExt cx="559837" cy="559838"/>
                </a:xfrm>
              </p:grpSpPr>
              <p:cxnSp>
                <p:nvCxnSpPr>
                  <p:cNvPr id="40" name="Straight Connector 39">
                    <a:extLst>
                      <a:ext uri="{FF2B5EF4-FFF2-40B4-BE49-F238E27FC236}">
                        <a16:creationId xmlns:a16="http://schemas.microsoft.com/office/drawing/2014/main" id="{6249EB91-7AAE-9010-9E56-B62A20E7E628}"/>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4AC91F-AA4A-5209-D77E-342B7691CB25}"/>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22EB3-0E1B-2611-2E37-ACFD8298DDF4}"/>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7842B8-EA9F-E826-ABDA-081A84AABAC4}"/>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1569EDB1-F290-4F85-8B88-4DCC8917EAC2}"/>
                    </a:ext>
                  </a:extLst>
                </p:cNvPr>
                <p:cNvSpPr/>
                <p:nvPr/>
              </p:nvSpPr>
              <p:spPr>
                <a:xfrm>
                  <a:off x="6127701" y="1302675"/>
                  <a:ext cx="417284"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Y</a:t>
                  </a:r>
                  <a:endParaRPr lang="en-IN" sz="2800" dirty="0">
                    <a:solidFill>
                      <a:schemeClr val="tx1"/>
                    </a:solidFill>
                  </a:endParaRPr>
                </a:p>
              </p:txBody>
            </p:sp>
            <p:grpSp>
              <p:nvGrpSpPr>
                <p:cNvPr id="53" name="Group 52">
                  <a:extLst>
                    <a:ext uri="{FF2B5EF4-FFF2-40B4-BE49-F238E27FC236}">
                      <a16:creationId xmlns:a16="http://schemas.microsoft.com/office/drawing/2014/main" id="{F3C4E80D-9979-5F2D-DB22-78283C663D5A}"/>
                    </a:ext>
                  </a:extLst>
                </p:cNvPr>
                <p:cNvGrpSpPr/>
                <p:nvPr/>
              </p:nvGrpSpPr>
              <p:grpSpPr>
                <a:xfrm>
                  <a:off x="3212473" y="1296655"/>
                  <a:ext cx="899401" cy="541777"/>
                  <a:chOff x="4211721" y="1278291"/>
                  <a:chExt cx="1206654" cy="559838"/>
                </a:xfrm>
              </p:grpSpPr>
              <p:grpSp>
                <p:nvGrpSpPr>
                  <p:cNvPr id="27" name="Group 26">
                    <a:extLst>
                      <a:ext uri="{FF2B5EF4-FFF2-40B4-BE49-F238E27FC236}">
                        <a16:creationId xmlns:a16="http://schemas.microsoft.com/office/drawing/2014/main" id="{B042BA4B-9F62-C541-27FF-E8FF1946663E}"/>
                      </a:ext>
                    </a:extLst>
                  </p:cNvPr>
                  <p:cNvGrpSpPr/>
                  <p:nvPr/>
                </p:nvGrpSpPr>
                <p:grpSpPr>
                  <a:xfrm>
                    <a:off x="4858538" y="1293842"/>
                    <a:ext cx="559837" cy="525626"/>
                    <a:chOff x="2600132" y="1250301"/>
                    <a:chExt cx="559837" cy="559838"/>
                  </a:xfrm>
                </p:grpSpPr>
                <p:cxnSp>
                  <p:nvCxnSpPr>
                    <p:cNvPr id="28" name="Straight Connector 27">
                      <a:extLst>
                        <a:ext uri="{FF2B5EF4-FFF2-40B4-BE49-F238E27FC236}">
                          <a16:creationId xmlns:a16="http://schemas.microsoft.com/office/drawing/2014/main" id="{615FD221-B735-AD68-67D7-B65971C4AE52}"/>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17485-8109-8CB4-B6EF-DAF815F1FB8C}"/>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5E8EFF-6C33-9424-579F-D82E6CC4FAE2}"/>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1C036C-1EFF-4193-A8B5-700531AF6A06}"/>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33E942B6-CC9A-13FF-7040-854B6F1399A1}"/>
                      </a:ext>
                    </a:extLst>
                  </p:cNvPr>
                  <p:cNvGrpSpPr/>
                  <p:nvPr/>
                </p:nvGrpSpPr>
                <p:grpSpPr>
                  <a:xfrm>
                    <a:off x="4211721" y="1278291"/>
                    <a:ext cx="556446" cy="559838"/>
                    <a:chOff x="2600132" y="1250301"/>
                    <a:chExt cx="559837" cy="559838"/>
                  </a:xfrm>
                </p:grpSpPr>
                <p:cxnSp>
                  <p:nvCxnSpPr>
                    <p:cNvPr id="49" name="Straight Connector 48">
                      <a:extLst>
                        <a:ext uri="{FF2B5EF4-FFF2-40B4-BE49-F238E27FC236}">
                          <a16:creationId xmlns:a16="http://schemas.microsoft.com/office/drawing/2014/main" id="{3A43F6E5-C3A4-FD9C-3120-AB2174E388EA}"/>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DE8404-188D-1F52-AC55-5EC5CE157A46}"/>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5A1850-939E-8285-8D63-17F00C393F08}"/>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B7C7938-1EAB-C5C7-81DC-5AD5C221AADD}"/>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6" name="Group 55">
                  <a:extLst>
                    <a:ext uri="{FF2B5EF4-FFF2-40B4-BE49-F238E27FC236}">
                      <a16:creationId xmlns:a16="http://schemas.microsoft.com/office/drawing/2014/main" id="{34E5B7F9-89D1-1C2C-0B35-3CA82B6A5740}"/>
                    </a:ext>
                  </a:extLst>
                </p:cNvPr>
                <p:cNvGrpSpPr/>
                <p:nvPr/>
              </p:nvGrpSpPr>
              <p:grpSpPr>
                <a:xfrm>
                  <a:off x="7562916" y="1296655"/>
                  <a:ext cx="414757" cy="541777"/>
                  <a:chOff x="2600132" y="1250301"/>
                  <a:chExt cx="559837" cy="559838"/>
                </a:xfrm>
              </p:grpSpPr>
              <p:cxnSp>
                <p:nvCxnSpPr>
                  <p:cNvPr id="57" name="Straight Connector 56">
                    <a:extLst>
                      <a:ext uri="{FF2B5EF4-FFF2-40B4-BE49-F238E27FC236}">
                        <a16:creationId xmlns:a16="http://schemas.microsoft.com/office/drawing/2014/main" id="{0C5F7EFE-667D-534A-82CC-34F6F70BA258}"/>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9ADD40-D63C-D402-5979-F48697949958}"/>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BD8201-9367-5817-E29C-199C4A41228B}"/>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7B744C4-62E3-51FA-96D4-5EABEAF797D0}"/>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EE80EFD9-0601-2D90-CDE4-304352993F70}"/>
                    </a:ext>
                  </a:extLst>
                </p:cNvPr>
                <p:cNvGrpSpPr/>
                <p:nvPr/>
              </p:nvGrpSpPr>
              <p:grpSpPr>
                <a:xfrm>
                  <a:off x="6596156" y="1292891"/>
                  <a:ext cx="899401" cy="541777"/>
                  <a:chOff x="4211721" y="1278291"/>
                  <a:chExt cx="1206654" cy="559838"/>
                </a:xfrm>
              </p:grpSpPr>
              <p:grpSp>
                <p:nvGrpSpPr>
                  <p:cNvPr id="66" name="Group 65">
                    <a:extLst>
                      <a:ext uri="{FF2B5EF4-FFF2-40B4-BE49-F238E27FC236}">
                        <a16:creationId xmlns:a16="http://schemas.microsoft.com/office/drawing/2014/main" id="{1D8185B4-EBB2-0001-AF49-83B68A93F2A8}"/>
                      </a:ext>
                    </a:extLst>
                  </p:cNvPr>
                  <p:cNvGrpSpPr/>
                  <p:nvPr/>
                </p:nvGrpSpPr>
                <p:grpSpPr>
                  <a:xfrm>
                    <a:off x="4858538" y="1293842"/>
                    <a:ext cx="559837" cy="525626"/>
                    <a:chOff x="2600132" y="1250301"/>
                    <a:chExt cx="559837" cy="559838"/>
                  </a:xfrm>
                </p:grpSpPr>
                <p:cxnSp>
                  <p:nvCxnSpPr>
                    <p:cNvPr id="72" name="Straight Connector 71">
                      <a:extLst>
                        <a:ext uri="{FF2B5EF4-FFF2-40B4-BE49-F238E27FC236}">
                          <a16:creationId xmlns:a16="http://schemas.microsoft.com/office/drawing/2014/main" id="{0F804243-554E-C7C9-0894-FCF5828EF5B7}"/>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3C9E84-7AE1-D6BA-C0DE-C98A554521D8}"/>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8FF1D25-3154-CA04-3CB6-BDD4A18C5AA2}"/>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1C12216-390A-1EA4-836C-08685C5FC888}"/>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A5899D9D-5440-2481-36A0-DFC3FE3B7985}"/>
                      </a:ext>
                    </a:extLst>
                  </p:cNvPr>
                  <p:cNvGrpSpPr/>
                  <p:nvPr/>
                </p:nvGrpSpPr>
                <p:grpSpPr>
                  <a:xfrm>
                    <a:off x="4211721" y="1278291"/>
                    <a:ext cx="556446" cy="559838"/>
                    <a:chOff x="2600132" y="1250301"/>
                    <a:chExt cx="559837" cy="559838"/>
                  </a:xfrm>
                </p:grpSpPr>
                <p:cxnSp>
                  <p:nvCxnSpPr>
                    <p:cNvPr id="68" name="Straight Connector 67">
                      <a:extLst>
                        <a:ext uri="{FF2B5EF4-FFF2-40B4-BE49-F238E27FC236}">
                          <a16:creationId xmlns:a16="http://schemas.microsoft.com/office/drawing/2014/main" id="{C7AC8E56-5666-E0A7-90B4-490A0F1475FE}"/>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71DB4-7D22-397B-2103-3D98BD0CD309}"/>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43E4F4-BA80-A6FC-8542-760B2243B1D8}"/>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C1C3611-0E8A-5842-D673-64EF521309C4}"/>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7" name="Oval 76">
                <a:extLst>
                  <a:ext uri="{FF2B5EF4-FFF2-40B4-BE49-F238E27FC236}">
                    <a16:creationId xmlns:a16="http://schemas.microsoft.com/office/drawing/2014/main" id="{F2EC2C94-F5BD-19DA-53F4-445AF80597C7}"/>
                  </a:ext>
                </a:extLst>
              </p:cNvPr>
              <p:cNvSpPr/>
              <p:nvPr/>
            </p:nvSpPr>
            <p:spPr>
              <a:xfrm>
                <a:off x="8098818" y="1300877"/>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78" name="Oval 77">
                <a:extLst>
                  <a:ext uri="{FF2B5EF4-FFF2-40B4-BE49-F238E27FC236}">
                    <a16:creationId xmlns:a16="http://schemas.microsoft.com/office/drawing/2014/main" id="{EBCBEA79-9045-7828-5871-3135BE97ECD1}"/>
                  </a:ext>
                </a:extLst>
              </p:cNvPr>
              <p:cNvSpPr/>
              <p:nvPr/>
            </p:nvSpPr>
            <p:spPr>
              <a:xfrm>
                <a:off x="8621001" y="1299963"/>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
            <p:nvSpPr>
              <p:cNvPr id="79" name="Oval 78">
                <a:extLst>
                  <a:ext uri="{FF2B5EF4-FFF2-40B4-BE49-F238E27FC236}">
                    <a16:creationId xmlns:a16="http://schemas.microsoft.com/office/drawing/2014/main" id="{A6039809-0D34-EA2C-E543-520A6445F2BC}"/>
                  </a:ext>
                </a:extLst>
              </p:cNvPr>
              <p:cNvSpPr/>
              <p:nvPr/>
            </p:nvSpPr>
            <p:spPr>
              <a:xfrm>
                <a:off x="9143184" y="1300876"/>
                <a:ext cx="417284"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E</a:t>
                </a:r>
                <a:endParaRPr lang="en-IN" sz="2800" dirty="0">
                  <a:solidFill>
                    <a:schemeClr val="tx1"/>
                  </a:solidFill>
                </a:endParaRPr>
              </a:p>
            </p:txBody>
          </p:sp>
          <p:grpSp>
            <p:nvGrpSpPr>
              <p:cNvPr id="131" name="Group 130">
                <a:extLst>
                  <a:ext uri="{FF2B5EF4-FFF2-40B4-BE49-F238E27FC236}">
                    <a16:creationId xmlns:a16="http://schemas.microsoft.com/office/drawing/2014/main" id="{F9F3BBBA-366E-1862-0481-859667D11900}"/>
                  </a:ext>
                </a:extLst>
              </p:cNvPr>
              <p:cNvGrpSpPr/>
              <p:nvPr/>
            </p:nvGrpSpPr>
            <p:grpSpPr>
              <a:xfrm>
                <a:off x="9665367" y="1279721"/>
                <a:ext cx="1320778" cy="545541"/>
                <a:chOff x="7143970" y="4104516"/>
                <a:chExt cx="1320778" cy="545541"/>
              </a:xfrm>
            </p:grpSpPr>
            <p:cxnSp>
              <p:nvCxnSpPr>
                <p:cNvPr id="116" name="Straight Connector 115">
                  <a:extLst>
                    <a:ext uri="{FF2B5EF4-FFF2-40B4-BE49-F238E27FC236}">
                      <a16:creationId xmlns:a16="http://schemas.microsoft.com/office/drawing/2014/main" id="{EC6C5D93-0406-8D1F-90A8-D08754633612}"/>
                    </a:ext>
                  </a:extLst>
                </p:cNvPr>
                <p:cNvCxnSpPr>
                  <a:cxnSpLocks/>
                </p:cNvCxnSpPr>
                <p:nvPr/>
              </p:nvCxnSpPr>
              <p:spPr>
                <a:xfrm>
                  <a:off x="8318109" y="4108280"/>
                  <a:ext cx="6911" cy="5417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343B6D-63C5-09E5-F5F5-3E99B313C6D3}"/>
                    </a:ext>
                  </a:extLst>
                </p:cNvPr>
                <p:cNvCxnSpPr>
                  <a:cxnSpLocks/>
                </p:cNvCxnSpPr>
                <p:nvPr/>
              </p:nvCxnSpPr>
              <p:spPr>
                <a:xfrm flipH="1">
                  <a:off x="8171470" y="4187621"/>
                  <a:ext cx="293278" cy="3830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1C544E-30EA-D047-5B3F-865A9B343320}"/>
                    </a:ext>
                  </a:extLst>
                </p:cNvPr>
                <p:cNvCxnSpPr>
                  <a:cxnSpLocks/>
                </p:cNvCxnSpPr>
                <p:nvPr/>
              </p:nvCxnSpPr>
              <p:spPr>
                <a:xfrm flipH="1" flipV="1">
                  <a:off x="8171470" y="4187621"/>
                  <a:ext cx="293278" cy="3830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2B09258C-7AB8-B2C0-380B-D96846F901D9}"/>
                    </a:ext>
                  </a:extLst>
                </p:cNvPr>
                <p:cNvGrpSpPr/>
                <p:nvPr/>
              </p:nvGrpSpPr>
              <p:grpSpPr>
                <a:xfrm>
                  <a:off x="7626087" y="4119565"/>
                  <a:ext cx="417284" cy="508669"/>
                  <a:chOff x="2600132" y="1250301"/>
                  <a:chExt cx="559837" cy="559838"/>
                </a:xfrm>
              </p:grpSpPr>
              <p:cxnSp>
                <p:nvCxnSpPr>
                  <p:cNvPr id="127" name="Straight Connector 126">
                    <a:extLst>
                      <a:ext uri="{FF2B5EF4-FFF2-40B4-BE49-F238E27FC236}">
                        <a16:creationId xmlns:a16="http://schemas.microsoft.com/office/drawing/2014/main" id="{80F3B63F-3741-9AA8-29EE-8BBC29AD546F}"/>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DB377D3-255E-37C6-CF36-1DAFFA645771}"/>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2629B20-4350-6056-6E2E-EE32520982D2}"/>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DC3DCC1-56ED-3CCA-4909-B479C969DDE6}"/>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46D1D38F-216D-DA0E-57DA-40E1B9C995BC}"/>
                    </a:ext>
                  </a:extLst>
                </p:cNvPr>
                <p:cNvGrpSpPr/>
                <p:nvPr/>
              </p:nvGrpSpPr>
              <p:grpSpPr>
                <a:xfrm>
                  <a:off x="7143970" y="4104516"/>
                  <a:ext cx="414757" cy="541777"/>
                  <a:chOff x="2600132" y="1250301"/>
                  <a:chExt cx="559837" cy="559838"/>
                </a:xfrm>
              </p:grpSpPr>
              <p:cxnSp>
                <p:nvCxnSpPr>
                  <p:cNvPr id="123" name="Straight Connector 122">
                    <a:extLst>
                      <a:ext uri="{FF2B5EF4-FFF2-40B4-BE49-F238E27FC236}">
                        <a16:creationId xmlns:a16="http://schemas.microsoft.com/office/drawing/2014/main" id="{3138405D-821E-3458-2EFD-0D3ED94971A5}"/>
                      </a:ext>
                    </a:extLst>
                  </p:cNvPr>
                  <p:cNvCxnSpPr>
                    <a:cxnSpLocks/>
                  </p:cNvCxnSpPr>
                  <p:nvPr/>
                </p:nvCxnSpPr>
                <p:spPr>
                  <a:xfrm>
                    <a:off x="2880051" y="1250301"/>
                    <a:ext cx="9329" cy="559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DBBEE1D-D3C6-AA96-5689-8A40AB0B2E41}"/>
                      </a:ext>
                    </a:extLst>
                  </p:cNvPr>
                  <p:cNvCxnSpPr>
                    <a:cxnSpLocks/>
                  </p:cNvCxnSpPr>
                  <p:nvPr/>
                </p:nvCxnSpPr>
                <p:spPr>
                  <a:xfrm flipH="1">
                    <a:off x="2600132" y="1530220"/>
                    <a:ext cx="55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C73D1BD-58B2-D683-6752-C44E46E7DCC9}"/>
                      </a:ext>
                    </a:extLst>
                  </p:cNvPr>
                  <p:cNvCxnSpPr>
                    <a:cxnSpLocks/>
                  </p:cNvCxnSpPr>
                  <p:nvPr/>
                </p:nvCxnSpPr>
                <p:spPr>
                  <a:xfrm flipH="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9A20778-663E-C1B8-4088-7C6F09326BBC}"/>
                      </a:ext>
                    </a:extLst>
                  </p:cNvPr>
                  <p:cNvCxnSpPr>
                    <a:cxnSpLocks/>
                  </p:cNvCxnSpPr>
                  <p:nvPr/>
                </p:nvCxnSpPr>
                <p:spPr>
                  <a:xfrm flipH="1" flipV="1">
                    <a:off x="2682118" y="1332287"/>
                    <a:ext cx="395865" cy="3958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33" name="Oval 132">
              <a:extLst>
                <a:ext uri="{FF2B5EF4-FFF2-40B4-BE49-F238E27FC236}">
                  <a16:creationId xmlns:a16="http://schemas.microsoft.com/office/drawing/2014/main" id="{0E31B7F9-EBD5-7AF8-7CC3-4CEE425171BE}"/>
                </a:ext>
              </a:extLst>
            </p:cNvPr>
            <p:cNvSpPr/>
            <p:nvPr/>
          </p:nvSpPr>
          <p:spPr>
            <a:xfrm>
              <a:off x="10490532" y="1276110"/>
              <a:ext cx="392751"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grpSp>
      <p:sp>
        <p:nvSpPr>
          <p:cNvPr id="136" name="Rectangle 135">
            <a:extLst>
              <a:ext uri="{FF2B5EF4-FFF2-40B4-BE49-F238E27FC236}">
                <a16:creationId xmlns:a16="http://schemas.microsoft.com/office/drawing/2014/main" id="{9D5536E0-C2B0-D928-0CF5-13A67183A06C}"/>
              </a:ext>
            </a:extLst>
          </p:cNvPr>
          <p:cNvSpPr/>
          <p:nvPr/>
        </p:nvSpPr>
        <p:spPr>
          <a:xfrm>
            <a:off x="1124542" y="2153221"/>
            <a:ext cx="2159083" cy="4320644"/>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7" name="Oval 136">
            <a:extLst>
              <a:ext uri="{FF2B5EF4-FFF2-40B4-BE49-F238E27FC236}">
                <a16:creationId xmlns:a16="http://schemas.microsoft.com/office/drawing/2014/main" id="{4FC545CC-9651-B51C-71B1-27BEDEF58D43}"/>
              </a:ext>
            </a:extLst>
          </p:cNvPr>
          <p:cNvSpPr/>
          <p:nvPr/>
        </p:nvSpPr>
        <p:spPr>
          <a:xfrm>
            <a:off x="2214463" y="2336836"/>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138" name="Oval 137">
            <a:extLst>
              <a:ext uri="{FF2B5EF4-FFF2-40B4-BE49-F238E27FC236}">
                <a16:creationId xmlns:a16="http://schemas.microsoft.com/office/drawing/2014/main" id="{39294304-C092-D400-E2BA-DEF10A48BD7B}"/>
              </a:ext>
            </a:extLst>
          </p:cNvPr>
          <p:cNvSpPr/>
          <p:nvPr/>
        </p:nvSpPr>
        <p:spPr>
          <a:xfrm>
            <a:off x="2689426" y="2891995"/>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139" name="Oval 138">
            <a:extLst>
              <a:ext uri="{FF2B5EF4-FFF2-40B4-BE49-F238E27FC236}">
                <a16:creationId xmlns:a16="http://schemas.microsoft.com/office/drawing/2014/main" id="{7C03E531-AE76-77D5-4E5F-378B2C793568}"/>
              </a:ext>
            </a:extLst>
          </p:cNvPr>
          <p:cNvSpPr/>
          <p:nvPr/>
        </p:nvSpPr>
        <p:spPr>
          <a:xfrm>
            <a:off x="2214463" y="2892169"/>
            <a:ext cx="387578" cy="496800"/>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140" name="Oval 139">
            <a:extLst>
              <a:ext uri="{FF2B5EF4-FFF2-40B4-BE49-F238E27FC236}">
                <a16:creationId xmlns:a16="http://schemas.microsoft.com/office/drawing/2014/main" id="{989EC5D8-78D6-DE71-C10F-2CB38628F527}"/>
              </a:ext>
            </a:extLst>
          </p:cNvPr>
          <p:cNvSpPr/>
          <p:nvPr/>
        </p:nvSpPr>
        <p:spPr>
          <a:xfrm>
            <a:off x="1290409" y="3477412"/>
            <a:ext cx="371637"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44" name="Oval 143">
            <a:extLst>
              <a:ext uri="{FF2B5EF4-FFF2-40B4-BE49-F238E27FC236}">
                <a16:creationId xmlns:a16="http://schemas.microsoft.com/office/drawing/2014/main" id="{8E02631C-EF6B-89E2-F4A6-E15246FE2AF3}"/>
              </a:ext>
            </a:extLst>
          </p:cNvPr>
          <p:cNvSpPr/>
          <p:nvPr/>
        </p:nvSpPr>
        <p:spPr>
          <a:xfrm>
            <a:off x="2198580" y="3488378"/>
            <a:ext cx="387578" cy="496800"/>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145" name="Oval 144">
            <a:extLst>
              <a:ext uri="{FF2B5EF4-FFF2-40B4-BE49-F238E27FC236}">
                <a16:creationId xmlns:a16="http://schemas.microsoft.com/office/drawing/2014/main" id="{7A1E9383-8162-5541-4C73-0B9C8F69A8BD}"/>
              </a:ext>
            </a:extLst>
          </p:cNvPr>
          <p:cNvSpPr/>
          <p:nvPr/>
        </p:nvSpPr>
        <p:spPr>
          <a:xfrm>
            <a:off x="2670306" y="3517640"/>
            <a:ext cx="387578" cy="467711"/>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148" name="Oval 147">
            <a:extLst>
              <a:ext uri="{FF2B5EF4-FFF2-40B4-BE49-F238E27FC236}">
                <a16:creationId xmlns:a16="http://schemas.microsoft.com/office/drawing/2014/main" id="{C2D36694-1866-F03A-47F8-865FF70C60DE}"/>
              </a:ext>
            </a:extLst>
          </p:cNvPr>
          <p:cNvSpPr/>
          <p:nvPr/>
        </p:nvSpPr>
        <p:spPr>
          <a:xfrm>
            <a:off x="1290409" y="4070650"/>
            <a:ext cx="371637"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49" name="Oval 148">
            <a:extLst>
              <a:ext uri="{FF2B5EF4-FFF2-40B4-BE49-F238E27FC236}">
                <a16:creationId xmlns:a16="http://schemas.microsoft.com/office/drawing/2014/main" id="{51DC700C-5EF6-9784-767B-E121C29D280F}"/>
              </a:ext>
            </a:extLst>
          </p:cNvPr>
          <p:cNvSpPr/>
          <p:nvPr/>
        </p:nvSpPr>
        <p:spPr>
          <a:xfrm>
            <a:off x="1762135" y="4070649"/>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sp>
        <p:nvSpPr>
          <p:cNvPr id="150" name="Oval 149">
            <a:extLst>
              <a:ext uri="{FF2B5EF4-FFF2-40B4-BE49-F238E27FC236}">
                <a16:creationId xmlns:a16="http://schemas.microsoft.com/office/drawing/2014/main" id="{03ADB716-5A61-5D73-8177-144B491DC77E}"/>
              </a:ext>
            </a:extLst>
          </p:cNvPr>
          <p:cNvSpPr/>
          <p:nvPr/>
        </p:nvSpPr>
        <p:spPr>
          <a:xfrm>
            <a:off x="2198580" y="4081616"/>
            <a:ext cx="387578" cy="496800"/>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151" name="Oval 150">
            <a:extLst>
              <a:ext uri="{FF2B5EF4-FFF2-40B4-BE49-F238E27FC236}">
                <a16:creationId xmlns:a16="http://schemas.microsoft.com/office/drawing/2014/main" id="{74565B5C-BE4E-0A42-18C4-DE8A184C1614}"/>
              </a:ext>
            </a:extLst>
          </p:cNvPr>
          <p:cNvSpPr/>
          <p:nvPr/>
        </p:nvSpPr>
        <p:spPr>
          <a:xfrm>
            <a:off x="2670306" y="4081616"/>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grpSp>
        <p:nvGrpSpPr>
          <p:cNvPr id="152" name="Group 151">
            <a:extLst>
              <a:ext uri="{FF2B5EF4-FFF2-40B4-BE49-F238E27FC236}">
                <a16:creationId xmlns:a16="http://schemas.microsoft.com/office/drawing/2014/main" id="{26397739-8AE4-7260-3800-F065680C4F27}"/>
              </a:ext>
            </a:extLst>
          </p:cNvPr>
          <p:cNvGrpSpPr/>
          <p:nvPr/>
        </p:nvGrpSpPr>
        <p:grpSpPr>
          <a:xfrm>
            <a:off x="1290409" y="4639646"/>
            <a:ext cx="1295749" cy="507768"/>
            <a:chOff x="471758" y="3638437"/>
            <a:chExt cx="1295749" cy="553544"/>
          </a:xfrm>
        </p:grpSpPr>
        <p:sp>
          <p:nvSpPr>
            <p:cNvPr id="153" name="Oval 152">
              <a:extLst>
                <a:ext uri="{FF2B5EF4-FFF2-40B4-BE49-F238E27FC236}">
                  <a16:creationId xmlns:a16="http://schemas.microsoft.com/office/drawing/2014/main" id="{B7A39500-7FB0-9A5E-700E-2581514CBF69}"/>
                </a:ext>
              </a:extLst>
            </p:cNvPr>
            <p:cNvSpPr/>
            <p:nvPr/>
          </p:nvSpPr>
          <p:spPr>
            <a:xfrm>
              <a:off x="471758" y="3638438"/>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54" name="Oval 153">
              <a:extLst>
                <a:ext uri="{FF2B5EF4-FFF2-40B4-BE49-F238E27FC236}">
                  <a16:creationId xmlns:a16="http://schemas.microsoft.com/office/drawing/2014/main" id="{98983FB2-8663-9727-323C-C2E68EB48CDE}"/>
                </a:ext>
              </a:extLst>
            </p:cNvPr>
            <p:cNvSpPr/>
            <p:nvPr/>
          </p:nvSpPr>
          <p:spPr>
            <a:xfrm>
              <a:off x="943484" y="3638437"/>
              <a:ext cx="387578"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sp>
          <p:nvSpPr>
            <p:cNvPr id="155" name="Oval 154">
              <a:extLst>
                <a:ext uri="{FF2B5EF4-FFF2-40B4-BE49-F238E27FC236}">
                  <a16:creationId xmlns:a16="http://schemas.microsoft.com/office/drawing/2014/main" id="{942F8A87-DDEC-ABC3-DD25-4F07B0BE2772}"/>
                </a:ext>
              </a:extLst>
            </p:cNvPr>
            <p:cNvSpPr/>
            <p:nvPr/>
          </p:nvSpPr>
          <p:spPr>
            <a:xfrm>
              <a:off x="1379929" y="3650393"/>
              <a:ext cx="387578" cy="541588"/>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grpSp>
      <p:sp>
        <p:nvSpPr>
          <p:cNvPr id="158" name="Oval 157">
            <a:extLst>
              <a:ext uri="{FF2B5EF4-FFF2-40B4-BE49-F238E27FC236}">
                <a16:creationId xmlns:a16="http://schemas.microsoft.com/office/drawing/2014/main" id="{B4BEC9FA-9736-6D01-A7D6-42D661A3D688}"/>
              </a:ext>
            </a:extLst>
          </p:cNvPr>
          <p:cNvSpPr/>
          <p:nvPr/>
        </p:nvSpPr>
        <p:spPr>
          <a:xfrm>
            <a:off x="1253114" y="5249304"/>
            <a:ext cx="371637"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59" name="Oval 158">
            <a:extLst>
              <a:ext uri="{FF2B5EF4-FFF2-40B4-BE49-F238E27FC236}">
                <a16:creationId xmlns:a16="http://schemas.microsoft.com/office/drawing/2014/main" id="{7B829C73-4BAE-A29B-C9D8-64A6CE3FFBED}"/>
              </a:ext>
            </a:extLst>
          </p:cNvPr>
          <p:cNvSpPr/>
          <p:nvPr/>
        </p:nvSpPr>
        <p:spPr>
          <a:xfrm>
            <a:off x="1724840" y="5249303"/>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sp>
        <p:nvSpPr>
          <p:cNvPr id="160" name="Oval 159">
            <a:extLst>
              <a:ext uri="{FF2B5EF4-FFF2-40B4-BE49-F238E27FC236}">
                <a16:creationId xmlns:a16="http://schemas.microsoft.com/office/drawing/2014/main" id="{BD12AFF5-598B-8E05-51C9-5E41675AC6A9}"/>
              </a:ext>
            </a:extLst>
          </p:cNvPr>
          <p:cNvSpPr/>
          <p:nvPr/>
        </p:nvSpPr>
        <p:spPr>
          <a:xfrm>
            <a:off x="2161285" y="5260270"/>
            <a:ext cx="387578" cy="496800"/>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161" name="Oval 160">
            <a:extLst>
              <a:ext uri="{FF2B5EF4-FFF2-40B4-BE49-F238E27FC236}">
                <a16:creationId xmlns:a16="http://schemas.microsoft.com/office/drawing/2014/main" id="{B9DE95F9-A0DA-9277-2588-1C04601182A0}"/>
              </a:ext>
            </a:extLst>
          </p:cNvPr>
          <p:cNvSpPr/>
          <p:nvPr/>
        </p:nvSpPr>
        <p:spPr>
          <a:xfrm>
            <a:off x="2633011" y="5260270"/>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grpSp>
        <p:nvGrpSpPr>
          <p:cNvPr id="162" name="Group 161">
            <a:extLst>
              <a:ext uri="{FF2B5EF4-FFF2-40B4-BE49-F238E27FC236}">
                <a16:creationId xmlns:a16="http://schemas.microsoft.com/office/drawing/2014/main" id="{0AD2517F-B959-FFAB-E03B-3F16ED08026A}"/>
              </a:ext>
            </a:extLst>
          </p:cNvPr>
          <p:cNvGrpSpPr/>
          <p:nvPr/>
        </p:nvGrpSpPr>
        <p:grpSpPr>
          <a:xfrm>
            <a:off x="1228680" y="5777501"/>
            <a:ext cx="1295749" cy="507768"/>
            <a:chOff x="471758" y="3638437"/>
            <a:chExt cx="1295749" cy="553544"/>
          </a:xfrm>
        </p:grpSpPr>
        <p:sp>
          <p:nvSpPr>
            <p:cNvPr id="163" name="Oval 162">
              <a:extLst>
                <a:ext uri="{FF2B5EF4-FFF2-40B4-BE49-F238E27FC236}">
                  <a16:creationId xmlns:a16="http://schemas.microsoft.com/office/drawing/2014/main" id="{4FD15CEE-DD47-2211-EF0B-4CF9EFCABE85}"/>
                </a:ext>
              </a:extLst>
            </p:cNvPr>
            <p:cNvSpPr/>
            <p:nvPr/>
          </p:nvSpPr>
          <p:spPr>
            <a:xfrm>
              <a:off x="471758" y="3638438"/>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64" name="Oval 163">
              <a:extLst>
                <a:ext uri="{FF2B5EF4-FFF2-40B4-BE49-F238E27FC236}">
                  <a16:creationId xmlns:a16="http://schemas.microsoft.com/office/drawing/2014/main" id="{8C473128-7AB1-D568-76A5-17E849BF47AD}"/>
                </a:ext>
              </a:extLst>
            </p:cNvPr>
            <p:cNvSpPr/>
            <p:nvPr/>
          </p:nvSpPr>
          <p:spPr>
            <a:xfrm>
              <a:off x="943484" y="3638437"/>
              <a:ext cx="387578"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sp>
          <p:nvSpPr>
            <p:cNvPr id="165" name="Oval 164">
              <a:extLst>
                <a:ext uri="{FF2B5EF4-FFF2-40B4-BE49-F238E27FC236}">
                  <a16:creationId xmlns:a16="http://schemas.microsoft.com/office/drawing/2014/main" id="{5B1131CD-BB8E-C05D-334C-68B1D0C51ABF}"/>
                </a:ext>
              </a:extLst>
            </p:cNvPr>
            <p:cNvSpPr/>
            <p:nvPr/>
          </p:nvSpPr>
          <p:spPr>
            <a:xfrm>
              <a:off x="1379929" y="3650393"/>
              <a:ext cx="387578" cy="541588"/>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grpSp>
      <p:sp>
        <p:nvSpPr>
          <p:cNvPr id="172" name="Rectangle 171">
            <a:extLst>
              <a:ext uri="{FF2B5EF4-FFF2-40B4-BE49-F238E27FC236}">
                <a16:creationId xmlns:a16="http://schemas.microsoft.com/office/drawing/2014/main" id="{26E72276-7E53-94F5-D968-D41CB8805BFF}"/>
              </a:ext>
            </a:extLst>
          </p:cNvPr>
          <p:cNvSpPr/>
          <p:nvPr/>
        </p:nvSpPr>
        <p:spPr>
          <a:xfrm>
            <a:off x="3593024" y="2144093"/>
            <a:ext cx="2159083" cy="4320642"/>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67" name="Group 166">
            <a:extLst>
              <a:ext uri="{FF2B5EF4-FFF2-40B4-BE49-F238E27FC236}">
                <a16:creationId xmlns:a16="http://schemas.microsoft.com/office/drawing/2014/main" id="{30BA9248-A6A5-040D-2AF7-9A2D80D12FA9}"/>
              </a:ext>
            </a:extLst>
          </p:cNvPr>
          <p:cNvGrpSpPr/>
          <p:nvPr/>
        </p:nvGrpSpPr>
        <p:grpSpPr>
          <a:xfrm>
            <a:off x="4412914" y="2301820"/>
            <a:ext cx="859304" cy="487135"/>
            <a:chOff x="471758" y="3638437"/>
            <a:chExt cx="859304" cy="541778"/>
          </a:xfrm>
        </p:grpSpPr>
        <p:sp>
          <p:nvSpPr>
            <p:cNvPr id="168" name="Oval 167">
              <a:extLst>
                <a:ext uri="{FF2B5EF4-FFF2-40B4-BE49-F238E27FC236}">
                  <a16:creationId xmlns:a16="http://schemas.microsoft.com/office/drawing/2014/main" id="{AE226806-97B3-7EB9-02C9-FC8224118EB3}"/>
                </a:ext>
              </a:extLst>
            </p:cNvPr>
            <p:cNvSpPr/>
            <p:nvPr/>
          </p:nvSpPr>
          <p:spPr>
            <a:xfrm>
              <a:off x="471758" y="3638438"/>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69" name="Oval 168">
              <a:extLst>
                <a:ext uri="{FF2B5EF4-FFF2-40B4-BE49-F238E27FC236}">
                  <a16:creationId xmlns:a16="http://schemas.microsoft.com/office/drawing/2014/main" id="{413DEAF3-B60E-E6B9-2365-0F3B2B0C4644}"/>
                </a:ext>
              </a:extLst>
            </p:cNvPr>
            <p:cNvSpPr/>
            <p:nvPr/>
          </p:nvSpPr>
          <p:spPr>
            <a:xfrm>
              <a:off x="943484" y="3638437"/>
              <a:ext cx="387578"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grpSp>
      <p:grpSp>
        <p:nvGrpSpPr>
          <p:cNvPr id="173" name="Group 172">
            <a:extLst>
              <a:ext uri="{FF2B5EF4-FFF2-40B4-BE49-F238E27FC236}">
                <a16:creationId xmlns:a16="http://schemas.microsoft.com/office/drawing/2014/main" id="{96BC5443-4CC0-0904-68F0-CC0A9B501426}"/>
              </a:ext>
            </a:extLst>
          </p:cNvPr>
          <p:cNvGrpSpPr/>
          <p:nvPr/>
        </p:nvGrpSpPr>
        <p:grpSpPr>
          <a:xfrm>
            <a:off x="4401699" y="2840733"/>
            <a:ext cx="859304" cy="487135"/>
            <a:chOff x="471758" y="3638437"/>
            <a:chExt cx="859304" cy="541778"/>
          </a:xfrm>
        </p:grpSpPr>
        <p:sp>
          <p:nvSpPr>
            <p:cNvPr id="174" name="Oval 173">
              <a:extLst>
                <a:ext uri="{FF2B5EF4-FFF2-40B4-BE49-F238E27FC236}">
                  <a16:creationId xmlns:a16="http://schemas.microsoft.com/office/drawing/2014/main" id="{4685B34E-B9F3-4884-C96B-63917649C92A}"/>
                </a:ext>
              </a:extLst>
            </p:cNvPr>
            <p:cNvSpPr/>
            <p:nvPr/>
          </p:nvSpPr>
          <p:spPr>
            <a:xfrm>
              <a:off x="471758" y="3638438"/>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75" name="Oval 174">
              <a:extLst>
                <a:ext uri="{FF2B5EF4-FFF2-40B4-BE49-F238E27FC236}">
                  <a16:creationId xmlns:a16="http://schemas.microsoft.com/office/drawing/2014/main" id="{FCCE453E-A343-8817-4D90-0291DBBEF076}"/>
                </a:ext>
              </a:extLst>
            </p:cNvPr>
            <p:cNvSpPr/>
            <p:nvPr/>
          </p:nvSpPr>
          <p:spPr>
            <a:xfrm>
              <a:off x="943484" y="3638437"/>
              <a:ext cx="387578"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grpSp>
      <p:sp>
        <p:nvSpPr>
          <p:cNvPr id="176" name="Oval 175">
            <a:extLst>
              <a:ext uri="{FF2B5EF4-FFF2-40B4-BE49-F238E27FC236}">
                <a16:creationId xmlns:a16="http://schemas.microsoft.com/office/drawing/2014/main" id="{6C8612EC-AF11-52DD-82EB-1BA3273343B8}"/>
              </a:ext>
            </a:extLst>
          </p:cNvPr>
          <p:cNvSpPr/>
          <p:nvPr/>
        </p:nvSpPr>
        <p:spPr>
          <a:xfrm>
            <a:off x="3933688" y="2863285"/>
            <a:ext cx="387578" cy="46548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nvGrpSpPr>
          <p:cNvPr id="178" name="Group 177">
            <a:extLst>
              <a:ext uri="{FF2B5EF4-FFF2-40B4-BE49-F238E27FC236}">
                <a16:creationId xmlns:a16="http://schemas.microsoft.com/office/drawing/2014/main" id="{E516344D-DFB3-F4B7-FBBC-D0DA234586F2}"/>
              </a:ext>
            </a:extLst>
          </p:cNvPr>
          <p:cNvGrpSpPr/>
          <p:nvPr/>
        </p:nvGrpSpPr>
        <p:grpSpPr>
          <a:xfrm>
            <a:off x="3920681" y="3417934"/>
            <a:ext cx="839648" cy="488034"/>
            <a:chOff x="3430293" y="2795384"/>
            <a:chExt cx="839648" cy="542778"/>
          </a:xfrm>
        </p:grpSpPr>
        <p:sp>
          <p:nvSpPr>
            <p:cNvPr id="181" name="Oval 180">
              <a:extLst>
                <a:ext uri="{FF2B5EF4-FFF2-40B4-BE49-F238E27FC236}">
                  <a16:creationId xmlns:a16="http://schemas.microsoft.com/office/drawing/2014/main" id="{92E295D0-F8C2-BAEF-9441-7D65C7936859}"/>
                </a:ext>
              </a:extLst>
            </p:cNvPr>
            <p:cNvSpPr/>
            <p:nvPr/>
          </p:nvSpPr>
          <p:spPr>
            <a:xfrm>
              <a:off x="3898304" y="2795384"/>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80" name="Oval 179">
              <a:extLst>
                <a:ext uri="{FF2B5EF4-FFF2-40B4-BE49-F238E27FC236}">
                  <a16:creationId xmlns:a16="http://schemas.microsoft.com/office/drawing/2014/main" id="{5DD0ACA9-B03C-5800-ADB1-C83F6071FFA5}"/>
                </a:ext>
              </a:extLst>
            </p:cNvPr>
            <p:cNvSpPr/>
            <p:nvPr/>
          </p:nvSpPr>
          <p:spPr>
            <a:xfrm>
              <a:off x="3430293" y="2820465"/>
              <a:ext cx="387578"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sp>
        <p:nvSpPr>
          <p:cNvPr id="186" name="Oval 185">
            <a:extLst>
              <a:ext uri="{FF2B5EF4-FFF2-40B4-BE49-F238E27FC236}">
                <a16:creationId xmlns:a16="http://schemas.microsoft.com/office/drawing/2014/main" id="{595DFE5C-1E89-7599-2EEF-8B2A300D45D0}"/>
              </a:ext>
            </a:extLst>
          </p:cNvPr>
          <p:cNvSpPr/>
          <p:nvPr/>
        </p:nvSpPr>
        <p:spPr>
          <a:xfrm>
            <a:off x="4378863" y="3992928"/>
            <a:ext cx="371637"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87" name="Oval 186">
            <a:extLst>
              <a:ext uri="{FF2B5EF4-FFF2-40B4-BE49-F238E27FC236}">
                <a16:creationId xmlns:a16="http://schemas.microsoft.com/office/drawing/2014/main" id="{1240288E-FEC9-F54A-0A76-EF6ADE84DA1B}"/>
              </a:ext>
            </a:extLst>
          </p:cNvPr>
          <p:cNvSpPr/>
          <p:nvPr/>
        </p:nvSpPr>
        <p:spPr>
          <a:xfrm>
            <a:off x="4850589" y="3992927"/>
            <a:ext cx="387578"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T</a:t>
            </a:r>
            <a:endParaRPr lang="en-IN" sz="2800" dirty="0">
              <a:solidFill>
                <a:schemeClr val="tx1"/>
              </a:solidFill>
            </a:endParaRPr>
          </a:p>
        </p:txBody>
      </p:sp>
      <p:sp>
        <p:nvSpPr>
          <p:cNvPr id="185" name="Oval 184">
            <a:extLst>
              <a:ext uri="{FF2B5EF4-FFF2-40B4-BE49-F238E27FC236}">
                <a16:creationId xmlns:a16="http://schemas.microsoft.com/office/drawing/2014/main" id="{72753089-D455-11D3-271A-0AE581FC0C4D}"/>
              </a:ext>
            </a:extLst>
          </p:cNvPr>
          <p:cNvSpPr/>
          <p:nvPr/>
        </p:nvSpPr>
        <p:spPr>
          <a:xfrm>
            <a:off x="3910852" y="4015479"/>
            <a:ext cx="387578" cy="46548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91" name="Oval 190">
            <a:extLst>
              <a:ext uri="{FF2B5EF4-FFF2-40B4-BE49-F238E27FC236}">
                <a16:creationId xmlns:a16="http://schemas.microsoft.com/office/drawing/2014/main" id="{0A238F12-B992-8A2A-D70A-DEA41FFAC113}"/>
              </a:ext>
            </a:extLst>
          </p:cNvPr>
          <p:cNvSpPr/>
          <p:nvPr/>
        </p:nvSpPr>
        <p:spPr>
          <a:xfrm>
            <a:off x="4391870" y="4590711"/>
            <a:ext cx="371637"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92" name="Oval 191">
            <a:extLst>
              <a:ext uri="{FF2B5EF4-FFF2-40B4-BE49-F238E27FC236}">
                <a16:creationId xmlns:a16="http://schemas.microsoft.com/office/drawing/2014/main" id="{C9047EEC-4E8A-C641-0810-EF3759FB9384}"/>
              </a:ext>
            </a:extLst>
          </p:cNvPr>
          <p:cNvSpPr/>
          <p:nvPr/>
        </p:nvSpPr>
        <p:spPr>
          <a:xfrm>
            <a:off x="4863809" y="4608567"/>
            <a:ext cx="387578"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T</a:t>
            </a:r>
            <a:endParaRPr lang="en-IN" sz="2800" dirty="0">
              <a:solidFill>
                <a:schemeClr val="tx1"/>
              </a:solidFill>
            </a:endParaRPr>
          </a:p>
        </p:txBody>
      </p:sp>
      <p:sp>
        <p:nvSpPr>
          <p:cNvPr id="190" name="Oval 189">
            <a:extLst>
              <a:ext uri="{FF2B5EF4-FFF2-40B4-BE49-F238E27FC236}">
                <a16:creationId xmlns:a16="http://schemas.microsoft.com/office/drawing/2014/main" id="{319BB9D8-C86E-C4CA-7B34-445E6287411A}"/>
              </a:ext>
            </a:extLst>
          </p:cNvPr>
          <p:cNvSpPr/>
          <p:nvPr/>
        </p:nvSpPr>
        <p:spPr>
          <a:xfrm>
            <a:off x="3923859" y="4613262"/>
            <a:ext cx="387578" cy="46548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nvGrpSpPr>
          <p:cNvPr id="193" name="Group 192">
            <a:extLst>
              <a:ext uri="{FF2B5EF4-FFF2-40B4-BE49-F238E27FC236}">
                <a16:creationId xmlns:a16="http://schemas.microsoft.com/office/drawing/2014/main" id="{25DB720F-1D8B-E697-F53F-B0897E5F03C5}"/>
              </a:ext>
            </a:extLst>
          </p:cNvPr>
          <p:cNvGrpSpPr/>
          <p:nvPr/>
        </p:nvGrpSpPr>
        <p:grpSpPr>
          <a:xfrm>
            <a:off x="3920681" y="5164198"/>
            <a:ext cx="839648" cy="488034"/>
            <a:chOff x="3430293" y="2795384"/>
            <a:chExt cx="839648" cy="542778"/>
          </a:xfrm>
        </p:grpSpPr>
        <p:sp>
          <p:nvSpPr>
            <p:cNvPr id="194" name="Oval 193">
              <a:extLst>
                <a:ext uri="{FF2B5EF4-FFF2-40B4-BE49-F238E27FC236}">
                  <a16:creationId xmlns:a16="http://schemas.microsoft.com/office/drawing/2014/main" id="{55D43471-70B4-EA15-1890-5C16F7258368}"/>
                </a:ext>
              </a:extLst>
            </p:cNvPr>
            <p:cNvSpPr/>
            <p:nvPr/>
          </p:nvSpPr>
          <p:spPr>
            <a:xfrm>
              <a:off x="3898304" y="2795384"/>
              <a:ext cx="371637"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95" name="Oval 194">
              <a:extLst>
                <a:ext uri="{FF2B5EF4-FFF2-40B4-BE49-F238E27FC236}">
                  <a16:creationId xmlns:a16="http://schemas.microsoft.com/office/drawing/2014/main" id="{06D70772-EF21-4BE6-1693-A0591E34AF02}"/>
                </a:ext>
              </a:extLst>
            </p:cNvPr>
            <p:cNvSpPr/>
            <p:nvPr/>
          </p:nvSpPr>
          <p:spPr>
            <a:xfrm>
              <a:off x="3430293" y="2820465"/>
              <a:ext cx="387578" cy="51769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sp>
        <p:nvSpPr>
          <p:cNvPr id="200" name="Oval 199">
            <a:extLst>
              <a:ext uri="{FF2B5EF4-FFF2-40B4-BE49-F238E27FC236}">
                <a16:creationId xmlns:a16="http://schemas.microsoft.com/office/drawing/2014/main" id="{26F8BC4D-B036-7BE0-985C-258FC8DC594C}"/>
              </a:ext>
            </a:extLst>
          </p:cNvPr>
          <p:cNvSpPr/>
          <p:nvPr/>
        </p:nvSpPr>
        <p:spPr>
          <a:xfrm>
            <a:off x="4918014" y="5187892"/>
            <a:ext cx="387578"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Y</a:t>
            </a:r>
            <a:endParaRPr lang="en-IN" sz="2800" dirty="0">
              <a:solidFill>
                <a:schemeClr val="tx1"/>
              </a:solidFill>
            </a:endParaRPr>
          </a:p>
        </p:txBody>
      </p:sp>
      <p:grpSp>
        <p:nvGrpSpPr>
          <p:cNvPr id="8" name="Group 7">
            <a:extLst>
              <a:ext uri="{FF2B5EF4-FFF2-40B4-BE49-F238E27FC236}">
                <a16:creationId xmlns:a16="http://schemas.microsoft.com/office/drawing/2014/main" id="{C2C95F63-1261-7D0A-37A0-20081C941248}"/>
              </a:ext>
            </a:extLst>
          </p:cNvPr>
          <p:cNvGrpSpPr/>
          <p:nvPr/>
        </p:nvGrpSpPr>
        <p:grpSpPr>
          <a:xfrm>
            <a:off x="3928029" y="5767238"/>
            <a:ext cx="839648" cy="488034"/>
            <a:chOff x="3928029" y="5767238"/>
            <a:chExt cx="839648" cy="488034"/>
          </a:xfrm>
        </p:grpSpPr>
        <p:sp>
          <p:nvSpPr>
            <p:cNvPr id="199" name="Oval 198">
              <a:extLst>
                <a:ext uri="{FF2B5EF4-FFF2-40B4-BE49-F238E27FC236}">
                  <a16:creationId xmlns:a16="http://schemas.microsoft.com/office/drawing/2014/main" id="{B9E2438C-D54E-9871-36C4-82A28D5247E1}"/>
                </a:ext>
              </a:extLst>
            </p:cNvPr>
            <p:cNvSpPr/>
            <p:nvPr/>
          </p:nvSpPr>
          <p:spPr>
            <a:xfrm>
              <a:off x="4396040" y="5767238"/>
              <a:ext cx="371637"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198" name="Oval 197">
              <a:extLst>
                <a:ext uri="{FF2B5EF4-FFF2-40B4-BE49-F238E27FC236}">
                  <a16:creationId xmlns:a16="http://schemas.microsoft.com/office/drawing/2014/main" id="{4189FA19-A004-3728-62B0-CBC9774DF8BD}"/>
                </a:ext>
              </a:extLst>
            </p:cNvPr>
            <p:cNvSpPr/>
            <p:nvPr/>
          </p:nvSpPr>
          <p:spPr>
            <a:xfrm>
              <a:off x="3928029" y="5789789"/>
              <a:ext cx="387578" cy="46548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grpSp>
      <p:sp>
        <p:nvSpPr>
          <p:cNvPr id="230" name="Rectangle 229">
            <a:extLst>
              <a:ext uri="{FF2B5EF4-FFF2-40B4-BE49-F238E27FC236}">
                <a16:creationId xmlns:a16="http://schemas.microsoft.com/office/drawing/2014/main" id="{24F81C53-5ACB-84E2-B177-A5502979C525}"/>
              </a:ext>
            </a:extLst>
          </p:cNvPr>
          <p:cNvSpPr/>
          <p:nvPr/>
        </p:nvSpPr>
        <p:spPr>
          <a:xfrm>
            <a:off x="6022833" y="2139241"/>
            <a:ext cx="2253314" cy="4358754"/>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6" name="Oval 205">
            <a:extLst>
              <a:ext uri="{FF2B5EF4-FFF2-40B4-BE49-F238E27FC236}">
                <a16:creationId xmlns:a16="http://schemas.microsoft.com/office/drawing/2014/main" id="{7FA729F0-3EDE-B166-A294-1AD9061CE6D7}"/>
              </a:ext>
            </a:extLst>
          </p:cNvPr>
          <p:cNvSpPr/>
          <p:nvPr/>
        </p:nvSpPr>
        <p:spPr>
          <a:xfrm>
            <a:off x="6209912" y="2346858"/>
            <a:ext cx="404493" cy="4790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207" name="Oval 206">
            <a:extLst>
              <a:ext uri="{FF2B5EF4-FFF2-40B4-BE49-F238E27FC236}">
                <a16:creationId xmlns:a16="http://schemas.microsoft.com/office/drawing/2014/main" id="{72B9FAC6-7455-ABD3-141B-4B431A8145EF}"/>
              </a:ext>
            </a:extLst>
          </p:cNvPr>
          <p:cNvSpPr/>
          <p:nvPr/>
        </p:nvSpPr>
        <p:spPr>
          <a:xfrm>
            <a:off x="6231268" y="3463332"/>
            <a:ext cx="404493"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208" name="Oval 207">
            <a:extLst>
              <a:ext uri="{FF2B5EF4-FFF2-40B4-BE49-F238E27FC236}">
                <a16:creationId xmlns:a16="http://schemas.microsoft.com/office/drawing/2014/main" id="{012F8EED-C2C8-5463-9DE0-2E668D537906}"/>
              </a:ext>
            </a:extLst>
          </p:cNvPr>
          <p:cNvSpPr/>
          <p:nvPr/>
        </p:nvSpPr>
        <p:spPr>
          <a:xfrm>
            <a:off x="6772998" y="4064319"/>
            <a:ext cx="404493" cy="481115"/>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
        <p:nvSpPr>
          <p:cNvPr id="209" name="Oval 208">
            <a:extLst>
              <a:ext uri="{FF2B5EF4-FFF2-40B4-BE49-F238E27FC236}">
                <a16:creationId xmlns:a16="http://schemas.microsoft.com/office/drawing/2014/main" id="{D2E92153-B053-CBD1-AD94-4DF5E68417D3}"/>
              </a:ext>
            </a:extLst>
          </p:cNvPr>
          <p:cNvSpPr/>
          <p:nvPr/>
        </p:nvSpPr>
        <p:spPr>
          <a:xfrm>
            <a:off x="6237915" y="4071139"/>
            <a:ext cx="404493"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210" name="Oval 209">
            <a:extLst>
              <a:ext uri="{FF2B5EF4-FFF2-40B4-BE49-F238E27FC236}">
                <a16:creationId xmlns:a16="http://schemas.microsoft.com/office/drawing/2014/main" id="{0946B349-7D81-4187-F33F-2D99BB9E1E5E}"/>
              </a:ext>
            </a:extLst>
          </p:cNvPr>
          <p:cNvSpPr/>
          <p:nvPr/>
        </p:nvSpPr>
        <p:spPr>
          <a:xfrm>
            <a:off x="6197811" y="4686802"/>
            <a:ext cx="404493" cy="481115"/>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E</a:t>
            </a:r>
            <a:endParaRPr lang="en-IN" sz="2800" dirty="0">
              <a:solidFill>
                <a:schemeClr val="tx1"/>
              </a:solidFill>
            </a:endParaRPr>
          </a:p>
        </p:txBody>
      </p:sp>
      <p:sp>
        <p:nvSpPr>
          <p:cNvPr id="211" name="Oval 210">
            <a:extLst>
              <a:ext uri="{FF2B5EF4-FFF2-40B4-BE49-F238E27FC236}">
                <a16:creationId xmlns:a16="http://schemas.microsoft.com/office/drawing/2014/main" id="{541561CB-601D-0A70-2F15-2B817D34FB5B}"/>
              </a:ext>
            </a:extLst>
          </p:cNvPr>
          <p:cNvSpPr/>
          <p:nvPr/>
        </p:nvSpPr>
        <p:spPr>
          <a:xfrm>
            <a:off x="6790511" y="4656199"/>
            <a:ext cx="404493"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212" name="Oval 211">
            <a:extLst>
              <a:ext uri="{FF2B5EF4-FFF2-40B4-BE49-F238E27FC236}">
                <a16:creationId xmlns:a16="http://schemas.microsoft.com/office/drawing/2014/main" id="{29B942B9-4F1E-361E-F4FA-DC9240482D70}"/>
              </a:ext>
            </a:extLst>
          </p:cNvPr>
          <p:cNvSpPr/>
          <p:nvPr/>
        </p:nvSpPr>
        <p:spPr>
          <a:xfrm>
            <a:off x="7269177" y="4630432"/>
            <a:ext cx="478984" cy="53013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grpSp>
        <p:nvGrpSpPr>
          <p:cNvPr id="214" name="Group 213">
            <a:extLst>
              <a:ext uri="{FF2B5EF4-FFF2-40B4-BE49-F238E27FC236}">
                <a16:creationId xmlns:a16="http://schemas.microsoft.com/office/drawing/2014/main" id="{586F4738-7AD5-117E-16B6-992802CFB65C}"/>
              </a:ext>
            </a:extLst>
          </p:cNvPr>
          <p:cNvGrpSpPr/>
          <p:nvPr/>
        </p:nvGrpSpPr>
        <p:grpSpPr>
          <a:xfrm>
            <a:off x="6737333" y="5274641"/>
            <a:ext cx="939576" cy="508177"/>
            <a:chOff x="6228921" y="4645498"/>
            <a:chExt cx="900284" cy="549147"/>
          </a:xfrm>
        </p:grpSpPr>
        <p:sp>
          <p:nvSpPr>
            <p:cNvPr id="215" name="Oval 214">
              <a:extLst>
                <a:ext uri="{FF2B5EF4-FFF2-40B4-BE49-F238E27FC236}">
                  <a16:creationId xmlns:a16="http://schemas.microsoft.com/office/drawing/2014/main" id="{8251A7A9-EEC5-F250-4951-7D13A73B504C}"/>
                </a:ext>
              </a:extLst>
            </p:cNvPr>
            <p:cNvSpPr/>
            <p:nvPr/>
          </p:nvSpPr>
          <p:spPr>
            <a:xfrm>
              <a:off x="6741627" y="4645498"/>
              <a:ext cx="387578" cy="51990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
          <p:nvSpPr>
            <p:cNvPr id="216" name="Oval 215">
              <a:extLst>
                <a:ext uri="{FF2B5EF4-FFF2-40B4-BE49-F238E27FC236}">
                  <a16:creationId xmlns:a16="http://schemas.microsoft.com/office/drawing/2014/main" id="{0B6F2899-93E1-9CE7-3FF0-08FD56251B8E}"/>
                </a:ext>
              </a:extLst>
            </p:cNvPr>
            <p:cNvSpPr/>
            <p:nvPr/>
          </p:nvSpPr>
          <p:spPr>
            <a:xfrm>
              <a:off x="6228921" y="4652868"/>
              <a:ext cx="387578" cy="54177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grpSp>
      <p:sp>
        <p:nvSpPr>
          <p:cNvPr id="231" name="Rectangle 230">
            <a:extLst>
              <a:ext uri="{FF2B5EF4-FFF2-40B4-BE49-F238E27FC236}">
                <a16:creationId xmlns:a16="http://schemas.microsoft.com/office/drawing/2014/main" id="{38C24D65-8260-505B-C49D-F3D1B68B628D}"/>
              </a:ext>
            </a:extLst>
          </p:cNvPr>
          <p:cNvSpPr/>
          <p:nvPr/>
        </p:nvSpPr>
        <p:spPr>
          <a:xfrm>
            <a:off x="8596973" y="2134167"/>
            <a:ext cx="2159083" cy="4358752"/>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0" name="Oval 219">
            <a:extLst>
              <a:ext uri="{FF2B5EF4-FFF2-40B4-BE49-F238E27FC236}">
                <a16:creationId xmlns:a16="http://schemas.microsoft.com/office/drawing/2014/main" id="{D77C57E1-EF59-E15A-F950-842692946BDC}"/>
              </a:ext>
            </a:extLst>
          </p:cNvPr>
          <p:cNvSpPr/>
          <p:nvPr/>
        </p:nvSpPr>
        <p:spPr>
          <a:xfrm>
            <a:off x="6207339" y="5897288"/>
            <a:ext cx="387578"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221" name="Oval 220">
            <a:extLst>
              <a:ext uri="{FF2B5EF4-FFF2-40B4-BE49-F238E27FC236}">
                <a16:creationId xmlns:a16="http://schemas.microsoft.com/office/drawing/2014/main" id="{CD607C24-68A1-1534-085F-19DC23EC1595}"/>
              </a:ext>
            </a:extLst>
          </p:cNvPr>
          <p:cNvSpPr/>
          <p:nvPr/>
        </p:nvSpPr>
        <p:spPr>
          <a:xfrm>
            <a:off x="8806244" y="3368218"/>
            <a:ext cx="387577"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
        <p:nvSpPr>
          <p:cNvPr id="222" name="Oval 221">
            <a:extLst>
              <a:ext uri="{FF2B5EF4-FFF2-40B4-BE49-F238E27FC236}">
                <a16:creationId xmlns:a16="http://schemas.microsoft.com/office/drawing/2014/main" id="{6688481F-C340-28FB-73D9-A2106ADEE982}"/>
              </a:ext>
            </a:extLst>
          </p:cNvPr>
          <p:cNvSpPr/>
          <p:nvPr/>
        </p:nvSpPr>
        <p:spPr>
          <a:xfrm>
            <a:off x="8833089" y="3958775"/>
            <a:ext cx="387577"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E</a:t>
            </a:r>
            <a:endParaRPr lang="en-IN" sz="2800" dirty="0">
              <a:solidFill>
                <a:schemeClr val="tx1"/>
              </a:solidFill>
            </a:endParaRPr>
          </a:p>
        </p:txBody>
      </p:sp>
      <p:sp>
        <p:nvSpPr>
          <p:cNvPr id="236" name="Oval 235">
            <a:extLst>
              <a:ext uri="{FF2B5EF4-FFF2-40B4-BE49-F238E27FC236}">
                <a16:creationId xmlns:a16="http://schemas.microsoft.com/office/drawing/2014/main" id="{AFFD9DFE-314B-8C13-554D-7F36A09C5869}"/>
              </a:ext>
            </a:extLst>
          </p:cNvPr>
          <p:cNvSpPr/>
          <p:nvPr/>
        </p:nvSpPr>
        <p:spPr>
          <a:xfrm>
            <a:off x="2685825" y="4670943"/>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237" name="Oval 236">
            <a:extLst>
              <a:ext uri="{FF2B5EF4-FFF2-40B4-BE49-F238E27FC236}">
                <a16:creationId xmlns:a16="http://schemas.microsoft.com/office/drawing/2014/main" id="{B27CAD80-E6E8-3A37-CB6C-BEAEA3580FB2}"/>
              </a:ext>
            </a:extLst>
          </p:cNvPr>
          <p:cNvSpPr/>
          <p:nvPr/>
        </p:nvSpPr>
        <p:spPr>
          <a:xfrm>
            <a:off x="2633011" y="5830717"/>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R</a:t>
            </a:r>
            <a:endParaRPr lang="en-IN" sz="2800" dirty="0">
              <a:solidFill>
                <a:schemeClr val="tx1"/>
              </a:solidFill>
            </a:endParaRPr>
          </a:p>
        </p:txBody>
      </p:sp>
      <p:sp>
        <p:nvSpPr>
          <p:cNvPr id="238" name="Oval 237">
            <a:extLst>
              <a:ext uri="{FF2B5EF4-FFF2-40B4-BE49-F238E27FC236}">
                <a16:creationId xmlns:a16="http://schemas.microsoft.com/office/drawing/2014/main" id="{CE640824-AB66-CC2D-0BC2-C2EEBDB36A99}"/>
              </a:ext>
            </a:extLst>
          </p:cNvPr>
          <p:cNvSpPr/>
          <p:nvPr/>
        </p:nvSpPr>
        <p:spPr>
          <a:xfrm>
            <a:off x="5306103" y="2301820"/>
            <a:ext cx="387578" cy="4969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P</a:t>
            </a:r>
            <a:endParaRPr lang="en-IN" sz="2800" dirty="0">
              <a:solidFill>
                <a:schemeClr val="tx1"/>
              </a:solidFill>
            </a:endParaRPr>
          </a:p>
        </p:txBody>
      </p:sp>
      <p:sp>
        <p:nvSpPr>
          <p:cNvPr id="239" name="Oval 238">
            <a:extLst>
              <a:ext uri="{FF2B5EF4-FFF2-40B4-BE49-F238E27FC236}">
                <a16:creationId xmlns:a16="http://schemas.microsoft.com/office/drawing/2014/main" id="{976214F9-DC3D-A96A-F6D5-7F49F3F9B73E}"/>
              </a:ext>
            </a:extLst>
          </p:cNvPr>
          <p:cNvSpPr/>
          <p:nvPr/>
        </p:nvSpPr>
        <p:spPr>
          <a:xfrm>
            <a:off x="4868651" y="3414696"/>
            <a:ext cx="387578"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O</a:t>
            </a:r>
            <a:endParaRPr lang="en-IN" sz="2800" dirty="0">
              <a:solidFill>
                <a:schemeClr val="tx1"/>
              </a:solidFill>
            </a:endParaRPr>
          </a:p>
        </p:txBody>
      </p:sp>
      <p:sp>
        <p:nvSpPr>
          <p:cNvPr id="240" name="Oval 239">
            <a:extLst>
              <a:ext uri="{FF2B5EF4-FFF2-40B4-BE49-F238E27FC236}">
                <a16:creationId xmlns:a16="http://schemas.microsoft.com/office/drawing/2014/main" id="{08993336-4691-B73D-D518-FCDD3F09EE3B}"/>
              </a:ext>
            </a:extLst>
          </p:cNvPr>
          <p:cNvSpPr/>
          <p:nvPr/>
        </p:nvSpPr>
        <p:spPr>
          <a:xfrm>
            <a:off x="4901504" y="5788468"/>
            <a:ext cx="387578" cy="48713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Y</a:t>
            </a:r>
            <a:endParaRPr lang="en-IN" sz="2800" dirty="0">
              <a:solidFill>
                <a:schemeClr val="tx1"/>
              </a:solidFill>
            </a:endParaRPr>
          </a:p>
        </p:txBody>
      </p:sp>
      <p:sp>
        <p:nvSpPr>
          <p:cNvPr id="241" name="Oval 240">
            <a:extLst>
              <a:ext uri="{FF2B5EF4-FFF2-40B4-BE49-F238E27FC236}">
                <a16:creationId xmlns:a16="http://schemas.microsoft.com/office/drawing/2014/main" id="{94F12756-9367-652E-2BC3-E0923D376A88}"/>
              </a:ext>
            </a:extLst>
          </p:cNvPr>
          <p:cNvSpPr/>
          <p:nvPr/>
        </p:nvSpPr>
        <p:spPr>
          <a:xfrm>
            <a:off x="6677064" y="2334977"/>
            <a:ext cx="404493" cy="4790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242" name="Oval 241">
            <a:extLst>
              <a:ext uri="{FF2B5EF4-FFF2-40B4-BE49-F238E27FC236}">
                <a16:creationId xmlns:a16="http://schemas.microsoft.com/office/drawing/2014/main" id="{87BA4D4D-325B-C023-A04B-F193A41E1799}"/>
              </a:ext>
            </a:extLst>
          </p:cNvPr>
          <p:cNvSpPr/>
          <p:nvPr/>
        </p:nvSpPr>
        <p:spPr>
          <a:xfrm>
            <a:off x="6231268" y="2918554"/>
            <a:ext cx="404493" cy="479074"/>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I</a:t>
            </a:r>
            <a:endParaRPr lang="en-IN" sz="2800" dirty="0">
              <a:solidFill>
                <a:schemeClr val="tx1"/>
              </a:solidFill>
            </a:endParaRPr>
          </a:p>
        </p:txBody>
      </p:sp>
      <p:sp>
        <p:nvSpPr>
          <p:cNvPr id="244" name="Oval 243">
            <a:extLst>
              <a:ext uri="{FF2B5EF4-FFF2-40B4-BE49-F238E27FC236}">
                <a16:creationId xmlns:a16="http://schemas.microsoft.com/office/drawing/2014/main" id="{BEEE6476-319C-8763-9677-C373C72F7355}"/>
              </a:ext>
            </a:extLst>
          </p:cNvPr>
          <p:cNvSpPr/>
          <p:nvPr/>
        </p:nvSpPr>
        <p:spPr>
          <a:xfrm>
            <a:off x="6177837" y="5289135"/>
            <a:ext cx="404493" cy="481115"/>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E</a:t>
            </a:r>
            <a:endParaRPr lang="en-IN" sz="2800" dirty="0">
              <a:solidFill>
                <a:schemeClr val="tx1"/>
              </a:solidFill>
            </a:endParaRPr>
          </a:p>
        </p:txBody>
      </p:sp>
      <p:sp>
        <p:nvSpPr>
          <p:cNvPr id="245" name="Oval 244">
            <a:extLst>
              <a:ext uri="{FF2B5EF4-FFF2-40B4-BE49-F238E27FC236}">
                <a16:creationId xmlns:a16="http://schemas.microsoft.com/office/drawing/2014/main" id="{8CF3E2DC-05AF-752E-F6F0-144E9EA05493}"/>
              </a:ext>
            </a:extLst>
          </p:cNvPr>
          <p:cNvSpPr/>
          <p:nvPr/>
        </p:nvSpPr>
        <p:spPr>
          <a:xfrm>
            <a:off x="8777623" y="2235687"/>
            <a:ext cx="387578"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Q</a:t>
            </a:r>
            <a:endParaRPr lang="en-IN" sz="2800" dirty="0">
              <a:solidFill>
                <a:schemeClr val="tx1"/>
              </a:solidFill>
            </a:endParaRPr>
          </a:p>
        </p:txBody>
      </p:sp>
      <p:sp>
        <p:nvSpPr>
          <p:cNvPr id="246" name="Oval 245">
            <a:extLst>
              <a:ext uri="{FF2B5EF4-FFF2-40B4-BE49-F238E27FC236}">
                <a16:creationId xmlns:a16="http://schemas.microsoft.com/office/drawing/2014/main" id="{218B2568-DFC3-AAA4-E8F4-F38848A58C6E}"/>
              </a:ext>
            </a:extLst>
          </p:cNvPr>
          <p:cNvSpPr/>
          <p:nvPr/>
        </p:nvSpPr>
        <p:spPr>
          <a:xfrm>
            <a:off x="6756928" y="5887834"/>
            <a:ext cx="404493" cy="530133"/>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
        <p:nvSpPr>
          <p:cNvPr id="7" name="Oval 6">
            <a:extLst>
              <a:ext uri="{FF2B5EF4-FFF2-40B4-BE49-F238E27FC236}">
                <a16:creationId xmlns:a16="http://schemas.microsoft.com/office/drawing/2014/main" id="{5AAF2ECF-1608-E6C9-7B52-1498C7441381}"/>
              </a:ext>
            </a:extLst>
          </p:cNvPr>
          <p:cNvSpPr/>
          <p:nvPr/>
        </p:nvSpPr>
        <p:spPr>
          <a:xfrm>
            <a:off x="8803389" y="2802645"/>
            <a:ext cx="387577" cy="501357"/>
          </a:xfrm>
          <a:prstGeom prst="ellipse">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tx1"/>
                </a:solidFill>
              </a:rPr>
              <a:t>U</a:t>
            </a:r>
            <a:endParaRPr lang="en-IN" sz="2800" dirty="0">
              <a:solidFill>
                <a:schemeClr val="tx1"/>
              </a:solidFill>
            </a:endParaRPr>
          </a:p>
        </p:txBody>
      </p:sp>
    </p:spTree>
    <p:extLst>
      <p:ext uri="{BB962C8B-B14F-4D97-AF65-F5344CB8AC3E}">
        <p14:creationId xmlns:p14="http://schemas.microsoft.com/office/powerpoint/2010/main" val="13606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fade">
                                      <p:cBhvr>
                                        <p:cTn id="29" dur="500"/>
                                        <p:tgtEl>
                                          <p:spTgt spid="13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0"/>
                                        </p:tgtEl>
                                        <p:attrNameLst>
                                          <p:attrName>style.visibility</p:attrName>
                                        </p:attrNameLst>
                                      </p:cBhvr>
                                      <p:to>
                                        <p:strVal val="visible"/>
                                      </p:to>
                                    </p:set>
                                    <p:animEffect transition="in" filter="fade">
                                      <p:cBhvr>
                                        <p:cTn id="40" dur="500"/>
                                        <p:tgtEl>
                                          <p:spTgt spid="1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9"/>
                                        </p:tgtEl>
                                        <p:attrNameLst>
                                          <p:attrName>style.visibility</p:attrName>
                                        </p:attrNameLst>
                                      </p:cBhvr>
                                      <p:to>
                                        <p:strVal val="visible"/>
                                      </p:to>
                                    </p:set>
                                    <p:animEffect transition="in" filter="fade">
                                      <p:cBhvr>
                                        <p:cTn id="53" dur="500"/>
                                        <p:tgtEl>
                                          <p:spTgt spid="14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52"/>
                                        </p:tgtEl>
                                        <p:attrNameLst>
                                          <p:attrName>style.visibility</p:attrName>
                                        </p:attrNameLst>
                                      </p:cBhvr>
                                      <p:to>
                                        <p:strVal val="visible"/>
                                      </p:to>
                                    </p:set>
                                  </p:childTnLst>
                                </p:cTn>
                              </p:par>
                              <p:par>
                                <p:cTn id="58" presetID="1" presetClass="entr" presetSubtype="0" fill="hold" grpId="1" nodeType="withEffect">
                                  <p:stCondLst>
                                    <p:cond delay="0"/>
                                  </p:stCondLst>
                                  <p:childTnLst>
                                    <p:set>
                                      <p:cBhvr>
                                        <p:cTn id="59" dur="1" fill="hold">
                                          <p:stCondLst>
                                            <p:cond delay="0"/>
                                          </p:stCondLst>
                                        </p:cTn>
                                        <p:tgtEl>
                                          <p:spTgt spid="2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236"/>
                                        </p:tgtEl>
                                      </p:cBhvr>
                                    </p:animEffect>
                                    <p:set>
                                      <p:cBhvr>
                                        <p:cTn id="64" dur="1" fill="hold">
                                          <p:stCondLst>
                                            <p:cond delay="499"/>
                                          </p:stCondLst>
                                        </p:cTn>
                                        <p:tgtEl>
                                          <p:spTgt spid="23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1"/>
                                        </p:tgtEl>
                                        <p:attrNameLst>
                                          <p:attrName>style.visibility</p:attrName>
                                        </p:attrNameLst>
                                      </p:cBhvr>
                                      <p:to>
                                        <p:strVal val="visible"/>
                                      </p:to>
                                    </p:set>
                                    <p:animEffect transition="in" filter="fade">
                                      <p:cBhvr>
                                        <p:cTn id="77" dur="500"/>
                                        <p:tgtEl>
                                          <p:spTgt spid="16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62"/>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23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500"/>
                                        <p:tgtEl>
                                          <p:spTgt spid="237"/>
                                        </p:tgtEl>
                                      </p:cBhvr>
                                    </p:animEffect>
                                    <p:set>
                                      <p:cBhvr>
                                        <p:cTn id="88" dur="1" fill="hold">
                                          <p:stCondLst>
                                            <p:cond delay="499"/>
                                          </p:stCondLst>
                                        </p:cTn>
                                        <p:tgtEl>
                                          <p:spTgt spid="23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67"/>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238"/>
                                        </p:tgtEl>
                                      </p:cBhvr>
                                    </p:animEffect>
                                    <p:set>
                                      <p:cBhvr>
                                        <p:cTn id="103" dur="1" fill="hold">
                                          <p:stCondLst>
                                            <p:cond delay="499"/>
                                          </p:stCondLst>
                                        </p:cTn>
                                        <p:tgtEl>
                                          <p:spTgt spid="23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7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fade">
                                      <p:cBhvr>
                                        <p:cTn id="112" dur="500"/>
                                        <p:tgtEl>
                                          <p:spTgt spid="176"/>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78"/>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23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0" nodeType="clickEffect">
                                  <p:stCondLst>
                                    <p:cond delay="0"/>
                                  </p:stCondLst>
                                  <p:childTnLst>
                                    <p:animEffect transition="out" filter="fade">
                                      <p:cBhvr>
                                        <p:cTn id="122" dur="500"/>
                                        <p:tgtEl>
                                          <p:spTgt spid="239"/>
                                        </p:tgtEl>
                                      </p:cBhvr>
                                    </p:animEffect>
                                    <p:set>
                                      <p:cBhvr>
                                        <p:cTn id="123" dur="1" fill="hold">
                                          <p:stCondLst>
                                            <p:cond delay="499"/>
                                          </p:stCondLst>
                                        </p:cTn>
                                        <p:tgtEl>
                                          <p:spTgt spid="239"/>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8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8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87"/>
                                        </p:tgtEl>
                                        <p:attrNameLst>
                                          <p:attrName>style.visibility</p:attrName>
                                        </p:attrNameLst>
                                      </p:cBhvr>
                                      <p:to>
                                        <p:strVal val="visible"/>
                                      </p:to>
                                    </p:set>
                                    <p:animEffect transition="in" filter="fade">
                                      <p:cBhvr>
                                        <p:cTn id="134" dur="500"/>
                                        <p:tgtEl>
                                          <p:spTgt spid="187"/>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1"/>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0" nodeType="clickEffect">
                                  <p:stCondLst>
                                    <p:cond delay="0"/>
                                  </p:stCondLst>
                                  <p:childTnLst>
                                    <p:animEffect transition="out" filter="fade">
                                      <p:cBhvr>
                                        <p:cTn id="146" dur="500"/>
                                        <p:tgtEl>
                                          <p:spTgt spid="192"/>
                                        </p:tgtEl>
                                      </p:cBhvr>
                                    </p:animEffect>
                                    <p:set>
                                      <p:cBhvr>
                                        <p:cTn id="147" dur="1" fill="hold">
                                          <p:stCondLst>
                                            <p:cond delay="499"/>
                                          </p:stCondLst>
                                        </p:cTn>
                                        <p:tgtEl>
                                          <p:spTgt spid="192"/>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19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200"/>
                                        </p:tgtEl>
                                        <p:attrNameLst>
                                          <p:attrName>style.visibility</p:attrName>
                                        </p:attrNameLst>
                                      </p:cBhvr>
                                      <p:to>
                                        <p:strVal val="visible"/>
                                      </p:to>
                                    </p:set>
                                    <p:animEffect transition="in" filter="fade">
                                      <p:cBhvr>
                                        <p:cTn id="156" dur="500"/>
                                        <p:tgtEl>
                                          <p:spTgt spid="200"/>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8"/>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24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0" nodeType="clickEffect">
                                  <p:stCondLst>
                                    <p:cond delay="0"/>
                                  </p:stCondLst>
                                  <p:childTnLst>
                                    <p:animEffect transition="out" filter="fade">
                                      <p:cBhvr>
                                        <p:cTn id="166" dur="500"/>
                                        <p:tgtEl>
                                          <p:spTgt spid="240"/>
                                        </p:tgtEl>
                                      </p:cBhvr>
                                    </p:animEffect>
                                    <p:set>
                                      <p:cBhvr>
                                        <p:cTn id="167" dur="1" fill="hold">
                                          <p:stCondLst>
                                            <p:cond delay="499"/>
                                          </p:stCondLst>
                                        </p:cTn>
                                        <p:tgtEl>
                                          <p:spTgt spid="240"/>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23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20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1"/>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1" nodeType="clickEffect">
                                  <p:stCondLst>
                                    <p:cond delay="0"/>
                                  </p:stCondLst>
                                  <p:childTnLst>
                                    <p:animEffect transition="out" filter="fade">
                                      <p:cBhvr>
                                        <p:cTn id="181" dur="500"/>
                                        <p:tgtEl>
                                          <p:spTgt spid="241"/>
                                        </p:tgtEl>
                                      </p:cBhvr>
                                    </p:animEffect>
                                    <p:set>
                                      <p:cBhvr>
                                        <p:cTn id="182" dur="1" fill="hold">
                                          <p:stCondLst>
                                            <p:cond delay="499"/>
                                          </p:stCondLst>
                                        </p:cTn>
                                        <p:tgtEl>
                                          <p:spTgt spid="241"/>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24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grpId="1" nodeType="clickEffect">
                                  <p:stCondLst>
                                    <p:cond delay="0"/>
                                  </p:stCondLst>
                                  <p:childTnLst>
                                    <p:animEffect transition="out" filter="fade">
                                      <p:cBhvr>
                                        <p:cTn id="190" dur="500"/>
                                        <p:tgtEl>
                                          <p:spTgt spid="242"/>
                                        </p:tgtEl>
                                      </p:cBhvr>
                                    </p:animEffect>
                                    <p:set>
                                      <p:cBhvr>
                                        <p:cTn id="191" dur="1" fill="hold">
                                          <p:stCondLst>
                                            <p:cond delay="499"/>
                                          </p:stCondLst>
                                        </p:cTn>
                                        <p:tgtEl>
                                          <p:spTgt spid="242"/>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207"/>
                                        </p:tgtEl>
                                        <p:attrNameLst>
                                          <p:attrName>style.visibility</p:attrName>
                                        </p:attrNameLst>
                                      </p:cBhvr>
                                      <p:to>
                                        <p:strVal val="visible"/>
                                      </p:to>
                                    </p:set>
                                    <p:animEffect transition="in" filter="fade">
                                      <p:cBhvr>
                                        <p:cTn id="196" dur="500"/>
                                        <p:tgtEl>
                                          <p:spTgt spid="207"/>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208"/>
                                        </p:tgtEl>
                                        <p:attrNameLst>
                                          <p:attrName>style.visibility</p:attrName>
                                        </p:attrNameLst>
                                      </p:cBhvr>
                                      <p:to>
                                        <p:strVal val="visible"/>
                                      </p:to>
                                    </p:set>
                                    <p:animEffect transition="in" filter="fade">
                                      <p:cBhvr>
                                        <p:cTn id="205" dur="500"/>
                                        <p:tgtEl>
                                          <p:spTgt spid="208"/>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211"/>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212"/>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210"/>
                                        </p:tgtEl>
                                        <p:attrNameLst>
                                          <p:attrName>style.visibility</p:attrName>
                                        </p:attrNameLst>
                                      </p:cBhvr>
                                      <p:to>
                                        <p:strVal val="visible"/>
                                      </p:to>
                                    </p:set>
                                    <p:animEffect transition="in" filter="fade">
                                      <p:cBhvr>
                                        <p:cTn id="216" dur="500"/>
                                        <p:tgtEl>
                                          <p:spTgt spid="210"/>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21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44"/>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1" nodeType="clickEffect">
                                  <p:stCondLst>
                                    <p:cond delay="0"/>
                                  </p:stCondLst>
                                  <p:childTnLst>
                                    <p:animEffect transition="out" filter="fade">
                                      <p:cBhvr>
                                        <p:cTn id="226" dur="500"/>
                                        <p:tgtEl>
                                          <p:spTgt spid="244"/>
                                        </p:tgtEl>
                                      </p:cBhvr>
                                    </p:animEffect>
                                    <p:set>
                                      <p:cBhvr>
                                        <p:cTn id="227" dur="1" fill="hold">
                                          <p:stCondLst>
                                            <p:cond delay="499"/>
                                          </p:stCondLst>
                                        </p:cTn>
                                        <p:tgtEl>
                                          <p:spTgt spid="244"/>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220"/>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246"/>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0" presetClass="exit" presetSubtype="0" fill="hold" grpId="1" nodeType="clickEffect">
                                  <p:stCondLst>
                                    <p:cond delay="0"/>
                                  </p:stCondLst>
                                  <p:childTnLst>
                                    <p:animEffect transition="out" filter="fade">
                                      <p:cBhvr>
                                        <p:cTn id="237" dur="500"/>
                                        <p:tgtEl>
                                          <p:spTgt spid="246"/>
                                        </p:tgtEl>
                                      </p:cBhvr>
                                    </p:animEffect>
                                    <p:set>
                                      <p:cBhvr>
                                        <p:cTn id="238" dur="1" fill="hold">
                                          <p:stCondLst>
                                            <p:cond delay="499"/>
                                          </p:stCondLst>
                                        </p:cTn>
                                        <p:tgtEl>
                                          <p:spTgt spid="246"/>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24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0" presetClass="exit" presetSubtype="0" fill="hold" grpId="1" nodeType="clickEffect">
                                  <p:stCondLst>
                                    <p:cond delay="0"/>
                                  </p:stCondLst>
                                  <p:childTnLst>
                                    <p:animEffect transition="out" filter="fade">
                                      <p:cBhvr>
                                        <p:cTn id="250" dur="500"/>
                                        <p:tgtEl>
                                          <p:spTgt spid="245"/>
                                        </p:tgtEl>
                                      </p:cBhvr>
                                    </p:animEffect>
                                    <p:set>
                                      <p:cBhvr>
                                        <p:cTn id="251" dur="1" fill="hold">
                                          <p:stCondLst>
                                            <p:cond delay="499"/>
                                          </p:stCondLst>
                                        </p:cTn>
                                        <p:tgtEl>
                                          <p:spTgt spid="245"/>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grpId="0" nodeType="clickEffect">
                                  <p:stCondLst>
                                    <p:cond delay="0"/>
                                  </p:stCondLst>
                                  <p:childTnLst>
                                    <p:set>
                                      <p:cBhvr>
                                        <p:cTn id="255" dur="1" fill="hold">
                                          <p:stCondLst>
                                            <p:cond delay="0"/>
                                          </p:stCondLst>
                                        </p:cTn>
                                        <p:tgtEl>
                                          <p:spTgt spid="7"/>
                                        </p:tgtEl>
                                        <p:attrNameLst>
                                          <p:attrName>style.visibility</p:attrName>
                                        </p:attrNameLst>
                                      </p:cBhvr>
                                      <p:to>
                                        <p:strVal val="visible"/>
                                      </p:to>
                                    </p:set>
                                    <p:animEffect transition="in" filter="fade">
                                      <p:cBhvr>
                                        <p:cTn id="256" dur="500"/>
                                        <p:tgtEl>
                                          <p:spTgt spid="7"/>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22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grpId="1" nodeType="clickEffect">
                                  <p:stCondLst>
                                    <p:cond delay="0"/>
                                  </p:stCondLst>
                                  <p:childTnLst>
                                    <p:animEffect transition="out" filter="fade">
                                      <p:cBhvr>
                                        <p:cTn id="264" dur="500"/>
                                        <p:tgtEl>
                                          <p:spTgt spid="221"/>
                                        </p:tgtEl>
                                      </p:cBhvr>
                                    </p:animEffect>
                                    <p:set>
                                      <p:cBhvr>
                                        <p:cTn id="265" dur="1" fill="hold">
                                          <p:stCondLst>
                                            <p:cond delay="499"/>
                                          </p:stCondLst>
                                        </p:cTn>
                                        <p:tgtEl>
                                          <p:spTgt spid="221"/>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grpId="0" nodeType="clickEffect">
                                  <p:stCondLst>
                                    <p:cond delay="0"/>
                                  </p:stCondLst>
                                  <p:childTnLst>
                                    <p:set>
                                      <p:cBhvr>
                                        <p:cTn id="269" dur="1" fill="hold">
                                          <p:stCondLst>
                                            <p:cond delay="0"/>
                                          </p:stCondLst>
                                        </p:cTn>
                                        <p:tgtEl>
                                          <p:spTgt spid="222"/>
                                        </p:tgtEl>
                                        <p:attrNameLst>
                                          <p:attrName>style.visibility</p:attrName>
                                        </p:attrNameLst>
                                      </p:cBhvr>
                                      <p:to>
                                        <p:strVal val="visible"/>
                                      </p:to>
                                    </p:set>
                                    <p:animEffect transition="in" filter="fade">
                                      <p:cBhvr>
                                        <p:cTn id="270"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6" grpId="0" animBg="1"/>
      <p:bldP spid="137" grpId="0" animBg="1"/>
      <p:bldP spid="138" grpId="0" animBg="1"/>
      <p:bldP spid="139" grpId="0" animBg="1"/>
      <p:bldP spid="140" grpId="0" animBg="1"/>
      <p:bldP spid="144" grpId="0" animBg="1"/>
      <p:bldP spid="145" grpId="0" animBg="1"/>
      <p:bldP spid="148" grpId="0" animBg="1"/>
      <p:bldP spid="149" grpId="0" animBg="1"/>
      <p:bldP spid="150" grpId="0" animBg="1"/>
      <p:bldP spid="151" grpId="0" animBg="1"/>
      <p:bldP spid="158" grpId="0" animBg="1"/>
      <p:bldP spid="159" grpId="0" animBg="1"/>
      <p:bldP spid="160" grpId="0" animBg="1"/>
      <p:bldP spid="161" grpId="0" animBg="1"/>
      <p:bldP spid="172" grpId="0" animBg="1"/>
      <p:bldP spid="176" grpId="0" animBg="1"/>
      <p:bldP spid="186" grpId="0" animBg="1"/>
      <p:bldP spid="187" grpId="0" animBg="1"/>
      <p:bldP spid="185" grpId="0" animBg="1"/>
      <p:bldP spid="191" grpId="0" animBg="1"/>
      <p:bldP spid="192" grpId="0" animBg="1"/>
      <p:bldP spid="192" grpId="1" animBg="1"/>
      <p:bldP spid="190" grpId="0" animBg="1"/>
      <p:bldP spid="200" grpId="0" animBg="1"/>
      <p:bldP spid="230" grpId="0" animBg="1"/>
      <p:bldP spid="206" grpId="0" animBg="1"/>
      <p:bldP spid="207" grpId="0" animBg="1"/>
      <p:bldP spid="208" grpId="0" animBg="1"/>
      <p:bldP spid="209" grpId="0" animBg="1"/>
      <p:bldP spid="210" grpId="0" animBg="1"/>
      <p:bldP spid="211" grpId="0" animBg="1"/>
      <p:bldP spid="212" grpId="0" animBg="1"/>
      <p:bldP spid="231" grpId="0" animBg="1"/>
      <p:bldP spid="220" grpId="0" animBg="1"/>
      <p:bldP spid="221" grpId="0" animBg="1"/>
      <p:bldP spid="221" grpId="1" animBg="1"/>
      <p:bldP spid="222" grpId="0" animBg="1"/>
      <p:bldP spid="236" grpId="0" animBg="1"/>
      <p:bldP spid="236" grpId="1" animBg="1"/>
      <p:bldP spid="237" grpId="0" animBg="1"/>
      <p:bldP spid="237" grpId="1" animBg="1"/>
      <p:bldP spid="238" grpId="0" animBg="1"/>
      <p:bldP spid="238" grpId="1" animBg="1"/>
      <p:bldP spid="239" grpId="0" animBg="1"/>
      <p:bldP spid="239" grpId="1" animBg="1"/>
      <p:bldP spid="240" grpId="0" animBg="1"/>
      <p:bldP spid="240" grpId="1" animBg="1"/>
      <p:bldP spid="241" grpId="0" animBg="1"/>
      <p:bldP spid="241" grpId="1" animBg="1"/>
      <p:bldP spid="242" grpId="0" animBg="1"/>
      <p:bldP spid="242" grpId="1" animBg="1"/>
      <p:bldP spid="244" grpId="0" animBg="1"/>
      <p:bldP spid="244" grpId="1" animBg="1"/>
      <p:bldP spid="245" grpId="0" animBg="1"/>
      <p:bldP spid="245" grpId="1" animBg="1"/>
      <p:bldP spid="246" grpId="0" animBg="1"/>
      <p:bldP spid="246" grpId="1"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1957</Words>
  <Application>Microsoft Office PowerPoint</Application>
  <PresentationFormat>Widescreen</PresentationFormat>
  <Paragraphs>330</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Berlin Sans FB Demi</vt:lpstr>
      <vt:lpstr>Calibri</vt:lpstr>
      <vt:lpstr>Calibri Light</vt:lpstr>
      <vt:lpstr>Courier New</vt:lpstr>
      <vt:lpstr>euclid_circular_a</vt:lpstr>
      <vt:lpstr>Lucida Bright</vt:lpstr>
      <vt:lpstr>Nunito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Charvi Mehra</dc:creator>
  <cp:lastModifiedBy>Charvi Mehra</cp:lastModifiedBy>
  <cp:revision>20</cp:revision>
  <dcterms:created xsi:type="dcterms:W3CDTF">2023-04-29T06:07:56Z</dcterms:created>
  <dcterms:modified xsi:type="dcterms:W3CDTF">2023-05-24T12:31:13Z</dcterms:modified>
</cp:coreProperties>
</file>