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73" r:id="rId10"/>
    <p:sldId id="274" r:id="rId11"/>
    <p:sldId id="264" r:id="rId12"/>
    <p:sldId id="265" r:id="rId13"/>
    <p:sldId id="266" r:id="rId14"/>
    <p:sldId id="270" r:id="rId15"/>
    <p:sldId id="267" r:id="rId16"/>
  </p:sldIdLst>
  <p:sldSz cx="18288000" cy="10287000"/>
  <p:notesSz cx="6858000" cy="9144000"/>
  <p:embeddedFontLst>
    <p:embeddedFont>
      <p:font typeface="Bookman Old Style" panose="02050604050505020204" pitchFamily="18" charset="0"/>
      <p:regular r:id="rId18"/>
      <p:bold r:id="rId19"/>
      <p:italic r:id="rId20"/>
      <p:boldItalic r:id="rId21"/>
    </p:embeddedFont>
    <p:embeddedFont>
      <p:font typeface="Poppins Medium" panose="000006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2u/6UWRmRREB1DegEzK8Ag7FT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BE9"/>
    <a:srgbClr val="535D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489B5-0153-43F0-BD33-7D960E2DFE04}">
  <a:tblStyle styleId="{30B489B5-0153-43F0-BD33-7D960E2DFE04}"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rgbClr val="FFFFFF"/>
      </a:tcTxStyle>
      <a:tcStyle>
        <a:tcBdr/>
        <a:fill>
          <a:solidFill>
            <a:srgbClr val="4472C4"/>
          </a:solidFill>
        </a:fill>
      </a:tcStyle>
    </a:lastCol>
    <a:firstCol>
      <a:tcTxStyle b="on" i="off">
        <a:font>
          <a:latin typeface="Calibri"/>
          <a:ea typeface="Calibri"/>
          <a:cs typeface="Calibri"/>
        </a:font>
        <a:srgbClr val="FFFFFF"/>
      </a:tcTxStyle>
      <a:tcStyle>
        <a:tcBdr/>
        <a:fill>
          <a:solidFill>
            <a:srgbClr val="4472C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472C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472C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9" autoAdjust="0"/>
    <p:restoredTop sz="94660"/>
  </p:normalViewPr>
  <p:slideViewPr>
    <p:cSldViewPr snapToGrid="0">
      <p:cViewPr varScale="1">
        <p:scale>
          <a:sx n="34" d="100"/>
          <a:sy n="34" d="100"/>
        </p:scale>
        <p:origin x="72" y="6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A6529EF-6EEC-F113-ED50-BC4373C15FF2}"/>
            </a:ext>
          </a:extLst>
        </p:cNvPr>
        <p:cNvGrpSpPr/>
        <p:nvPr/>
      </p:nvGrpSpPr>
      <p:grpSpPr>
        <a:xfrm>
          <a:off x="0" y="0"/>
          <a:ext cx="0" cy="0"/>
          <a:chOff x="0" y="0"/>
          <a:chExt cx="0" cy="0"/>
        </a:xfrm>
      </p:grpSpPr>
      <p:sp>
        <p:nvSpPr>
          <p:cNvPr id="117" name="Google Shape;117;g2b6521f14b0_0_1:notes">
            <a:extLst>
              <a:ext uri="{FF2B5EF4-FFF2-40B4-BE49-F238E27FC236}">
                <a16:creationId xmlns:a16="http://schemas.microsoft.com/office/drawing/2014/main" id="{3E0D5820-0AA3-EB4B-FCE3-437188C47C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b6521f14b0_0_1:notes">
            <a:extLst>
              <a:ext uri="{FF2B5EF4-FFF2-40B4-BE49-F238E27FC236}">
                <a16:creationId xmlns:a16="http://schemas.microsoft.com/office/drawing/2014/main" id="{6AAEE211-86B3-B31F-F2C0-05E84654BD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7355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6521f14b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b6521f14b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6521f14b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b6521f14b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b6521f14b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b6521f14b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41FCB38D-C14F-4F24-F705-32984612E215}"/>
            </a:ext>
          </a:extLst>
        </p:cNvPr>
        <p:cNvGrpSpPr/>
        <p:nvPr/>
      </p:nvGrpSpPr>
      <p:grpSpPr>
        <a:xfrm>
          <a:off x="0" y="0"/>
          <a:ext cx="0" cy="0"/>
          <a:chOff x="0" y="0"/>
          <a:chExt cx="0" cy="0"/>
        </a:xfrm>
      </p:grpSpPr>
      <p:sp>
        <p:nvSpPr>
          <p:cNvPr id="146" name="Google Shape;146;g2b6521f14b0_0_27:notes">
            <a:extLst>
              <a:ext uri="{FF2B5EF4-FFF2-40B4-BE49-F238E27FC236}">
                <a16:creationId xmlns:a16="http://schemas.microsoft.com/office/drawing/2014/main" id="{4AD77317-A0EE-8E8D-76AB-CDC5266C7F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b6521f14b0_0_27:notes">
            <a:extLst>
              <a:ext uri="{FF2B5EF4-FFF2-40B4-BE49-F238E27FC236}">
                <a16:creationId xmlns:a16="http://schemas.microsoft.com/office/drawing/2014/main" id="{C78CB07C-64B2-D3DA-611B-105825D391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55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83a99e41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683a99e41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83a99e41d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683a99e41d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b6521f14b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b6521f14b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658e938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b658e938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658e938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b658e938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0970AACE-C771-C05B-DE86-57E8D1515E95}"/>
            </a:ext>
          </a:extLst>
        </p:cNvPr>
        <p:cNvGrpSpPr/>
        <p:nvPr/>
      </p:nvGrpSpPr>
      <p:grpSpPr>
        <a:xfrm>
          <a:off x="0" y="0"/>
          <a:ext cx="0" cy="0"/>
          <a:chOff x="0" y="0"/>
          <a:chExt cx="0" cy="0"/>
        </a:xfrm>
      </p:grpSpPr>
      <p:sp>
        <p:nvSpPr>
          <p:cNvPr id="117" name="Google Shape;117;g2b6521f14b0_0_1:notes">
            <a:extLst>
              <a:ext uri="{FF2B5EF4-FFF2-40B4-BE49-F238E27FC236}">
                <a16:creationId xmlns:a16="http://schemas.microsoft.com/office/drawing/2014/main" id="{DBB86211-D318-0DF0-23BA-B131D26B18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b6521f14b0_0_1:notes">
            <a:extLst>
              <a:ext uri="{FF2B5EF4-FFF2-40B4-BE49-F238E27FC236}">
                <a16:creationId xmlns:a16="http://schemas.microsoft.com/office/drawing/2014/main" id="{BD160F4F-F888-C3DE-3049-533D2D15A7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87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danushkumarv/indian-monuments-image-datase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42" y="-1"/>
            <a:ext cx="18288000" cy="10286998"/>
          </a:xfrm>
          <a:prstGeom prst="rect">
            <a:avLst/>
          </a:prstGeom>
          <a:solidFill>
            <a:srgbClr val="ED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
          <p:cNvSpPr txBox="1"/>
          <p:nvPr/>
        </p:nvSpPr>
        <p:spPr>
          <a:xfrm>
            <a:off x="770656" y="1527401"/>
            <a:ext cx="8350802" cy="1996258"/>
          </a:xfrm>
          <a:prstGeom prst="rect">
            <a:avLst/>
          </a:prstGeom>
        </p:spPr>
        <p:txBody>
          <a:bodyPr spcFirstLastPara="1" vert="horz" lIns="91440" tIns="45720" rIns="91440" bIns="45720" rtlCol="0" anchor="ctr" anchorCtr="0">
            <a:noAutofit/>
          </a:bodyPr>
          <a:lstStyle/>
          <a:p>
            <a:pPr>
              <a:lnSpc>
                <a:spcPct val="90000"/>
              </a:lnSpc>
              <a:spcBef>
                <a:spcPct val="0"/>
              </a:spcBef>
              <a:spcAft>
                <a:spcPts val="600"/>
              </a:spcAft>
            </a:pPr>
            <a:r>
              <a:rPr lang="en-US" sz="5400" b="1" i="0" u="none" strike="noStrike" kern="1200" cap="none" dirty="0">
                <a:solidFill>
                  <a:schemeClr val="tx1"/>
                </a:solidFill>
                <a:latin typeface="Bookman Old Style"/>
                <a:ea typeface="+mj-ea"/>
                <a:cs typeface="+mj-cs"/>
                <a:sym typeface="Arial"/>
              </a:rPr>
              <a:t>Unveiling India's Heritage Through AI Using CNN</a:t>
            </a:r>
            <a:r>
              <a:rPr lang="en-US" sz="5400" b="1" kern="1200" dirty="0">
                <a:solidFill>
                  <a:schemeClr val="tx1"/>
                </a:solidFill>
                <a:latin typeface="Bookman Old Style"/>
                <a:ea typeface="+mj-ea"/>
                <a:cs typeface="+mj-cs"/>
              </a:rPr>
              <a:t> </a:t>
            </a:r>
            <a:endParaRPr lang="en-US" sz="1600" b="1" dirty="0">
              <a:solidFill>
                <a:schemeClr val="tx1"/>
              </a:solidFill>
              <a:ea typeface="+mj-ea"/>
            </a:endParaRPr>
          </a:p>
        </p:txBody>
      </p:sp>
      <p:sp>
        <p:nvSpPr>
          <p:cNvPr id="86" name="Google Shape;86;p1"/>
          <p:cNvSpPr txBox="1"/>
          <p:nvPr/>
        </p:nvSpPr>
        <p:spPr>
          <a:xfrm>
            <a:off x="925407" y="6429867"/>
            <a:ext cx="6588684" cy="3068880"/>
          </a:xfrm>
          <a:prstGeom prst="rect">
            <a:avLst/>
          </a:prstGeom>
        </p:spPr>
        <p:txBody>
          <a:bodyPr spcFirstLastPara="1" vert="horz" lIns="91440" tIns="45720" rIns="91440" bIns="45720" rtlCol="0" anchor="t" anchorCtr="0">
            <a:normAutofit/>
          </a:bodyPr>
          <a:lstStyle/>
          <a:p>
            <a:pPr>
              <a:lnSpc>
                <a:spcPct val="90000"/>
              </a:lnSpc>
              <a:spcAft>
                <a:spcPts val="600"/>
              </a:spcAft>
            </a:pPr>
            <a:r>
              <a:rPr lang="en-US" sz="3000" kern="1200" dirty="0">
                <a:solidFill>
                  <a:schemeClr val="tx1"/>
                </a:solidFill>
                <a:latin typeface="Bookman Old Style"/>
                <a:ea typeface="+mn-ea"/>
                <a:cs typeface="+mn-cs"/>
                <a:sym typeface="Poppins Medium"/>
              </a:rPr>
              <a:t>Team Members:</a:t>
            </a:r>
            <a:endParaRPr lang="en-US" sz="3000" kern="1200" dirty="0">
              <a:solidFill>
                <a:schemeClr val="tx1"/>
              </a:solidFill>
              <a:latin typeface="Bookman Old Style"/>
              <a:ea typeface="+mn-ea"/>
            </a:endParaRPr>
          </a:p>
          <a:p>
            <a:pPr marL="457200" indent="-457200">
              <a:lnSpc>
                <a:spcPct val="90000"/>
              </a:lnSpc>
              <a:spcAft>
                <a:spcPts val="600"/>
              </a:spcAft>
              <a:buFont typeface="Wingdings"/>
              <a:buChar char="q"/>
            </a:pPr>
            <a:r>
              <a:rPr lang="en-US" sz="3000" kern="1200" dirty="0">
                <a:solidFill>
                  <a:schemeClr val="tx1"/>
                </a:solidFill>
                <a:latin typeface="Bookman Old Style"/>
                <a:ea typeface="+mn-ea"/>
                <a:cs typeface="+mn-cs"/>
                <a:sym typeface="Poppins Medium"/>
              </a:rPr>
              <a:t>21BCE1431 Adithya S </a:t>
            </a:r>
            <a:r>
              <a:rPr lang="en-US" sz="3000" kern="1200">
                <a:solidFill>
                  <a:schemeClr val="tx1"/>
                </a:solidFill>
                <a:latin typeface="Bookman Old Style"/>
                <a:ea typeface="+mn-ea"/>
                <a:cs typeface="+mn-cs"/>
                <a:sym typeface="Poppins Medium"/>
              </a:rPr>
              <a:t>Nair</a:t>
            </a:r>
          </a:p>
          <a:p>
            <a:pPr marL="457200" indent="-457200">
              <a:lnSpc>
                <a:spcPct val="90000"/>
              </a:lnSpc>
              <a:spcAft>
                <a:spcPts val="600"/>
              </a:spcAft>
              <a:buFont typeface="Wingdings"/>
              <a:buChar char="q"/>
            </a:pPr>
            <a:r>
              <a:rPr lang="en-US" sz="3000" kern="1200" dirty="0">
                <a:solidFill>
                  <a:schemeClr val="tx1"/>
                </a:solidFill>
                <a:latin typeface="Bookman Old Style"/>
                <a:ea typeface="+mn-ea"/>
                <a:cs typeface="+mn-cs"/>
                <a:sym typeface="Poppins Medium"/>
              </a:rPr>
              <a:t>21BCE1440</a:t>
            </a:r>
            <a:r>
              <a:rPr lang="en-US" sz="3000" b="0" i="0" u="none" strike="noStrike" kern="1200" cap="none" dirty="0">
                <a:solidFill>
                  <a:schemeClr val="tx1"/>
                </a:solidFill>
                <a:latin typeface="Bookman Old Style"/>
                <a:ea typeface="+mn-ea"/>
                <a:cs typeface="+mn-cs"/>
                <a:sym typeface="Poppins Medium"/>
              </a:rPr>
              <a:t> </a:t>
            </a:r>
            <a:r>
              <a:rPr lang="en-US" sz="3000" kern="1200" dirty="0">
                <a:solidFill>
                  <a:schemeClr val="tx1"/>
                </a:solidFill>
                <a:latin typeface="Bookman Old Style"/>
                <a:ea typeface="+mn-ea"/>
                <a:cs typeface="+mn-cs"/>
                <a:sym typeface="Poppins Medium"/>
              </a:rPr>
              <a:t>Charvi Upreti</a:t>
            </a:r>
            <a:endParaRPr lang="en-US" sz="3000" kern="1200" dirty="0">
              <a:solidFill>
                <a:schemeClr val="tx1"/>
              </a:solidFill>
              <a:latin typeface="Bookman Old Style"/>
              <a:ea typeface="+mn-ea"/>
              <a:cs typeface="+mn-cs"/>
            </a:endParaRPr>
          </a:p>
          <a:p>
            <a:pPr marL="457200" indent="-457200">
              <a:lnSpc>
                <a:spcPct val="90000"/>
              </a:lnSpc>
              <a:spcAft>
                <a:spcPts val="600"/>
              </a:spcAft>
              <a:buFont typeface="Wingdings"/>
              <a:buChar char="q"/>
            </a:pPr>
            <a:r>
              <a:rPr lang="en-US" sz="3000" kern="1200">
                <a:solidFill>
                  <a:schemeClr val="tx1"/>
                </a:solidFill>
                <a:latin typeface="Bookman Old Style"/>
                <a:ea typeface="+mn-ea"/>
              </a:rPr>
              <a:t>21BCE1329 Teja </a:t>
            </a:r>
            <a:r>
              <a:rPr lang="en-US" sz="3000" kern="1200" err="1">
                <a:solidFill>
                  <a:schemeClr val="tx1"/>
                </a:solidFill>
                <a:latin typeface="Bookman Old Style"/>
                <a:ea typeface="+mn-ea"/>
              </a:rPr>
              <a:t>Pasonri</a:t>
            </a:r>
            <a:endParaRPr lang="en-US" sz="3000" kern="1200" err="1">
              <a:solidFill>
                <a:schemeClr val="tx1"/>
              </a:solidFill>
              <a:latin typeface="Bookman Old Style"/>
              <a:ea typeface="+mn-ea"/>
              <a:cs typeface="+mn-cs"/>
            </a:endParaRPr>
          </a:p>
        </p:txBody>
      </p:sp>
      <p:pic>
        <p:nvPicPr>
          <p:cNvPr id="2" name="Picture 1" descr="51 Famous Historical Monuments of India">
            <a:extLst>
              <a:ext uri="{FF2B5EF4-FFF2-40B4-BE49-F238E27FC236}">
                <a16:creationId xmlns:a16="http://schemas.microsoft.com/office/drawing/2014/main" id="{73FAA680-35EC-1492-7DA8-6434747D98C8}"/>
              </a:ext>
            </a:extLst>
          </p:cNvPr>
          <p:cNvPicPr>
            <a:picLocks noChangeAspect="1"/>
          </p:cNvPicPr>
          <p:nvPr/>
        </p:nvPicPr>
        <p:blipFill rotWithShape="1">
          <a:blip r:embed="rId3"/>
          <a:srcRect l="16189" r="13570"/>
          <a:stretch/>
        </p:blipFill>
        <p:spPr>
          <a:xfrm>
            <a:off x="7948424" y="1"/>
            <a:ext cx="10321434" cy="10286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TextBox 3">
            <a:extLst>
              <a:ext uri="{FF2B5EF4-FFF2-40B4-BE49-F238E27FC236}">
                <a16:creationId xmlns:a16="http://schemas.microsoft.com/office/drawing/2014/main" id="{95E59FF9-5E2F-099B-5902-FF0B9C6C74D7}"/>
              </a:ext>
            </a:extLst>
          </p:cNvPr>
          <p:cNvSpPr txBox="1"/>
          <p:nvPr/>
        </p:nvSpPr>
        <p:spPr>
          <a:xfrm>
            <a:off x="258915" y="5326146"/>
            <a:ext cx="675277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500" dirty="0">
                <a:solidFill>
                  <a:srgbClr val="111B1E"/>
                </a:solidFill>
                <a:latin typeface="Bookman Old Style"/>
                <a:cs typeface="Poppins Medium"/>
              </a:rPr>
              <a:t>Guide - Dr. Reena Roy R</a:t>
            </a:r>
            <a:endParaRPr lang="en-US" dirty="0">
              <a:latin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70CFD5B-C424-E056-E1C0-BE966B7A6176}"/>
            </a:ext>
          </a:extLst>
        </p:cNvPr>
        <p:cNvGrpSpPr/>
        <p:nvPr/>
      </p:nvGrpSpPr>
      <p:grpSpPr>
        <a:xfrm>
          <a:off x="0" y="0"/>
          <a:ext cx="0" cy="0"/>
          <a:chOff x="0" y="0"/>
          <a:chExt cx="0" cy="0"/>
        </a:xfrm>
      </p:grpSpPr>
      <p:graphicFrame>
        <p:nvGraphicFramePr>
          <p:cNvPr id="120" name="Google Shape;120;g2b6521f14b0_0_1">
            <a:extLst>
              <a:ext uri="{FF2B5EF4-FFF2-40B4-BE49-F238E27FC236}">
                <a16:creationId xmlns:a16="http://schemas.microsoft.com/office/drawing/2014/main" id="{5187EDD9-0338-208C-0059-6B8E5FAD42A5}"/>
              </a:ext>
            </a:extLst>
          </p:cNvPr>
          <p:cNvGraphicFramePr/>
          <p:nvPr>
            <p:extLst>
              <p:ext uri="{D42A27DB-BD31-4B8C-83A1-F6EECF244321}">
                <p14:modId xmlns:p14="http://schemas.microsoft.com/office/powerpoint/2010/main" val="2325136266"/>
              </p:ext>
            </p:extLst>
          </p:nvPr>
        </p:nvGraphicFramePr>
        <p:xfrm>
          <a:off x="218120" y="1286899"/>
          <a:ext cx="17851760" cy="8691917"/>
        </p:xfrm>
        <a:graphic>
          <a:graphicData uri="http://schemas.openxmlformats.org/drawingml/2006/table">
            <a:tbl>
              <a:tblPr firstRow="1" bandRow="1">
                <a:noFill/>
                <a:tableStyleId>{30B489B5-0153-43F0-BD33-7D960E2DFE04}</a:tableStyleId>
              </a:tblPr>
              <a:tblGrid>
                <a:gridCol w="743630">
                  <a:extLst>
                    <a:ext uri="{9D8B030D-6E8A-4147-A177-3AD203B41FA5}">
                      <a16:colId xmlns:a16="http://schemas.microsoft.com/office/drawing/2014/main" val="20000"/>
                    </a:ext>
                  </a:extLst>
                </a:gridCol>
                <a:gridCol w="3146514">
                  <a:extLst>
                    <a:ext uri="{9D8B030D-6E8A-4147-A177-3AD203B41FA5}">
                      <a16:colId xmlns:a16="http://schemas.microsoft.com/office/drawing/2014/main" val="20001"/>
                    </a:ext>
                  </a:extLst>
                </a:gridCol>
                <a:gridCol w="742583">
                  <a:extLst>
                    <a:ext uri="{9D8B030D-6E8A-4147-A177-3AD203B41FA5}">
                      <a16:colId xmlns:a16="http://schemas.microsoft.com/office/drawing/2014/main" val="20002"/>
                    </a:ext>
                  </a:extLst>
                </a:gridCol>
                <a:gridCol w="2199801">
                  <a:extLst>
                    <a:ext uri="{9D8B030D-6E8A-4147-A177-3AD203B41FA5}">
                      <a16:colId xmlns:a16="http://schemas.microsoft.com/office/drawing/2014/main" val="20003"/>
                    </a:ext>
                  </a:extLst>
                </a:gridCol>
                <a:gridCol w="7004565">
                  <a:extLst>
                    <a:ext uri="{9D8B030D-6E8A-4147-A177-3AD203B41FA5}">
                      <a16:colId xmlns:a16="http://schemas.microsoft.com/office/drawing/2014/main" val="20004"/>
                    </a:ext>
                  </a:extLst>
                </a:gridCol>
                <a:gridCol w="4014667">
                  <a:extLst>
                    <a:ext uri="{9D8B030D-6E8A-4147-A177-3AD203B41FA5}">
                      <a16:colId xmlns:a16="http://schemas.microsoft.com/office/drawing/2014/main" val="20005"/>
                    </a:ext>
                  </a:extLst>
                </a:gridCol>
              </a:tblGrid>
              <a:tr h="348955">
                <a:tc>
                  <a:txBody>
                    <a:bodyPr/>
                    <a:lstStyle/>
                    <a:p>
                      <a:pPr marL="0" marR="0" lvl="0" indent="0" algn="l" rtl="0">
                        <a:spcBef>
                          <a:spcPts val="0"/>
                        </a:spcBef>
                        <a:spcAft>
                          <a:spcPts val="0"/>
                        </a:spcAft>
                        <a:buNone/>
                      </a:pPr>
                      <a:r>
                        <a:rPr lang="en-US" sz="1800" dirty="0"/>
                        <a:t>S. No.</a:t>
                      </a:r>
                      <a:endParaRPr sz="1800" u="none" strike="noStrike" cap="none" dirty="0"/>
                    </a:p>
                  </a:txBody>
                  <a:tcPr marL="91450" marR="91450" marT="45725" marB="45725"/>
                </a:tc>
                <a:tc>
                  <a:txBody>
                    <a:bodyPr/>
                    <a:lstStyle/>
                    <a:p>
                      <a:pPr marL="0" marR="0" lvl="0" indent="0" algn="l" rtl="0">
                        <a:spcBef>
                          <a:spcPts val="0"/>
                        </a:spcBef>
                        <a:spcAft>
                          <a:spcPts val="0"/>
                        </a:spcAft>
                        <a:buNone/>
                      </a:pPr>
                      <a:r>
                        <a:rPr lang="en-US" sz="1800" u="none" strike="noStrike" cap="none" dirty="0"/>
                        <a:t>Title</a:t>
                      </a:r>
                      <a:endParaRPr sz="1800" dirty="0"/>
                    </a:p>
                  </a:txBody>
                  <a:tcPr marL="91450" marR="91450" marT="45725" marB="45725"/>
                </a:tc>
                <a:tc>
                  <a:txBody>
                    <a:bodyPr/>
                    <a:lstStyle/>
                    <a:p>
                      <a:pPr marL="0" marR="0" lvl="0" indent="0" algn="l" rtl="0">
                        <a:spcBef>
                          <a:spcPts val="0"/>
                        </a:spcBef>
                        <a:spcAft>
                          <a:spcPts val="0"/>
                        </a:spcAft>
                        <a:buNone/>
                      </a:pPr>
                      <a:r>
                        <a:rPr lang="en-US" sz="1800"/>
                        <a:t>Year</a:t>
                      </a:r>
                      <a:endParaRPr sz="1800"/>
                    </a:p>
                  </a:txBody>
                  <a:tcPr marL="91450" marR="91450" marT="45725" marB="45725"/>
                </a:tc>
                <a:tc>
                  <a:txBody>
                    <a:bodyPr/>
                    <a:lstStyle/>
                    <a:p>
                      <a:pPr marL="0" marR="0" lvl="0" indent="0" algn="l" rtl="0">
                        <a:spcBef>
                          <a:spcPts val="0"/>
                        </a:spcBef>
                        <a:spcAft>
                          <a:spcPts val="0"/>
                        </a:spcAft>
                        <a:buNone/>
                      </a:pPr>
                      <a:r>
                        <a:rPr lang="en-US" sz="1800" dirty="0"/>
                        <a:t>Author Name</a:t>
                      </a:r>
                      <a:endParaRPr sz="1800" dirty="0"/>
                    </a:p>
                  </a:txBody>
                  <a:tcPr marL="91450" marR="91450" marT="45725" marB="45725"/>
                </a:tc>
                <a:tc>
                  <a:txBody>
                    <a:bodyPr/>
                    <a:lstStyle/>
                    <a:p>
                      <a:pPr marL="0" marR="0" lvl="0" indent="0" algn="l" rtl="0">
                        <a:spcBef>
                          <a:spcPts val="0"/>
                        </a:spcBef>
                        <a:spcAft>
                          <a:spcPts val="0"/>
                        </a:spcAft>
                        <a:buNone/>
                      </a:pPr>
                      <a:r>
                        <a:rPr lang="en-US" sz="1800" dirty="0"/>
                        <a:t>Conclusion</a:t>
                      </a:r>
                      <a:endParaRPr sz="1800" dirty="0"/>
                    </a:p>
                  </a:txBody>
                  <a:tcPr marL="91450" marR="91450" marT="45725" marB="45725"/>
                </a:tc>
                <a:tc>
                  <a:txBody>
                    <a:bodyPr/>
                    <a:lstStyle/>
                    <a:p>
                      <a:pPr marL="0" marR="0" lvl="0" indent="0" algn="l" rtl="0">
                        <a:spcBef>
                          <a:spcPts val="0"/>
                        </a:spcBef>
                        <a:spcAft>
                          <a:spcPts val="0"/>
                        </a:spcAft>
                        <a:buNone/>
                      </a:pPr>
                      <a:r>
                        <a:rPr lang="en-US" sz="1800" dirty="0"/>
                        <a:t>Reference Link</a:t>
                      </a:r>
                      <a:endParaRPr sz="1800" dirty="0"/>
                    </a:p>
                  </a:txBody>
                  <a:tcPr marL="91450" marR="91450" marT="45725" marB="45725"/>
                </a:tc>
                <a:extLst>
                  <a:ext uri="{0D108BD9-81ED-4DB2-BD59-A6C34878D82A}">
                    <a16:rowId xmlns:a16="http://schemas.microsoft.com/office/drawing/2014/main" val="10000"/>
                  </a:ext>
                </a:extLst>
              </a:tr>
              <a:tr h="2110117">
                <a:tc>
                  <a:txBody>
                    <a:bodyPr/>
                    <a:lstStyle/>
                    <a:p>
                      <a:pPr marL="0" marR="0" lvl="0" indent="0" algn="l" rtl="0">
                        <a:spcBef>
                          <a:spcPts val="0"/>
                        </a:spcBef>
                        <a:spcAft>
                          <a:spcPts val="0"/>
                        </a:spcAft>
                        <a:buNone/>
                      </a:pPr>
                      <a:r>
                        <a:rPr lang="en-US" sz="2000" dirty="0"/>
                        <a:t>5</a:t>
                      </a:r>
                      <a:endParaRPr sz="2000" dirty="0"/>
                    </a:p>
                  </a:txBody>
                  <a:tcPr marL="91450" marR="91450" marT="45725" marB="45725"/>
                </a:tc>
                <a:tc>
                  <a:txBody>
                    <a:bodyPr/>
                    <a:lstStyle/>
                    <a:p>
                      <a:pPr marL="0" lvl="0" indent="0" algn="l" rtl="0">
                        <a:lnSpc>
                          <a:spcPct val="115000"/>
                        </a:lnSpc>
                        <a:spcBef>
                          <a:spcPts val="0"/>
                        </a:spcBef>
                        <a:spcAft>
                          <a:spcPts val="0"/>
                        </a:spcAft>
                        <a:buNone/>
                      </a:pPr>
                      <a:r>
                        <a:rPr lang="en-US" sz="1800" dirty="0"/>
                        <a:t>Identification of monuments from </a:t>
                      </a:r>
                      <a:endParaRPr sz="1800" dirty="0"/>
                    </a:p>
                    <a:p>
                      <a:pPr marL="0" lvl="0" indent="0" algn="l" rtl="0">
                        <a:lnSpc>
                          <a:spcPct val="115000"/>
                        </a:lnSpc>
                        <a:spcBef>
                          <a:spcPts val="0"/>
                        </a:spcBef>
                        <a:spcAft>
                          <a:spcPts val="0"/>
                        </a:spcAft>
                        <a:buNone/>
                      </a:pPr>
                      <a:r>
                        <a:rPr lang="en-US" sz="1800" dirty="0"/>
                        <a:t>Aerial </a:t>
                      </a:r>
                      <a:r>
                        <a:rPr lang="en-US" sz="1800" b="0" i="0" u="none" strike="noStrike" cap="none" dirty="0">
                          <a:solidFill>
                            <a:srgbClr val="000000"/>
                          </a:solidFill>
                          <a:latin typeface="Calibri"/>
                          <a:ea typeface="Calibri"/>
                          <a:cs typeface="Calibri"/>
                          <a:sym typeface="Arial"/>
                        </a:rPr>
                        <a:t>images using deep </a:t>
                      </a:r>
                      <a:r>
                        <a:rPr lang="en-US" sz="1800" dirty="0"/>
                        <a:t>learning </a:t>
                      </a:r>
                      <a:endParaRPr sz="1800" dirty="0"/>
                    </a:p>
                    <a:p>
                      <a:pPr marL="0" lvl="0" indent="0" algn="l" rtl="0">
                        <a:lnSpc>
                          <a:spcPct val="115000"/>
                        </a:lnSpc>
                        <a:spcBef>
                          <a:spcPts val="0"/>
                        </a:spcBef>
                        <a:spcAft>
                          <a:spcPts val="0"/>
                        </a:spcAft>
                        <a:buNone/>
                      </a:pPr>
                      <a:r>
                        <a:rPr lang="en-US" sz="1800" dirty="0"/>
                        <a:t>Techniques</a:t>
                      </a:r>
                      <a:endParaRPr sz="1800" dirty="0"/>
                    </a:p>
                  </a:txBody>
                  <a:tcPr marL="91425" marR="91425" marT="91425" marB="91425"/>
                </a:tc>
                <a:tc>
                  <a:txBody>
                    <a:bodyPr/>
                    <a:lstStyle/>
                    <a:p>
                      <a:pPr marL="0" lvl="0" indent="0" algn="l" rtl="0">
                        <a:lnSpc>
                          <a:spcPct val="115000"/>
                        </a:lnSpc>
                        <a:spcBef>
                          <a:spcPts val="0"/>
                        </a:spcBef>
                        <a:spcAft>
                          <a:spcPts val="0"/>
                        </a:spcAft>
                        <a:buNone/>
                      </a:pPr>
                      <a:r>
                        <a:rPr lang="en-US" sz="1800" dirty="0"/>
                        <a:t>2023</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t>Gautam Kumar Jaiswal, Renu Chaudhary, Mohit, </a:t>
                      </a:r>
                      <a:r>
                        <a:rPr lang="en-US" sz="1800" dirty="0" err="1"/>
                        <a:t>Srishty</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t>Collected approximately 2000 images for the study. Subsequently, data annotation was carried out, incorporating bounding boxes for labeling. To enhance the dataset, data augmentation techniques such as resizing, re-scaling, rotating, adjusting brightness, and mosaic application were applied. The evaluation of model performance revealed an accuracy of 63% using the VGG-16 architecture and an impressive 90% accuracy using the YOLOv5 </a:t>
                      </a:r>
                      <a:r>
                        <a:rPr lang="en-US" sz="1800" dirty="0" err="1"/>
                        <a:t>PyTorch</a:t>
                      </a:r>
                      <a:r>
                        <a:rPr lang="en-US" sz="1800" dirty="0"/>
                        <a:t> model.</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t>https://www.ijeast.com/papers/123-129,%20Tesma0802,IJEAST.pdf</a:t>
                      </a:r>
                      <a:endParaRPr sz="18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1310011">
                <a:tc>
                  <a:txBody>
                    <a:bodyPr/>
                    <a:lstStyle/>
                    <a:p>
                      <a:pPr marL="0" marR="0" lvl="0" indent="0" algn="l" rtl="0">
                        <a:lnSpc>
                          <a:spcPct val="100000"/>
                        </a:lnSpc>
                        <a:spcBef>
                          <a:spcPts val="0"/>
                        </a:spcBef>
                        <a:spcAft>
                          <a:spcPts val="0"/>
                        </a:spcAft>
                        <a:buNone/>
                      </a:pPr>
                      <a:r>
                        <a:rPr lang="en-US" sz="2000" dirty="0"/>
                        <a:t>6</a:t>
                      </a:r>
                      <a:endParaRPr sz="2000"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2000" b="0" i="0" u="none" strike="noStrike" cap="none" dirty="0">
                          <a:solidFill>
                            <a:srgbClr val="000000"/>
                          </a:solidFill>
                          <a:latin typeface="Calibri"/>
                          <a:ea typeface="Calibri"/>
                          <a:cs typeface="Calibri"/>
                          <a:sym typeface="Arial"/>
                        </a:rPr>
                        <a:t>Intelligent English Translation Model Based on Improved GLR Algorithm</a:t>
                      </a:r>
                    </a:p>
                  </a:txBody>
                  <a:tcPr marL="91450" marR="91450" marT="45725" marB="45725"/>
                </a:tc>
                <a:tc>
                  <a:txBody>
                    <a:bodyPr/>
                    <a:lstStyle/>
                    <a:p>
                      <a:pPr marL="0" lvl="0" indent="0" algn="l" rtl="0">
                        <a:spcBef>
                          <a:spcPts val="0"/>
                        </a:spcBef>
                        <a:spcAft>
                          <a:spcPts val="0"/>
                        </a:spcAft>
                        <a:buNone/>
                      </a:pPr>
                      <a:r>
                        <a:rPr lang="en-IN" sz="2000"/>
                        <a:t>2023</a:t>
                      </a:r>
                      <a:endParaRPr lang="en-IN" sz="2000" dirty="0"/>
                    </a:p>
                  </a:txBody>
                  <a:tcPr marL="91450" marR="91450" marT="45725" marB="45725"/>
                </a:tc>
                <a:tc>
                  <a:txBody>
                    <a:bodyPr/>
                    <a:lstStyle/>
                    <a:p>
                      <a:pPr marL="0" lvl="0" indent="0" algn="l" rtl="0">
                        <a:spcBef>
                          <a:spcPts val="0"/>
                        </a:spcBef>
                        <a:spcAft>
                          <a:spcPts val="0"/>
                        </a:spcAft>
                        <a:buNone/>
                      </a:pPr>
                      <a:r>
                        <a:rPr lang="en-IN" sz="2000" dirty="0" err="1"/>
                        <a:t>Shengbo</a:t>
                      </a:r>
                      <a:r>
                        <a:rPr lang="en-IN" sz="2000" dirty="0"/>
                        <a:t> Yang</a:t>
                      </a:r>
                    </a:p>
                  </a:txBody>
                  <a:tcPr marL="91450" marR="91450" marT="45725" marB="45725"/>
                </a:tc>
                <a:tc>
                  <a:txBody>
                    <a:bodyPr/>
                    <a:lstStyle/>
                    <a:p>
                      <a:pPr marL="0" lvl="0" indent="0" algn="l" rtl="0">
                        <a:lnSpc>
                          <a:spcPct val="115000"/>
                        </a:lnSpc>
                        <a:spcBef>
                          <a:spcPts val="1200"/>
                        </a:spcBef>
                        <a:spcAft>
                          <a:spcPts val="1200"/>
                        </a:spcAft>
                        <a:buNone/>
                      </a:pPr>
                      <a:r>
                        <a:rPr lang="en-US" sz="2000" dirty="0"/>
                        <a:t>The accuracy of English translation is 75.1% before modification and 99.1% after using smart text. The English translation knowledge model is highly accurate and can meet the needs of English translation.</a:t>
                      </a:r>
                    </a:p>
                  </a:txBody>
                  <a:tcPr marL="91450" marR="91450" marT="45725" marB="45725"/>
                </a:tc>
                <a:tc>
                  <a:txBody>
                    <a:bodyPr/>
                    <a:lstStyle/>
                    <a:p>
                      <a:pPr marL="0" lvl="0" indent="0" algn="l" rtl="0">
                        <a:spcBef>
                          <a:spcPts val="0"/>
                        </a:spcBef>
                        <a:spcAft>
                          <a:spcPts val="0"/>
                        </a:spcAft>
                        <a:buNone/>
                      </a:pPr>
                      <a:r>
                        <a:rPr lang="en-IN" sz="2000" dirty="0"/>
                        <a:t>https://www.sciencedirect.com/science/article/pii/S1877050923018859</a:t>
                      </a:r>
                    </a:p>
                  </a:txBody>
                  <a:tcPr marL="91450" marR="91450" marT="45725" marB="45725"/>
                </a:tc>
                <a:extLst>
                  <a:ext uri="{0D108BD9-81ED-4DB2-BD59-A6C34878D82A}">
                    <a16:rowId xmlns:a16="http://schemas.microsoft.com/office/drawing/2014/main" val="10002"/>
                  </a:ext>
                </a:extLst>
              </a:tr>
              <a:tr h="1163651">
                <a:tc>
                  <a:txBody>
                    <a:bodyPr/>
                    <a:lstStyle/>
                    <a:p>
                      <a:pPr marL="0" marR="0" lvl="0" indent="0" algn="l" rtl="0">
                        <a:lnSpc>
                          <a:spcPct val="100000"/>
                        </a:lnSpc>
                        <a:spcBef>
                          <a:spcPts val="0"/>
                        </a:spcBef>
                        <a:spcAft>
                          <a:spcPts val="0"/>
                        </a:spcAft>
                        <a:buNone/>
                      </a:pPr>
                      <a:r>
                        <a:rPr lang="en-IN" sz="2000" dirty="0"/>
                        <a:t>7</a:t>
                      </a:r>
                      <a:endParaRPr sz="2000" dirty="0"/>
                    </a:p>
                  </a:txBody>
                  <a:tcPr marL="91450" marR="91450" marT="45725" marB="45725"/>
                </a:tc>
                <a:tc>
                  <a:txBody>
                    <a:bodyPr/>
                    <a:lstStyle/>
                    <a:p>
                      <a:pPr marL="0" lvl="0" indent="0" algn="l" rtl="0">
                        <a:lnSpc>
                          <a:spcPct val="115000"/>
                        </a:lnSpc>
                        <a:spcBef>
                          <a:spcPts val="0"/>
                        </a:spcBef>
                        <a:spcAft>
                          <a:spcPts val="0"/>
                        </a:spcAft>
                        <a:buNone/>
                      </a:pPr>
                      <a:r>
                        <a:rPr lang="en-US" sz="1800" dirty="0">
                          <a:latin typeface="Calibri"/>
                          <a:ea typeface="Calibri"/>
                          <a:cs typeface="Calibri"/>
                          <a:sym typeface="Calibri"/>
                        </a:rPr>
                        <a:t>A French-to-English Machine Translation Model Using Transformer Network</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IN" sz="1800" dirty="0">
                          <a:latin typeface="Calibri"/>
                          <a:ea typeface="Calibri"/>
                          <a:cs typeface="Calibri"/>
                          <a:sym typeface="Calibri"/>
                        </a:rPr>
                        <a:t>2022</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IN" sz="1800" dirty="0" err="1">
                          <a:latin typeface="Calibri"/>
                          <a:ea typeface="Calibri"/>
                          <a:cs typeface="Calibri"/>
                          <a:sym typeface="Calibri"/>
                        </a:rPr>
                        <a:t>Taoling</a:t>
                      </a:r>
                      <a:r>
                        <a:rPr lang="en-IN" sz="1800" dirty="0">
                          <a:latin typeface="Calibri"/>
                          <a:ea typeface="Calibri"/>
                          <a:cs typeface="Calibri"/>
                          <a:sym typeface="Calibri"/>
                        </a:rPr>
                        <a:t> Tian, Chai Song, Jin Ting, </a:t>
                      </a:r>
                      <a:r>
                        <a:rPr lang="en-IN" sz="1800" dirty="0" err="1">
                          <a:latin typeface="Calibri"/>
                          <a:ea typeface="Calibri"/>
                          <a:cs typeface="Calibri"/>
                          <a:sym typeface="Calibri"/>
                        </a:rPr>
                        <a:t>Hongyang</a:t>
                      </a:r>
                      <a:r>
                        <a:rPr lang="en-IN" sz="1800" dirty="0">
                          <a:latin typeface="Calibri"/>
                          <a:ea typeface="Calibri"/>
                          <a:cs typeface="Calibri"/>
                          <a:sym typeface="Calibri"/>
                        </a:rPr>
                        <a:t> Huang</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latin typeface="Calibri"/>
                          <a:ea typeface="Calibri"/>
                          <a:cs typeface="Calibri"/>
                          <a:sym typeface="Calibri"/>
                        </a:rPr>
                        <a:t>The model can be applied to translation of languages with large lexical databases. It achieves a translation accuracy of 80% for French to English translation.</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IN" sz="1800" dirty="0">
                          <a:latin typeface="Calibri"/>
                          <a:ea typeface="Calibri"/>
                          <a:cs typeface="Calibri"/>
                          <a:sym typeface="Calibri"/>
                        </a:rPr>
                        <a:t>https://www.sciencedirect.com/science/article/pii/S1877050922001831</a:t>
                      </a:r>
                      <a:endParaRPr sz="18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130845">
                <a:tc>
                  <a:txBody>
                    <a:bodyPr/>
                    <a:lstStyle/>
                    <a:p>
                      <a:pPr marL="0" lvl="0" indent="0" algn="l" rtl="0">
                        <a:spcBef>
                          <a:spcPts val="0"/>
                        </a:spcBef>
                        <a:spcAft>
                          <a:spcPts val="0"/>
                        </a:spcAft>
                        <a:buNone/>
                      </a:pPr>
                      <a:r>
                        <a:rPr lang="en-IN" sz="2000" dirty="0"/>
                        <a:t>8</a:t>
                      </a:r>
                      <a:endParaRPr sz="2000" dirty="0"/>
                    </a:p>
                  </a:txBody>
                  <a:tcPr marL="91450" marR="91450" marT="45725" marB="457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Role of Artificial Intelligence in Preservation of Culture and Heritage</a:t>
                      </a: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2020</a:t>
                      </a: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Bishwa Ranjan Das, </a:t>
                      </a:r>
                      <a:r>
                        <a:rPr lang="en-US" sz="2000" dirty="0" err="1">
                          <a:latin typeface="Calibri"/>
                          <a:ea typeface="Calibri"/>
                          <a:cs typeface="Calibri"/>
                          <a:sym typeface="Calibri"/>
                        </a:rPr>
                        <a:t>Hima</a:t>
                      </a:r>
                      <a:r>
                        <a:rPr lang="en-US" sz="2000" dirty="0">
                          <a:latin typeface="Calibri"/>
                          <a:ea typeface="Calibri"/>
                          <a:cs typeface="Calibri"/>
                          <a:sym typeface="Calibri"/>
                        </a:rPr>
                        <a:t> Bindu </a:t>
                      </a:r>
                      <a:r>
                        <a:rPr lang="en-US" sz="2000" dirty="0" err="1">
                          <a:latin typeface="Calibri"/>
                          <a:ea typeface="Calibri"/>
                          <a:cs typeface="Calibri"/>
                          <a:sym typeface="Calibri"/>
                        </a:rPr>
                        <a:t>Maringanti</a:t>
                      </a:r>
                      <a:r>
                        <a:rPr lang="en-US" sz="2000" dirty="0">
                          <a:latin typeface="Calibri"/>
                          <a:ea typeface="Calibri"/>
                          <a:cs typeface="Calibri"/>
                          <a:sym typeface="Calibri"/>
                        </a:rPr>
                        <a:t>, Niladri Sekhar Dash</a:t>
                      </a: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Explored AI applications in archaeological studies in India, showcased AI's potential in uncovering lesser-known archaeological sites, emphasized the collaborative approach with traditional methodologies, and called for a deeper investigation into the dynamics of this interdisciplinary interaction</a:t>
                      </a:r>
                      <a:r>
                        <a:rPr lang="en-US" sz="2000" dirty="0"/>
                        <a:t>.</a:t>
                      </a:r>
                      <a:endParaRPr lang="en-US" sz="20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https://books.google.co.in/books?hl=en&amp;lr=&amp;id=YLOGEAAAQBAJ&amp;oi=fnd&amp;pg=PA92&amp;dq=applications+of+artificial+intelligence+(AI)+in+archaeological+studies,+particularly+in+the+context+of+India&amp;ots=wS8lvCZVX1&amp;sig=of-NXYLyQPIbmQ2ZX3gpZWBOigM&amp;redir_esc=y#v=onepage&amp;q&amp;f=false</a:t>
                      </a:r>
                    </a:p>
                  </a:txBody>
                  <a:tcPr marL="91425" marR="91425" marT="91425" marB="91425"/>
                </a:tc>
                <a:extLst>
                  <a:ext uri="{0D108BD9-81ED-4DB2-BD59-A6C34878D82A}">
                    <a16:rowId xmlns:a16="http://schemas.microsoft.com/office/drawing/2014/main" val="10004"/>
                  </a:ext>
                </a:extLst>
              </a:tr>
            </a:tbl>
          </a:graphicData>
        </a:graphic>
      </p:graphicFrame>
      <p:sp>
        <p:nvSpPr>
          <p:cNvPr id="4" name="Google Shape;114;g2683a99e41d_2_7">
            <a:extLst>
              <a:ext uri="{FF2B5EF4-FFF2-40B4-BE49-F238E27FC236}">
                <a16:creationId xmlns:a16="http://schemas.microsoft.com/office/drawing/2014/main" id="{485B2BCB-0663-216E-686F-06693495C3D1}"/>
              </a:ext>
            </a:extLst>
          </p:cNvPr>
          <p:cNvSpPr txBox="1"/>
          <p:nvPr/>
        </p:nvSpPr>
        <p:spPr>
          <a:xfrm>
            <a:off x="-2373715" y="0"/>
            <a:ext cx="16355185" cy="115416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500" u="sng" dirty="0">
                <a:solidFill>
                  <a:srgbClr val="535D6B"/>
                </a:solidFill>
                <a:latin typeface="Bookman Old Style" panose="02050604050505020204" pitchFamily="18" charset="0"/>
              </a:rPr>
              <a:t>Some conference papers</a:t>
            </a:r>
            <a:endParaRPr lang="en-US" sz="7500" u="sng" dirty="0">
              <a:latin typeface="Bookman Old Style" panose="02050604050505020204" pitchFamily="18" charset="0"/>
            </a:endParaRPr>
          </a:p>
        </p:txBody>
      </p:sp>
    </p:spTree>
    <p:extLst>
      <p:ext uri="{BB962C8B-B14F-4D97-AF65-F5344CB8AC3E}">
        <p14:creationId xmlns:p14="http://schemas.microsoft.com/office/powerpoint/2010/main" val="261168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34"/>
        <p:cNvGrpSpPr/>
        <p:nvPr/>
      </p:nvGrpSpPr>
      <p:grpSpPr>
        <a:xfrm>
          <a:off x="0" y="0"/>
          <a:ext cx="0" cy="0"/>
          <a:chOff x="0" y="0"/>
          <a:chExt cx="0" cy="0"/>
        </a:xfrm>
      </p:grpSpPr>
      <p:sp>
        <p:nvSpPr>
          <p:cNvPr id="136" name="Google Shape;136;g2b6521f14b0_0_7"/>
          <p:cNvSpPr txBox="1"/>
          <p:nvPr/>
        </p:nvSpPr>
        <p:spPr>
          <a:xfrm>
            <a:off x="741678" y="638939"/>
            <a:ext cx="16359000" cy="1477328"/>
          </a:xfrm>
          <a:prstGeom prst="rect">
            <a:avLst/>
          </a:prstGeom>
          <a:noFill/>
          <a:ln>
            <a:noFill/>
          </a:ln>
        </p:spPr>
        <p:txBody>
          <a:bodyPr spcFirstLastPara="1" wrap="square" lIns="0" tIns="0" rIns="0" bIns="0" anchor="t" anchorCtr="0">
            <a:spAutoFit/>
          </a:bodyPr>
          <a:lstStyle/>
          <a:p>
            <a:pPr>
              <a:lnSpc>
                <a:spcPct val="119989"/>
              </a:lnSpc>
            </a:pPr>
            <a:r>
              <a:rPr lang="en-US" sz="8000" u="sng" dirty="0">
                <a:solidFill>
                  <a:srgbClr val="535D6B"/>
                </a:solidFill>
                <a:latin typeface="Bookman Old Style" panose="02050604050505020204" pitchFamily="18" charset="0"/>
              </a:rPr>
              <a:t>Summary Of Existing Paper</a:t>
            </a:r>
            <a:endParaRPr lang="en-US" sz="8000" u="sng" dirty="0">
              <a:latin typeface="Bookman Old Style" panose="02050604050505020204" pitchFamily="18" charset="0"/>
            </a:endParaRPr>
          </a:p>
        </p:txBody>
      </p:sp>
      <p:sp>
        <p:nvSpPr>
          <p:cNvPr id="137" name="Google Shape;137;g2b6521f14b0_0_7"/>
          <p:cNvSpPr txBox="1"/>
          <p:nvPr/>
        </p:nvSpPr>
        <p:spPr>
          <a:xfrm>
            <a:off x="1050647" y="3130893"/>
            <a:ext cx="16050031" cy="4062620"/>
          </a:xfrm>
          <a:prstGeom prst="rect">
            <a:avLst/>
          </a:prstGeom>
          <a:noFill/>
          <a:ln>
            <a:noFill/>
          </a:ln>
        </p:spPr>
        <p:txBody>
          <a:bodyPr spcFirstLastPara="1" wrap="square" lIns="91425" tIns="91425" rIns="91425" bIns="91425" anchor="t" anchorCtr="0">
            <a:spAutoFit/>
          </a:bodyPr>
          <a:lstStyle/>
          <a:p>
            <a:pPr marL="0" lvl="0" indent="0" algn="just" rtl="0">
              <a:lnSpc>
                <a:spcPct val="140000"/>
              </a:lnSpc>
              <a:spcBef>
                <a:spcPts val="0"/>
              </a:spcBef>
              <a:spcAft>
                <a:spcPts val="0"/>
              </a:spcAft>
              <a:buNone/>
            </a:pPr>
            <a:r>
              <a:rPr lang="en-GB" sz="3000" dirty="0">
                <a:solidFill>
                  <a:srgbClr val="111B1E"/>
                </a:solidFill>
                <a:latin typeface="Poppins Medium"/>
                <a:ea typeface="Poppins Medium"/>
                <a:cs typeface="Poppins Medium"/>
                <a:sym typeface="Poppins Medium"/>
              </a:rPr>
              <a:t>Previously, various CNN architectures such as Efficient Net (EFFNET), RESNET152, </a:t>
            </a:r>
            <a:r>
              <a:rPr lang="en-GB" sz="3000" dirty="0" err="1">
                <a:solidFill>
                  <a:srgbClr val="111B1E"/>
                </a:solidFill>
                <a:latin typeface="Poppins Medium"/>
                <a:ea typeface="Poppins Medium"/>
                <a:cs typeface="Poppins Medium"/>
                <a:sym typeface="Poppins Medium"/>
              </a:rPr>
              <a:t>NASNetMobile</a:t>
            </a:r>
            <a:r>
              <a:rPr lang="en-GB" sz="3000" dirty="0">
                <a:solidFill>
                  <a:srgbClr val="111B1E"/>
                </a:solidFill>
                <a:latin typeface="Poppins Medium"/>
                <a:ea typeface="Poppins Medium"/>
                <a:cs typeface="Poppins Medium"/>
                <a:sym typeface="Poppins Medium"/>
              </a:rPr>
              <a:t>, and MobileNetV2 were utilized for classifying Indian monuments. </a:t>
            </a:r>
          </a:p>
          <a:p>
            <a:pPr marL="0" lvl="0" indent="0" algn="just" rtl="0">
              <a:lnSpc>
                <a:spcPct val="140000"/>
              </a:lnSpc>
              <a:spcBef>
                <a:spcPts val="0"/>
              </a:spcBef>
              <a:spcAft>
                <a:spcPts val="0"/>
              </a:spcAft>
              <a:buNone/>
            </a:pPr>
            <a:endParaRPr lang="en-GB" sz="3000" dirty="0">
              <a:solidFill>
                <a:srgbClr val="111B1E"/>
              </a:solidFill>
              <a:latin typeface="Poppins Medium"/>
              <a:ea typeface="Poppins Medium"/>
              <a:cs typeface="Poppins Medium"/>
              <a:sym typeface="Poppins Medium"/>
            </a:endParaRPr>
          </a:p>
          <a:p>
            <a:pPr marL="0" lvl="0" indent="0" algn="just" rtl="0">
              <a:lnSpc>
                <a:spcPct val="140000"/>
              </a:lnSpc>
              <a:spcBef>
                <a:spcPts val="0"/>
              </a:spcBef>
              <a:spcAft>
                <a:spcPts val="0"/>
              </a:spcAft>
              <a:buNone/>
            </a:pPr>
            <a:r>
              <a:rPr lang="en-GB" sz="3000" dirty="0">
                <a:solidFill>
                  <a:srgbClr val="111B1E"/>
                </a:solidFill>
                <a:latin typeface="Poppins Medium"/>
                <a:ea typeface="Poppins Medium"/>
                <a:cs typeface="Poppins Medium"/>
                <a:sym typeface="Poppins Medium"/>
              </a:rPr>
              <a:t>Additionally, VGG16 and YOLOv5 were employed for this purpose. Furthermore, CNN models combined with Long Short-Term Memory (LSTM) were also utilized for the classification of Indian monuments.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41"/>
        <p:cNvGrpSpPr/>
        <p:nvPr/>
      </p:nvGrpSpPr>
      <p:grpSpPr>
        <a:xfrm>
          <a:off x="0" y="0"/>
          <a:ext cx="0" cy="0"/>
          <a:chOff x="0" y="0"/>
          <a:chExt cx="0" cy="0"/>
        </a:xfrm>
      </p:grpSpPr>
      <p:sp>
        <p:nvSpPr>
          <p:cNvPr id="142" name="Google Shape;142;g2b6521f14b0_0_21"/>
          <p:cNvSpPr/>
          <p:nvPr/>
        </p:nvSpPr>
        <p:spPr>
          <a:xfrm>
            <a:off x="611414" y="2030716"/>
            <a:ext cx="11784900" cy="9600"/>
          </a:xfrm>
          <a:prstGeom prst="rect">
            <a:avLst/>
          </a:prstGeom>
          <a:solidFill>
            <a:srgbClr val="11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2b6521f14b0_0_21"/>
          <p:cNvSpPr txBox="1"/>
          <p:nvPr/>
        </p:nvSpPr>
        <p:spPr>
          <a:xfrm>
            <a:off x="614678" y="294225"/>
            <a:ext cx="16359000" cy="1661993"/>
          </a:xfrm>
          <a:prstGeom prst="rect">
            <a:avLst/>
          </a:prstGeom>
          <a:noFill/>
          <a:ln>
            <a:noFill/>
          </a:ln>
        </p:spPr>
        <p:txBody>
          <a:bodyPr spcFirstLastPara="1" wrap="square" lIns="0" tIns="0" rIns="0" bIns="0" anchor="t" anchorCtr="0">
            <a:spAutoFit/>
          </a:bodyPr>
          <a:lstStyle/>
          <a:p>
            <a:pPr marL="0" marR="0" lvl="0" indent="0" rtl="0">
              <a:lnSpc>
                <a:spcPct val="119989"/>
              </a:lnSpc>
              <a:spcBef>
                <a:spcPts val="0"/>
              </a:spcBef>
              <a:spcAft>
                <a:spcPts val="0"/>
              </a:spcAft>
              <a:buNone/>
            </a:pPr>
            <a:r>
              <a:rPr lang="en-US" sz="9000" dirty="0">
                <a:solidFill>
                  <a:srgbClr val="535D6B"/>
                </a:solidFill>
                <a:latin typeface="Bookman Old Style" panose="02050604050505020204" pitchFamily="18" charset="0"/>
              </a:rPr>
              <a:t>Proposed Idea</a:t>
            </a:r>
            <a:endParaRPr lang="en-US" dirty="0">
              <a:latin typeface="Bookman Old Style" panose="02050604050505020204" pitchFamily="18" charset="0"/>
            </a:endParaRPr>
          </a:p>
        </p:txBody>
      </p:sp>
      <p:sp>
        <p:nvSpPr>
          <p:cNvPr id="144" name="Google Shape;144;g2b6521f14b0_0_21"/>
          <p:cNvSpPr txBox="1"/>
          <p:nvPr/>
        </p:nvSpPr>
        <p:spPr>
          <a:xfrm>
            <a:off x="2161200" y="3268075"/>
            <a:ext cx="13965600" cy="4708951"/>
          </a:xfrm>
          <a:prstGeom prst="rect">
            <a:avLst/>
          </a:prstGeom>
          <a:noFill/>
          <a:ln>
            <a:noFill/>
          </a:ln>
        </p:spPr>
        <p:txBody>
          <a:bodyPr spcFirstLastPara="1" wrap="square" lIns="91425" tIns="91425" rIns="91425" bIns="91425" anchor="t" anchorCtr="0">
            <a:spAutoFit/>
          </a:bodyPr>
          <a:lstStyle/>
          <a:p>
            <a:pPr marL="0" lvl="0" indent="0" algn="just" rtl="0">
              <a:lnSpc>
                <a:spcPct val="140000"/>
              </a:lnSpc>
              <a:spcBef>
                <a:spcPts val="0"/>
              </a:spcBef>
              <a:spcAft>
                <a:spcPts val="0"/>
              </a:spcAft>
              <a:buNone/>
            </a:pPr>
            <a:r>
              <a:rPr lang="en-US" sz="3500" dirty="0">
                <a:solidFill>
                  <a:srgbClr val="111B1E"/>
                </a:solidFill>
                <a:latin typeface="Poppins Medium"/>
                <a:ea typeface="Poppins Medium"/>
                <a:cs typeface="Poppins Medium"/>
                <a:sym typeface="Poppins Medium"/>
              </a:rPr>
              <a:t>Dataset: </a:t>
            </a:r>
            <a:r>
              <a:rPr lang="en-US" sz="3500" dirty="0">
                <a:solidFill>
                  <a:srgbClr val="111B1E"/>
                </a:solidFill>
                <a:latin typeface="Poppins Medium"/>
                <a:ea typeface="Poppins Medium"/>
                <a:cs typeface="Poppins Medium"/>
                <a:sym typeface="Poppins Medium"/>
                <a:hlinkClick r:id="rId3"/>
              </a:rPr>
              <a:t>https://www.kaggle.com/datasets/danushkumarv/indian-monuments-image-dataset</a:t>
            </a:r>
            <a:r>
              <a:rPr lang="en-US" sz="3500" dirty="0">
                <a:solidFill>
                  <a:srgbClr val="111B1E"/>
                </a:solidFill>
                <a:latin typeface="Poppins Medium"/>
                <a:ea typeface="Poppins Medium"/>
                <a:cs typeface="Poppins Medium"/>
                <a:sym typeface="Poppins Medium"/>
              </a:rPr>
              <a:t> </a:t>
            </a:r>
          </a:p>
          <a:p>
            <a:pPr marL="0" lvl="0" indent="0" algn="just" rtl="0">
              <a:lnSpc>
                <a:spcPct val="140000"/>
              </a:lnSpc>
              <a:spcBef>
                <a:spcPts val="0"/>
              </a:spcBef>
              <a:spcAft>
                <a:spcPts val="0"/>
              </a:spcAft>
              <a:buNone/>
            </a:pPr>
            <a:r>
              <a:rPr lang="en-US" sz="3500" dirty="0">
                <a:solidFill>
                  <a:srgbClr val="111B1E"/>
                </a:solidFill>
                <a:latin typeface="Poppins Medium"/>
                <a:ea typeface="Poppins Medium"/>
                <a:cs typeface="Poppins Medium"/>
                <a:sym typeface="Poppins Medium"/>
              </a:rPr>
              <a:t>Web page to upload image and display information after detection.</a:t>
            </a:r>
            <a:endParaRPr lang="en-GB" sz="3500" dirty="0">
              <a:solidFill>
                <a:srgbClr val="111B1E"/>
              </a:solidFill>
              <a:latin typeface="Poppins Medium"/>
              <a:ea typeface="Poppins Medium"/>
              <a:cs typeface="Poppins Medium"/>
              <a:sym typeface="Poppins Medium"/>
            </a:endParaRPr>
          </a:p>
          <a:p>
            <a:pPr marL="0" lvl="0" indent="0" algn="just" rtl="0">
              <a:lnSpc>
                <a:spcPct val="140000"/>
              </a:lnSpc>
              <a:spcBef>
                <a:spcPts val="0"/>
              </a:spcBef>
              <a:spcAft>
                <a:spcPts val="0"/>
              </a:spcAft>
              <a:buNone/>
            </a:pPr>
            <a:r>
              <a:rPr lang="en-GB" sz="3500" dirty="0">
                <a:solidFill>
                  <a:srgbClr val="111B1E"/>
                </a:solidFill>
                <a:latin typeface="Poppins Medium"/>
                <a:ea typeface="Poppins Medium"/>
                <a:cs typeface="Poppins Medium"/>
                <a:sym typeface="Poppins Medium"/>
              </a:rPr>
              <a:t>CNN for image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8703129" cy="10287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Google Shape;149;g2b6521f14b0_0_27"/>
          <p:cNvSpPr txBox="1"/>
          <p:nvPr/>
        </p:nvSpPr>
        <p:spPr>
          <a:xfrm>
            <a:off x="554776" y="1517638"/>
            <a:ext cx="5425369" cy="4192740"/>
          </a:xfrm>
          <a:prstGeom prst="rect">
            <a:avLst/>
          </a:prstGeom>
        </p:spPr>
        <p:txBody>
          <a:bodyPr spcFirstLastPara="1" vert="horz" lIns="91440" tIns="45720" rIns="91440" bIns="45720" rtlCol="0" anchor="b" anchorCtr="0">
            <a:normAutofit/>
          </a:bodyPr>
          <a:lstStyle/>
          <a:p>
            <a:pPr marL="0" marR="0" lvl="0" indent="0" algn="ctr">
              <a:lnSpc>
                <a:spcPct val="90000"/>
              </a:lnSpc>
              <a:spcBef>
                <a:spcPct val="0"/>
              </a:spcBef>
              <a:spcAft>
                <a:spcPts val="600"/>
              </a:spcAft>
            </a:pPr>
            <a:r>
              <a:rPr lang="en-GB" sz="6600" u="sng" kern="1200" dirty="0">
                <a:solidFill>
                  <a:srgbClr val="535D6B"/>
                </a:solidFill>
                <a:latin typeface="Bookman Old Style" panose="02050604050505020204" pitchFamily="18" charset="0"/>
                <a:ea typeface="+mj-ea"/>
                <a:cs typeface="+mj-cs"/>
              </a:rPr>
              <a:t>Architecture</a:t>
            </a:r>
            <a:r>
              <a:rPr lang="en-US" sz="6600" u="sng" kern="1200" dirty="0">
                <a:solidFill>
                  <a:srgbClr val="535D6B"/>
                </a:solidFill>
                <a:latin typeface="Bookman Old Style" panose="02050604050505020204" pitchFamily="18" charset="0"/>
                <a:ea typeface="+mj-ea"/>
                <a:cs typeface="+mj-cs"/>
              </a:rPr>
              <a:t> Diagram</a:t>
            </a:r>
          </a:p>
        </p:txBody>
      </p:sp>
      <p:pic>
        <p:nvPicPr>
          <p:cNvPr id="6" name="Picture 5">
            <a:extLst>
              <a:ext uri="{FF2B5EF4-FFF2-40B4-BE49-F238E27FC236}">
                <a16:creationId xmlns:a16="http://schemas.microsoft.com/office/drawing/2014/main" id="{1376708D-2B3D-A3BF-49EB-5F53105C0B75}"/>
              </a:ext>
            </a:extLst>
          </p:cNvPr>
          <p:cNvPicPr>
            <a:picLocks noChangeAspect="1"/>
          </p:cNvPicPr>
          <p:nvPr/>
        </p:nvPicPr>
        <p:blipFill>
          <a:blip r:embed="rId3"/>
          <a:stretch>
            <a:fillRect/>
          </a:stretch>
        </p:blipFill>
        <p:spPr>
          <a:xfrm>
            <a:off x="7576642" y="509948"/>
            <a:ext cx="9658061" cy="77691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a:extLst>
            <a:ext uri="{FF2B5EF4-FFF2-40B4-BE49-F238E27FC236}">
              <a16:creationId xmlns:a16="http://schemas.microsoft.com/office/drawing/2014/main" id="{A73D8F89-EC7F-C317-5100-E6BDB88E5E38}"/>
            </a:ext>
          </a:extLst>
        </p:cNvPr>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3CD58DF9-8BB8-CF97-98D4-525A58CE8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16AF3E01-3EEA-5CEE-1A3B-E90EBD11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8703129" cy="10287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Google Shape;149;g2b6521f14b0_0_27">
            <a:extLst>
              <a:ext uri="{FF2B5EF4-FFF2-40B4-BE49-F238E27FC236}">
                <a16:creationId xmlns:a16="http://schemas.microsoft.com/office/drawing/2014/main" id="{968972C1-4C30-6A0B-0F3F-9C373EFE2834}"/>
              </a:ext>
            </a:extLst>
          </p:cNvPr>
          <p:cNvSpPr txBox="1"/>
          <p:nvPr/>
        </p:nvSpPr>
        <p:spPr>
          <a:xfrm>
            <a:off x="1160112" y="1488141"/>
            <a:ext cx="5425369" cy="4192740"/>
          </a:xfrm>
          <a:prstGeom prst="rect">
            <a:avLst/>
          </a:prstGeom>
        </p:spPr>
        <p:txBody>
          <a:bodyPr spcFirstLastPara="1" vert="horz" lIns="91440" tIns="45720" rIns="91440" bIns="45720" rtlCol="0" anchor="b" anchorCtr="0">
            <a:normAutofit/>
          </a:bodyPr>
          <a:lstStyle/>
          <a:p>
            <a:pPr marL="0" marR="0" lvl="0" indent="0" algn="ctr">
              <a:lnSpc>
                <a:spcPct val="90000"/>
              </a:lnSpc>
              <a:spcBef>
                <a:spcPct val="0"/>
              </a:spcBef>
              <a:spcAft>
                <a:spcPts val="600"/>
              </a:spcAft>
            </a:pPr>
            <a:r>
              <a:rPr lang="en-US" sz="6600" u="sng" kern="1200" dirty="0">
                <a:solidFill>
                  <a:srgbClr val="535D6B"/>
                </a:solidFill>
                <a:latin typeface="Bookman Old Style" panose="02050604050505020204" pitchFamily="18" charset="0"/>
                <a:ea typeface="+mj-ea"/>
                <a:cs typeface="+mj-cs"/>
              </a:rPr>
              <a:t>Block Diagram</a:t>
            </a:r>
          </a:p>
        </p:txBody>
      </p:sp>
      <p:pic>
        <p:nvPicPr>
          <p:cNvPr id="6" name="Picture 5">
            <a:extLst>
              <a:ext uri="{FF2B5EF4-FFF2-40B4-BE49-F238E27FC236}">
                <a16:creationId xmlns:a16="http://schemas.microsoft.com/office/drawing/2014/main" id="{AFBCD334-CC76-8D0E-21D7-8437AB8C1F6A}"/>
              </a:ext>
            </a:extLst>
          </p:cNvPr>
          <p:cNvPicPr>
            <a:picLocks noChangeAspect="1"/>
          </p:cNvPicPr>
          <p:nvPr/>
        </p:nvPicPr>
        <p:blipFill>
          <a:blip r:embed="rId3"/>
          <a:stretch>
            <a:fillRect/>
          </a:stretch>
        </p:blipFill>
        <p:spPr>
          <a:xfrm>
            <a:off x="10880204" y="207921"/>
            <a:ext cx="3865944" cy="9700189"/>
          </a:xfrm>
          <a:prstGeom prst="rect">
            <a:avLst/>
          </a:prstGeom>
        </p:spPr>
      </p:pic>
    </p:spTree>
    <p:extLst>
      <p:ext uri="{BB962C8B-B14F-4D97-AF65-F5344CB8AC3E}">
        <p14:creationId xmlns:p14="http://schemas.microsoft.com/office/powerpoint/2010/main" val="8139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1637" y="0"/>
            <a:ext cx="14944725" cy="10287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496" y="0"/>
            <a:ext cx="14923008" cy="10287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B50BF-B737-2768-3A8C-35B66D562BA7}"/>
              </a:ext>
            </a:extLst>
          </p:cNvPr>
          <p:cNvSpPr>
            <a:spLocks noGrp="1"/>
          </p:cNvSpPr>
          <p:nvPr>
            <p:ph type="ctrTitle"/>
          </p:nvPr>
        </p:nvSpPr>
        <p:spPr>
          <a:xfrm>
            <a:off x="2286004" y="2999422"/>
            <a:ext cx="13716000" cy="4146042"/>
          </a:xfrm>
        </p:spPr>
        <p:txBody>
          <a:bodyPr anchor="ctr">
            <a:normAutofit/>
          </a:bodyPr>
          <a:lstStyle/>
          <a:p>
            <a:r>
              <a:rPr lang="en-US" sz="10800">
                <a:latin typeface="Bookman Old Style" panose="02050604050505020204" pitchFamily="18" charset="0"/>
              </a:rPr>
              <a:t>Thank You</a:t>
            </a:r>
            <a:endParaRPr lang="en-AE" sz="10800" dirty="0">
              <a:latin typeface="Bookman Old Style" panose="02050604050505020204" pitchFamily="18" charset="0"/>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840" y="8287179"/>
            <a:ext cx="7132320" cy="41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5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91"/>
        <p:cNvGrpSpPr/>
        <p:nvPr/>
      </p:nvGrpSpPr>
      <p:grpSpPr>
        <a:xfrm>
          <a:off x="0" y="0"/>
          <a:ext cx="0" cy="0"/>
          <a:chOff x="0" y="0"/>
          <a:chExt cx="0" cy="0"/>
        </a:xfrm>
      </p:grpSpPr>
      <p:sp>
        <p:nvSpPr>
          <p:cNvPr id="92" name="Google Shape;92;p2"/>
          <p:cNvSpPr/>
          <p:nvPr/>
        </p:nvSpPr>
        <p:spPr>
          <a:xfrm>
            <a:off x="1028700" y="2139573"/>
            <a:ext cx="11784905" cy="9550"/>
          </a:xfrm>
          <a:prstGeom prst="rect">
            <a:avLst/>
          </a:prstGeom>
          <a:solidFill>
            <a:srgbClr val="11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txBox="1"/>
          <p:nvPr/>
        </p:nvSpPr>
        <p:spPr>
          <a:xfrm>
            <a:off x="466145" y="294214"/>
            <a:ext cx="6150900" cy="1661993"/>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000" dirty="0">
                <a:solidFill>
                  <a:srgbClr val="535D6B"/>
                </a:solidFill>
                <a:latin typeface="Bookman Old Style" panose="02050604050505020204" pitchFamily="18" charset="0"/>
              </a:rPr>
              <a:t>Abstract</a:t>
            </a:r>
            <a:endParaRPr lang="en-US" dirty="0">
              <a:latin typeface="Bookman Old Style" panose="02050604050505020204" pitchFamily="18" charset="0"/>
            </a:endParaRPr>
          </a:p>
        </p:txBody>
      </p:sp>
      <p:sp>
        <p:nvSpPr>
          <p:cNvPr id="94" name="Google Shape;94;p2"/>
          <p:cNvSpPr txBox="1"/>
          <p:nvPr/>
        </p:nvSpPr>
        <p:spPr>
          <a:xfrm>
            <a:off x="1028700" y="2498798"/>
            <a:ext cx="16840500" cy="7271221"/>
          </a:xfrm>
          <a:prstGeom prst="rect">
            <a:avLst/>
          </a:prstGeom>
          <a:noFill/>
          <a:ln>
            <a:noFill/>
          </a:ln>
        </p:spPr>
        <p:txBody>
          <a:bodyPr spcFirstLastPara="1" wrap="square" lIns="0" tIns="0" rIns="0" bIns="0" anchor="t" anchorCtr="0">
            <a:spAutoFit/>
          </a:bodyPr>
          <a:lstStyle/>
          <a:p>
            <a:pPr marL="755651" marR="0" lvl="1" indent="-377825" algn="just" rtl="0">
              <a:lnSpc>
                <a:spcPct val="150000"/>
              </a:lnSpc>
              <a:spcBef>
                <a:spcPts val="0"/>
              </a:spcBef>
              <a:spcAft>
                <a:spcPts val="0"/>
              </a:spcAft>
              <a:buClr>
                <a:srgbClr val="111B1E"/>
              </a:buClr>
              <a:buSzPts val="3500"/>
              <a:buFont typeface="Arial"/>
              <a:buChar char="•"/>
            </a:pPr>
            <a:r>
              <a:rPr lang="en-US" sz="3500" b="0" i="0" u="none" strike="noStrike" cap="none" dirty="0">
                <a:solidFill>
                  <a:srgbClr val="111B1E"/>
                </a:solidFill>
                <a:latin typeface="Poppins Medium"/>
                <a:ea typeface="Poppins Medium"/>
                <a:cs typeface="Poppins Medium"/>
                <a:sym typeface="Poppins Medium"/>
              </a:rPr>
              <a:t>This project aims to develop an intelligent system capable of recognizing various monuments from image inputs. </a:t>
            </a:r>
            <a:endParaRPr lang="en-US" dirty="0"/>
          </a:p>
          <a:p>
            <a:pPr marL="755651" marR="0" lvl="1" indent="-377825" algn="just" rtl="0">
              <a:lnSpc>
                <a:spcPct val="150000"/>
              </a:lnSpc>
              <a:spcBef>
                <a:spcPts val="0"/>
              </a:spcBef>
              <a:spcAft>
                <a:spcPts val="0"/>
              </a:spcAft>
              <a:buClr>
                <a:srgbClr val="111B1E"/>
              </a:buClr>
              <a:buSzPts val="3500"/>
              <a:buFont typeface="Arial"/>
              <a:buChar char="•"/>
            </a:pPr>
            <a:r>
              <a:rPr lang="en-US" sz="3500" dirty="0">
                <a:solidFill>
                  <a:srgbClr val="111B1E"/>
                </a:solidFill>
                <a:latin typeface="Poppins Medium"/>
                <a:ea typeface="Poppins Medium"/>
                <a:cs typeface="Poppins Medium"/>
                <a:sym typeface="Poppins Medium"/>
              </a:rPr>
              <a:t>The system utilizes a custom-built Convolutional Neural Network (CNN) image classifier for monument recognition.</a:t>
            </a:r>
            <a:endParaRPr lang="en-US" dirty="0"/>
          </a:p>
          <a:p>
            <a:pPr marL="755651" marR="0" lvl="1" indent="-377825" algn="just" rtl="0">
              <a:lnSpc>
                <a:spcPct val="150000"/>
              </a:lnSpc>
              <a:spcBef>
                <a:spcPts val="0"/>
              </a:spcBef>
              <a:spcAft>
                <a:spcPts val="0"/>
              </a:spcAft>
              <a:buClr>
                <a:srgbClr val="111B1E"/>
              </a:buClr>
              <a:buSzPts val="3500"/>
              <a:buFont typeface="Arial"/>
              <a:buChar char="•"/>
            </a:pPr>
            <a:r>
              <a:rPr lang="en-US" sz="3500" b="0" i="0" u="none" strike="noStrike" cap="none" dirty="0">
                <a:solidFill>
                  <a:srgbClr val="111B1E"/>
                </a:solidFill>
                <a:latin typeface="Poppins Medium"/>
                <a:ea typeface="Poppins Medium"/>
                <a:cs typeface="Poppins Medium"/>
                <a:sym typeface="Poppins Medium"/>
              </a:rPr>
              <a:t>Upon successful identification, the system displays the name of the recognized monument along with a few lines of information about it to the user.</a:t>
            </a:r>
          </a:p>
          <a:p>
            <a:pPr marL="755651" marR="0" lvl="1" indent="-377825" algn="just" rtl="0">
              <a:lnSpc>
                <a:spcPct val="150000"/>
              </a:lnSpc>
              <a:spcBef>
                <a:spcPts val="0"/>
              </a:spcBef>
              <a:spcAft>
                <a:spcPts val="0"/>
              </a:spcAft>
              <a:buClr>
                <a:srgbClr val="111B1E"/>
              </a:buClr>
              <a:buSzPts val="3500"/>
              <a:buFont typeface="Arial"/>
              <a:buChar char="•"/>
            </a:pPr>
            <a:r>
              <a:rPr lang="en-US" sz="3500" dirty="0">
                <a:solidFill>
                  <a:srgbClr val="111B1E"/>
                </a:solidFill>
                <a:latin typeface="Poppins Medium"/>
                <a:cs typeface="Poppins Medium"/>
                <a:sym typeface="Poppins Medium"/>
              </a:rPr>
              <a:t>Additionally, efforts will be made to integrate multiple languages to enhance accessibility for diverse users.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98"/>
        <p:cNvGrpSpPr/>
        <p:nvPr/>
      </p:nvGrpSpPr>
      <p:grpSpPr>
        <a:xfrm>
          <a:off x="0" y="0"/>
          <a:ext cx="0" cy="0"/>
          <a:chOff x="0" y="0"/>
          <a:chExt cx="0" cy="0"/>
        </a:xfrm>
      </p:grpSpPr>
      <p:sp>
        <p:nvSpPr>
          <p:cNvPr id="100" name="Google Shape;100;g2683a99e41d_2_0"/>
          <p:cNvSpPr txBox="1"/>
          <p:nvPr/>
        </p:nvSpPr>
        <p:spPr>
          <a:xfrm>
            <a:off x="0" y="0"/>
            <a:ext cx="7659600" cy="1403461"/>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7600" u="sng" dirty="0">
                <a:solidFill>
                  <a:srgbClr val="535D6B"/>
                </a:solidFill>
                <a:latin typeface="Bookman Old Style" panose="02050604050505020204" pitchFamily="18" charset="0"/>
              </a:rPr>
              <a:t>Introduction</a:t>
            </a:r>
            <a:endParaRPr lang="en-US" sz="100" u="sng" dirty="0">
              <a:latin typeface="Bookman Old Style" panose="02050604050505020204" pitchFamily="18" charset="0"/>
            </a:endParaRPr>
          </a:p>
        </p:txBody>
      </p:sp>
      <p:sp>
        <p:nvSpPr>
          <p:cNvPr id="101" name="Google Shape;101;g2683a99e41d_2_0"/>
          <p:cNvSpPr txBox="1"/>
          <p:nvPr/>
        </p:nvSpPr>
        <p:spPr>
          <a:xfrm>
            <a:off x="659325" y="1507200"/>
            <a:ext cx="17299200" cy="7949869"/>
          </a:xfrm>
          <a:prstGeom prst="rect">
            <a:avLst/>
          </a:prstGeom>
          <a:noFill/>
          <a:ln>
            <a:noFill/>
          </a:ln>
        </p:spPr>
        <p:txBody>
          <a:bodyPr spcFirstLastPara="1" wrap="square" lIns="0" tIns="0" rIns="0" bIns="0" anchor="t" anchorCtr="0">
            <a:spAutoFit/>
          </a:bodyPr>
          <a:lstStyle/>
          <a:p>
            <a:pPr marL="914400" marR="0" lvl="1" indent="-374650" algn="just" rtl="0">
              <a:lnSpc>
                <a:spcPct val="140000"/>
              </a:lnSpc>
              <a:spcBef>
                <a:spcPts val="0"/>
              </a:spcBef>
              <a:spcAft>
                <a:spcPts val="0"/>
              </a:spcAft>
              <a:buClr>
                <a:srgbClr val="111B1E"/>
              </a:buClr>
              <a:buSzPts val="2300"/>
              <a:buFont typeface="Poppins Medium"/>
              <a:buChar char="•"/>
            </a:pPr>
            <a:r>
              <a:rPr lang="en-US" sz="2300" dirty="0">
                <a:solidFill>
                  <a:srgbClr val="111B1E"/>
                </a:solidFill>
                <a:latin typeface="Poppins Medium"/>
                <a:ea typeface="Poppins Medium"/>
                <a:cs typeface="Poppins Medium"/>
                <a:sym typeface="Poppins Medium"/>
              </a:rPr>
              <a:t>Problem: Many individuals may not actively seek out information about cultural landmarks and historical monuments, leading to a lack of awareness and knowledge about India's rich cultural heritage.</a:t>
            </a:r>
          </a:p>
          <a:p>
            <a:pPr marL="914400" marR="0" lvl="0" indent="0" algn="just" rtl="0">
              <a:lnSpc>
                <a:spcPct val="140000"/>
              </a:lnSpc>
              <a:spcBef>
                <a:spcPts val="0"/>
              </a:spcBef>
              <a:spcAft>
                <a:spcPts val="0"/>
              </a:spcAft>
              <a:buNone/>
            </a:pPr>
            <a:endParaRPr lang="en-US" sz="1200" dirty="0">
              <a:solidFill>
                <a:srgbClr val="111B1E"/>
              </a:solidFill>
              <a:latin typeface="Poppins Medium"/>
              <a:ea typeface="Poppins Medium"/>
              <a:cs typeface="Poppins Medium"/>
              <a:sym typeface="Poppins Medium"/>
            </a:endParaRPr>
          </a:p>
          <a:p>
            <a:pPr marL="914400" marR="0" lvl="1" indent="-374650" algn="just" rtl="0">
              <a:lnSpc>
                <a:spcPct val="140000"/>
              </a:lnSpc>
              <a:spcBef>
                <a:spcPts val="0"/>
              </a:spcBef>
              <a:spcAft>
                <a:spcPts val="0"/>
              </a:spcAft>
              <a:buClr>
                <a:srgbClr val="111B1E"/>
              </a:buClr>
              <a:buSzPts val="2300"/>
              <a:buFont typeface="Poppins Medium"/>
              <a:buChar char="•"/>
            </a:pPr>
            <a:r>
              <a:rPr lang="en-US" sz="2300" dirty="0">
                <a:solidFill>
                  <a:srgbClr val="111B1E"/>
                </a:solidFill>
                <a:latin typeface="Poppins Medium"/>
                <a:ea typeface="Poppins Medium"/>
                <a:cs typeface="Poppins Medium"/>
                <a:sym typeface="Poppins Medium"/>
              </a:rPr>
              <a:t>Solution: A monument recognition system addresses this issue by providing automated identification and information for various monuments through image inputs. Users can easily access detailed information about recognized monuments without actively seeking it out.</a:t>
            </a:r>
          </a:p>
          <a:p>
            <a:pPr marL="914400" marR="0" lvl="0" indent="0" algn="just" rtl="0">
              <a:lnSpc>
                <a:spcPct val="140000"/>
              </a:lnSpc>
              <a:spcBef>
                <a:spcPts val="0"/>
              </a:spcBef>
              <a:spcAft>
                <a:spcPts val="0"/>
              </a:spcAft>
              <a:buNone/>
            </a:pPr>
            <a:endParaRPr lang="en-US" sz="1200" dirty="0">
              <a:solidFill>
                <a:srgbClr val="111B1E"/>
              </a:solidFill>
              <a:latin typeface="Poppins Medium"/>
              <a:ea typeface="Poppins Medium"/>
              <a:cs typeface="Poppins Medium"/>
              <a:sym typeface="Poppins Medium"/>
            </a:endParaRPr>
          </a:p>
          <a:p>
            <a:pPr marL="914400" marR="0" lvl="1" indent="-374650" algn="just" rtl="0">
              <a:lnSpc>
                <a:spcPct val="140000"/>
              </a:lnSpc>
              <a:spcBef>
                <a:spcPts val="0"/>
              </a:spcBef>
              <a:spcAft>
                <a:spcPts val="0"/>
              </a:spcAft>
              <a:buClr>
                <a:srgbClr val="111B1E"/>
              </a:buClr>
              <a:buSzPts val="2300"/>
              <a:buFont typeface="Poppins Medium"/>
              <a:buChar char="•"/>
            </a:pPr>
            <a:r>
              <a:rPr lang="en-US" sz="2300" dirty="0">
                <a:solidFill>
                  <a:srgbClr val="111B1E"/>
                </a:solidFill>
                <a:latin typeface="Poppins Medium"/>
                <a:ea typeface="Poppins Medium"/>
                <a:cs typeface="Poppins Medium"/>
                <a:sym typeface="Poppins Medium"/>
              </a:rPr>
              <a:t>Benefits: </a:t>
            </a:r>
          </a:p>
          <a:p>
            <a:pPr marL="914400" marR="0" lvl="0" indent="0" algn="just" rtl="0">
              <a:lnSpc>
                <a:spcPct val="140000"/>
              </a:lnSpc>
              <a:spcBef>
                <a:spcPts val="0"/>
              </a:spcBef>
              <a:spcAft>
                <a:spcPts val="0"/>
              </a:spcAft>
              <a:buNone/>
            </a:pPr>
            <a:r>
              <a:rPr lang="en-US" sz="2300" dirty="0">
                <a:solidFill>
                  <a:srgbClr val="111B1E"/>
                </a:solidFill>
                <a:latin typeface="Poppins Medium"/>
                <a:ea typeface="Poppins Medium"/>
                <a:cs typeface="Poppins Medium"/>
                <a:sym typeface="Poppins Medium"/>
              </a:rPr>
              <a:t>Facilitates cultural education: The monument recognition system offers individuals the opportunity to learn about Indian culture and heritage effortlessly by providing information about recognized monuments.</a:t>
            </a:r>
          </a:p>
          <a:p>
            <a:pPr marL="914400" marR="0" lvl="0" indent="0" algn="just" rtl="0">
              <a:lnSpc>
                <a:spcPct val="140000"/>
              </a:lnSpc>
              <a:spcBef>
                <a:spcPts val="0"/>
              </a:spcBef>
              <a:spcAft>
                <a:spcPts val="0"/>
              </a:spcAft>
              <a:buNone/>
            </a:pPr>
            <a:r>
              <a:rPr lang="en-US" sz="2300" dirty="0">
                <a:solidFill>
                  <a:srgbClr val="111B1E"/>
                </a:solidFill>
                <a:latin typeface="Poppins Medium"/>
                <a:ea typeface="Poppins Medium"/>
                <a:cs typeface="Poppins Medium"/>
                <a:sym typeface="Poppins Medium"/>
              </a:rPr>
              <a:t>Encourages exploration: Users can explore and discover information about different monuments by simply uploading images, encouraging curiosity and engagement with cultural landmarks.</a:t>
            </a:r>
          </a:p>
          <a:p>
            <a:pPr marL="914400" marR="0" lvl="0" indent="0" algn="just" rtl="0">
              <a:lnSpc>
                <a:spcPct val="140000"/>
              </a:lnSpc>
              <a:spcBef>
                <a:spcPts val="0"/>
              </a:spcBef>
              <a:spcAft>
                <a:spcPts val="0"/>
              </a:spcAft>
              <a:buNone/>
            </a:pPr>
            <a:r>
              <a:rPr lang="en-US" sz="2300" dirty="0">
                <a:solidFill>
                  <a:srgbClr val="111B1E"/>
                </a:solidFill>
                <a:latin typeface="Poppins Medium"/>
                <a:ea typeface="Poppins Medium"/>
                <a:cs typeface="Poppins Medium"/>
                <a:sym typeface="Poppins Medium"/>
              </a:rPr>
              <a:t>Cultivates appreciation: By providing insights into the historical significance and architectural beauty of monuments, the system fosters appreciation for India's diverse cultural heritage.</a:t>
            </a:r>
          </a:p>
          <a:p>
            <a:pPr marL="914400" marR="0" lvl="0" indent="0" algn="just" rtl="0">
              <a:lnSpc>
                <a:spcPct val="140000"/>
              </a:lnSpc>
              <a:spcBef>
                <a:spcPts val="0"/>
              </a:spcBef>
              <a:spcAft>
                <a:spcPts val="0"/>
              </a:spcAft>
              <a:buNone/>
            </a:pPr>
            <a:endParaRPr lang="en-US" sz="1200" dirty="0">
              <a:solidFill>
                <a:srgbClr val="111B1E"/>
              </a:solidFill>
              <a:latin typeface="Poppins Medium"/>
              <a:ea typeface="Poppins Medium"/>
              <a:cs typeface="Poppins Medium"/>
              <a:sym typeface="Poppins Medium"/>
            </a:endParaRPr>
          </a:p>
          <a:p>
            <a:pPr marL="914400" lvl="1" indent="-374650" algn="just" rtl="0">
              <a:lnSpc>
                <a:spcPct val="140000"/>
              </a:lnSpc>
              <a:spcBef>
                <a:spcPts val="0"/>
              </a:spcBef>
              <a:spcAft>
                <a:spcPts val="0"/>
              </a:spcAft>
              <a:buClr>
                <a:srgbClr val="111B1E"/>
              </a:buClr>
              <a:buSzPts val="2300"/>
              <a:buFont typeface="Poppins Medium"/>
              <a:buChar char="•"/>
            </a:pPr>
            <a:r>
              <a:rPr lang="en-US" sz="2300" dirty="0">
                <a:solidFill>
                  <a:srgbClr val="111B1E"/>
                </a:solidFill>
                <a:latin typeface="Poppins Medium"/>
                <a:ea typeface="Poppins Medium"/>
                <a:cs typeface="Poppins Medium"/>
                <a:sym typeface="Poppins Medium"/>
              </a:rPr>
              <a:t>Significance: The monument recognition system represents a significant advancement in leveraging technology to promote cultural awareness and education.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05"/>
        <p:cNvGrpSpPr/>
        <p:nvPr/>
      </p:nvGrpSpPr>
      <p:grpSpPr>
        <a:xfrm>
          <a:off x="0" y="0"/>
          <a:ext cx="0" cy="0"/>
          <a:chOff x="0" y="0"/>
          <a:chExt cx="0" cy="0"/>
        </a:xfrm>
      </p:grpSpPr>
      <p:sp>
        <p:nvSpPr>
          <p:cNvPr id="107" name="Google Shape;107;p3"/>
          <p:cNvSpPr txBox="1"/>
          <p:nvPr/>
        </p:nvSpPr>
        <p:spPr>
          <a:xfrm>
            <a:off x="466145" y="503251"/>
            <a:ext cx="6150900" cy="1661993"/>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000" u="sng" dirty="0">
                <a:solidFill>
                  <a:srgbClr val="535D6B"/>
                </a:solidFill>
                <a:latin typeface="Bookman Old Style" panose="02050604050505020204" pitchFamily="18" charset="0"/>
              </a:rPr>
              <a:t>Objective</a:t>
            </a:r>
            <a:endParaRPr lang="en-US" u="sng" dirty="0">
              <a:latin typeface="Bookman Old Style" panose="02050604050505020204" pitchFamily="18" charset="0"/>
            </a:endParaRPr>
          </a:p>
        </p:txBody>
      </p:sp>
      <p:sp>
        <p:nvSpPr>
          <p:cNvPr id="108" name="Google Shape;108;p3"/>
          <p:cNvSpPr txBox="1"/>
          <p:nvPr/>
        </p:nvSpPr>
        <p:spPr>
          <a:xfrm>
            <a:off x="971549" y="2644530"/>
            <a:ext cx="16840500" cy="30735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500" b="0" i="0" u="none" strike="noStrike" cap="none" dirty="0">
                <a:solidFill>
                  <a:srgbClr val="111B1E"/>
                </a:solidFill>
                <a:latin typeface="Poppins Medium"/>
                <a:ea typeface="Poppins Medium"/>
                <a:cs typeface="Poppins Medium"/>
                <a:sym typeface="Poppins Medium"/>
              </a:rPr>
              <a:t>Objective of this project is to serve as an education tool to provide name and information about the monument whenever an image is uploaded.</a:t>
            </a:r>
            <a:endParaRPr dirty="0"/>
          </a:p>
          <a:p>
            <a:pPr marL="0" marR="0" lvl="0" indent="0" algn="just" rtl="0">
              <a:lnSpc>
                <a:spcPct val="140000"/>
              </a:lnSpc>
              <a:spcBef>
                <a:spcPts val="0"/>
              </a:spcBef>
              <a:spcAft>
                <a:spcPts val="0"/>
              </a:spcAft>
              <a:buNone/>
            </a:pPr>
            <a:endParaRPr sz="3500" b="0" i="0" u="none" strike="noStrike" cap="none" dirty="0">
              <a:solidFill>
                <a:srgbClr val="111B1E"/>
              </a:solidFill>
              <a:latin typeface="Poppins Medium"/>
              <a:ea typeface="Poppins Medium"/>
              <a:cs typeface="Poppins Medium"/>
              <a:sym typeface="Poppins Medium"/>
            </a:endParaRPr>
          </a:p>
          <a:p>
            <a:pPr marL="0" marR="0" lvl="0" indent="0" algn="just" rtl="0">
              <a:lnSpc>
                <a:spcPct val="140000"/>
              </a:lnSpc>
              <a:spcBef>
                <a:spcPts val="0"/>
              </a:spcBef>
              <a:spcAft>
                <a:spcPts val="0"/>
              </a:spcAft>
              <a:buNone/>
            </a:pPr>
            <a:r>
              <a:rPr lang="en-US" sz="3500" b="0" i="0" u="none" strike="noStrike" cap="none" dirty="0">
                <a:solidFill>
                  <a:srgbClr val="111B1E"/>
                </a:solidFill>
                <a:latin typeface="Poppins Medium"/>
                <a:ea typeface="Poppins Medium"/>
                <a:cs typeface="Poppins Medium"/>
                <a:sym typeface="Poppins Medium"/>
              </a:rPr>
              <a:t>This tool will help people learn more about monuments. This can help preserve and spread knowledge about our cultural heritage.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12"/>
        <p:cNvGrpSpPr/>
        <p:nvPr/>
      </p:nvGrpSpPr>
      <p:grpSpPr>
        <a:xfrm>
          <a:off x="0" y="0"/>
          <a:ext cx="0" cy="0"/>
          <a:chOff x="0" y="0"/>
          <a:chExt cx="0" cy="0"/>
        </a:xfrm>
      </p:grpSpPr>
      <p:sp>
        <p:nvSpPr>
          <p:cNvPr id="113" name="Google Shape;113;g2683a99e41d_2_7"/>
          <p:cNvSpPr/>
          <p:nvPr/>
        </p:nvSpPr>
        <p:spPr>
          <a:xfrm>
            <a:off x="1028700" y="2477197"/>
            <a:ext cx="11784900" cy="9600"/>
          </a:xfrm>
          <a:prstGeom prst="rect">
            <a:avLst/>
          </a:prstGeom>
          <a:solidFill>
            <a:srgbClr val="11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2683a99e41d_2_7"/>
          <p:cNvSpPr txBox="1"/>
          <p:nvPr/>
        </p:nvSpPr>
        <p:spPr>
          <a:xfrm>
            <a:off x="1028699" y="873739"/>
            <a:ext cx="10958513" cy="1661993"/>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000" dirty="0">
                <a:solidFill>
                  <a:srgbClr val="535D6B"/>
                </a:solidFill>
                <a:latin typeface="Bookman Old Style" panose="02050604050505020204" pitchFamily="18" charset="0"/>
              </a:rPr>
              <a:t>Problem Statement</a:t>
            </a:r>
            <a:endParaRPr dirty="0">
              <a:latin typeface="Bookman Old Style" panose="02050604050505020204" pitchFamily="18" charset="0"/>
            </a:endParaRPr>
          </a:p>
        </p:txBody>
      </p:sp>
      <p:sp>
        <p:nvSpPr>
          <p:cNvPr id="115" name="Google Shape;115;g2683a99e41d_2_7"/>
          <p:cNvSpPr txBox="1"/>
          <p:nvPr/>
        </p:nvSpPr>
        <p:spPr>
          <a:xfrm>
            <a:off x="1028700" y="2704855"/>
            <a:ext cx="16840500" cy="73269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500" dirty="0">
                <a:solidFill>
                  <a:srgbClr val="111B1E"/>
                </a:solidFill>
                <a:latin typeface="Poppins Medium"/>
                <a:ea typeface="Poppins Medium"/>
                <a:cs typeface="Poppins Medium"/>
                <a:sym typeface="Poppins Medium"/>
              </a:rPr>
              <a:t>The problem at hand is the lack of widespread awareness and knowledge about India's cultural landmarks and historical monuments among the general populace. Many individuals may not actively seek out information about these monuments, leading to a gap in understanding and appreciation of India's rich cultural heritage. This lack of awareness can hinder efforts to preserve and promote cultural landmarks, potentially resulting in neglect or underappreciation of these significant sites. Thus, there is a need for a solution that can effectively bridge this gap by providing accessible and engaging ways for individuals to learn about and engage with India's cultural heritage.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19"/>
        <p:cNvGrpSpPr/>
        <p:nvPr/>
      </p:nvGrpSpPr>
      <p:grpSpPr>
        <a:xfrm>
          <a:off x="0" y="0"/>
          <a:ext cx="0" cy="0"/>
          <a:chOff x="0" y="0"/>
          <a:chExt cx="0" cy="0"/>
        </a:xfrm>
      </p:grpSpPr>
      <p:graphicFrame>
        <p:nvGraphicFramePr>
          <p:cNvPr id="120" name="Google Shape;120;g2b6521f14b0_0_1"/>
          <p:cNvGraphicFramePr/>
          <p:nvPr>
            <p:extLst>
              <p:ext uri="{D42A27DB-BD31-4B8C-83A1-F6EECF244321}">
                <p14:modId xmlns:p14="http://schemas.microsoft.com/office/powerpoint/2010/main" val="361096207"/>
              </p:ext>
            </p:extLst>
          </p:nvPr>
        </p:nvGraphicFramePr>
        <p:xfrm>
          <a:off x="817276" y="598692"/>
          <a:ext cx="17028675" cy="9337225"/>
        </p:xfrm>
        <a:graphic>
          <a:graphicData uri="http://schemas.openxmlformats.org/drawingml/2006/table">
            <a:tbl>
              <a:tblPr firstRow="1" bandRow="1">
                <a:noFill/>
                <a:tableStyleId>{30B489B5-0153-43F0-BD33-7D960E2DFE04}</a:tableStyleId>
              </a:tblPr>
              <a:tblGrid>
                <a:gridCol w="1414900">
                  <a:extLst>
                    <a:ext uri="{9D8B030D-6E8A-4147-A177-3AD203B41FA5}">
                      <a16:colId xmlns:a16="http://schemas.microsoft.com/office/drawing/2014/main" val="20000"/>
                    </a:ext>
                  </a:extLst>
                </a:gridCol>
                <a:gridCol w="3104650">
                  <a:extLst>
                    <a:ext uri="{9D8B030D-6E8A-4147-A177-3AD203B41FA5}">
                      <a16:colId xmlns:a16="http://schemas.microsoft.com/office/drawing/2014/main" val="20001"/>
                    </a:ext>
                  </a:extLst>
                </a:gridCol>
                <a:gridCol w="965875">
                  <a:extLst>
                    <a:ext uri="{9D8B030D-6E8A-4147-A177-3AD203B41FA5}">
                      <a16:colId xmlns:a16="http://schemas.microsoft.com/office/drawing/2014/main" val="20002"/>
                    </a:ext>
                  </a:extLst>
                </a:gridCol>
                <a:gridCol w="1964800">
                  <a:extLst>
                    <a:ext uri="{9D8B030D-6E8A-4147-A177-3AD203B41FA5}">
                      <a16:colId xmlns:a16="http://schemas.microsoft.com/office/drawing/2014/main" val="20003"/>
                    </a:ext>
                  </a:extLst>
                </a:gridCol>
                <a:gridCol w="6507325">
                  <a:extLst>
                    <a:ext uri="{9D8B030D-6E8A-4147-A177-3AD203B41FA5}">
                      <a16:colId xmlns:a16="http://schemas.microsoft.com/office/drawing/2014/main" val="20004"/>
                    </a:ext>
                  </a:extLst>
                </a:gridCol>
                <a:gridCol w="3071125">
                  <a:extLst>
                    <a:ext uri="{9D8B030D-6E8A-4147-A177-3AD203B41FA5}">
                      <a16:colId xmlns:a16="http://schemas.microsoft.com/office/drawing/2014/main" val="20005"/>
                    </a:ext>
                  </a:extLst>
                </a:gridCol>
              </a:tblGrid>
              <a:tr h="816300">
                <a:tc>
                  <a:txBody>
                    <a:bodyPr/>
                    <a:lstStyle/>
                    <a:p>
                      <a:pPr marL="0" marR="0" lvl="0" indent="0" algn="l" rtl="0">
                        <a:spcBef>
                          <a:spcPts val="0"/>
                        </a:spcBef>
                        <a:spcAft>
                          <a:spcPts val="0"/>
                        </a:spcAft>
                        <a:buNone/>
                      </a:pPr>
                      <a:r>
                        <a:rPr lang="en-US" sz="2000"/>
                        <a:t>S.No.</a:t>
                      </a:r>
                      <a:endParaRPr sz="2000" u="none" strike="noStrike" cap="none"/>
                    </a:p>
                  </a:txBody>
                  <a:tcPr marL="91450" marR="91450" marT="45725" marB="45725"/>
                </a:tc>
                <a:tc>
                  <a:txBody>
                    <a:bodyPr/>
                    <a:lstStyle/>
                    <a:p>
                      <a:pPr marL="0" marR="0" lvl="0" indent="0" algn="l" rtl="0">
                        <a:spcBef>
                          <a:spcPts val="0"/>
                        </a:spcBef>
                        <a:spcAft>
                          <a:spcPts val="0"/>
                        </a:spcAft>
                        <a:buNone/>
                      </a:pPr>
                      <a:r>
                        <a:rPr lang="en-US" sz="2000" u="none" strike="noStrike" cap="none"/>
                        <a:t>Title</a:t>
                      </a:r>
                      <a:endParaRPr sz="2000"/>
                    </a:p>
                  </a:txBody>
                  <a:tcPr marL="91450" marR="91450" marT="45725" marB="45725"/>
                </a:tc>
                <a:tc>
                  <a:txBody>
                    <a:bodyPr/>
                    <a:lstStyle/>
                    <a:p>
                      <a:pPr marL="0" marR="0" lvl="0" indent="0" algn="l" rtl="0">
                        <a:spcBef>
                          <a:spcPts val="0"/>
                        </a:spcBef>
                        <a:spcAft>
                          <a:spcPts val="0"/>
                        </a:spcAft>
                        <a:buNone/>
                      </a:pPr>
                      <a:r>
                        <a:rPr lang="en-US" sz="2000"/>
                        <a:t>Year</a:t>
                      </a:r>
                      <a:endParaRPr sz="2000"/>
                    </a:p>
                  </a:txBody>
                  <a:tcPr marL="91450" marR="91450" marT="45725" marB="45725"/>
                </a:tc>
                <a:tc>
                  <a:txBody>
                    <a:bodyPr/>
                    <a:lstStyle/>
                    <a:p>
                      <a:pPr marL="0" marR="0" lvl="0" indent="0" algn="l" rtl="0">
                        <a:spcBef>
                          <a:spcPts val="0"/>
                        </a:spcBef>
                        <a:spcAft>
                          <a:spcPts val="0"/>
                        </a:spcAft>
                        <a:buNone/>
                      </a:pPr>
                      <a:r>
                        <a:rPr lang="en-US" sz="2000"/>
                        <a:t>Author Name</a:t>
                      </a:r>
                      <a:endParaRPr sz="2000"/>
                    </a:p>
                  </a:txBody>
                  <a:tcPr marL="91450" marR="91450" marT="45725" marB="45725"/>
                </a:tc>
                <a:tc>
                  <a:txBody>
                    <a:bodyPr/>
                    <a:lstStyle/>
                    <a:p>
                      <a:pPr marL="0" marR="0" lvl="0" indent="0" algn="l" rtl="0">
                        <a:spcBef>
                          <a:spcPts val="0"/>
                        </a:spcBef>
                        <a:spcAft>
                          <a:spcPts val="0"/>
                        </a:spcAft>
                        <a:buNone/>
                      </a:pPr>
                      <a:r>
                        <a:rPr lang="en-US" sz="2000"/>
                        <a:t>Conclusion</a:t>
                      </a:r>
                      <a:endParaRPr sz="2000"/>
                    </a:p>
                  </a:txBody>
                  <a:tcPr marL="91450" marR="91450" marT="45725" marB="45725"/>
                </a:tc>
                <a:tc>
                  <a:txBody>
                    <a:bodyPr/>
                    <a:lstStyle/>
                    <a:p>
                      <a:pPr marL="0" marR="0" lvl="0" indent="0" algn="l" rtl="0">
                        <a:spcBef>
                          <a:spcPts val="0"/>
                        </a:spcBef>
                        <a:spcAft>
                          <a:spcPts val="0"/>
                        </a:spcAft>
                        <a:buNone/>
                      </a:pPr>
                      <a:r>
                        <a:rPr lang="en-US" sz="2000"/>
                        <a:t>Reference Link</a:t>
                      </a:r>
                      <a:endParaRPr sz="2000"/>
                    </a:p>
                  </a:txBody>
                  <a:tcPr marL="91450" marR="91450" marT="45725" marB="45725"/>
                </a:tc>
                <a:extLst>
                  <a:ext uri="{0D108BD9-81ED-4DB2-BD59-A6C34878D82A}">
                    <a16:rowId xmlns:a16="http://schemas.microsoft.com/office/drawing/2014/main" val="10000"/>
                  </a:ext>
                </a:extLst>
              </a:tr>
              <a:tr h="1911625">
                <a:tc>
                  <a:txBody>
                    <a:bodyPr/>
                    <a:lstStyle/>
                    <a:p>
                      <a:pPr marL="0" marR="0" lvl="0" indent="0" algn="l" rtl="0">
                        <a:lnSpc>
                          <a:spcPct val="100000"/>
                        </a:lnSpc>
                        <a:spcBef>
                          <a:spcPts val="0"/>
                        </a:spcBef>
                        <a:spcAft>
                          <a:spcPts val="0"/>
                        </a:spcAft>
                        <a:buClr>
                          <a:srgbClr val="000000"/>
                        </a:buClr>
                        <a:buFont typeface="Arial"/>
                        <a:buNone/>
                      </a:pPr>
                      <a:r>
                        <a:rPr lang="en-IN" sz="2000" b="0" i="0" u="none" strike="noStrike" cap="none" dirty="0">
                          <a:solidFill>
                            <a:srgbClr val="000000"/>
                          </a:solidFill>
                          <a:latin typeface="Calibri"/>
                          <a:ea typeface="Calibri"/>
                          <a:cs typeface="Calibri"/>
                          <a:sym typeface="Arial"/>
                        </a:rPr>
                        <a:t>1</a:t>
                      </a:r>
                      <a:endParaRPr sz="2000" b="0" i="0" u="none" strike="noStrike" cap="none" dirty="0">
                        <a:solidFill>
                          <a:srgbClr val="000000"/>
                        </a:solidFill>
                        <a:latin typeface="Calibri"/>
                        <a:ea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2000" dirty="0"/>
                        <a:t>Survey Study: Monument Recognition using Artificial Intelligence</a:t>
                      </a:r>
                      <a:endParaRPr sz="2000" dirty="0"/>
                    </a:p>
                  </a:txBody>
                  <a:tcPr marL="91450" marR="91450" marT="45725" marB="45725"/>
                </a:tc>
                <a:tc>
                  <a:txBody>
                    <a:bodyPr/>
                    <a:lstStyle/>
                    <a:p>
                      <a:pPr marL="0" marR="0" lvl="0" indent="0" algn="l" rtl="0">
                        <a:spcBef>
                          <a:spcPts val="0"/>
                        </a:spcBef>
                        <a:spcAft>
                          <a:spcPts val="0"/>
                        </a:spcAft>
                        <a:buNone/>
                      </a:pPr>
                      <a:r>
                        <a:rPr lang="en-US" sz="2000" dirty="0"/>
                        <a:t>2023</a:t>
                      </a:r>
                      <a:endParaRPr sz="2000" dirty="0"/>
                    </a:p>
                  </a:txBody>
                  <a:tcPr marL="91450" marR="91450" marT="45725" marB="45725"/>
                </a:tc>
                <a:tc>
                  <a:txBody>
                    <a:bodyPr/>
                    <a:lstStyle/>
                    <a:p>
                      <a:pPr marL="0" marR="0" lvl="0" indent="0" algn="l" rtl="0">
                        <a:spcBef>
                          <a:spcPts val="0"/>
                        </a:spcBef>
                        <a:spcAft>
                          <a:spcPts val="0"/>
                        </a:spcAft>
                        <a:buClr>
                          <a:srgbClr val="000000"/>
                        </a:buClr>
                        <a:buSzPts val="1300"/>
                        <a:buFont typeface="Arial"/>
                        <a:buNone/>
                      </a:pPr>
                      <a:r>
                        <a:rPr lang="en-US" sz="2000" dirty="0" err="1"/>
                        <a:t>Mennat</a:t>
                      </a:r>
                      <a:r>
                        <a:rPr lang="en-US" sz="2000" dirty="0"/>
                        <a:t> Allah Hassan, Alaa Hamdy, Mona Nasr</a:t>
                      </a:r>
                      <a:endParaRPr sz="2000" dirty="0"/>
                    </a:p>
                  </a:txBody>
                  <a:tcPr marL="91450" marR="91450" marT="45725" marB="45725"/>
                </a:tc>
                <a:tc>
                  <a:txBody>
                    <a:bodyPr/>
                    <a:lstStyle/>
                    <a:p>
                      <a:pPr marL="0" marR="0" lvl="0" indent="0" algn="l" rtl="0">
                        <a:spcBef>
                          <a:spcPts val="0"/>
                        </a:spcBef>
                        <a:spcAft>
                          <a:spcPts val="0"/>
                        </a:spcAft>
                        <a:buNone/>
                      </a:pPr>
                      <a:r>
                        <a:rPr lang="en-US" sz="2000" dirty="0"/>
                        <a:t>Integrated AI and cultural heritage documentation through computer vision and natural language processing, highlighted the practicality of AI in cultural preservation, and suggested the need for scalability and adaptability exploration.</a:t>
                      </a:r>
                      <a:endParaRPr sz="2000" dirty="0"/>
                    </a:p>
                  </a:txBody>
                  <a:tcPr marL="91450" marR="91450" marT="45725" marB="45725"/>
                </a:tc>
                <a:tc>
                  <a:txBody>
                    <a:bodyPr/>
                    <a:lstStyle/>
                    <a:p>
                      <a:pPr marL="0" marR="0" lvl="0" indent="0" algn="l" rtl="0">
                        <a:spcBef>
                          <a:spcPts val="0"/>
                        </a:spcBef>
                        <a:spcAft>
                          <a:spcPts val="0"/>
                        </a:spcAft>
                        <a:buNone/>
                      </a:pPr>
                      <a:r>
                        <a:rPr lang="en-US" sz="2000" dirty="0"/>
                        <a:t>https://fcihib.journals.ekb.eg/article_306352_b38eb7151c318636a0c69b3099cab9e8.pdf?lang=en</a:t>
                      </a:r>
                      <a:endParaRPr sz="2000" dirty="0"/>
                    </a:p>
                  </a:txBody>
                  <a:tcPr marL="91450" marR="91450" marT="45725" marB="45725"/>
                </a:tc>
                <a:extLst>
                  <a:ext uri="{0D108BD9-81ED-4DB2-BD59-A6C34878D82A}">
                    <a16:rowId xmlns:a16="http://schemas.microsoft.com/office/drawing/2014/main" val="10001"/>
                  </a:ext>
                </a:extLst>
              </a:tr>
              <a:tr h="1911625">
                <a:tc>
                  <a:txBody>
                    <a:bodyPr/>
                    <a:lstStyle/>
                    <a:p>
                      <a:pPr marL="0" marR="0" lvl="0" indent="0" algn="l" rtl="0">
                        <a:spcBef>
                          <a:spcPts val="0"/>
                        </a:spcBef>
                        <a:spcAft>
                          <a:spcPts val="0"/>
                        </a:spcAft>
                        <a:buNone/>
                      </a:pPr>
                      <a:r>
                        <a:rPr lang="en-US" sz="2000" dirty="0"/>
                        <a:t>2</a:t>
                      </a:r>
                      <a:endParaRPr sz="2000" dirty="0"/>
                    </a:p>
                  </a:txBody>
                  <a:tcPr marL="91450" marR="91450" marT="45725" marB="45725"/>
                </a:tc>
                <a:tc>
                  <a:txBody>
                    <a:bodyPr/>
                    <a:lstStyle/>
                    <a:p>
                      <a:pPr marL="0" marR="0" lvl="0" indent="0" algn="l" rtl="0">
                        <a:spcBef>
                          <a:spcPts val="0"/>
                        </a:spcBef>
                        <a:spcAft>
                          <a:spcPts val="0"/>
                        </a:spcAft>
                        <a:buNone/>
                      </a:pPr>
                      <a:r>
                        <a:rPr lang="en-US" sz="2000" dirty="0"/>
                        <a:t>Artificial intelligence-based visual inspection system for structural health monitoring of cultural heritage</a:t>
                      </a:r>
                      <a:endParaRPr sz="2000" dirty="0"/>
                    </a:p>
                  </a:txBody>
                  <a:tcPr marL="91450" marR="91450" marT="45725" marB="45725"/>
                </a:tc>
                <a:tc>
                  <a:txBody>
                    <a:bodyPr/>
                    <a:lstStyle/>
                    <a:p>
                      <a:pPr marL="0" marR="0" lvl="0" indent="0" algn="l" rtl="0">
                        <a:spcBef>
                          <a:spcPts val="0"/>
                        </a:spcBef>
                        <a:spcAft>
                          <a:spcPts val="0"/>
                        </a:spcAft>
                        <a:buNone/>
                      </a:pPr>
                      <a:r>
                        <a:rPr lang="en-US" sz="2000"/>
                        <a:t>2022</a:t>
                      </a:r>
                      <a:endParaRPr sz="2000"/>
                    </a:p>
                  </a:txBody>
                  <a:tcPr marL="91450" marR="91450" marT="45725" marB="45725"/>
                </a:tc>
                <a:tc>
                  <a:txBody>
                    <a:bodyPr/>
                    <a:lstStyle/>
                    <a:p>
                      <a:pPr marL="0" marR="0" lvl="0" indent="0" algn="l" rtl="0">
                        <a:spcBef>
                          <a:spcPts val="0"/>
                        </a:spcBef>
                        <a:spcAft>
                          <a:spcPts val="0"/>
                        </a:spcAft>
                        <a:buClr>
                          <a:srgbClr val="000000"/>
                        </a:buClr>
                        <a:buSzPts val="1300"/>
                        <a:buFont typeface="Arial"/>
                        <a:buNone/>
                      </a:pPr>
                      <a:r>
                        <a:rPr lang="en-US" sz="2000" dirty="0"/>
                        <a:t>M. Mishra, T. Barman, G.V. Ramana</a:t>
                      </a:r>
                      <a:endParaRPr sz="2000" dirty="0"/>
                    </a:p>
                  </a:txBody>
                  <a:tcPr marL="91450" marR="91450" marT="45725" marB="45725"/>
                </a:tc>
                <a:tc>
                  <a:txBody>
                    <a:bodyPr/>
                    <a:lstStyle/>
                    <a:p>
                      <a:pPr marL="0" marR="0" lvl="0" indent="0" algn="l" rtl="0">
                        <a:spcBef>
                          <a:spcPts val="0"/>
                        </a:spcBef>
                        <a:spcAft>
                          <a:spcPts val="0"/>
                        </a:spcAft>
                        <a:buNone/>
                      </a:pPr>
                      <a:r>
                        <a:rPr lang="en-US" sz="2000" dirty="0"/>
                        <a:t>Advanced AI for accurate identification of architectural elements, emphasized the potential of AI to enhance conservation and foster a meticulous understanding of historical structures, acknowledged the need to address ethical considerations and biases.</a:t>
                      </a:r>
                      <a:endParaRPr sz="2000" dirty="0"/>
                    </a:p>
                  </a:txBody>
                  <a:tcPr marL="91450" marR="91450" marT="45725" marB="45725"/>
                </a:tc>
                <a:tc>
                  <a:txBody>
                    <a:bodyPr/>
                    <a:lstStyle/>
                    <a:p>
                      <a:pPr marL="0" marR="0" lvl="0" indent="0" algn="l" rtl="0">
                        <a:spcBef>
                          <a:spcPts val="0"/>
                        </a:spcBef>
                        <a:spcAft>
                          <a:spcPts val="0"/>
                        </a:spcAft>
                        <a:buNone/>
                      </a:pPr>
                      <a:r>
                        <a:rPr lang="en-US" sz="2000" dirty="0"/>
                        <a:t>https://doi.org/10.1007/s13349-022-00643-8</a:t>
                      </a:r>
                      <a:endParaRPr sz="2000" dirty="0"/>
                    </a:p>
                  </a:txBody>
                  <a:tcPr marL="91450" marR="91450" marT="45725" marB="45725"/>
                </a:tc>
                <a:extLst>
                  <a:ext uri="{0D108BD9-81ED-4DB2-BD59-A6C34878D82A}">
                    <a16:rowId xmlns:a16="http://schemas.microsoft.com/office/drawing/2014/main" val="10002"/>
                  </a:ext>
                </a:extLst>
              </a:tr>
              <a:tr h="1911625">
                <a:tc>
                  <a:txBody>
                    <a:bodyPr/>
                    <a:lstStyle/>
                    <a:p>
                      <a:pPr marL="0" marR="0" lvl="0" indent="0" algn="l" rtl="0">
                        <a:spcBef>
                          <a:spcPts val="0"/>
                        </a:spcBef>
                        <a:spcAft>
                          <a:spcPts val="0"/>
                        </a:spcAft>
                        <a:buNone/>
                      </a:pPr>
                      <a:r>
                        <a:rPr lang="en-US" sz="2000" dirty="0"/>
                        <a:t>3</a:t>
                      </a:r>
                      <a:endParaRPr sz="2000" dirty="0"/>
                    </a:p>
                  </a:txBody>
                  <a:tcPr marL="91450" marR="91450" marT="45725" marB="45725"/>
                </a:tc>
                <a:tc>
                  <a:txBody>
                    <a:bodyPr/>
                    <a:lstStyle/>
                    <a:p>
                      <a:pPr marL="0" marR="0" lvl="0" indent="0" algn="l" rtl="0">
                        <a:spcBef>
                          <a:spcPts val="0"/>
                        </a:spcBef>
                        <a:spcAft>
                          <a:spcPts val="0"/>
                        </a:spcAft>
                        <a:buNone/>
                      </a:pPr>
                      <a:r>
                        <a:rPr lang="en-US" sz="2000" dirty="0"/>
                        <a:t>Sustainable Tourism Development Using Leading-edge Artificial Intelligence (AI), Blockchain, Internet of Things (IoT), Augmented Reality (AR) and Virtual Reality (VR) Technologies</a:t>
                      </a:r>
                      <a:endParaRPr sz="2000" dirty="0"/>
                    </a:p>
                  </a:txBody>
                  <a:tcPr marL="91450" marR="91450" marT="45725" marB="45725"/>
                </a:tc>
                <a:tc>
                  <a:txBody>
                    <a:bodyPr/>
                    <a:lstStyle/>
                    <a:p>
                      <a:pPr marL="0" marR="0" lvl="0" indent="0" algn="l" rtl="0">
                        <a:spcBef>
                          <a:spcPts val="0"/>
                        </a:spcBef>
                        <a:spcAft>
                          <a:spcPts val="0"/>
                        </a:spcAft>
                        <a:buNone/>
                      </a:pPr>
                      <a:r>
                        <a:rPr lang="en-US" sz="2000" dirty="0"/>
                        <a:t>2023</a:t>
                      </a:r>
                      <a:endParaRPr sz="2000" dirty="0"/>
                    </a:p>
                  </a:txBody>
                  <a:tcPr marL="91450" marR="91450" marT="45725" marB="45725"/>
                </a:tc>
                <a:tc>
                  <a:txBody>
                    <a:bodyPr/>
                    <a:lstStyle/>
                    <a:p>
                      <a:pPr marL="0" marR="0" lvl="0" indent="0" algn="l" rtl="0">
                        <a:spcBef>
                          <a:spcPts val="0"/>
                        </a:spcBef>
                        <a:spcAft>
                          <a:spcPts val="0"/>
                        </a:spcAft>
                        <a:buClr>
                          <a:srgbClr val="000000"/>
                        </a:buClr>
                        <a:buSzPts val="1300"/>
                        <a:buFont typeface="Arial"/>
                        <a:buNone/>
                      </a:pPr>
                      <a:r>
                        <a:rPr lang="en-US" sz="2000" dirty="0"/>
                        <a:t>Nitin Rane, Saurabh Choudhary, Jayesh Rane</a:t>
                      </a:r>
                      <a:endParaRPr sz="2000" dirty="0"/>
                    </a:p>
                  </a:txBody>
                  <a:tcPr marL="91450" marR="91450" marT="45725" marB="45725"/>
                </a:tc>
                <a:tc>
                  <a:txBody>
                    <a:bodyPr/>
                    <a:lstStyle/>
                    <a:p>
                      <a:pPr marL="0" marR="0" lvl="0" indent="0" algn="l" rtl="0">
                        <a:spcBef>
                          <a:spcPts val="0"/>
                        </a:spcBef>
                        <a:spcAft>
                          <a:spcPts val="0"/>
                        </a:spcAft>
                        <a:buNone/>
                      </a:pPr>
                      <a:r>
                        <a:rPr lang="en-US" sz="2000" dirty="0"/>
                        <a:t>Explored AI-driven virtual tours through VR and AR for heritage exploration, suggested the need for a deeper exploration of user perceptions and the effectiveness of immersive experiences in conveying historical narratives.</a:t>
                      </a:r>
                      <a:endParaRPr sz="2000" dirty="0"/>
                    </a:p>
                  </a:txBody>
                  <a:tcPr marL="91450" marR="91450" marT="45725" marB="45725"/>
                </a:tc>
                <a:tc>
                  <a:txBody>
                    <a:bodyPr/>
                    <a:lstStyle/>
                    <a:p>
                      <a:pPr marL="0" marR="0" lvl="0" indent="0" algn="l" rtl="0">
                        <a:spcBef>
                          <a:spcPts val="0"/>
                        </a:spcBef>
                        <a:spcAft>
                          <a:spcPts val="0"/>
                        </a:spcAft>
                        <a:buNone/>
                      </a:pPr>
                      <a:r>
                        <a:rPr lang="en-US" sz="2000" dirty="0"/>
                        <a:t>http://dx.doi.org/10.2139/ssrn.4642605</a:t>
                      </a:r>
                      <a:endParaRPr sz="2000" dirty="0"/>
                    </a:p>
                  </a:txBody>
                  <a:tcPr marL="91450" marR="91450" marT="45725" marB="45725"/>
                </a:tc>
                <a:extLst>
                  <a:ext uri="{0D108BD9-81ED-4DB2-BD59-A6C34878D82A}">
                    <a16:rowId xmlns:a16="http://schemas.microsoft.com/office/drawing/2014/main" val="10003"/>
                  </a:ext>
                </a:extLst>
              </a:tr>
              <a:tr h="2167825">
                <a:tc>
                  <a:txBody>
                    <a:bodyPr/>
                    <a:lstStyle/>
                    <a:p>
                      <a:pPr marL="0" marR="0" lvl="0" indent="0" algn="l" rtl="0">
                        <a:spcBef>
                          <a:spcPts val="0"/>
                        </a:spcBef>
                        <a:spcAft>
                          <a:spcPts val="0"/>
                        </a:spcAft>
                        <a:buNone/>
                      </a:pPr>
                      <a:r>
                        <a:rPr lang="en-US" sz="2000"/>
                        <a:t>4</a:t>
                      </a:r>
                      <a:endParaRPr sz="20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rgbClr val="000000"/>
                          </a:solidFill>
                          <a:effectLst/>
                          <a:latin typeface="Calibri"/>
                          <a:ea typeface="Calibri"/>
                          <a:cs typeface="Calibri"/>
                          <a:sym typeface="Arial"/>
                        </a:rPr>
                        <a:t>HierarchyNet</a:t>
                      </a:r>
                      <a:r>
                        <a:rPr lang="en-US" sz="1400" b="1" i="0" u="none" strike="noStrike" cap="none" dirty="0">
                          <a:solidFill>
                            <a:srgbClr val="000000"/>
                          </a:solidFill>
                          <a:effectLst/>
                          <a:latin typeface="Calibri"/>
                          <a:ea typeface="Calibri"/>
                          <a:cs typeface="Calibri"/>
                          <a:sym typeface="Arial"/>
                        </a:rPr>
                        <a:t>: Hierarchical CNN-Based Urban Building Classification</a:t>
                      </a:r>
                    </a:p>
                    <a:p>
                      <a:pPr marL="0" marR="0" lvl="0" indent="0" algn="l" rtl="0">
                        <a:spcBef>
                          <a:spcPts val="0"/>
                        </a:spcBef>
                        <a:spcAft>
                          <a:spcPts val="0"/>
                        </a:spcAft>
                        <a:buNone/>
                      </a:pPr>
                      <a:endParaRPr sz="2000" dirty="0"/>
                    </a:p>
                  </a:txBody>
                  <a:tcPr marL="91450" marR="91450" marT="45725" marB="45725"/>
                </a:tc>
                <a:tc>
                  <a:txBody>
                    <a:bodyPr/>
                    <a:lstStyle/>
                    <a:p>
                      <a:pPr marL="0" marR="0" lvl="0" indent="0" algn="l" rtl="0">
                        <a:spcBef>
                          <a:spcPts val="0"/>
                        </a:spcBef>
                        <a:spcAft>
                          <a:spcPts val="0"/>
                        </a:spcAft>
                        <a:buNone/>
                      </a:pPr>
                      <a:r>
                        <a:rPr lang="en-IN" sz="2000" dirty="0"/>
                        <a:t>2020</a:t>
                      </a:r>
                      <a:endParaRPr sz="2000" dirty="0"/>
                    </a:p>
                  </a:txBody>
                  <a:tcPr marL="91450" marR="91450" marT="45725" marB="45725"/>
                </a:tc>
                <a:tc>
                  <a:txBody>
                    <a:bodyPr/>
                    <a:lstStyle/>
                    <a:p>
                      <a:pPr marL="0" marR="0" lvl="0" indent="0" algn="l" rtl="0">
                        <a:spcBef>
                          <a:spcPts val="0"/>
                        </a:spcBef>
                        <a:spcAft>
                          <a:spcPts val="0"/>
                        </a:spcAft>
                        <a:buClr>
                          <a:srgbClr val="000000"/>
                        </a:buClr>
                        <a:buSzPts val="1300"/>
                        <a:buFont typeface="Arial"/>
                        <a:buNone/>
                      </a:pPr>
                      <a:r>
                        <a:rPr lang="en-IN" sz="2000" dirty="0"/>
                        <a:t>Salma </a:t>
                      </a:r>
                      <a:r>
                        <a:rPr lang="en-IN" sz="2000" dirty="0" err="1"/>
                        <a:t>Taoufiq</a:t>
                      </a:r>
                      <a:r>
                        <a:rPr lang="en-IN" sz="2000" dirty="0"/>
                        <a:t>, </a:t>
                      </a:r>
                      <a:r>
                        <a:rPr lang="en-IN" sz="2000" dirty="0" err="1"/>
                        <a:t>Balázs</a:t>
                      </a:r>
                      <a:r>
                        <a:rPr lang="en-IN" sz="2000" dirty="0"/>
                        <a:t> Nagy, Csaba </a:t>
                      </a:r>
                      <a:r>
                        <a:rPr lang="en-IN" sz="2000" dirty="0" err="1"/>
                        <a:t>Benedek</a:t>
                      </a:r>
                      <a:endParaRPr sz="2000" dirty="0"/>
                    </a:p>
                  </a:txBody>
                  <a:tcPr marL="91450" marR="91450" marT="45725" marB="45725"/>
                </a:tc>
                <a:tc>
                  <a:txBody>
                    <a:bodyPr/>
                    <a:lstStyle/>
                    <a:p>
                      <a:pPr marL="0" marR="0" lvl="0" indent="0" algn="l" rtl="0">
                        <a:spcBef>
                          <a:spcPts val="0"/>
                        </a:spcBef>
                        <a:spcAft>
                          <a:spcPts val="0"/>
                        </a:spcAft>
                        <a:buNone/>
                      </a:pPr>
                      <a:r>
                        <a:rPr lang="en-US" sz="2000" dirty="0"/>
                        <a:t>The Branch Convolutional Neural Network performs better than it's counterpart. The proposed model explicitly incorporates knowledge obtained from a coarser level as input to the finer level via a multiplicative layer. This improves the accuracy of the overall model while using significantly less parameters.</a:t>
                      </a:r>
                      <a:endParaRPr sz="2000" dirty="0"/>
                    </a:p>
                  </a:txBody>
                  <a:tcPr marL="91450" marR="91450" marT="45725" marB="45725"/>
                </a:tc>
                <a:tc>
                  <a:txBody>
                    <a:bodyPr/>
                    <a:lstStyle/>
                    <a:p>
                      <a:pPr marL="0" marR="0" lvl="0" indent="0" algn="l" rtl="0">
                        <a:spcBef>
                          <a:spcPts val="0"/>
                        </a:spcBef>
                        <a:spcAft>
                          <a:spcPts val="0"/>
                        </a:spcAft>
                        <a:buNone/>
                      </a:pPr>
                      <a:r>
                        <a:rPr lang="en-IN" sz="2000" dirty="0"/>
                        <a:t>https://www.mdpi.com/2072-4292/12/22/3794</a:t>
                      </a:r>
                      <a:endParaRPr sz="2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24"/>
        <p:cNvGrpSpPr/>
        <p:nvPr/>
      </p:nvGrpSpPr>
      <p:grpSpPr>
        <a:xfrm>
          <a:off x="0" y="0"/>
          <a:ext cx="0" cy="0"/>
          <a:chOff x="0" y="0"/>
          <a:chExt cx="0" cy="0"/>
        </a:xfrm>
      </p:grpSpPr>
      <p:graphicFrame>
        <p:nvGraphicFramePr>
          <p:cNvPr id="125" name="Google Shape;125;g2b658e938e7_0_15"/>
          <p:cNvGraphicFramePr/>
          <p:nvPr>
            <p:extLst>
              <p:ext uri="{D42A27DB-BD31-4B8C-83A1-F6EECF244321}">
                <p14:modId xmlns:p14="http://schemas.microsoft.com/office/powerpoint/2010/main" val="2237932066"/>
              </p:ext>
            </p:extLst>
          </p:nvPr>
        </p:nvGraphicFramePr>
        <p:xfrm>
          <a:off x="216908" y="170990"/>
          <a:ext cx="17854183" cy="9778746"/>
        </p:xfrm>
        <a:graphic>
          <a:graphicData uri="http://schemas.openxmlformats.org/drawingml/2006/table">
            <a:tbl>
              <a:tblPr firstRow="1" bandRow="1">
                <a:noFill/>
                <a:tableStyleId>{30B489B5-0153-43F0-BD33-7D960E2DFE04}</a:tableStyleId>
              </a:tblPr>
              <a:tblGrid>
                <a:gridCol w="731305">
                  <a:extLst>
                    <a:ext uri="{9D8B030D-6E8A-4147-A177-3AD203B41FA5}">
                      <a16:colId xmlns:a16="http://schemas.microsoft.com/office/drawing/2014/main" val="20000"/>
                    </a:ext>
                  </a:extLst>
                </a:gridCol>
                <a:gridCol w="2869407">
                  <a:extLst>
                    <a:ext uri="{9D8B030D-6E8A-4147-A177-3AD203B41FA5}">
                      <a16:colId xmlns:a16="http://schemas.microsoft.com/office/drawing/2014/main" val="20001"/>
                    </a:ext>
                  </a:extLst>
                </a:gridCol>
                <a:gridCol w="788193">
                  <a:extLst>
                    <a:ext uri="{9D8B030D-6E8A-4147-A177-3AD203B41FA5}">
                      <a16:colId xmlns:a16="http://schemas.microsoft.com/office/drawing/2014/main" val="20002"/>
                    </a:ext>
                  </a:extLst>
                </a:gridCol>
                <a:gridCol w="1814052">
                  <a:extLst>
                    <a:ext uri="{9D8B030D-6E8A-4147-A177-3AD203B41FA5}">
                      <a16:colId xmlns:a16="http://schemas.microsoft.com/office/drawing/2014/main" val="20003"/>
                    </a:ext>
                  </a:extLst>
                </a:gridCol>
                <a:gridCol w="8377084">
                  <a:extLst>
                    <a:ext uri="{9D8B030D-6E8A-4147-A177-3AD203B41FA5}">
                      <a16:colId xmlns:a16="http://schemas.microsoft.com/office/drawing/2014/main" val="20004"/>
                    </a:ext>
                  </a:extLst>
                </a:gridCol>
                <a:gridCol w="3274142">
                  <a:extLst>
                    <a:ext uri="{9D8B030D-6E8A-4147-A177-3AD203B41FA5}">
                      <a16:colId xmlns:a16="http://schemas.microsoft.com/office/drawing/2014/main" val="20005"/>
                    </a:ext>
                  </a:extLst>
                </a:gridCol>
              </a:tblGrid>
              <a:tr h="616042">
                <a:tc>
                  <a:txBody>
                    <a:bodyPr/>
                    <a:lstStyle/>
                    <a:p>
                      <a:pPr marL="0" marR="0" lvl="0" indent="0" algn="l" rtl="0">
                        <a:spcBef>
                          <a:spcPts val="0"/>
                        </a:spcBef>
                        <a:spcAft>
                          <a:spcPts val="0"/>
                        </a:spcAft>
                        <a:buNone/>
                      </a:pPr>
                      <a:r>
                        <a:rPr lang="en-US" sz="2000"/>
                        <a:t>S.No.</a:t>
                      </a:r>
                      <a:endParaRPr sz="2000" u="none" strike="noStrike" cap="none"/>
                    </a:p>
                  </a:txBody>
                  <a:tcPr marL="91450" marR="91450" marT="45725" marB="45725"/>
                </a:tc>
                <a:tc>
                  <a:txBody>
                    <a:bodyPr/>
                    <a:lstStyle/>
                    <a:p>
                      <a:pPr marL="0" lvl="0" indent="0" algn="l" rtl="0">
                        <a:lnSpc>
                          <a:spcPct val="115000"/>
                        </a:lnSpc>
                        <a:spcBef>
                          <a:spcPts val="0"/>
                        </a:spcBef>
                        <a:spcAft>
                          <a:spcPts val="0"/>
                        </a:spcAft>
                        <a:buNone/>
                      </a:pPr>
                      <a:r>
                        <a:rPr lang="en-US" sz="2000" b="1">
                          <a:solidFill>
                            <a:srgbClr val="FFFFFF"/>
                          </a:solidFill>
                          <a:latin typeface="Calibri"/>
                          <a:ea typeface="Calibri"/>
                          <a:cs typeface="Calibri"/>
                          <a:sym typeface="Calibri"/>
                        </a:rPr>
                        <a:t>Title</a:t>
                      </a:r>
                      <a:endParaRPr sz="2000" b="1">
                        <a:solidFill>
                          <a:srgbClr val="FFFFFF"/>
                        </a:solidFill>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2000" b="1" dirty="0">
                          <a:solidFill>
                            <a:srgbClr val="FFFFFF"/>
                          </a:solidFill>
                          <a:latin typeface="Calibri"/>
                          <a:ea typeface="Calibri"/>
                          <a:cs typeface="Calibri"/>
                          <a:sym typeface="Calibri"/>
                        </a:rPr>
                        <a:t>Year</a:t>
                      </a:r>
                      <a:endParaRPr sz="2000" b="1" dirty="0">
                        <a:solidFill>
                          <a:srgbClr val="FFFFFF"/>
                        </a:solidFill>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2000" b="1">
                          <a:solidFill>
                            <a:srgbClr val="FFFFFF"/>
                          </a:solidFill>
                          <a:latin typeface="Calibri"/>
                          <a:ea typeface="Calibri"/>
                          <a:cs typeface="Calibri"/>
                          <a:sym typeface="Calibri"/>
                        </a:rPr>
                        <a:t>Author Name</a:t>
                      </a:r>
                      <a:endParaRPr sz="2000" b="1">
                        <a:solidFill>
                          <a:srgbClr val="FFFFFF"/>
                        </a:solidFill>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2000" b="1" dirty="0">
                          <a:solidFill>
                            <a:srgbClr val="FFFFFF"/>
                          </a:solidFill>
                          <a:latin typeface="Calibri"/>
                          <a:ea typeface="Calibri"/>
                          <a:cs typeface="Calibri"/>
                          <a:sym typeface="Calibri"/>
                        </a:rPr>
                        <a:t>Conclusion</a:t>
                      </a:r>
                      <a:endParaRPr sz="2000" b="1" dirty="0">
                        <a:solidFill>
                          <a:srgbClr val="FFFFFF"/>
                        </a:solidFill>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2000" b="1">
                          <a:solidFill>
                            <a:srgbClr val="FFFFFF"/>
                          </a:solidFill>
                          <a:latin typeface="Calibri"/>
                          <a:ea typeface="Calibri"/>
                          <a:cs typeface="Calibri"/>
                          <a:sym typeface="Calibri"/>
                        </a:rPr>
                        <a:t>Reference Link</a:t>
                      </a:r>
                      <a:endParaRPr sz="2000" b="1">
                        <a:solidFill>
                          <a:srgbClr val="FFFFFF"/>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2504674">
                <a:tc>
                  <a:txBody>
                    <a:bodyPr/>
                    <a:lstStyle/>
                    <a:p>
                      <a:pPr marL="0" marR="0" lvl="0" indent="0" algn="l" rtl="0">
                        <a:lnSpc>
                          <a:spcPct val="100000"/>
                        </a:lnSpc>
                        <a:spcBef>
                          <a:spcPts val="0"/>
                        </a:spcBef>
                        <a:spcAft>
                          <a:spcPts val="0"/>
                        </a:spcAft>
                        <a:buClr>
                          <a:srgbClr val="000000"/>
                        </a:buClr>
                        <a:buFont typeface="Arial"/>
                        <a:buNone/>
                      </a:pPr>
                      <a:r>
                        <a:rPr lang="en-IN" sz="2000" b="0" i="0" u="none" strike="noStrike" cap="none" dirty="0">
                          <a:solidFill>
                            <a:srgbClr val="000000"/>
                          </a:solidFill>
                          <a:latin typeface="Calibri"/>
                          <a:ea typeface="Calibri"/>
                          <a:cs typeface="Calibri"/>
                          <a:sym typeface="Arial"/>
                        </a:rPr>
                        <a:t>5</a:t>
                      </a:r>
                      <a:endParaRPr sz="2000" b="0" i="0" u="none" strike="noStrike" cap="none" dirty="0">
                        <a:solidFill>
                          <a:srgbClr val="000000"/>
                        </a:solidFill>
                        <a:latin typeface="Calibri"/>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2000" dirty="0"/>
                        <a:t>Heritage Identification of Monuments using Deep</a:t>
                      </a:r>
                    </a:p>
                    <a:p>
                      <a:pPr marL="0" marR="0" lvl="0" indent="0" algn="l" rtl="0">
                        <a:lnSpc>
                          <a:spcPct val="100000"/>
                        </a:lnSpc>
                        <a:spcBef>
                          <a:spcPts val="0"/>
                        </a:spcBef>
                        <a:spcAft>
                          <a:spcPts val="0"/>
                        </a:spcAft>
                        <a:buClr>
                          <a:srgbClr val="000000"/>
                        </a:buClr>
                        <a:buSzPts val="1300"/>
                        <a:buFont typeface="Arial"/>
                        <a:buNone/>
                      </a:pPr>
                      <a:r>
                        <a:rPr lang="en-US" sz="2000" dirty="0"/>
                        <a:t>Learning Techniques</a:t>
                      </a:r>
                    </a:p>
                  </a:txBody>
                  <a:tcPr marL="91450" marR="91450" marT="45725" marB="45725"/>
                </a:tc>
                <a:tc>
                  <a:txBody>
                    <a:bodyPr/>
                    <a:lstStyle/>
                    <a:p>
                      <a:pPr marL="0" lvl="0" indent="0" algn="l" rtl="0">
                        <a:spcBef>
                          <a:spcPts val="0"/>
                        </a:spcBef>
                        <a:spcAft>
                          <a:spcPts val="0"/>
                        </a:spcAft>
                        <a:buNone/>
                      </a:pPr>
                      <a:r>
                        <a:rPr lang="en-IN" sz="2000"/>
                        <a:t>2023</a:t>
                      </a:r>
                      <a:endParaRPr lang="en-IN" sz="2000" dirty="0"/>
                    </a:p>
                  </a:txBody>
                  <a:tcPr marL="91450" marR="91450" marT="45725" marB="45725"/>
                </a:tc>
                <a:tc>
                  <a:txBody>
                    <a:bodyPr/>
                    <a:lstStyle/>
                    <a:p>
                      <a:pPr marL="0" lvl="0" indent="0" algn="l" rtl="0">
                        <a:spcBef>
                          <a:spcPts val="0"/>
                        </a:spcBef>
                        <a:spcAft>
                          <a:spcPts val="0"/>
                        </a:spcAft>
                        <a:buNone/>
                      </a:pPr>
                      <a:r>
                        <a:rPr lang="en-IN" sz="2000" dirty="0" err="1"/>
                        <a:t>Sowjanya</a:t>
                      </a:r>
                      <a:r>
                        <a:rPr lang="en-IN" sz="2000" dirty="0"/>
                        <a:t> </a:t>
                      </a:r>
                      <a:r>
                        <a:rPr lang="en-IN" sz="2000" dirty="0" err="1"/>
                        <a:t>Jindam</a:t>
                      </a:r>
                      <a:r>
                        <a:rPr lang="en-IN" sz="2000" dirty="0"/>
                        <a:t>, Jaimini </a:t>
                      </a:r>
                      <a:r>
                        <a:rPr lang="en-IN" sz="2000" dirty="0" err="1"/>
                        <a:t>Keerthan</a:t>
                      </a:r>
                      <a:r>
                        <a:rPr lang="en-IN" sz="2000" dirty="0"/>
                        <a:t> </a:t>
                      </a:r>
                      <a:r>
                        <a:rPr lang="en-IN" sz="2000" dirty="0" err="1"/>
                        <a:t>Mannem</a:t>
                      </a:r>
                      <a:r>
                        <a:rPr lang="en-IN" sz="2000" dirty="0"/>
                        <a:t>, Meena </a:t>
                      </a:r>
                      <a:r>
                        <a:rPr lang="en-IN" sz="2000" dirty="0" err="1"/>
                        <a:t>Nenavath</a:t>
                      </a:r>
                      <a:r>
                        <a:rPr lang="en-IN" sz="2000" dirty="0"/>
                        <a:t>, Vineela </a:t>
                      </a:r>
                      <a:r>
                        <a:rPr lang="en-IN" sz="2000" dirty="0" err="1"/>
                        <a:t>Munigala</a:t>
                      </a:r>
                      <a:endParaRPr lang="en-IN" sz="2000" dirty="0"/>
                    </a:p>
                  </a:txBody>
                  <a:tcPr marL="91450" marR="91450" marT="45725" marB="45725"/>
                </a:tc>
                <a:tc>
                  <a:txBody>
                    <a:bodyPr/>
                    <a:lstStyle/>
                    <a:p>
                      <a:pPr marL="0" lvl="0" indent="0" algn="l" rtl="0">
                        <a:lnSpc>
                          <a:spcPct val="115000"/>
                        </a:lnSpc>
                        <a:spcBef>
                          <a:spcPts val="1200"/>
                        </a:spcBef>
                        <a:spcAft>
                          <a:spcPts val="1200"/>
                        </a:spcAft>
                        <a:buNone/>
                      </a:pPr>
                      <a:r>
                        <a:rPr lang="en-US" sz="2000" dirty="0"/>
                        <a:t>Initially, satellite images were sourced from platforms such as Google Earth. Following this, features were extracted using techniques like LBP (Local Binary Patterns) and MSD (Mean-Shift Detection). The architectural framework adopted for analysis was a CNN (Convolutional Neural Network) model. Data division involved allocating 30% for testing purposes and 70% for training. Finally, the user interface (UI) was developed using the </a:t>
                      </a:r>
                      <a:r>
                        <a:rPr lang="en-US" sz="2000" dirty="0" err="1"/>
                        <a:t>Streamlit</a:t>
                      </a:r>
                      <a:r>
                        <a:rPr lang="en-US" sz="2000" dirty="0"/>
                        <a:t> framework.</a:t>
                      </a:r>
                    </a:p>
                  </a:txBody>
                  <a:tcPr marL="91450" marR="91450" marT="45725" marB="45725"/>
                </a:tc>
                <a:tc>
                  <a:txBody>
                    <a:bodyPr/>
                    <a:lstStyle/>
                    <a:p>
                      <a:pPr marL="0" lvl="0" indent="0" algn="l" rtl="0">
                        <a:spcBef>
                          <a:spcPts val="0"/>
                        </a:spcBef>
                        <a:spcAft>
                          <a:spcPts val="0"/>
                        </a:spcAft>
                        <a:buNone/>
                      </a:pPr>
                      <a:r>
                        <a:rPr lang="en-IN" sz="2000" dirty="0"/>
                        <a:t>https://www.ijipr.latticescipub.com/wp-content/uploads/papers/v3i4/D1022063423.pdf</a:t>
                      </a:r>
                    </a:p>
                  </a:txBody>
                  <a:tcPr marL="91450" marR="91450" marT="45725" marB="45725"/>
                </a:tc>
                <a:extLst>
                  <a:ext uri="{0D108BD9-81ED-4DB2-BD59-A6C34878D82A}">
                    <a16:rowId xmlns:a16="http://schemas.microsoft.com/office/drawing/2014/main" val="10001"/>
                  </a:ext>
                </a:extLst>
              </a:tr>
              <a:tr h="3936557">
                <a:tc>
                  <a:txBody>
                    <a:bodyPr/>
                    <a:lstStyle/>
                    <a:p>
                      <a:pPr marL="0" marR="0" lvl="0" indent="0" algn="l" rtl="0">
                        <a:lnSpc>
                          <a:spcPct val="100000"/>
                        </a:lnSpc>
                        <a:spcBef>
                          <a:spcPts val="0"/>
                        </a:spcBef>
                        <a:spcAft>
                          <a:spcPts val="0"/>
                        </a:spcAft>
                        <a:buClr>
                          <a:srgbClr val="000000"/>
                        </a:buClr>
                        <a:buFont typeface="Arial"/>
                        <a:buNone/>
                      </a:pPr>
                      <a:r>
                        <a:rPr lang="en-US" sz="2000" b="0" i="0" u="none" strike="noStrike" cap="none" dirty="0">
                          <a:solidFill>
                            <a:srgbClr val="000000"/>
                          </a:solidFill>
                          <a:latin typeface="Calibri"/>
                          <a:ea typeface="Calibri"/>
                          <a:cs typeface="Calibri"/>
                          <a:sym typeface="Arial"/>
                        </a:rPr>
                        <a:t>6</a:t>
                      </a:r>
                      <a:endParaRPr sz="2000" b="0" i="0" u="none" strike="noStrike" cap="none" dirty="0">
                        <a:solidFill>
                          <a:srgbClr val="000000"/>
                        </a:solidFill>
                        <a:latin typeface="Calibri"/>
                        <a:ea typeface="Calibri"/>
                        <a:cs typeface="Calibri"/>
                        <a:sym typeface="Arial"/>
                      </a:endParaRPr>
                    </a:p>
                  </a:txBody>
                  <a:tcPr marL="91450" marR="91450" marT="45725" marB="457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EXABSUM: a new text summarization</a:t>
                      </a:r>
                    </a:p>
                    <a:p>
                      <a:pPr marL="0" lvl="0" indent="0" algn="l" rtl="0">
                        <a:lnSpc>
                          <a:spcPct val="115000"/>
                        </a:lnSpc>
                        <a:spcBef>
                          <a:spcPts val="0"/>
                        </a:spcBef>
                        <a:spcAft>
                          <a:spcPts val="0"/>
                        </a:spcAft>
                        <a:buNone/>
                      </a:pPr>
                      <a:r>
                        <a:rPr lang="en-US" sz="2000" dirty="0">
                          <a:latin typeface="Calibri"/>
                          <a:ea typeface="Calibri"/>
                          <a:cs typeface="Calibri"/>
                          <a:sym typeface="Calibri"/>
                        </a:rPr>
                        <a:t>approach for generating extractive</a:t>
                      </a:r>
                    </a:p>
                    <a:p>
                      <a:pPr marL="0" lvl="0" indent="0" algn="l" rtl="0">
                        <a:lnSpc>
                          <a:spcPct val="115000"/>
                        </a:lnSpc>
                        <a:spcBef>
                          <a:spcPts val="0"/>
                        </a:spcBef>
                        <a:spcAft>
                          <a:spcPts val="0"/>
                        </a:spcAft>
                        <a:buNone/>
                      </a:pPr>
                      <a:r>
                        <a:rPr lang="en-US" sz="2000" dirty="0">
                          <a:latin typeface="Calibri"/>
                          <a:ea typeface="Calibri"/>
                          <a:cs typeface="Calibri"/>
                          <a:sym typeface="Calibri"/>
                        </a:rPr>
                        <a:t>and abstractive summaries</a:t>
                      </a: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2023</a:t>
                      </a:r>
                    </a:p>
                  </a:txBody>
                  <a:tcPr marL="91425" marR="91425" marT="91425" marB="91425"/>
                </a:tc>
                <a:tc>
                  <a:txBody>
                    <a:bodyPr/>
                    <a:lstStyle/>
                    <a:p>
                      <a:pPr marL="0" lvl="0" indent="0" algn="l" rtl="0">
                        <a:lnSpc>
                          <a:spcPct val="115000"/>
                        </a:lnSpc>
                        <a:spcBef>
                          <a:spcPts val="0"/>
                        </a:spcBef>
                        <a:spcAft>
                          <a:spcPts val="0"/>
                        </a:spcAft>
                        <a:buNone/>
                      </a:pPr>
                      <a:r>
                        <a:rPr lang="en-US" sz="2000" dirty="0" err="1">
                          <a:latin typeface="Calibri"/>
                          <a:ea typeface="Calibri"/>
                          <a:cs typeface="Calibri"/>
                          <a:sym typeface="Calibri"/>
                        </a:rPr>
                        <a:t>Zakariae</a:t>
                      </a:r>
                      <a:r>
                        <a:rPr lang="en-US" sz="2000" dirty="0">
                          <a:latin typeface="Calibri"/>
                          <a:ea typeface="Calibri"/>
                          <a:cs typeface="Calibri"/>
                          <a:sym typeface="Calibri"/>
                        </a:rPr>
                        <a:t> </a:t>
                      </a:r>
                      <a:r>
                        <a:rPr lang="en-US" sz="2000" dirty="0" err="1">
                          <a:latin typeface="Calibri"/>
                          <a:ea typeface="Calibri"/>
                          <a:cs typeface="Calibri"/>
                          <a:sym typeface="Calibri"/>
                        </a:rPr>
                        <a:t>Alami</a:t>
                      </a:r>
                      <a:r>
                        <a:rPr lang="en-US" sz="2000" dirty="0">
                          <a:latin typeface="Calibri"/>
                          <a:ea typeface="Calibri"/>
                          <a:cs typeface="Calibri"/>
                          <a:sym typeface="Calibri"/>
                        </a:rPr>
                        <a:t> </a:t>
                      </a:r>
                      <a:r>
                        <a:rPr lang="en-US" sz="2000" dirty="0" err="1">
                          <a:latin typeface="Calibri"/>
                          <a:ea typeface="Calibri"/>
                          <a:cs typeface="Calibri"/>
                          <a:sym typeface="Calibri"/>
                        </a:rPr>
                        <a:t>Merrouni</a:t>
                      </a:r>
                      <a:r>
                        <a:rPr lang="en-US" sz="2000" dirty="0">
                          <a:latin typeface="Calibri"/>
                          <a:ea typeface="Calibri"/>
                          <a:cs typeface="Calibri"/>
                          <a:sym typeface="Calibri"/>
                        </a:rPr>
                        <a:t>, </a:t>
                      </a:r>
                      <a:r>
                        <a:rPr lang="en-US" sz="2000" dirty="0" err="1">
                          <a:latin typeface="Calibri"/>
                          <a:ea typeface="Calibri"/>
                          <a:cs typeface="Calibri"/>
                          <a:sym typeface="Calibri"/>
                        </a:rPr>
                        <a:t>Bouchra</a:t>
                      </a:r>
                      <a:r>
                        <a:rPr lang="en-US" sz="2000" dirty="0">
                          <a:latin typeface="Calibri"/>
                          <a:ea typeface="Calibri"/>
                          <a:cs typeface="Calibri"/>
                          <a:sym typeface="Calibri"/>
                        </a:rPr>
                        <a:t> </a:t>
                      </a:r>
                      <a:r>
                        <a:rPr lang="en-US" sz="2000" dirty="0" err="1">
                          <a:latin typeface="Calibri"/>
                          <a:ea typeface="Calibri"/>
                          <a:cs typeface="Calibri"/>
                          <a:sym typeface="Calibri"/>
                        </a:rPr>
                        <a:t>Frikh</a:t>
                      </a:r>
                      <a:r>
                        <a:rPr lang="en-US" sz="2000" dirty="0">
                          <a:latin typeface="Calibri"/>
                          <a:ea typeface="Calibri"/>
                          <a:cs typeface="Calibri"/>
                          <a:sym typeface="Calibri"/>
                        </a:rPr>
                        <a:t> and </a:t>
                      </a:r>
                      <a:r>
                        <a:rPr lang="en-US" sz="2000" dirty="0" err="1">
                          <a:latin typeface="Calibri"/>
                          <a:ea typeface="Calibri"/>
                          <a:cs typeface="Calibri"/>
                          <a:sym typeface="Calibri"/>
                        </a:rPr>
                        <a:t>Brahim</a:t>
                      </a:r>
                      <a:r>
                        <a:rPr lang="en-US" sz="2000" dirty="0">
                          <a:latin typeface="Calibri"/>
                          <a:ea typeface="Calibri"/>
                          <a:cs typeface="Calibri"/>
                          <a:sym typeface="Calibri"/>
                        </a:rPr>
                        <a:t> </a:t>
                      </a:r>
                      <a:r>
                        <a:rPr lang="en-US" sz="2000" dirty="0" err="1">
                          <a:latin typeface="Calibri"/>
                          <a:ea typeface="Calibri"/>
                          <a:cs typeface="Calibri"/>
                          <a:sym typeface="Calibri"/>
                        </a:rPr>
                        <a:t>Ouhbi</a:t>
                      </a:r>
                      <a:endParaRPr lang="en-US" sz="20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This paper presents a novel text summarization tool capable of producing two distinct types of summaries: one employing extractive techniques and the other abstractive methods. In the extractive approach, the initial step involves tokenizing the first sentence, converting it to lowercase, performing part-of-speech tagging, lemmatization, and removing stop words. Subsequently, redundancy detection is conducted to retain only non-repetitive sentences. Relevance scores are then assigned to each sentence, and the summary is generated accordingly. On the other hand, the abstractive method involves compressing and merging sentences, followed by a re-ranking process based on the quantity and relevance of key phrases present. which are then used for summary generation. </a:t>
                      </a:r>
                    </a:p>
                  </a:txBody>
                  <a:tcPr marL="91425" marR="91425" marT="91425" marB="91425"/>
                </a:tc>
                <a:tc>
                  <a:txBody>
                    <a:bodyPr/>
                    <a:lstStyle/>
                    <a:p>
                      <a:pPr marL="0" lvl="0" indent="0" algn="l" rtl="0">
                        <a:lnSpc>
                          <a:spcPct val="115000"/>
                        </a:lnSpc>
                        <a:spcBef>
                          <a:spcPts val="0"/>
                        </a:spcBef>
                        <a:spcAft>
                          <a:spcPts val="0"/>
                        </a:spcAft>
                        <a:buNone/>
                      </a:pPr>
                      <a:r>
                        <a:rPr lang="en-US" sz="2000" dirty="0">
                          <a:latin typeface="Calibri"/>
                          <a:ea typeface="Calibri"/>
                          <a:cs typeface="Calibri"/>
                          <a:sym typeface="Calibri"/>
                        </a:rPr>
                        <a:t>https://link.springer.com/article/10.1186/s40537-023-00836-y</a:t>
                      </a:r>
                    </a:p>
                  </a:txBody>
                  <a:tcPr marL="91425" marR="91425" marT="91425" marB="91425"/>
                </a:tc>
                <a:extLst>
                  <a:ext uri="{0D108BD9-81ED-4DB2-BD59-A6C34878D82A}">
                    <a16:rowId xmlns:a16="http://schemas.microsoft.com/office/drawing/2014/main" val="10002"/>
                  </a:ext>
                </a:extLst>
              </a:tr>
              <a:tr h="2490925">
                <a:tc>
                  <a:txBody>
                    <a:bodyPr/>
                    <a:lstStyle/>
                    <a:p>
                      <a:pPr marL="0" marR="0" lvl="0" indent="0" algn="l" rtl="0">
                        <a:lnSpc>
                          <a:spcPct val="100000"/>
                        </a:lnSpc>
                        <a:spcBef>
                          <a:spcPts val="0"/>
                        </a:spcBef>
                        <a:spcAft>
                          <a:spcPts val="0"/>
                        </a:spcAft>
                        <a:buClr>
                          <a:srgbClr val="000000"/>
                        </a:buClr>
                        <a:buFont typeface="Arial"/>
                        <a:buNone/>
                      </a:pPr>
                      <a:r>
                        <a:rPr lang="en-IN" sz="2000" b="0" i="0" u="none" strike="noStrike" cap="none" dirty="0">
                          <a:solidFill>
                            <a:srgbClr val="000000"/>
                          </a:solidFill>
                          <a:latin typeface="Calibri"/>
                          <a:ea typeface="Calibri"/>
                          <a:cs typeface="Calibri"/>
                          <a:sym typeface="Arial"/>
                        </a:rPr>
                        <a:t>7</a:t>
                      </a:r>
                      <a:endParaRPr sz="2000" b="0" i="0" u="none" strike="noStrike" cap="none" dirty="0">
                        <a:solidFill>
                          <a:srgbClr val="000000"/>
                        </a:solidFill>
                        <a:latin typeface="Calibri"/>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2000" dirty="0"/>
                        <a:t>Multidimensional comparison of Chinese-English interpreting outputs from human and machine: Implications for interpreting education in the machine-translation age</a:t>
                      </a:r>
                    </a:p>
                  </a:txBody>
                  <a:tcPr marL="91450" marR="91450" marT="45725" marB="45725"/>
                </a:tc>
                <a:tc>
                  <a:txBody>
                    <a:bodyPr/>
                    <a:lstStyle/>
                    <a:p>
                      <a:pPr marL="0" lvl="0" indent="0" algn="l" rtl="0">
                        <a:spcBef>
                          <a:spcPts val="0"/>
                        </a:spcBef>
                        <a:spcAft>
                          <a:spcPts val="0"/>
                        </a:spcAft>
                        <a:buNone/>
                      </a:pPr>
                      <a:r>
                        <a:rPr lang="en-IN" sz="2000" dirty="0"/>
                        <a:t>2024</a:t>
                      </a:r>
                    </a:p>
                  </a:txBody>
                  <a:tcPr marL="91450" marR="91450" marT="45725" marB="45725"/>
                </a:tc>
                <a:tc>
                  <a:txBody>
                    <a:bodyPr/>
                    <a:lstStyle/>
                    <a:p>
                      <a:pPr marL="0" lvl="0" indent="0" algn="l" rtl="0">
                        <a:spcBef>
                          <a:spcPts val="0"/>
                        </a:spcBef>
                        <a:spcAft>
                          <a:spcPts val="0"/>
                        </a:spcAft>
                        <a:buNone/>
                      </a:pPr>
                      <a:r>
                        <a:rPr lang="en-IN" sz="2000" dirty="0" err="1"/>
                        <a:t>Yiguang</a:t>
                      </a:r>
                      <a:r>
                        <a:rPr lang="en-IN" sz="2000" dirty="0"/>
                        <a:t> Liu, </a:t>
                      </a:r>
                      <a:r>
                        <a:rPr lang="en-IN" sz="2000" dirty="0" err="1"/>
                        <a:t>Junying</a:t>
                      </a:r>
                      <a:r>
                        <a:rPr lang="en-IN" sz="2000" dirty="0"/>
                        <a:t> Liang</a:t>
                      </a:r>
                    </a:p>
                  </a:txBody>
                  <a:tcPr marL="91450" marR="91450" marT="45725" marB="45725"/>
                </a:tc>
                <a:tc>
                  <a:txBody>
                    <a:bodyPr/>
                    <a:lstStyle/>
                    <a:p>
                      <a:pPr marL="0" lvl="0" indent="0" algn="l" rtl="0">
                        <a:lnSpc>
                          <a:spcPct val="115000"/>
                        </a:lnSpc>
                        <a:spcBef>
                          <a:spcPts val="1200"/>
                        </a:spcBef>
                        <a:spcAft>
                          <a:spcPts val="1200"/>
                        </a:spcAft>
                        <a:buNone/>
                      </a:pPr>
                      <a:r>
                        <a:rPr lang="en-US" sz="2000" dirty="0"/>
                        <a:t>The limitations of MT systems were revealed in narrowing down interpreting into a word-to-word information transfer.  The AI-supported human interpreting is promising.</a:t>
                      </a:r>
                    </a:p>
                  </a:txBody>
                  <a:tcPr marL="91450" marR="91450" marT="45725" marB="45725"/>
                </a:tc>
                <a:tc>
                  <a:txBody>
                    <a:bodyPr/>
                    <a:lstStyle/>
                    <a:p>
                      <a:pPr marL="0" lvl="0" indent="0" algn="l" rtl="0">
                        <a:spcBef>
                          <a:spcPts val="0"/>
                        </a:spcBef>
                        <a:spcAft>
                          <a:spcPts val="0"/>
                        </a:spcAft>
                        <a:buNone/>
                      </a:pPr>
                      <a:r>
                        <a:rPr lang="en-IN" sz="2000" dirty="0"/>
                        <a:t>https://www.sciencedirect.com/science/article/pii/S0898589824000068</a:t>
                      </a: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Shape 129"/>
        <p:cNvGrpSpPr/>
        <p:nvPr/>
      </p:nvGrpSpPr>
      <p:grpSpPr>
        <a:xfrm>
          <a:off x="0" y="0"/>
          <a:ext cx="0" cy="0"/>
          <a:chOff x="0" y="0"/>
          <a:chExt cx="0" cy="0"/>
        </a:xfrm>
      </p:grpSpPr>
      <p:graphicFrame>
        <p:nvGraphicFramePr>
          <p:cNvPr id="130" name="Google Shape;130;g2b658e938e7_0_11"/>
          <p:cNvGraphicFramePr/>
          <p:nvPr>
            <p:extLst>
              <p:ext uri="{D42A27DB-BD31-4B8C-83A1-F6EECF244321}">
                <p14:modId xmlns:p14="http://schemas.microsoft.com/office/powerpoint/2010/main" val="874764460"/>
              </p:ext>
            </p:extLst>
          </p:nvPr>
        </p:nvGraphicFramePr>
        <p:xfrm>
          <a:off x="202018" y="199206"/>
          <a:ext cx="17883963" cy="9888588"/>
        </p:xfrm>
        <a:graphic>
          <a:graphicData uri="http://schemas.openxmlformats.org/drawingml/2006/table">
            <a:tbl>
              <a:tblPr firstRow="1" bandRow="1">
                <a:noFill/>
                <a:tableStyleId>{30B489B5-0153-43F0-BD33-7D960E2DFE04}</a:tableStyleId>
              </a:tblPr>
              <a:tblGrid>
                <a:gridCol w="781869">
                  <a:extLst>
                    <a:ext uri="{9D8B030D-6E8A-4147-A177-3AD203B41FA5}">
                      <a16:colId xmlns:a16="http://schemas.microsoft.com/office/drawing/2014/main" val="20000"/>
                    </a:ext>
                  </a:extLst>
                </a:gridCol>
                <a:gridCol w="2280452">
                  <a:extLst>
                    <a:ext uri="{9D8B030D-6E8A-4147-A177-3AD203B41FA5}">
                      <a16:colId xmlns:a16="http://schemas.microsoft.com/office/drawing/2014/main" val="20001"/>
                    </a:ext>
                  </a:extLst>
                </a:gridCol>
                <a:gridCol w="760151">
                  <a:extLst>
                    <a:ext uri="{9D8B030D-6E8A-4147-A177-3AD203B41FA5}">
                      <a16:colId xmlns:a16="http://schemas.microsoft.com/office/drawing/2014/main" val="20002"/>
                    </a:ext>
                  </a:extLst>
                </a:gridCol>
                <a:gridCol w="1824362">
                  <a:extLst>
                    <a:ext uri="{9D8B030D-6E8A-4147-A177-3AD203B41FA5}">
                      <a16:colId xmlns:a16="http://schemas.microsoft.com/office/drawing/2014/main" val="20003"/>
                    </a:ext>
                  </a:extLst>
                </a:gridCol>
                <a:gridCol w="9011753">
                  <a:extLst>
                    <a:ext uri="{9D8B030D-6E8A-4147-A177-3AD203B41FA5}">
                      <a16:colId xmlns:a16="http://schemas.microsoft.com/office/drawing/2014/main" val="20004"/>
                    </a:ext>
                  </a:extLst>
                </a:gridCol>
                <a:gridCol w="3225376">
                  <a:extLst>
                    <a:ext uri="{9D8B030D-6E8A-4147-A177-3AD203B41FA5}">
                      <a16:colId xmlns:a16="http://schemas.microsoft.com/office/drawing/2014/main" val="20005"/>
                    </a:ext>
                  </a:extLst>
                </a:gridCol>
              </a:tblGrid>
              <a:tr h="866879">
                <a:tc>
                  <a:txBody>
                    <a:bodyPr/>
                    <a:lstStyle/>
                    <a:p>
                      <a:pPr marL="0" marR="0" lvl="0" indent="0" algn="l" rtl="0">
                        <a:spcBef>
                          <a:spcPts val="0"/>
                        </a:spcBef>
                        <a:spcAft>
                          <a:spcPts val="0"/>
                        </a:spcAft>
                        <a:buNone/>
                      </a:pPr>
                      <a:r>
                        <a:rPr lang="en-US" sz="2000" dirty="0" err="1"/>
                        <a:t>S.No</a:t>
                      </a:r>
                      <a:r>
                        <a:rPr lang="en-US" sz="2000" dirty="0"/>
                        <a:t>.</a:t>
                      </a:r>
                      <a:endParaRPr sz="2000" u="none" strike="noStrike" cap="none" dirty="0"/>
                    </a:p>
                  </a:txBody>
                  <a:tcPr marL="91450" marR="91450" marT="45725" marB="45725"/>
                </a:tc>
                <a:tc>
                  <a:txBody>
                    <a:bodyPr/>
                    <a:lstStyle/>
                    <a:p>
                      <a:pPr marL="0" marR="0" lvl="0" indent="0" algn="l" rtl="0">
                        <a:spcBef>
                          <a:spcPts val="0"/>
                        </a:spcBef>
                        <a:spcAft>
                          <a:spcPts val="0"/>
                        </a:spcAft>
                        <a:buNone/>
                      </a:pPr>
                      <a:r>
                        <a:rPr lang="en-US" sz="2000" u="none" strike="noStrike" cap="none"/>
                        <a:t>Title</a:t>
                      </a:r>
                      <a:endParaRPr sz="2000"/>
                    </a:p>
                  </a:txBody>
                  <a:tcPr marL="91450" marR="91450" marT="45725" marB="45725"/>
                </a:tc>
                <a:tc>
                  <a:txBody>
                    <a:bodyPr/>
                    <a:lstStyle/>
                    <a:p>
                      <a:pPr marL="0" marR="0" lvl="0" indent="0" algn="l" rtl="0">
                        <a:spcBef>
                          <a:spcPts val="0"/>
                        </a:spcBef>
                        <a:spcAft>
                          <a:spcPts val="0"/>
                        </a:spcAft>
                        <a:buNone/>
                      </a:pPr>
                      <a:r>
                        <a:rPr lang="en-US" sz="2000"/>
                        <a:t>Year</a:t>
                      </a:r>
                      <a:endParaRPr sz="2000"/>
                    </a:p>
                  </a:txBody>
                  <a:tcPr marL="91450" marR="91450" marT="45725" marB="45725"/>
                </a:tc>
                <a:tc>
                  <a:txBody>
                    <a:bodyPr/>
                    <a:lstStyle/>
                    <a:p>
                      <a:pPr marL="0" marR="0" lvl="0" indent="0" algn="l" rtl="0">
                        <a:spcBef>
                          <a:spcPts val="0"/>
                        </a:spcBef>
                        <a:spcAft>
                          <a:spcPts val="0"/>
                        </a:spcAft>
                        <a:buNone/>
                      </a:pPr>
                      <a:r>
                        <a:rPr lang="en-US" sz="2000"/>
                        <a:t>Author Name</a:t>
                      </a:r>
                      <a:endParaRPr sz="2000"/>
                    </a:p>
                  </a:txBody>
                  <a:tcPr marL="91450" marR="91450" marT="45725" marB="45725"/>
                </a:tc>
                <a:tc>
                  <a:txBody>
                    <a:bodyPr/>
                    <a:lstStyle/>
                    <a:p>
                      <a:pPr marL="0" marR="0" lvl="0" indent="0" algn="l" rtl="0">
                        <a:spcBef>
                          <a:spcPts val="0"/>
                        </a:spcBef>
                        <a:spcAft>
                          <a:spcPts val="0"/>
                        </a:spcAft>
                        <a:buNone/>
                      </a:pPr>
                      <a:r>
                        <a:rPr lang="en-US" sz="2000"/>
                        <a:t>Conclusion</a:t>
                      </a:r>
                      <a:endParaRPr sz="2000"/>
                    </a:p>
                  </a:txBody>
                  <a:tcPr marL="91450" marR="91450" marT="45725" marB="45725"/>
                </a:tc>
                <a:tc>
                  <a:txBody>
                    <a:bodyPr/>
                    <a:lstStyle/>
                    <a:p>
                      <a:pPr marL="0" marR="0" lvl="0" indent="0" algn="l" rtl="0">
                        <a:spcBef>
                          <a:spcPts val="0"/>
                        </a:spcBef>
                        <a:spcAft>
                          <a:spcPts val="0"/>
                        </a:spcAft>
                        <a:buNone/>
                      </a:pPr>
                      <a:r>
                        <a:rPr lang="en-US" sz="2000"/>
                        <a:t>Reference Link</a:t>
                      </a:r>
                      <a:endParaRPr sz="2000"/>
                    </a:p>
                  </a:txBody>
                  <a:tcPr marL="91450" marR="91450" marT="45725" marB="45725"/>
                </a:tc>
                <a:extLst>
                  <a:ext uri="{0D108BD9-81ED-4DB2-BD59-A6C34878D82A}">
                    <a16:rowId xmlns:a16="http://schemas.microsoft.com/office/drawing/2014/main" val="10000"/>
                  </a:ext>
                </a:extLst>
              </a:tr>
              <a:tr h="2030072">
                <a:tc>
                  <a:txBody>
                    <a:bodyPr/>
                    <a:lstStyle/>
                    <a:p>
                      <a:pPr marL="0" marR="0" lvl="0" indent="0" algn="l" rtl="0">
                        <a:lnSpc>
                          <a:spcPct val="100000"/>
                        </a:lnSpc>
                        <a:spcBef>
                          <a:spcPts val="0"/>
                        </a:spcBef>
                        <a:spcAft>
                          <a:spcPts val="0"/>
                        </a:spcAft>
                        <a:buClr>
                          <a:srgbClr val="000000"/>
                        </a:buClr>
                        <a:buFont typeface="Arial"/>
                        <a:buNone/>
                      </a:pPr>
                      <a:r>
                        <a:rPr lang="en-IN" sz="2000" b="0" i="0" u="none" strike="noStrike" cap="none" dirty="0">
                          <a:solidFill>
                            <a:srgbClr val="000000"/>
                          </a:solidFill>
                          <a:latin typeface="Calibri"/>
                          <a:ea typeface="Calibri"/>
                          <a:cs typeface="Calibri"/>
                          <a:sym typeface="Arial"/>
                        </a:rPr>
                        <a:t>8</a:t>
                      </a:r>
                      <a:endParaRPr sz="2000" b="0" i="0" u="none" strike="noStrike" cap="none" dirty="0">
                        <a:solidFill>
                          <a:srgbClr val="000000"/>
                        </a:solidFill>
                        <a:latin typeface="Calibri"/>
                        <a:ea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2000" dirty="0"/>
                        <a:t>Moments of relational work in English fan translations of Korean TV drama</a:t>
                      </a:r>
                      <a:endParaRPr sz="2000" dirty="0"/>
                    </a:p>
                  </a:txBody>
                  <a:tcPr marL="91450" marR="91450" marT="45725" marB="45725"/>
                </a:tc>
                <a:tc>
                  <a:txBody>
                    <a:bodyPr/>
                    <a:lstStyle/>
                    <a:p>
                      <a:pPr marL="0" marR="0" lvl="0" indent="0" algn="l" rtl="0">
                        <a:spcBef>
                          <a:spcPts val="0"/>
                        </a:spcBef>
                        <a:spcAft>
                          <a:spcPts val="0"/>
                        </a:spcAft>
                        <a:buNone/>
                      </a:pPr>
                      <a:r>
                        <a:rPr lang="en-IN" sz="2000" dirty="0"/>
                        <a:t>2020</a:t>
                      </a:r>
                      <a:endParaRPr sz="2000" dirty="0"/>
                    </a:p>
                  </a:txBody>
                  <a:tcPr marL="91450" marR="91450" marT="45725" marB="45725"/>
                </a:tc>
                <a:tc>
                  <a:txBody>
                    <a:bodyPr/>
                    <a:lstStyle/>
                    <a:p>
                      <a:pPr marL="0" marR="0" lvl="0" indent="0" algn="l" rtl="0">
                        <a:spcBef>
                          <a:spcPts val="0"/>
                        </a:spcBef>
                        <a:spcAft>
                          <a:spcPts val="0"/>
                        </a:spcAft>
                        <a:buClr>
                          <a:srgbClr val="000000"/>
                        </a:buClr>
                        <a:buSzPts val="1300"/>
                        <a:buFont typeface="Arial"/>
                        <a:buNone/>
                      </a:pPr>
                      <a:r>
                        <a:rPr lang="en-IN" sz="2000" dirty="0"/>
                        <a:t>Miriam A. </a:t>
                      </a:r>
                      <a:r>
                        <a:rPr lang="en-IN" sz="2000" dirty="0" err="1"/>
                        <a:t>Locher</a:t>
                      </a:r>
                      <a:endParaRPr sz="2000" dirty="0"/>
                    </a:p>
                  </a:txBody>
                  <a:tcPr marL="91450" marR="91450" marT="45725" marB="45725"/>
                </a:tc>
                <a:tc>
                  <a:txBody>
                    <a:bodyPr/>
                    <a:lstStyle/>
                    <a:p>
                      <a:pPr marL="0" marR="0" lvl="0" indent="0" algn="l" rtl="0">
                        <a:spcBef>
                          <a:spcPts val="0"/>
                        </a:spcBef>
                        <a:spcAft>
                          <a:spcPts val="0"/>
                        </a:spcAft>
                        <a:buNone/>
                      </a:pPr>
                      <a:r>
                        <a:rPr lang="en-US" sz="2000" dirty="0"/>
                        <a:t>The analysis of scenes in Korean TV drama shows that even when the complex nuances of the Korean original is lost, the viewers can still understand the importance and gain cultural insight.</a:t>
                      </a:r>
                      <a:endParaRPr sz="2000" dirty="0"/>
                    </a:p>
                  </a:txBody>
                  <a:tcPr marL="91450" marR="91450" marT="45725" marB="45725"/>
                </a:tc>
                <a:tc>
                  <a:txBody>
                    <a:bodyPr/>
                    <a:lstStyle/>
                    <a:p>
                      <a:pPr marL="0" marR="0" lvl="0" indent="0" algn="l" rtl="0">
                        <a:spcBef>
                          <a:spcPts val="0"/>
                        </a:spcBef>
                        <a:spcAft>
                          <a:spcPts val="0"/>
                        </a:spcAft>
                        <a:buNone/>
                      </a:pPr>
                      <a:r>
                        <a:rPr lang="en-IN" sz="2000" dirty="0"/>
                        <a:t>https://www.sciencedirect.com/science/article/pii/S0378216620301843</a:t>
                      </a:r>
                      <a:endParaRPr sz="2000" dirty="0"/>
                    </a:p>
                  </a:txBody>
                  <a:tcPr marL="91450" marR="91450" marT="45725" marB="45725"/>
                </a:tc>
                <a:extLst>
                  <a:ext uri="{0D108BD9-81ED-4DB2-BD59-A6C34878D82A}">
                    <a16:rowId xmlns:a16="http://schemas.microsoft.com/office/drawing/2014/main" val="10001"/>
                  </a:ext>
                </a:extLst>
              </a:tr>
              <a:tr h="3981347">
                <a:tc>
                  <a:txBody>
                    <a:bodyPr/>
                    <a:lstStyle/>
                    <a:p>
                      <a:pPr marL="0" marR="0" lvl="0" indent="0" algn="l" rtl="0">
                        <a:lnSpc>
                          <a:spcPct val="100000"/>
                        </a:lnSpc>
                        <a:spcBef>
                          <a:spcPts val="0"/>
                        </a:spcBef>
                        <a:spcAft>
                          <a:spcPts val="0"/>
                        </a:spcAft>
                        <a:buClr>
                          <a:srgbClr val="000000"/>
                        </a:buClr>
                        <a:buFont typeface="Arial"/>
                        <a:buNone/>
                      </a:pPr>
                      <a:r>
                        <a:rPr lang="en-IN" sz="2000" b="0" i="0" u="none" strike="noStrike" cap="none" dirty="0">
                          <a:solidFill>
                            <a:srgbClr val="000000"/>
                          </a:solidFill>
                          <a:latin typeface="Calibri"/>
                          <a:ea typeface="Calibri"/>
                          <a:cs typeface="Calibri"/>
                          <a:sym typeface="Arial"/>
                        </a:rPr>
                        <a:t>9</a:t>
                      </a:r>
                      <a:endParaRPr sz="2000" b="0" i="0" u="none" strike="noStrike" cap="none" dirty="0">
                        <a:solidFill>
                          <a:srgbClr val="000000"/>
                        </a:solidFill>
                        <a:latin typeface="Calibri"/>
                        <a:ea typeface="Calibri"/>
                        <a:cs typeface="Calibri"/>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rgbClr val="000000"/>
                          </a:solidFill>
                          <a:latin typeface="Calibri"/>
                          <a:ea typeface="Calibri"/>
                          <a:cs typeface="Calibri"/>
                          <a:sym typeface="Arial"/>
                        </a:rPr>
                        <a:t>Semantic-Summarizer: Semantics-based text summarizer for English language text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rgbClr val="000000"/>
                          </a:solidFill>
                          <a:latin typeface="Calibri"/>
                          <a:ea typeface="Calibri"/>
                          <a:cs typeface="Calibri"/>
                          <a:sym typeface="Arial"/>
                        </a:rPr>
                        <a:t>Semantic-Summarizer: Semantics-based text summarizer for English language text</a:t>
                      </a:r>
                    </a:p>
                  </a:txBody>
                  <a:tcPr marL="91450" marR="91450" marT="45725" marB="45725"/>
                </a:tc>
                <a:tc>
                  <a:txBody>
                    <a:bodyPr/>
                    <a:lstStyle/>
                    <a:p>
                      <a:pPr marL="0" lvl="0" indent="0" algn="l" rtl="0">
                        <a:spcBef>
                          <a:spcPts val="0"/>
                        </a:spcBef>
                        <a:spcAft>
                          <a:spcPts val="0"/>
                        </a:spcAft>
                        <a:buNone/>
                      </a:pPr>
                      <a:r>
                        <a:rPr lang="en-IN" sz="2000" dirty="0"/>
                        <a:t>2023</a:t>
                      </a:r>
                      <a:endParaRPr sz="2000" dirty="0"/>
                    </a:p>
                  </a:txBody>
                  <a:tcPr marL="91450" marR="91450" marT="45725" marB="45725"/>
                </a:tc>
                <a:tc>
                  <a:txBody>
                    <a:bodyPr/>
                    <a:lstStyle/>
                    <a:p>
                      <a:pPr marL="0" lvl="0" indent="0" algn="l" rtl="0">
                        <a:spcBef>
                          <a:spcPts val="0"/>
                        </a:spcBef>
                        <a:spcAft>
                          <a:spcPts val="0"/>
                        </a:spcAft>
                        <a:buNone/>
                      </a:pPr>
                      <a:r>
                        <a:rPr lang="en-IN" sz="2000" dirty="0" err="1"/>
                        <a:t>Mudasir</a:t>
                      </a:r>
                      <a:r>
                        <a:rPr lang="en-IN" sz="2000" dirty="0"/>
                        <a:t> Mohd,  </a:t>
                      </a:r>
                      <a:r>
                        <a:rPr lang="en-IN" sz="2000" dirty="0" err="1"/>
                        <a:t>Nowsheena</a:t>
                      </a:r>
                      <a:r>
                        <a:rPr lang="en-IN" sz="2000" dirty="0"/>
                        <a:t>, Mohsin Altaf Wani, Hilal Ahmad </a:t>
                      </a:r>
                      <a:r>
                        <a:rPr lang="en-IN" sz="2000" dirty="0" err="1"/>
                        <a:t>Khanday</a:t>
                      </a:r>
                      <a:r>
                        <a:rPr lang="en-IN" sz="2000" dirty="0"/>
                        <a:t>, Umar Bashir Mir, Sheikh Nasrullah, Zahid Maqbool, Abid Hussain Wani</a:t>
                      </a:r>
                      <a:endParaRPr sz="2000" dirty="0"/>
                    </a:p>
                  </a:txBody>
                  <a:tcPr marL="91450" marR="91450" marT="45725" marB="45725"/>
                </a:tc>
                <a:tc>
                  <a:txBody>
                    <a:bodyPr/>
                    <a:lstStyle/>
                    <a:p>
                      <a:pPr marL="0" lvl="0" indent="0" algn="l" rtl="0">
                        <a:spcBef>
                          <a:spcPts val="0"/>
                        </a:spcBef>
                        <a:spcAft>
                          <a:spcPts val="0"/>
                        </a:spcAft>
                        <a:buNone/>
                      </a:pPr>
                      <a:r>
                        <a:rPr lang="en-US" sz="2000" dirty="0"/>
                        <a:t>The paper introduces </a:t>
                      </a:r>
                      <a:r>
                        <a:rPr lang="en-US" sz="2000" dirty="0" err="1"/>
                        <a:t>SemanticSum</a:t>
                      </a:r>
                      <a:r>
                        <a:rPr lang="en-US" sz="2000" dirty="0"/>
                        <a:t>, a Python-based text summarizer that utilizes libraries such as scikit-learn, </a:t>
                      </a:r>
                      <a:r>
                        <a:rPr lang="en-US" sz="2000" dirty="0" err="1"/>
                        <a:t>PyTorch</a:t>
                      </a:r>
                      <a:r>
                        <a:rPr lang="en-US" sz="2000" dirty="0"/>
                        <a:t>, and </a:t>
                      </a:r>
                      <a:r>
                        <a:rPr lang="en-US" sz="2000" dirty="0" err="1"/>
                        <a:t>gensim</a:t>
                      </a:r>
                      <a:r>
                        <a:rPr lang="en-US" sz="2000" dirty="0"/>
                        <a:t>. In the final version, users have the capability to upload a PDF document, which is then processed and analyzed by the system to generate summaries. These summaries are subsequently presented to the user via the system's web interface. The summarizer employs Natural Language Processing (NLP) techniques for its operation. Initially, inconsistencies are addressed by removing </a:t>
                      </a:r>
                      <a:r>
                        <a:rPr lang="en-US" sz="2000" dirty="0" err="1"/>
                        <a:t>stopwords</a:t>
                      </a:r>
                      <a:r>
                        <a:rPr lang="en-US" sz="2000" dirty="0"/>
                        <a:t>, punctuation marks, converting text to lowercase, lemmatizing, and eliminating URLs. Following this, Word2Vec is employed to capture the semantics of the text, followed by clustering, and finally, a novel ranking algorithm is applied.</a:t>
                      </a:r>
                      <a:endParaRPr sz="2000" dirty="0"/>
                    </a:p>
                  </a:txBody>
                  <a:tcPr marL="91450" marR="91450" marT="45725" marB="45725"/>
                </a:tc>
                <a:tc>
                  <a:txBody>
                    <a:bodyPr/>
                    <a:lstStyle/>
                    <a:p>
                      <a:pPr marL="0" lvl="0" indent="0" algn="l" rtl="0">
                        <a:spcBef>
                          <a:spcPts val="0"/>
                        </a:spcBef>
                        <a:spcAft>
                          <a:spcPts val="0"/>
                        </a:spcAft>
                        <a:buNone/>
                      </a:pPr>
                      <a:r>
                        <a:rPr lang="en-IN" sz="2000" dirty="0"/>
                        <a:t>https://www.sciencedirect.com/science/article/pii/S2665963823001197</a:t>
                      </a:r>
                      <a:endParaRPr sz="2000" dirty="0"/>
                    </a:p>
                  </a:txBody>
                  <a:tcPr marL="91450" marR="91450" marT="45725" marB="45725"/>
                </a:tc>
                <a:extLst>
                  <a:ext uri="{0D108BD9-81ED-4DB2-BD59-A6C34878D82A}">
                    <a16:rowId xmlns:a16="http://schemas.microsoft.com/office/drawing/2014/main" val="10002"/>
                  </a:ext>
                </a:extLst>
              </a:tr>
              <a:tr h="3010290">
                <a:tc>
                  <a:txBody>
                    <a:bodyPr/>
                    <a:lstStyle/>
                    <a:p>
                      <a:pPr marL="0" lvl="0" indent="0" algn="l" rtl="0">
                        <a:spcBef>
                          <a:spcPts val="0"/>
                        </a:spcBef>
                        <a:spcAft>
                          <a:spcPts val="0"/>
                        </a:spcAft>
                        <a:buNone/>
                      </a:pPr>
                      <a:r>
                        <a:rPr lang="en-US" sz="2000" dirty="0"/>
                        <a:t>10</a:t>
                      </a:r>
                      <a:endParaRPr sz="2000" dirty="0"/>
                    </a:p>
                  </a:txBody>
                  <a:tcPr marL="91450" marR="91450" marT="45725" marB="45725"/>
                </a:tc>
                <a:tc>
                  <a:txBody>
                    <a:bodyPr/>
                    <a:lstStyle/>
                    <a:p>
                      <a:pPr marL="0" lvl="0" indent="0" algn="l" rtl="0">
                        <a:spcBef>
                          <a:spcPts val="0"/>
                        </a:spcBef>
                        <a:spcAft>
                          <a:spcPts val="0"/>
                        </a:spcAft>
                        <a:buNone/>
                      </a:pPr>
                      <a:r>
                        <a:rPr lang="en-US" sz="2000" dirty="0"/>
                        <a:t>Landmark Recognition Model for Smart Tourism using Lightweight Deep Learning and Linear Discriminant Analysis</a:t>
                      </a:r>
                      <a:endParaRPr sz="2000" dirty="0"/>
                    </a:p>
                  </a:txBody>
                  <a:tcPr marL="91450" marR="91450" marT="45725" marB="45725"/>
                </a:tc>
                <a:tc>
                  <a:txBody>
                    <a:bodyPr/>
                    <a:lstStyle/>
                    <a:p>
                      <a:pPr marL="0" lvl="0" indent="0" algn="l" rtl="0">
                        <a:spcBef>
                          <a:spcPts val="0"/>
                        </a:spcBef>
                        <a:spcAft>
                          <a:spcPts val="0"/>
                        </a:spcAft>
                        <a:buNone/>
                      </a:pPr>
                      <a:r>
                        <a:rPr lang="en-US" sz="2000"/>
                        <a:t>2023</a:t>
                      </a:r>
                      <a:endParaRPr sz="2000"/>
                    </a:p>
                  </a:txBody>
                  <a:tcPr marL="91450" marR="91450" marT="45725" marB="45725"/>
                </a:tc>
                <a:tc>
                  <a:txBody>
                    <a:bodyPr/>
                    <a:lstStyle/>
                    <a:p>
                      <a:pPr marL="0" lvl="0" indent="0" algn="l" rtl="0">
                        <a:spcBef>
                          <a:spcPts val="0"/>
                        </a:spcBef>
                        <a:spcAft>
                          <a:spcPts val="0"/>
                        </a:spcAft>
                        <a:buNone/>
                      </a:pPr>
                      <a:r>
                        <a:rPr lang="en-US" sz="2000" dirty="0"/>
                        <a:t>Mohd </a:t>
                      </a:r>
                      <a:r>
                        <a:rPr lang="en-US" sz="2000" dirty="0" err="1"/>
                        <a:t>Norhisham</a:t>
                      </a:r>
                      <a:r>
                        <a:rPr lang="en-US" sz="2000" dirty="0"/>
                        <a:t> Razali, </a:t>
                      </a:r>
                      <a:r>
                        <a:rPr lang="en-US" sz="2000" dirty="0" err="1"/>
                        <a:t>Enurt</a:t>
                      </a:r>
                      <a:r>
                        <a:rPr lang="en-US" sz="2000" dirty="0"/>
                        <a:t> Owens Nixon Tony, Ag Asri Ag Ibrahim, Rozita </a:t>
                      </a:r>
                      <a:r>
                        <a:rPr lang="en-US" sz="2000" dirty="0" err="1"/>
                        <a:t>Hanapi</a:t>
                      </a:r>
                      <a:r>
                        <a:rPr lang="en-US" sz="2000" dirty="0"/>
                        <a:t> and </a:t>
                      </a:r>
                      <a:r>
                        <a:rPr lang="en-US" sz="2000" dirty="0" err="1"/>
                        <a:t>Zamhar</a:t>
                      </a:r>
                      <a:r>
                        <a:rPr lang="en-US" sz="2000" dirty="0"/>
                        <a:t> </a:t>
                      </a:r>
                      <a:r>
                        <a:rPr lang="en-US" sz="2000" dirty="0" err="1"/>
                        <a:t>Iswandono</a:t>
                      </a:r>
                      <a:endParaRPr sz="2000" dirty="0"/>
                    </a:p>
                  </a:txBody>
                  <a:tcPr marL="91450" marR="91450" marT="45725" marB="45725"/>
                </a:tc>
                <a:tc>
                  <a:txBody>
                    <a:bodyPr/>
                    <a:lstStyle/>
                    <a:p>
                      <a:pPr marL="0" lvl="0" indent="0" algn="l" rtl="0">
                        <a:spcBef>
                          <a:spcPts val="0"/>
                        </a:spcBef>
                        <a:spcAft>
                          <a:spcPts val="0"/>
                        </a:spcAft>
                        <a:buNone/>
                      </a:pPr>
                      <a:r>
                        <a:rPr lang="en-US" sz="2000" dirty="0"/>
                        <a:t>UMS landmark dataset was captured and made public. Feature extraction was done using transfer learning approach by reusing the model weights on pre-trained CNN models (Efficient Net (EFFNET), RESNET152, </a:t>
                      </a:r>
                      <a:r>
                        <a:rPr lang="en-US" sz="2000" dirty="0" err="1"/>
                        <a:t>NASNetMobile</a:t>
                      </a:r>
                      <a:r>
                        <a:rPr lang="en-US" sz="2000" dirty="0"/>
                        <a:t> and MobileNetV2. The extracted features were fed to Linear Support Vector Machine (LSVM), CNN (1D), Gradient-Boosting Decision Tree (GBDT), Stochastic Gradient Descent (SGD) and Multilayer Perceptron (MLP). In this work, Principal Component Analysis (PCA), </a:t>
                      </a:r>
                      <a:r>
                        <a:rPr lang="en-US" sz="2000" dirty="0" err="1"/>
                        <a:t>LinearDiscriminant</a:t>
                      </a:r>
                      <a:r>
                        <a:rPr lang="en-US" sz="2000" dirty="0"/>
                        <a:t> Analysis (LDA), Boruta and Recursive Feature Elimination (RFE)were evaluated. EFFNET-CNN achieved 100% and 94.26% accuracies on UMS landmark and Scene-15 dataset, respectively.</a:t>
                      </a:r>
                      <a:endParaRPr sz="2000" dirty="0"/>
                    </a:p>
                  </a:txBody>
                  <a:tcPr marL="91450" marR="91450" marT="45725" marB="45725"/>
                </a:tc>
                <a:tc>
                  <a:txBody>
                    <a:bodyPr/>
                    <a:lstStyle/>
                    <a:p>
                      <a:pPr marL="0" lvl="0" indent="0" algn="l" rtl="0">
                        <a:spcBef>
                          <a:spcPts val="0"/>
                        </a:spcBef>
                        <a:spcAft>
                          <a:spcPts val="0"/>
                        </a:spcAft>
                        <a:buNone/>
                      </a:pPr>
                      <a:r>
                        <a:rPr lang="en-US" sz="2000" dirty="0"/>
                        <a:t>https://thesai.org/Publications/ViewPaper?Volume=14&amp;Issue=2&amp;Code=IJACSA&amp;SerialNo=25</a:t>
                      </a: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C18C902-A618-5758-9239-8DDBCA311F8A}"/>
            </a:ext>
          </a:extLst>
        </p:cNvPr>
        <p:cNvGrpSpPr/>
        <p:nvPr/>
      </p:nvGrpSpPr>
      <p:grpSpPr>
        <a:xfrm>
          <a:off x="0" y="0"/>
          <a:ext cx="0" cy="0"/>
          <a:chOff x="0" y="0"/>
          <a:chExt cx="0" cy="0"/>
        </a:xfrm>
      </p:grpSpPr>
      <p:graphicFrame>
        <p:nvGraphicFramePr>
          <p:cNvPr id="120" name="Google Shape;120;g2b6521f14b0_0_1">
            <a:extLst>
              <a:ext uri="{FF2B5EF4-FFF2-40B4-BE49-F238E27FC236}">
                <a16:creationId xmlns:a16="http://schemas.microsoft.com/office/drawing/2014/main" id="{7A346CA3-7161-8540-4768-ECB19E2DB7DF}"/>
              </a:ext>
            </a:extLst>
          </p:cNvPr>
          <p:cNvGraphicFramePr/>
          <p:nvPr>
            <p:extLst>
              <p:ext uri="{D42A27DB-BD31-4B8C-83A1-F6EECF244321}">
                <p14:modId xmlns:p14="http://schemas.microsoft.com/office/powerpoint/2010/main" val="2618280826"/>
              </p:ext>
            </p:extLst>
          </p:nvPr>
        </p:nvGraphicFramePr>
        <p:xfrm>
          <a:off x="218120" y="1391833"/>
          <a:ext cx="17851760" cy="8106128"/>
        </p:xfrm>
        <a:graphic>
          <a:graphicData uri="http://schemas.openxmlformats.org/drawingml/2006/table">
            <a:tbl>
              <a:tblPr firstRow="1" bandRow="1">
                <a:noFill/>
                <a:tableStyleId>{30B489B5-0153-43F0-BD33-7D960E2DFE04}</a:tableStyleId>
              </a:tblPr>
              <a:tblGrid>
                <a:gridCol w="743630">
                  <a:extLst>
                    <a:ext uri="{9D8B030D-6E8A-4147-A177-3AD203B41FA5}">
                      <a16:colId xmlns:a16="http://schemas.microsoft.com/office/drawing/2014/main" val="20000"/>
                    </a:ext>
                  </a:extLst>
                </a:gridCol>
                <a:gridCol w="3146514">
                  <a:extLst>
                    <a:ext uri="{9D8B030D-6E8A-4147-A177-3AD203B41FA5}">
                      <a16:colId xmlns:a16="http://schemas.microsoft.com/office/drawing/2014/main" val="20001"/>
                    </a:ext>
                  </a:extLst>
                </a:gridCol>
                <a:gridCol w="742583">
                  <a:extLst>
                    <a:ext uri="{9D8B030D-6E8A-4147-A177-3AD203B41FA5}">
                      <a16:colId xmlns:a16="http://schemas.microsoft.com/office/drawing/2014/main" val="20002"/>
                    </a:ext>
                  </a:extLst>
                </a:gridCol>
                <a:gridCol w="2199801">
                  <a:extLst>
                    <a:ext uri="{9D8B030D-6E8A-4147-A177-3AD203B41FA5}">
                      <a16:colId xmlns:a16="http://schemas.microsoft.com/office/drawing/2014/main" val="20003"/>
                    </a:ext>
                  </a:extLst>
                </a:gridCol>
                <a:gridCol w="9121394">
                  <a:extLst>
                    <a:ext uri="{9D8B030D-6E8A-4147-A177-3AD203B41FA5}">
                      <a16:colId xmlns:a16="http://schemas.microsoft.com/office/drawing/2014/main" val="20004"/>
                    </a:ext>
                  </a:extLst>
                </a:gridCol>
                <a:gridCol w="1897838">
                  <a:extLst>
                    <a:ext uri="{9D8B030D-6E8A-4147-A177-3AD203B41FA5}">
                      <a16:colId xmlns:a16="http://schemas.microsoft.com/office/drawing/2014/main" val="20005"/>
                    </a:ext>
                  </a:extLst>
                </a:gridCol>
              </a:tblGrid>
              <a:tr h="666993">
                <a:tc>
                  <a:txBody>
                    <a:bodyPr/>
                    <a:lstStyle/>
                    <a:p>
                      <a:pPr marL="0" marR="0" lvl="0" indent="0" algn="l" rtl="0">
                        <a:spcBef>
                          <a:spcPts val="0"/>
                        </a:spcBef>
                        <a:spcAft>
                          <a:spcPts val="0"/>
                        </a:spcAft>
                        <a:buNone/>
                      </a:pPr>
                      <a:r>
                        <a:rPr lang="en-US" sz="1800" dirty="0"/>
                        <a:t>S. No.</a:t>
                      </a:r>
                      <a:endParaRPr sz="1800" u="none" strike="noStrike" cap="none" dirty="0"/>
                    </a:p>
                  </a:txBody>
                  <a:tcPr marL="91450" marR="91450" marT="45725" marB="45725"/>
                </a:tc>
                <a:tc>
                  <a:txBody>
                    <a:bodyPr/>
                    <a:lstStyle/>
                    <a:p>
                      <a:pPr marL="0" marR="0" lvl="0" indent="0" algn="l" rtl="0">
                        <a:spcBef>
                          <a:spcPts val="0"/>
                        </a:spcBef>
                        <a:spcAft>
                          <a:spcPts val="0"/>
                        </a:spcAft>
                        <a:buNone/>
                      </a:pPr>
                      <a:r>
                        <a:rPr lang="en-US" sz="1800" u="none" strike="noStrike" cap="none" dirty="0"/>
                        <a:t>Title</a:t>
                      </a:r>
                      <a:endParaRPr sz="1800" dirty="0"/>
                    </a:p>
                  </a:txBody>
                  <a:tcPr marL="91450" marR="91450" marT="45725" marB="45725"/>
                </a:tc>
                <a:tc>
                  <a:txBody>
                    <a:bodyPr/>
                    <a:lstStyle/>
                    <a:p>
                      <a:pPr marL="0" marR="0" lvl="0" indent="0" algn="l" rtl="0">
                        <a:spcBef>
                          <a:spcPts val="0"/>
                        </a:spcBef>
                        <a:spcAft>
                          <a:spcPts val="0"/>
                        </a:spcAft>
                        <a:buNone/>
                      </a:pPr>
                      <a:r>
                        <a:rPr lang="en-US" sz="1800"/>
                        <a:t>Year</a:t>
                      </a:r>
                      <a:endParaRPr sz="1800"/>
                    </a:p>
                  </a:txBody>
                  <a:tcPr marL="91450" marR="91450" marT="45725" marB="45725"/>
                </a:tc>
                <a:tc>
                  <a:txBody>
                    <a:bodyPr/>
                    <a:lstStyle/>
                    <a:p>
                      <a:pPr marL="0" marR="0" lvl="0" indent="0" algn="l" rtl="0">
                        <a:spcBef>
                          <a:spcPts val="0"/>
                        </a:spcBef>
                        <a:spcAft>
                          <a:spcPts val="0"/>
                        </a:spcAft>
                        <a:buNone/>
                      </a:pPr>
                      <a:r>
                        <a:rPr lang="en-US" sz="1800" dirty="0"/>
                        <a:t>Author Name</a:t>
                      </a:r>
                      <a:endParaRPr sz="1800" dirty="0"/>
                    </a:p>
                  </a:txBody>
                  <a:tcPr marL="91450" marR="91450" marT="45725" marB="45725"/>
                </a:tc>
                <a:tc>
                  <a:txBody>
                    <a:bodyPr/>
                    <a:lstStyle/>
                    <a:p>
                      <a:pPr marL="0" marR="0" lvl="0" indent="0" algn="l" rtl="0">
                        <a:spcBef>
                          <a:spcPts val="0"/>
                        </a:spcBef>
                        <a:spcAft>
                          <a:spcPts val="0"/>
                        </a:spcAft>
                        <a:buNone/>
                      </a:pPr>
                      <a:r>
                        <a:rPr lang="en-US" sz="1800" dirty="0"/>
                        <a:t>Conclusion</a:t>
                      </a:r>
                      <a:endParaRPr sz="1800" dirty="0"/>
                    </a:p>
                  </a:txBody>
                  <a:tcPr marL="91450" marR="91450" marT="45725" marB="45725"/>
                </a:tc>
                <a:tc>
                  <a:txBody>
                    <a:bodyPr/>
                    <a:lstStyle/>
                    <a:p>
                      <a:pPr marL="0" marR="0" lvl="0" indent="0" algn="l" rtl="0">
                        <a:spcBef>
                          <a:spcPts val="0"/>
                        </a:spcBef>
                        <a:spcAft>
                          <a:spcPts val="0"/>
                        </a:spcAft>
                        <a:buNone/>
                      </a:pPr>
                      <a:r>
                        <a:rPr lang="en-US" sz="1800" dirty="0"/>
                        <a:t>Reference Link</a:t>
                      </a:r>
                      <a:endParaRPr sz="1800" dirty="0"/>
                    </a:p>
                  </a:txBody>
                  <a:tcPr marL="91450" marR="91450" marT="45725" marB="45725"/>
                </a:tc>
                <a:extLst>
                  <a:ext uri="{0D108BD9-81ED-4DB2-BD59-A6C34878D82A}">
                    <a16:rowId xmlns:a16="http://schemas.microsoft.com/office/drawing/2014/main" val="10000"/>
                  </a:ext>
                </a:extLst>
              </a:tr>
              <a:tr h="1463203">
                <a:tc>
                  <a:txBody>
                    <a:bodyPr/>
                    <a:lstStyle/>
                    <a:p>
                      <a:pPr marL="0" marR="0" lvl="0" indent="0" algn="l" rtl="0">
                        <a:lnSpc>
                          <a:spcPct val="100000"/>
                        </a:lnSpc>
                        <a:spcBef>
                          <a:spcPts val="0"/>
                        </a:spcBef>
                        <a:spcAft>
                          <a:spcPts val="0"/>
                        </a:spcAft>
                        <a:buNone/>
                      </a:pPr>
                      <a:r>
                        <a:rPr lang="en-US" sz="2000" dirty="0"/>
                        <a:t>1</a:t>
                      </a:r>
                      <a:endParaRPr sz="2000"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1800" dirty="0"/>
                        <a:t>Cathedral and Indian Mughal Monument Recognition Using </a:t>
                      </a:r>
                      <a:r>
                        <a:rPr lang="en-US" sz="1800" dirty="0" err="1"/>
                        <a:t>Tensorflow</a:t>
                      </a:r>
                      <a:endParaRPr sz="1800"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1800" dirty="0"/>
                        <a:t>2021</a:t>
                      </a:r>
                      <a:endParaRPr sz="1800"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1800" dirty="0"/>
                        <a:t>Aniket N., A.K. Mallick, V. Yadav, H. Ahmad, D.K. Sah, C. Barna</a:t>
                      </a:r>
                      <a:endParaRPr sz="1800" dirty="0"/>
                    </a:p>
                  </a:txBody>
                  <a:tcPr marL="91450" marR="91450" marT="45725" marB="45725"/>
                </a:tc>
                <a:tc>
                  <a:txBody>
                    <a:bodyPr/>
                    <a:lstStyle/>
                    <a:p>
                      <a:pPr marL="0" marR="0" lvl="0" indent="0" algn="l" rtl="0">
                        <a:spcBef>
                          <a:spcPts val="0"/>
                        </a:spcBef>
                        <a:spcAft>
                          <a:spcPts val="0"/>
                        </a:spcAft>
                        <a:buNone/>
                      </a:pPr>
                      <a:r>
                        <a:rPr lang="en-US" sz="1800" dirty="0"/>
                        <a:t>Explored automated monument recognition in India using CNNs, emphasized potential challenges in model interpretability and data diversity for a more comprehensive understanding of India's diverse heritage.</a:t>
                      </a:r>
                      <a:endParaRPr sz="1800" dirty="0"/>
                    </a:p>
                  </a:txBody>
                  <a:tcPr marL="91450" marR="91450" marT="45725" marB="45725"/>
                </a:tc>
                <a:tc>
                  <a:txBody>
                    <a:bodyPr/>
                    <a:lstStyle/>
                    <a:p>
                      <a:pPr marL="0" marR="0" lvl="0" indent="0" algn="l" rtl="0">
                        <a:spcBef>
                          <a:spcPts val="0"/>
                        </a:spcBef>
                        <a:spcAft>
                          <a:spcPts val="0"/>
                        </a:spcAft>
                        <a:buNone/>
                      </a:pPr>
                      <a:r>
                        <a:rPr lang="en-US" sz="1800" dirty="0"/>
                        <a:t>https://doi.org/10.1007/978-3-030-51992-6_16</a:t>
                      </a:r>
                      <a:endParaRPr sz="1800" dirty="0"/>
                    </a:p>
                  </a:txBody>
                  <a:tcPr marL="91450" marR="91450" marT="45725" marB="45725"/>
                </a:tc>
                <a:extLst>
                  <a:ext uri="{0D108BD9-81ED-4DB2-BD59-A6C34878D82A}">
                    <a16:rowId xmlns:a16="http://schemas.microsoft.com/office/drawing/2014/main" val="10001"/>
                  </a:ext>
                </a:extLst>
              </a:tr>
              <a:tr h="1755479">
                <a:tc>
                  <a:txBody>
                    <a:bodyPr/>
                    <a:lstStyle/>
                    <a:p>
                      <a:pPr marL="0" marR="0" lvl="0" indent="0" algn="l" rtl="0">
                        <a:lnSpc>
                          <a:spcPct val="100000"/>
                        </a:lnSpc>
                        <a:spcBef>
                          <a:spcPts val="0"/>
                        </a:spcBef>
                        <a:spcAft>
                          <a:spcPts val="0"/>
                        </a:spcAft>
                        <a:buNone/>
                      </a:pPr>
                      <a:r>
                        <a:rPr lang="en-US" sz="2000" dirty="0"/>
                        <a:t>2</a:t>
                      </a:r>
                      <a:endParaRPr sz="2000" dirty="0"/>
                    </a:p>
                  </a:txBody>
                  <a:tcPr marL="91450" marR="91450" marT="45725" marB="45725"/>
                </a:tc>
                <a:tc>
                  <a:txBody>
                    <a:bodyPr/>
                    <a:lstStyle/>
                    <a:p>
                      <a:pPr marL="0" lvl="0" indent="0" algn="l" rtl="0">
                        <a:lnSpc>
                          <a:spcPct val="115000"/>
                        </a:lnSpc>
                        <a:spcBef>
                          <a:spcPts val="0"/>
                        </a:spcBef>
                        <a:spcAft>
                          <a:spcPts val="0"/>
                        </a:spcAft>
                        <a:buNone/>
                      </a:pPr>
                      <a:r>
                        <a:rPr lang="en-US" sz="1800" dirty="0">
                          <a:latin typeface="Calibri"/>
                          <a:ea typeface="Calibri"/>
                          <a:cs typeface="Calibri"/>
                          <a:sym typeface="Calibri"/>
                        </a:rPr>
                        <a:t>An AI Lens on Historic Cairo</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2020</a:t>
                      </a:r>
                      <a:endParaRPr sz="180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latin typeface="Calibri"/>
                          <a:ea typeface="Calibri"/>
                          <a:cs typeface="Calibri"/>
                          <a:sym typeface="Calibri"/>
                        </a:rPr>
                        <a:t>Ahmed El </a:t>
                      </a:r>
                      <a:r>
                        <a:rPr lang="en-US" sz="1800" dirty="0" err="1">
                          <a:latin typeface="Calibri"/>
                          <a:ea typeface="Calibri"/>
                          <a:cs typeface="Calibri"/>
                          <a:sym typeface="Calibri"/>
                        </a:rPr>
                        <a:t>Antably</a:t>
                      </a:r>
                      <a:r>
                        <a:rPr lang="en-US" sz="1800" dirty="0">
                          <a:latin typeface="Calibri"/>
                          <a:ea typeface="Calibri"/>
                          <a:cs typeface="Calibri"/>
                          <a:sym typeface="Calibri"/>
                        </a:rPr>
                        <a:t>, Ahmed S. </a:t>
                      </a:r>
                      <a:r>
                        <a:rPr lang="en-US" sz="1800" dirty="0" err="1">
                          <a:latin typeface="Calibri"/>
                          <a:ea typeface="Calibri"/>
                          <a:cs typeface="Calibri"/>
                          <a:sym typeface="Calibri"/>
                        </a:rPr>
                        <a:t>Madani</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latin typeface="Calibri"/>
                          <a:ea typeface="Calibri"/>
                          <a:cs typeface="Calibri"/>
                          <a:sym typeface="Calibri"/>
                        </a:rPr>
                        <a:t>Applied semantic segmentation for monument conservation, highlighted AI's role in identifying areas of deterioration on historical structures, acknowledged the scalability challenges and the need for practical implementation in real-world conservation scenarios.</a:t>
                      </a:r>
                      <a:endParaRPr sz="1800" dirty="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dirty="0">
                          <a:latin typeface="Calibri"/>
                          <a:ea typeface="Calibri"/>
                          <a:cs typeface="Calibri"/>
                          <a:sym typeface="Calibri"/>
                        </a:rPr>
                        <a:t>https://papers.cumincad.org/data/works/att/acadia20_426.pdf</a:t>
                      </a:r>
                      <a:endParaRPr sz="18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419591">
                <a:tc>
                  <a:txBody>
                    <a:bodyPr/>
                    <a:lstStyle/>
                    <a:p>
                      <a:pPr marL="0" marR="0" lvl="0" indent="0" algn="l" rtl="0">
                        <a:lnSpc>
                          <a:spcPct val="100000"/>
                        </a:lnSpc>
                        <a:spcBef>
                          <a:spcPts val="0"/>
                        </a:spcBef>
                        <a:spcAft>
                          <a:spcPts val="0"/>
                        </a:spcAft>
                        <a:buNone/>
                      </a:pPr>
                      <a:r>
                        <a:rPr lang="en-US" sz="2000" dirty="0"/>
                        <a:t>3</a:t>
                      </a:r>
                      <a:endParaRPr sz="2000"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00"/>
                        <a:buFont typeface="Arial"/>
                        <a:buNone/>
                      </a:pPr>
                      <a:r>
                        <a:rPr lang="en-US" sz="1800" dirty="0"/>
                        <a:t>A Study on Efficient Image Classification of Historical Monuments Using CNN</a:t>
                      </a:r>
                      <a:endParaRPr sz="1800" dirty="0"/>
                    </a:p>
                  </a:txBody>
                  <a:tcPr marL="91450" marR="91450" marT="45725" marB="45725"/>
                </a:tc>
                <a:tc>
                  <a:txBody>
                    <a:bodyPr/>
                    <a:lstStyle/>
                    <a:p>
                      <a:pPr marL="0" lvl="0" indent="0" algn="l" rtl="0">
                        <a:spcBef>
                          <a:spcPts val="0"/>
                        </a:spcBef>
                        <a:spcAft>
                          <a:spcPts val="0"/>
                        </a:spcAft>
                        <a:buNone/>
                      </a:pPr>
                      <a:r>
                        <a:rPr lang="en-US" sz="1800" dirty="0"/>
                        <a:t>2023</a:t>
                      </a:r>
                      <a:endParaRPr sz="1800" dirty="0"/>
                    </a:p>
                  </a:txBody>
                  <a:tcPr marL="91450" marR="91450" marT="45725" marB="45725"/>
                </a:tc>
                <a:tc>
                  <a:txBody>
                    <a:bodyPr/>
                    <a:lstStyle/>
                    <a:p>
                      <a:pPr marL="0" lvl="0" indent="0" algn="l" rtl="0">
                        <a:spcBef>
                          <a:spcPts val="0"/>
                        </a:spcBef>
                        <a:spcAft>
                          <a:spcPts val="0"/>
                        </a:spcAft>
                        <a:buNone/>
                      </a:pPr>
                      <a:r>
                        <a:rPr lang="en-US" sz="1800" dirty="0"/>
                        <a:t>Sarika Khandelwal, </a:t>
                      </a:r>
                      <a:r>
                        <a:rPr lang="en-US" sz="1800" dirty="0" err="1"/>
                        <a:t>Arunesh</a:t>
                      </a:r>
                      <a:r>
                        <a:rPr lang="en-US" sz="1800" dirty="0"/>
                        <a:t> Prasad,  Anshuman Kumar, </a:t>
                      </a:r>
                      <a:r>
                        <a:rPr lang="en-US" sz="1800" dirty="0" err="1"/>
                        <a:t>Jaanhavi</a:t>
                      </a:r>
                      <a:r>
                        <a:rPr lang="en-US" sz="1800" dirty="0"/>
                        <a:t> Gautam, Aishwarya </a:t>
                      </a:r>
                      <a:r>
                        <a:rPr lang="en-US" sz="1800" dirty="0" err="1"/>
                        <a:t>Patle</a:t>
                      </a:r>
                      <a:endParaRPr sz="1800" dirty="0"/>
                    </a:p>
                  </a:txBody>
                  <a:tcPr marL="91450" marR="91450" marT="45725" marB="45725"/>
                </a:tc>
                <a:tc>
                  <a:txBody>
                    <a:bodyPr/>
                    <a:lstStyle/>
                    <a:p>
                      <a:pPr marL="0" lvl="0" indent="0" algn="l" rtl="0">
                        <a:lnSpc>
                          <a:spcPct val="115000"/>
                        </a:lnSpc>
                        <a:spcBef>
                          <a:spcPts val="1200"/>
                        </a:spcBef>
                        <a:spcAft>
                          <a:spcPts val="1200"/>
                        </a:spcAft>
                        <a:buNone/>
                      </a:pPr>
                      <a:r>
                        <a:rPr lang="en-US" sz="1800" dirty="0"/>
                        <a:t>CNN models like ResNet50, InceptionResNetV2, EfficientNetB1, EfficientNetB3, and MobileNetV2 were used  to classify Indian monuments. They trained these models on a dataset which has over 4,000 images of 24 different types of monuments. The model’s accuracy was improved  by tuning various parameters and using data augmentation techniques. The maximum accuracy attained was with MobileNetV2 model with accuracy of 99.7% on train set and a validation accuracy of 95.58%.</a:t>
                      </a:r>
                      <a:endParaRPr sz="1800" dirty="0"/>
                    </a:p>
                  </a:txBody>
                  <a:tcPr marL="91450" marR="91450" marT="45725" marB="45725"/>
                </a:tc>
                <a:tc>
                  <a:txBody>
                    <a:bodyPr/>
                    <a:lstStyle/>
                    <a:p>
                      <a:pPr marL="0" lvl="0" indent="0" algn="l" rtl="0">
                        <a:spcBef>
                          <a:spcPts val="0"/>
                        </a:spcBef>
                        <a:spcAft>
                          <a:spcPts val="0"/>
                        </a:spcAft>
                        <a:buNone/>
                      </a:pPr>
                      <a:r>
                        <a:rPr lang="en-US" sz="1800" dirty="0"/>
                        <a:t>https://ieeexplore.ieee.org/document/10220670</a:t>
                      </a:r>
                      <a:endParaRPr sz="1800" dirty="0"/>
                    </a:p>
                  </a:txBody>
                  <a:tcPr marL="91450" marR="91450" marT="45725" marB="45725"/>
                </a:tc>
                <a:extLst>
                  <a:ext uri="{0D108BD9-81ED-4DB2-BD59-A6C34878D82A}">
                    <a16:rowId xmlns:a16="http://schemas.microsoft.com/office/drawing/2014/main" val="10003"/>
                  </a:ext>
                </a:extLst>
              </a:tr>
              <a:tr h="1800862">
                <a:tc>
                  <a:txBody>
                    <a:bodyPr/>
                    <a:lstStyle/>
                    <a:p>
                      <a:pPr marL="0" lvl="0" indent="0" algn="l" rtl="0">
                        <a:spcBef>
                          <a:spcPts val="0"/>
                        </a:spcBef>
                        <a:spcAft>
                          <a:spcPts val="0"/>
                        </a:spcAft>
                        <a:buNone/>
                      </a:pPr>
                      <a:r>
                        <a:rPr lang="en-US" sz="2000" dirty="0"/>
                        <a:t>4</a:t>
                      </a:r>
                      <a:endParaRPr sz="2000" dirty="0"/>
                    </a:p>
                  </a:txBody>
                  <a:tcPr marL="91450" marR="91450" marT="45725" marB="45725"/>
                </a:tc>
                <a:tc>
                  <a:txBody>
                    <a:bodyPr/>
                    <a:lstStyle/>
                    <a:p>
                      <a:pPr marL="0" lvl="0" indent="0" algn="l" rtl="0">
                        <a:spcBef>
                          <a:spcPts val="0"/>
                        </a:spcBef>
                        <a:spcAft>
                          <a:spcPts val="0"/>
                        </a:spcAft>
                        <a:buNone/>
                      </a:pPr>
                      <a:r>
                        <a:rPr lang="en-US" sz="1800" dirty="0"/>
                        <a:t>A Hybrid Deep Learning Approach for Multi-Classification of Heritage Monuments Using a Real-Phase Image Dataset</a:t>
                      </a:r>
                      <a:endParaRPr sz="1800" dirty="0"/>
                    </a:p>
                  </a:txBody>
                  <a:tcPr marL="91450" marR="91450" marT="45725" marB="45725"/>
                </a:tc>
                <a:tc>
                  <a:txBody>
                    <a:bodyPr/>
                    <a:lstStyle/>
                    <a:p>
                      <a:pPr marL="0" lvl="0" indent="0" algn="l" rtl="0">
                        <a:spcBef>
                          <a:spcPts val="0"/>
                        </a:spcBef>
                        <a:spcAft>
                          <a:spcPts val="0"/>
                        </a:spcAft>
                        <a:buNone/>
                      </a:pPr>
                      <a:r>
                        <a:rPr lang="en-US" sz="1800"/>
                        <a:t>2023</a:t>
                      </a:r>
                      <a:endParaRPr sz="1800"/>
                    </a:p>
                  </a:txBody>
                  <a:tcPr marL="91450" marR="91450" marT="45725" marB="45725"/>
                </a:tc>
                <a:tc>
                  <a:txBody>
                    <a:bodyPr/>
                    <a:lstStyle/>
                    <a:p>
                      <a:pPr marL="0" lvl="0" indent="0" algn="l" rtl="0">
                        <a:spcBef>
                          <a:spcPts val="0"/>
                        </a:spcBef>
                        <a:spcAft>
                          <a:spcPts val="0"/>
                        </a:spcAft>
                        <a:buNone/>
                      </a:pPr>
                      <a:r>
                        <a:rPr lang="en-US" sz="1800"/>
                        <a:t>Vinay Kukreja, Rishabh Sharma, Satvik Vats</a:t>
                      </a:r>
                      <a:endParaRPr sz="1800"/>
                    </a:p>
                  </a:txBody>
                  <a:tcPr marL="91450" marR="91450" marT="45725" marB="45725"/>
                </a:tc>
                <a:tc>
                  <a:txBody>
                    <a:bodyPr/>
                    <a:lstStyle/>
                    <a:p>
                      <a:pPr marL="0" lvl="0" indent="0" algn="l" rtl="0">
                        <a:spcBef>
                          <a:spcPts val="0"/>
                        </a:spcBef>
                        <a:spcAft>
                          <a:spcPts val="0"/>
                        </a:spcAft>
                        <a:buNone/>
                      </a:pPr>
                      <a:r>
                        <a:rPr lang="en-US" sz="1800" dirty="0"/>
                        <a:t>Employed a hybrid approach with convolutional neural networks (CNNs) and long short-term memory (LSTM) models. The maximum accuracy of 92.37% was achieved  in binary classification (heritage vs. non-heritage) for recognizing monuments and further a 95.89% accuracy was attained in multi-classification across four categories.</a:t>
                      </a:r>
                      <a:endParaRPr sz="1800" dirty="0"/>
                    </a:p>
                  </a:txBody>
                  <a:tcPr marL="91450" marR="91450" marT="45725" marB="45725"/>
                </a:tc>
                <a:tc>
                  <a:txBody>
                    <a:bodyPr/>
                    <a:lstStyle/>
                    <a:p>
                      <a:pPr marL="0" lvl="0" indent="0" algn="l" rtl="0">
                        <a:spcBef>
                          <a:spcPts val="0"/>
                        </a:spcBef>
                        <a:spcAft>
                          <a:spcPts val="0"/>
                        </a:spcAft>
                        <a:buNone/>
                      </a:pPr>
                      <a:r>
                        <a:rPr lang="en-US" sz="1800" dirty="0"/>
                        <a:t>https://ieeexplore.ieee.org/document/10220787</a:t>
                      </a:r>
                      <a:endParaRPr sz="1800" dirty="0"/>
                    </a:p>
                  </a:txBody>
                  <a:tcPr marL="91450" marR="91450" marT="45725" marB="45725"/>
                </a:tc>
                <a:extLst>
                  <a:ext uri="{0D108BD9-81ED-4DB2-BD59-A6C34878D82A}">
                    <a16:rowId xmlns:a16="http://schemas.microsoft.com/office/drawing/2014/main" val="10004"/>
                  </a:ext>
                </a:extLst>
              </a:tr>
            </a:tbl>
          </a:graphicData>
        </a:graphic>
      </p:graphicFrame>
      <p:sp>
        <p:nvSpPr>
          <p:cNvPr id="4" name="Google Shape;114;g2683a99e41d_2_7">
            <a:extLst>
              <a:ext uri="{FF2B5EF4-FFF2-40B4-BE49-F238E27FC236}">
                <a16:creationId xmlns:a16="http://schemas.microsoft.com/office/drawing/2014/main" id="{3E3F2E7E-D78C-5F92-4518-F905EC70B2FB}"/>
              </a:ext>
            </a:extLst>
          </p:cNvPr>
          <p:cNvSpPr txBox="1"/>
          <p:nvPr/>
        </p:nvSpPr>
        <p:spPr>
          <a:xfrm>
            <a:off x="-2373715" y="0"/>
            <a:ext cx="16355185" cy="115416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500" u="sng" dirty="0">
                <a:solidFill>
                  <a:srgbClr val="535D6B"/>
                </a:solidFill>
                <a:latin typeface="Bookman Old Style" panose="02050604050505020204" pitchFamily="18" charset="0"/>
              </a:rPr>
              <a:t>Some conference papers</a:t>
            </a:r>
            <a:endParaRPr lang="en-US" sz="7500" u="sng" dirty="0">
              <a:latin typeface="Bookman Old Style" panose="02050604050505020204" pitchFamily="18" charset="0"/>
            </a:endParaRPr>
          </a:p>
        </p:txBody>
      </p:sp>
    </p:spTree>
    <p:extLst>
      <p:ext uri="{BB962C8B-B14F-4D97-AF65-F5344CB8AC3E}">
        <p14:creationId xmlns:p14="http://schemas.microsoft.com/office/powerpoint/2010/main" val="36813853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2407</Words>
  <Application>Microsoft Office PowerPoint</Application>
  <PresentationFormat>Custom</PresentationFormat>
  <Paragraphs>185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Wingdings</vt:lpstr>
      <vt:lpstr>Poppins Medium</vt:lpstr>
      <vt:lpstr>Calibri</vt:lpstr>
      <vt:lpstr>Bookman Old Style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Charvi Upreti</cp:lastModifiedBy>
  <cp:revision>140</cp:revision>
  <cp:lastPrinted>2024-02-27T14:42:53Z</cp:lastPrinted>
  <dcterms:created xsi:type="dcterms:W3CDTF">2006-08-16T00:00:00Z</dcterms:created>
  <dcterms:modified xsi:type="dcterms:W3CDTF">2024-02-28T16:37:20Z</dcterms:modified>
</cp:coreProperties>
</file>