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indent="0" algn="ctr">
              <a:spcBef>
                <a:spcPts val="0"/>
              </a:spcBef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indent="0" algn="ctr">
              <a:spcBef>
                <a:spcPts val="0"/>
              </a:spcBef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indent="0" algn="ctr">
              <a:spcBef>
                <a:spcPts val="0"/>
              </a:spcBef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0" indent="889000">
              <a:buSzTx/>
              <a:buNone/>
            </a:lvl2pPr>
            <a:lvl3pPr marL="0" indent="889000">
              <a:buSzTx/>
              <a:buNone/>
            </a:lvl3pPr>
            <a:lvl4pPr marL="0" indent="1333500">
              <a:buSzTx/>
              <a:buNone/>
            </a:lvl4pPr>
            <a:lvl5pPr marL="0" indent="1778000">
              <a:buSzTx/>
              <a:buNone/>
            </a:lvl5pPr>
          </a:lstStyle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SzPct val="75000"/>
              <a:buChar char="•"/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 marL="444500" indent="-444500">
              <a:buSzPct val="75000"/>
              <a:buChar char="•"/>
            </a:lvl1pPr>
          </a:lstStyle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2pPr marL="0" indent="889000">
              <a:buSzTx/>
              <a:buNone/>
            </a:lvl2pPr>
            <a:lvl3pPr marL="0" indent="889000">
              <a:buSzTx/>
              <a:buNone/>
            </a:lvl3pPr>
            <a:lvl4pPr marL="0" indent="1333500">
              <a:buSzTx/>
              <a:buNone/>
            </a:lvl4pPr>
            <a:lvl5pPr marL="0" indent="1778000">
              <a:buSzTx/>
              <a:buNone/>
            </a:lvl5pPr>
          </a:lstStyle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584200">
        <a:defRPr sz="8000">
          <a:latin typeface="+mn-lt"/>
          <a:ea typeface="+mn-ea"/>
          <a:cs typeface="+mn-cs"/>
          <a:sym typeface="Helvetica Light"/>
        </a:defRPr>
      </a:lvl1pPr>
      <a:lvl2pPr indent="228600" defTabSz="584200">
        <a:defRPr sz="8000">
          <a:latin typeface="+mn-lt"/>
          <a:ea typeface="+mn-ea"/>
          <a:cs typeface="+mn-cs"/>
          <a:sym typeface="Helvetica Light"/>
        </a:defRPr>
      </a:lvl2pPr>
      <a:lvl3pPr indent="457200" defTabSz="584200">
        <a:defRPr sz="8000">
          <a:latin typeface="+mn-lt"/>
          <a:ea typeface="+mn-ea"/>
          <a:cs typeface="+mn-cs"/>
          <a:sym typeface="Helvetica Light"/>
        </a:defRPr>
      </a:lvl3pPr>
      <a:lvl4pPr indent="685800" defTabSz="584200">
        <a:defRPr sz="8000">
          <a:latin typeface="+mn-lt"/>
          <a:ea typeface="+mn-ea"/>
          <a:cs typeface="+mn-cs"/>
          <a:sym typeface="Helvetica Light"/>
        </a:defRPr>
      </a:lvl4pPr>
      <a:lvl5pPr indent="914400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indent="444500" defTabSz="584200">
        <a:spcBef>
          <a:spcPts val="4200"/>
        </a:spcBef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整洁的代码与规范</a:t>
            </a:r>
            <a:endParaRPr sz="8000"/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                                                    ——代码里宿着生命     </a:t>
            </a:r>
            <a:endParaRPr sz="3200"/>
          </a:p>
          <a:p>
            <a:pPr lvl="0">
              <a:defRPr sz="1800"/>
            </a:pPr>
            <a:r>
              <a:rPr sz="3200"/>
              <a:t>                                                              陈光剑 2015.8.14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作画三法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「disegno」 [设计] </a:t>
            </a:r>
            <a:endParaRPr sz="3600"/>
          </a:p>
          <a:p>
            <a:pPr lvl="0">
              <a:defRPr sz="1800"/>
            </a:pPr>
            <a:r>
              <a:rPr sz="3600"/>
              <a:t>「commensuratio」 [安排]</a:t>
            </a:r>
            <a:endParaRPr sz="3600"/>
          </a:p>
          <a:p>
            <a:pPr lvl="0">
              <a:defRPr sz="1800"/>
            </a:pPr>
            <a:r>
              <a:rPr sz="3600"/>
              <a:t>（「compositio」 [构图] 阿尔贝蒂 [Alberti] ）</a:t>
            </a:r>
            <a:endParaRPr sz="3600"/>
          </a:p>
          <a:p>
            <a:pPr lvl="0">
              <a:defRPr sz="1800"/>
            </a:pPr>
            <a:r>
              <a:rPr sz="3600"/>
              <a:t>「colorare」 [赋色] </a:t>
            </a:r>
            <a:endParaRPr sz="3600"/>
          </a:p>
          <a:p>
            <a:pPr lvl="0">
              <a:defRPr sz="1800"/>
            </a:pPr>
            <a:r>
              <a:rPr sz="3600"/>
              <a:t>——Piero della Francesca（15th-century）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如何欣赏一幅画作？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indent="351155" defTabSz="461518">
              <a:spcBef>
                <a:spcPts val="3300"/>
              </a:spcBef>
              <a:defRPr sz="1800"/>
            </a:pPr>
            <a:r>
              <a:rPr sz="2844"/>
              <a:t>需要经年累月的积累和海量的知识储备(经验积淀）</a:t>
            </a:r>
            <a:endParaRPr sz="2844"/>
          </a:p>
          <a:p>
            <a:pPr lvl="0" indent="351155" defTabSz="461518">
              <a:spcBef>
                <a:spcPts val="3300"/>
              </a:spcBef>
              <a:defRPr sz="1800"/>
            </a:pPr>
            <a:r>
              <a:rPr sz="2844"/>
              <a:t>天份和心性</a:t>
            </a:r>
            <a:endParaRPr sz="2844"/>
          </a:p>
          <a:p>
            <a:pPr lvl="0" indent="351155" defTabSz="461518">
              <a:spcBef>
                <a:spcPts val="3300"/>
              </a:spcBef>
              <a:defRPr sz="1800"/>
            </a:pPr>
            <a:r>
              <a:rPr sz="2844"/>
              <a:t>多看画，多看美术史，多感受（多看别人优秀的代码）</a:t>
            </a:r>
            <a:endParaRPr sz="2844"/>
          </a:p>
          <a:p>
            <a:pPr lvl="0" indent="351155" defTabSz="461518">
              <a:spcBef>
                <a:spcPts val="3300"/>
              </a:spcBef>
              <a:defRPr sz="1800"/>
            </a:pPr>
            <a:r>
              <a:rPr sz="2844"/>
              <a:t>最直接的办法就是先自己练习画一画（自己写写看）</a:t>
            </a:r>
            <a:endParaRPr sz="2844"/>
          </a:p>
          <a:p>
            <a:pPr lvl="0" indent="351155" defTabSz="461518">
              <a:spcBef>
                <a:spcPts val="3300"/>
              </a:spcBef>
              <a:defRPr sz="1800"/>
            </a:pPr>
            <a:r>
              <a:rPr sz="2844"/>
              <a:t>观察那些你喜欢的作品（思考）</a:t>
            </a:r>
            <a:endParaRPr sz="2844"/>
          </a:p>
          <a:p>
            <a:pPr lvl="0" indent="351155" defTabSz="461518">
              <a:spcBef>
                <a:spcPts val="3300"/>
              </a:spcBef>
              <a:defRPr sz="1800"/>
            </a:pPr>
            <a:r>
              <a:rPr sz="2844"/>
              <a:t>你就会特别去注意那些作品在处理“你想处理却处理不好”的地方是怎么表现的。（看看别人是怎么做的）</a:t>
            </a:r>
            <a:endParaRPr sz="2844"/>
          </a:p>
          <a:p>
            <a:pPr lvl="0" indent="351155" defTabSz="461518">
              <a:spcBef>
                <a:spcPts val="3300"/>
              </a:spcBef>
              <a:defRPr sz="1800"/>
            </a:pPr>
            <a:endParaRPr sz="2844"/>
          </a:p>
          <a:p>
            <a:pPr lvl="0" indent="351155" algn="ctr" defTabSz="461518">
              <a:spcBef>
                <a:spcPts val="0"/>
              </a:spcBef>
              <a:defRPr sz="1800"/>
            </a:pPr>
            <a:r>
              <a:rPr b="1" sz="2844">
                <a:latin typeface="Helvetica"/>
                <a:ea typeface="Helvetica"/>
                <a:cs typeface="Helvetica"/>
                <a:sym typeface="Helvetica"/>
              </a:rPr>
              <a:t>慢慢的，你就知道该欣赏啥了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品画四法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气韵生动（系统架构，抽象，接口设计）</a:t>
            </a:r>
            <a:endParaRPr sz="3600"/>
          </a:p>
          <a:p>
            <a:pPr lvl="0">
              <a:defRPr sz="1800"/>
            </a:pPr>
            <a:r>
              <a:rPr sz="3600"/>
              <a:t>骨法用笔（对象抽象，接口实现，业务逻辑代码）</a:t>
            </a:r>
            <a:endParaRPr sz="3600"/>
          </a:p>
          <a:p>
            <a:pPr lvl="0">
              <a:defRPr sz="1800"/>
            </a:pPr>
            <a:r>
              <a:rPr sz="3600"/>
              <a:t>应物象形（有意义的类名，变量名，方法名）</a:t>
            </a:r>
            <a:endParaRPr sz="3600"/>
          </a:p>
          <a:p>
            <a:pPr lvl="0">
              <a:defRPr sz="1800"/>
            </a:pPr>
            <a:r>
              <a:rPr sz="3600"/>
              <a:t>随类赋彩（逻辑优雅，清晰，简单易懂）</a:t>
            </a:r>
            <a:endParaRPr sz="3600"/>
          </a:p>
          <a:p>
            <a:pPr lvl="0">
              <a:defRPr sz="1800"/>
            </a:pPr>
            <a:r>
              <a:rPr sz="3600"/>
              <a:t>——谢赫（479—502年）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如何欣赏一个姑娘？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姑娘给你的第一感觉？【系统架构，接口设计】</a:t>
            </a:r>
            <a:endParaRPr sz="3600"/>
          </a:p>
          <a:p>
            <a:pPr lvl="0">
              <a:defRPr sz="1800"/>
            </a:pPr>
            <a:r>
              <a:rPr sz="3600"/>
              <a:t>眼睛，鼻子，嘴巴（天使的面孔）</a:t>
            </a:r>
            <a:endParaRPr sz="3600"/>
          </a:p>
          <a:p>
            <a:pPr lvl="0">
              <a:defRPr sz="1800"/>
            </a:pPr>
            <a:r>
              <a:rPr sz="3600"/>
              <a:t>腿，臀，胸（魔鬼的身材）【业务逻辑接口设计&amp;实现，代码没有多余的“赘肉”，无重复凌乱的逻辑判断】</a:t>
            </a:r>
            <a:endParaRPr sz="3600"/>
          </a:p>
          <a:p>
            <a:pPr lvl="0">
              <a:defRPr sz="1800"/>
            </a:pPr>
            <a:r>
              <a:rPr sz="3600"/>
              <a:t>匀称，丰满，骨感，肥胖，瘦弱……【对象抽象，接口逻辑依赖清晰，方法构图（实现）清晰】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技艺之道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止于技者</a:t>
            </a:r>
            <a:endParaRPr sz="3600"/>
          </a:p>
          <a:p>
            <a:pPr lvl="0">
              <a:defRPr sz="1800"/>
            </a:pPr>
            <a:r>
              <a:rPr sz="3600"/>
              <a:t>近乎道者</a:t>
            </a:r>
            <a:endParaRPr sz="3600"/>
          </a:p>
          <a:p>
            <a:pPr lvl="0">
              <a:defRPr sz="1800"/>
            </a:pPr>
            <a:r>
              <a:rPr sz="3600"/>
              <a:t>“臣之所好者道也,进乎技矣”（《庖丁解牛》）</a:t>
            </a:r>
            <a:endParaRPr sz="3600"/>
          </a:p>
          <a:p>
            <a:pPr lvl="0">
              <a:defRPr sz="1800"/>
            </a:pPr>
            <a:r>
              <a:rPr sz="3600"/>
              <a:t>——欣赏艺术并非看技法 技法只是最浅的层次 最终还是要看实质的意义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/>
            </a:pPr>
            <a:r>
              <a:rPr sz="6640"/>
              <a:t>坚持“愚直地、认真地、诚实地”工作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indent="355600" defTabSz="467359">
              <a:spcBef>
                <a:spcPts val="3300"/>
              </a:spcBef>
              <a:defRPr sz="1800"/>
            </a:pPr>
            <a:endParaRPr sz="2880"/>
          </a:p>
          <a:p>
            <a:pPr lvl="0" indent="355600" defTabSz="467359">
              <a:spcBef>
                <a:spcPts val="3300"/>
              </a:spcBef>
              <a:defRPr sz="1800"/>
            </a:pPr>
            <a:r>
              <a:rPr sz="2880"/>
              <a:t>代码为什么会有各种风格?  凌乱? 行为艺术?</a:t>
            </a:r>
            <a:endParaRPr sz="2880"/>
          </a:p>
          <a:p>
            <a:pPr lvl="0" indent="355600" defTabSz="467359">
              <a:spcBef>
                <a:spcPts val="3300"/>
              </a:spcBef>
              <a:defRPr sz="1800"/>
            </a:pPr>
            <a:r>
              <a:rPr sz="2880"/>
              <a:t>  ——人很容易骄傲自大，因为人是一种充满烦恼的动物。</a:t>
            </a:r>
            <a:endParaRPr sz="2880"/>
          </a:p>
          <a:p>
            <a:pPr lvl="0" indent="355600" defTabSz="467359">
              <a:spcBef>
                <a:spcPts val="3300"/>
              </a:spcBef>
              <a:defRPr sz="1800"/>
            </a:pPr>
            <a:endParaRPr sz="2880"/>
          </a:p>
          <a:p>
            <a:pPr lvl="0" indent="355600" defTabSz="467359">
              <a:spcBef>
                <a:spcPts val="3300"/>
              </a:spcBef>
              <a:defRPr sz="1800"/>
            </a:pPr>
            <a:r>
              <a:rPr sz="2880"/>
              <a:t>代码整洁之道!</a:t>
            </a:r>
            <a:endParaRPr sz="2880"/>
          </a:p>
          <a:p>
            <a:pPr lvl="0" indent="355600" defTabSz="467359">
              <a:spcBef>
                <a:spcPts val="3300"/>
              </a:spcBef>
              <a:defRPr sz="1800"/>
            </a:pPr>
            <a:r>
              <a:rPr sz="2880"/>
              <a:t>  ——若想要提升心志，重要的是要抑制自己的邪恶之</a:t>
            </a:r>
            <a:endParaRPr sz="2880"/>
          </a:p>
          <a:p>
            <a:pPr lvl="0" indent="355600" defTabSz="467359">
              <a:spcBef>
                <a:spcPts val="3300"/>
              </a:spcBef>
              <a:defRPr sz="1800"/>
            </a:pPr>
            <a:endParaRPr sz="2880"/>
          </a:p>
          <a:p>
            <a:pPr lvl="0" indent="355600" algn="ctr" defTabSz="467359">
              <a:spcBef>
                <a:spcPts val="0"/>
              </a:spcBef>
              <a:defRPr sz="1800"/>
            </a:pPr>
            <a:r>
              <a:rPr b="1" sz="2880">
                <a:latin typeface="Helvetica"/>
                <a:ea typeface="Helvetica"/>
                <a:cs typeface="Helvetica"/>
                <a:sym typeface="Helvetica"/>
              </a:rPr>
              <a:t>不完美不要紧,但是要持续精进.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小处要诚实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indent="404495" defTabSz="531622">
              <a:spcBef>
                <a:spcPts val="3800"/>
              </a:spcBef>
              <a:defRPr sz="1800"/>
            </a:pPr>
            <a:r>
              <a:rPr sz="3276"/>
              <a:t>对代码诚实</a:t>
            </a:r>
            <a:endParaRPr sz="3276"/>
          </a:p>
          <a:p>
            <a:pPr lvl="0" indent="404495" defTabSz="531622">
              <a:spcBef>
                <a:spcPts val="3800"/>
              </a:spcBef>
              <a:defRPr sz="1800"/>
            </a:pPr>
            <a:r>
              <a:rPr sz="3276"/>
              <a:t>坦诚自己的代码现状</a:t>
            </a:r>
            <a:endParaRPr sz="3276"/>
          </a:p>
          <a:p>
            <a:pPr lvl="0" indent="404495" defTabSz="531622">
              <a:spcBef>
                <a:spcPts val="3800"/>
              </a:spcBef>
              <a:defRPr sz="1800"/>
            </a:pPr>
            <a:r>
              <a:rPr sz="3276"/>
              <a:t>重要的是在代码问题上不自欺</a:t>
            </a:r>
            <a:endParaRPr sz="3276"/>
          </a:p>
          <a:p>
            <a:pPr lvl="0" indent="404495" defTabSz="531622">
              <a:spcBef>
                <a:spcPts val="3800"/>
              </a:spcBef>
              <a:defRPr sz="1800"/>
            </a:pPr>
            <a:r>
              <a:rPr sz="3276"/>
              <a:t>越来越接近细节之中的伟大之处</a:t>
            </a:r>
            <a:endParaRPr sz="3276"/>
          </a:p>
          <a:p>
            <a:pPr lvl="0" indent="404495" defTabSz="531622">
              <a:spcBef>
                <a:spcPts val="3800"/>
              </a:spcBef>
              <a:defRPr sz="1800"/>
            </a:pPr>
            <a:endParaRPr sz="3276"/>
          </a:p>
          <a:p>
            <a:pPr lvl="0" indent="404495" defTabSz="531622">
              <a:spcBef>
                <a:spcPts val="3800"/>
              </a:spcBef>
              <a:defRPr sz="1800"/>
            </a:pPr>
            <a:endParaRPr sz="3276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完美主义者们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Cleanliness is next to godliness(整洁近乎虔诚)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代码"洁癖"---不是一种病,而是一种优秀的品质!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懒人们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indent="280034" defTabSz="368045">
              <a:spcBef>
                <a:spcPts val="2600"/>
              </a:spcBef>
              <a:defRPr sz="1800"/>
            </a:pPr>
            <a:r>
              <a:rPr sz="2268"/>
              <a:t>LeBlanc Rule: Later Equals Never</a:t>
            </a:r>
            <a:endParaRPr sz="2268"/>
          </a:p>
          <a:p>
            <a:pPr lvl="0" indent="280034" defTabSz="368045">
              <a:spcBef>
                <a:spcPts val="2600"/>
              </a:spcBef>
              <a:defRPr sz="1800"/>
            </a:pPr>
            <a:endParaRPr sz="2268"/>
          </a:p>
          <a:p>
            <a:pPr lvl="0" indent="280034" defTabSz="368045">
              <a:spcBef>
                <a:spcPts val="2600"/>
              </a:spcBef>
              <a:defRPr sz="1800"/>
            </a:pPr>
            <a:r>
              <a:rPr sz="2268"/>
              <a:t>  与其等到混乱的代码产生的问题来找你,不如立即清理掉.</a:t>
            </a:r>
            <a:endParaRPr sz="2268"/>
          </a:p>
          <a:p>
            <a:pPr lvl="0" indent="280034" defTabSz="368045">
              <a:spcBef>
                <a:spcPts val="2600"/>
              </a:spcBef>
              <a:defRPr sz="1800"/>
            </a:pPr>
            <a:r>
              <a:rPr sz="2268"/>
              <a:t>  越懒,越拖到最后,问题越多,最后那些问题会像沼泽(wading)一样死缠着你,搞死你......</a:t>
            </a:r>
            <a:endParaRPr sz="2268"/>
          </a:p>
          <a:p>
            <a:pPr lvl="0" indent="280034" defTabSz="368045">
              <a:spcBef>
                <a:spcPts val="2600"/>
              </a:spcBef>
              <a:defRPr sz="1800"/>
            </a:pPr>
            <a:endParaRPr sz="2268"/>
          </a:p>
          <a:p>
            <a:pPr lvl="0" indent="280034" defTabSz="368045">
              <a:spcBef>
                <a:spcPts val="2600"/>
              </a:spcBef>
              <a:defRPr sz="1800"/>
            </a:pPr>
            <a:r>
              <a:rPr sz="2268"/>
              <a:t>PERL语言的作者Larry Wall说过程序员的三大美德：懒、缺乏耐心、自大。是的，在合适的情境中，懒惰确实是积极因素。</a:t>
            </a:r>
            <a:endParaRPr sz="2268"/>
          </a:p>
          <a:p>
            <a:pPr lvl="0" indent="280034" defTabSz="368045">
              <a:spcBef>
                <a:spcPts val="2600"/>
              </a:spcBef>
              <a:defRPr sz="1800"/>
            </a:pPr>
            <a:endParaRPr sz="2268"/>
          </a:p>
          <a:p>
            <a:pPr lvl="0" indent="280034" defTabSz="368045">
              <a:spcBef>
                <a:spcPts val="2600"/>
              </a:spcBef>
              <a:defRPr sz="1800"/>
            </a:pPr>
            <a:r>
              <a:rPr sz="2268"/>
              <a:t>但是，花时间保持代码整洁—</a:t>
            </a:r>
            <a:endParaRPr sz="2268"/>
          </a:p>
          <a:p>
            <a:pPr lvl="0" indent="280034" algn="ctr" defTabSz="368045">
              <a:spcBef>
                <a:spcPts val="0"/>
              </a:spcBef>
              <a:defRPr sz="1800"/>
            </a:pP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    不但有关效率,还有关生存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整洁关乎细节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indent="395604" defTabSz="519937">
              <a:spcBef>
                <a:spcPts val="3700"/>
              </a:spcBef>
              <a:defRPr sz="1800"/>
            </a:pPr>
            <a:r>
              <a:rPr sz="3204"/>
              <a:t>宏达建筑中最细小的部分,比如关不紧的门,有点儿没铺平的地板,有细微划痕的墙,甚至是歪了一点点的吊灯,都会将整个大局的魅力毁灭殆尽.(James O.Coplien)</a:t>
            </a:r>
            <a:endParaRPr sz="3204"/>
          </a:p>
          <a:p>
            <a:pPr lvl="0" indent="395604" defTabSz="519937">
              <a:spcBef>
                <a:spcPts val="3700"/>
              </a:spcBef>
              <a:defRPr sz="1800"/>
            </a:pPr>
            <a:endParaRPr sz="3204"/>
          </a:p>
          <a:p>
            <a:pPr lvl="0" indent="395604" defTabSz="519937">
              <a:spcBef>
                <a:spcPts val="3700"/>
              </a:spcBef>
              <a:defRPr sz="1800"/>
            </a:pPr>
            <a:r>
              <a:rPr b="1" sz="3204">
                <a:latin typeface="Helvetica"/>
                <a:ea typeface="Helvetica"/>
                <a:cs typeface="Helvetica"/>
                <a:sym typeface="Helvetica"/>
              </a:rPr>
              <a:t>  ——这就是整洁代码所系.</a:t>
            </a:r>
            <a:endParaRPr b="1" sz="3204">
              <a:latin typeface="Helvetica"/>
              <a:ea typeface="Helvetica"/>
              <a:cs typeface="Helvetica"/>
              <a:sym typeface="Helvetica"/>
            </a:endParaRPr>
          </a:p>
          <a:p>
            <a:pPr lvl="0" indent="395604" defTabSz="519937">
              <a:spcBef>
                <a:spcPts val="3700"/>
              </a:spcBef>
              <a:defRPr sz="1800"/>
            </a:pPr>
            <a:endParaRPr sz="3204"/>
          </a:p>
          <a:p>
            <a:pPr lvl="0" indent="395604" defTabSz="519937">
              <a:spcBef>
                <a:spcPts val="3700"/>
              </a:spcBef>
              <a:defRPr sz="1800"/>
            </a:pPr>
            <a:r>
              <a:rPr sz="3204"/>
              <a:t>细节之中自有天地</a:t>
            </a:r>
            <a:endParaRPr sz="3204"/>
          </a:p>
          <a:p>
            <a:pPr lvl="0" indent="395604" defTabSz="519937">
              <a:spcBef>
                <a:spcPts val="3700"/>
              </a:spcBef>
              <a:defRPr sz="1800"/>
            </a:pPr>
            <a:r>
              <a:rPr sz="3204"/>
              <a:t>整洁成就卓越代码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/>
            </a:pPr>
            <a:r>
              <a:rPr sz="6640"/>
              <a:t>我们的代码, 是否能够经得起千年日月的考验?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indent="315594" defTabSz="414781">
              <a:spcBef>
                <a:spcPts val="2900"/>
              </a:spcBef>
              <a:defRPr sz="1800"/>
            </a:pPr>
            <a:r>
              <a:rPr sz="2556"/>
              <a:t>  我曾在一个电视访谈节目中听过一位修建神社的木匠师傅的话，很受感动。他说：   </a:t>
            </a:r>
            <a:endParaRPr sz="2556"/>
          </a:p>
          <a:p>
            <a:pPr lvl="0" indent="315594" defTabSz="414781">
              <a:spcBef>
                <a:spcPts val="2900"/>
              </a:spcBef>
              <a:defRPr sz="1800"/>
            </a:pPr>
            <a:r>
              <a:rPr sz="2556"/>
              <a:t>     树木里宿着生命。工作时必须倾听这生命发出的呼声——在使用千年树龄的木料时，我们工作的精湛必须经得起千年日月的考验。</a:t>
            </a:r>
            <a:endParaRPr sz="2556"/>
          </a:p>
          <a:p>
            <a:pPr lvl="0" indent="315594" defTabSz="414781">
              <a:spcBef>
                <a:spcPts val="2900"/>
              </a:spcBef>
              <a:defRPr sz="1800"/>
            </a:pPr>
            <a:r>
              <a:rPr sz="2556"/>
              <a:t>（摘自：稻盛和夫《干法》）</a:t>
            </a:r>
            <a:endParaRPr sz="2556"/>
          </a:p>
          <a:p>
            <a:pPr lvl="0" indent="315594" defTabSz="414781">
              <a:spcBef>
                <a:spcPts val="2900"/>
              </a:spcBef>
              <a:defRPr sz="1800"/>
            </a:pPr>
            <a:endParaRPr sz="2556"/>
          </a:p>
          <a:p>
            <a:pPr lvl="0" indent="315594" defTabSz="414781">
              <a:spcBef>
                <a:spcPts val="2900"/>
              </a:spcBef>
              <a:defRPr sz="1800"/>
            </a:pPr>
            <a:r>
              <a:rPr sz="2556"/>
              <a:t>我们是否在倾听代码的声音?</a:t>
            </a:r>
            <a:endParaRPr sz="2556"/>
          </a:p>
          <a:p>
            <a:pPr lvl="0" indent="315594" defTabSz="414781">
              <a:spcBef>
                <a:spcPts val="2900"/>
              </a:spcBef>
              <a:defRPr sz="1800"/>
            </a:pPr>
            <a:r>
              <a:rPr sz="2556"/>
              <a:t>我们的代码, 是否能够经得起千年日月的考验?</a:t>
            </a:r>
            <a:endParaRPr sz="2556"/>
          </a:p>
          <a:p>
            <a:pPr lvl="0" indent="315594" defTabSz="414781">
              <a:spcBef>
                <a:spcPts val="2900"/>
              </a:spcBef>
              <a:defRPr sz="1800"/>
            </a:pPr>
            <a:endParaRPr sz="2556"/>
          </a:p>
          <a:p>
            <a:pPr lvl="0" indent="315594" algn="ctr" defTabSz="414781">
              <a:spcBef>
                <a:spcPts val="0"/>
              </a:spcBef>
              <a:defRPr sz="1800"/>
            </a:pPr>
            <a:r>
              <a:rPr b="1" sz="2556">
                <a:latin typeface="Helvetica"/>
                <a:ea typeface="Helvetica"/>
                <a:cs typeface="Helvetica"/>
                <a:sym typeface="Helvetica"/>
              </a:rPr>
              <a:t>做一个懂思考,会感受代码的程序员</a:t>
            </a:r>
          </a:p>
        </p:txBody>
      </p:sp>
    </p:spTree>
  </p:cSld>
  <p:clrMapOvr>
    <a:masterClrMapping/>
  </p:clrMapOvr>
  <p:transition spd="fast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爱你的代码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indent="395604" defTabSz="519937">
              <a:spcBef>
                <a:spcPts val="3700"/>
              </a:spcBef>
              <a:defRPr sz="1800"/>
            </a:pPr>
            <a:r>
              <a:rPr sz="3204"/>
              <a:t>日本的寿司之神</a:t>
            </a:r>
            <a:endParaRPr sz="3204"/>
          </a:p>
          <a:p>
            <a:pPr lvl="0" indent="395604" defTabSz="519937">
              <a:spcBef>
                <a:spcPts val="3700"/>
              </a:spcBef>
              <a:defRPr sz="1800"/>
            </a:pPr>
            <a:r>
              <a:rPr sz="3204"/>
              <a:t> 小野二郎:“你必须要爱你的工作，你必须要和你的工作坠入爱河……即使到了我这个年纪，工作也还没有达到完美的程度……我会继续攀爬，试图爬到顶峰，但没人知道顶峰在哪里”，</a:t>
            </a:r>
            <a:endParaRPr sz="3204"/>
          </a:p>
          <a:p>
            <a:pPr lvl="0" indent="395604" defTabSz="519937">
              <a:spcBef>
                <a:spcPts val="3700"/>
              </a:spcBef>
              <a:defRPr sz="1800"/>
            </a:pPr>
            <a:endParaRPr sz="3204"/>
          </a:p>
          <a:p>
            <a:pPr lvl="0" indent="395604" defTabSz="519937">
              <a:spcBef>
                <a:spcPts val="3700"/>
              </a:spcBef>
              <a:defRPr sz="1800"/>
            </a:pPr>
            <a:endParaRPr sz="3204"/>
          </a:p>
          <a:p>
            <a:pPr lvl="0" indent="395604" defTabSz="519937">
              <a:spcBef>
                <a:spcPts val="3700"/>
              </a:spcBef>
              <a:defRPr sz="1800"/>
            </a:pPr>
            <a:endParaRPr sz="3204"/>
          </a:p>
          <a:p>
            <a:pPr lvl="0" indent="395604" defTabSz="519937">
              <a:spcBef>
                <a:spcPts val="0"/>
              </a:spcBef>
              <a:defRPr sz="1800"/>
            </a:pPr>
            <a:r>
              <a:rPr b="1" sz="3204">
                <a:latin typeface="Helvetica"/>
                <a:ea typeface="Helvetica"/>
                <a:cs typeface="Helvetica"/>
                <a:sym typeface="Helvetica"/>
              </a:rPr>
              <a:t>严谨、自律、精准、追求极致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5S哲学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indent="275590" defTabSz="362204">
              <a:spcBef>
                <a:spcPts val="2600"/>
              </a:spcBef>
              <a:defRPr sz="1800"/>
            </a:pPr>
            <a:r>
              <a:rPr b="1" sz="2232">
                <a:latin typeface="Helvetica"/>
                <a:ea typeface="Helvetica"/>
                <a:cs typeface="Helvetica"/>
                <a:sym typeface="Helvetica"/>
              </a:rPr>
              <a:t>整理</a:t>
            </a:r>
            <a:endParaRPr b="1" sz="2232">
              <a:latin typeface="Helvetica"/>
              <a:ea typeface="Helvetica"/>
              <a:cs typeface="Helvetica"/>
              <a:sym typeface="Helvetica"/>
            </a:endParaRPr>
          </a:p>
          <a:p>
            <a:pPr lvl="0" indent="275590" defTabSz="362204">
              <a:spcBef>
                <a:spcPts val="2600"/>
              </a:spcBef>
              <a:defRPr sz="1800"/>
            </a:pPr>
            <a:r>
              <a:rPr sz="2232"/>
              <a:t>  搞清楚事物之所在,像给你的孩子起名字一样命名   类,方法,变量</a:t>
            </a:r>
            <a:endParaRPr sz="2232"/>
          </a:p>
          <a:p>
            <a:pPr lvl="0" indent="275590" defTabSz="362204">
              <a:spcBef>
                <a:spcPts val="2600"/>
              </a:spcBef>
              <a:defRPr sz="1800"/>
            </a:pPr>
            <a:r>
              <a:rPr b="1" sz="2232">
                <a:latin typeface="Helvetica"/>
                <a:ea typeface="Helvetica"/>
                <a:cs typeface="Helvetica"/>
                <a:sym typeface="Helvetica"/>
              </a:rPr>
              <a:t>整顿</a:t>
            </a:r>
            <a:endParaRPr b="1" sz="2232">
              <a:latin typeface="Helvetica"/>
              <a:ea typeface="Helvetica"/>
              <a:cs typeface="Helvetica"/>
              <a:sym typeface="Helvetica"/>
            </a:endParaRPr>
          </a:p>
          <a:p>
            <a:pPr lvl="0" indent="275590" defTabSz="362204">
              <a:spcBef>
                <a:spcPts val="2600"/>
              </a:spcBef>
              <a:defRPr sz="1800"/>
            </a:pPr>
            <a:r>
              <a:rPr sz="2232"/>
              <a:t>  每段代码都应该在其应该在的地方,不要乱放</a:t>
            </a:r>
            <a:endParaRPr sz="2232"/>
          </a:p>
          <a:p>
            <a:pPr lvl="0" indent="275590" defTabSz="362204">
              <a:spcBef>
                <a:spcPts val="2600"/>
              </a:spcBef>
              <a:defRPr sz="1800"/>
            </a:pPr>
            <a:r>
              <a:rPr b="1" sz="2232">
                <a:latin typeface="Helvetica"/>
                <a:ea typeface="Helvetica"/>
                <a:cs typeface="Helvetica"/>
                <a:sym typeface="Helvetica"/>
              </a:rPr>
              <a:t>清楚</a:t>
            </a:r>
            <a:endParaRPr b="1" sz="2232">
              <a:latin typeface="Helvetica"/>
              <a:ea typeface="Helvetica"/>
              <a:cs typeface="Helvetica"/>
              <a:sym typeface="Helvetica"/>
            </a:endParaRPr>
          </a:p>
          <a:p>
            <a:pPr lvl="0" indent="275590" defTabSz="362204">
              <a:spcBef>
                <a:spcPts val="2600"/>
              </a:spcBef>
              <a:defRPr sz="1800"/>
            </a:pPr>
            <a:r>
              <a:rPr sz="2232"/>
              <a:t>  对那些四处遗弃的带注释的代码,以及无用的历史代码,该怎么处理? 除之而后快!</a:t>
            </a:r>
            <a:endParaRPr sz="2232"/>
          </a:p>
          <a:p>
            <a:pPr lvl="0" indent="275590" defTabSz="362204">
              <a:spcBef>
                <a:spcPts val="2600"/>
              </a:spcBef>
              <a:defRPr sz="1800"/>
            </a:pPr>
            <a:r>
              <a:rPr b="1" sz="2232">
                <a:latin typeface="Helvetica"/>
                <a:ea typeface="Helvetica"/>
                <a:cs typeface="Helvetica"/>
                <a:sym typeface="Helvetica"/>
              </a:rPr>
              <a:t>清洁</a:t>
            </a:r>
            <a:endParaRPr b="1" sz="2232">
              <a:latin typeface="Helvetica"/>
              <a:ea typeface="Helvetica"/>
              <a:cs typeface="Helvetica"/>
              <a:sym typeface="Helvetica"/>
            </a:endParaRPr>
          </a:p>
          <a:p>
            <a:pPr lvl="0" indent="275590" defTabSz="362204">
              <a:spcBef>
                <a:spcPts val="2600"/>
              </a:spcBef>
              <a:defRPr sz="1800"/>
            </a:pPr>
            <a:r>
              <a:rPr sz="2232"/>
              <a:t>  规范化，持续清理</a:t>
            </a:r>
            <a:endParaRPr sz="2232"/>
          </a:p>
          <a:p>
            <a:pPr lvl="0" indent="275590" defTabSz="362204">
              <a:spcBef>
                <a:spcPts val="2600"/>
              </a:spcBef>
              <a:defRPr sz="1800"/>
            </a:pPr>
            <a:r>
              <a:rPr b="1" sz="2232">
                <a:latin typeface="Helvetica"/>
                <a:ea typeface="Helvetica"/>
                <a:cs typeface="Helvetica"/>
                <a:sym typeface="Helvetica"/>
              </a:rPr>
              <a:t>自律</a:t>
            </a:r>
            <a:endParaRPr b="1" sz="2232">
              <a:latin typeface="Helvetica"/>
              <a:ea typeface="Helvetica"/>
              <a:cs typeface="Helvetica"/>
              <a:sym typeface="Helvetica"/>
            </a:endParaRPr>
          </a:p>
          <a:p>
            <a:pPr lvl="0" indent="275590" defTabSz="362204">
              <a:spcBef>
                <a:spcPts val="2600"/>
              </a:spcBef>
              <a:defRPr sz="1800"/>
            </a:pPr>
            <a:r>
              <a:rPr sz="2232"/>
              <a:t>  在实践中贯彻整洁的规范,并时时体现于个人工作中,而且要乐于改进!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写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整洁代码的原则</a:t>
            </a:r>
            <a:endParaRPr sz="3132"/>
          </a:p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模式，架构</a:t>
            </a:r>
            <a:endParaRPr sz="3132"/>
          </a:p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小团队</a:t>
            </a:r>
            <a:endParaRPr sz="3132"/>
          </a:p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实践&amp;启示</a:t>
            </a:r>
            <a:endParaRPr sz="3132"/>
          </a:p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  ——你须自行实践,且体验自己的失败.</a:t>
            </a:r>
            <a:endParaRPr sz="3132"/>
          </a:p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  ——你须观察他人的实践与失败.</a:t>
            </a:r>
            <a:endParaRPr sz="3132"/>
          </a:p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  ——你须去分析,琢磨某段代码,好在什么地方,坏在什么地方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童子军军规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让营地比你来时更干净</a:t>
            </a:r>
            <a:endParaRPr sz="3600"/>
          </a:p>
          <a:p>
            <a:pPr lvl="0">
              <a:defRPr sz="1800"/>
            </a:pPr>
            <a:r>
              <a:rPr sz="3600"/>
              <a:t>如果每次push代码时，都比pull时来的干净，那么代码就不会腐坏。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整洁代码之道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有意义的命名</a:t>
            </a:r>
            <a:endParaRPr sz="3600"/>
          </a:p>
          <a:p>
            <a:pPr lvl="0">
              <a:defRPr sz="1800"/>
            </a:pPr>
            <a:r>
              <a:rPr sz="3600"/>
              <a:t>短小的方法</a:t>
            </a:r>
            <a:endParaRPr sz="3600"/>
          </a:p>
          <a:p>
            <a:pPr lvl="0">
              <a:defRPr sz="1800"/>
            </a:pPr>
            <a:r>
              <a:rPr sz="3600"/>
              <a:t>如果代码有足够的表达力，那么就不需要注释——也许，根本就不需要。</a:t>
            </a:r>
            <a:endParaRPr sz="3600"/>
          </a:p>
          <a:p>
            <a:pPr lvl="0">
              <a:defRPr sz="1800"/>
            </a:pPr>
            <a:r>
              <a:rPr sz="3600"/>
              <a:t>通常情况下，总有些注释是必须的。这些注释要像代码一样认真写。</a:t>
            </a:r>
            <a:endParaRPr sz="3600"/>
          </a:p>
          <a:p>
            <a:pPr lvl="0">
              <a:defRPr sz="1800"/>
            </a:pPr>
            <a:r>
              <a:rPr sz="3600"/>
              <a:t>统一规范的格式: 1.《java代码编程规范》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工具</a:t>
            </a:r>
            <a:endParaRPr sz="7200"/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Eclipse 中的 Code Style Tools：</a:t>
            </a:r>
            <a:endParaRPr sz="3600"/>
          </a:p>
          <a:p>
            <a:pPr lvl="0">
              <a:defRPr sz="1800"/>
            </a:pPr>
            <a:r>
              <a:rPr sz="3600"/>
              <a:t>code template：qjd_codetemplate.xml</a:t>
            </a:r>
            <a:endParaRPr sz="3600"/>
          </a:p>
          <a:p>
            <a:pPr lvl="0">
              <a:defRPr sz="1800"/>
            </a:pPr>
            <a:r>
              <a:rPr sz="3600"/>
              <a:t>clean up:  qjd_cleanup.xml</a:t>
            </a:r>
            <a:endParaRPr sz="3600"/>
          </a:p>
          <a:p>
            <a:pPr lvl="0">
              <a:defRPr sz="1800"/>
            </a:pPr>
            <a:r>
              <a:rPr sz="3600"/>
              <a:t>code formatter:  qjd_code_formatter.xml</a:t>
            </a:r>
            <a:endParaRPr sz="3600"/>
          </a:p>
          <a:p>
            <a:pPr lvl="0">
              <a:defRPr sz="1800"/>
            </a:pPr>
            <a:r>
              <a:rPr sz="3600"/>
              <a:t>checkstyle plugin:  qjd_checkstyle.xml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工匠精神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indent="280034" algn="ctr" defTabSz="368045">
              <a:spcBef>
                <a:spcPts val="0"/>
              </a:spcBef>
              <a:defRPr sz="1800"/>
            </a:pPr>
            <a:r>
              <a:rPr sz="3780"/>
              <a:t>精雕细琢</a:t>
            </a:r>
            <a:endParaRPr sz="3780"/>
          </a:p>
          <a:p>
            <a:pPr lvl="0" indent="280034" algn="ctr" defTabSz="368045">
              <a:spcBef>
                <a:spcPts val="0"/>
              </a:spcBef>
              <a:defRPr sz="1800"/>
            </a:pPr>
            <a:endParaRPr sz="3780"/>
          </a:p>
          <a:p>
            <a:pPr lvl="0" indent="280034" algn="ctr" defTabSz="368045">
              <a:spcBef>
                <a:spcPts val="0"/>
              </a:spcBef>
              <a:defRPr sz="1800"/>
            </a:pPr>
            <a:r>
              <a:rPr sz="3780"/>
              <a:t>精益求精</a:t>
            </a:r>
            <a:endParaRPr sz="3780"/>
          </a:p>
          <a:p>
            <a:pPr lvl="0" indent="280034" defTabSz="368045">
              <a:spcBef>
                <a:spcPts val="2600"/>
              </a:spcBef>
              <a:defRPr sz="1800"/>
            </a:pPr>
            <a:endParaRPr sz="2268"/>
          </a:p>
          <a:p>
            <a:pPr lvl="0" indent="280034" defTabSz="368045">
              <a:spcBef>
                <a:spcPts val="2600"/>
              </a:spcBef>
              <a:defRPr sz="1800"/>
            </a:pPr>
            <a:r>
              <a:rPr sz="2268"/>
              <a:t>瑞士手表：对每一个零件、每一道工序、每一块手表都精心打磨，专心雕琢。</a:t>
            </a:r>
            <a:endParaRPr sz="2268"/>
          </a:p>
          <a:p>
            <a:pPr lvl="0" indent="280034" defTabSz="368045">
              <a:spcBef>
                <a:spcPts val="2600"/>
              </a:spcBef>
              <a:defRPr sz="1800"/>
            </a:pPr>
            <a:r>
              <a:rPr sz="2268"/>
              <a:t>施华洛世奇：丹尼尔对水晶制作有着天生的热情和过人的细致，对每一项工艺、每一道程序都孜孜以求。从最初的砂石提炼，到半成品的切割，以及最后无瑕疵的成品打磨，他都完成的一丝不苟。</a:t>
            </a:r>
            <a:endParaRPr sz="2268"/>
          </a:p>
          <a:p>
            <a:pPr lvl="0" indent="280034" defTabSz="368045">
              <a:spcBef>
                <a:spcPts val="2600"/>
              </a:spcBef>
              <a:defRPr sz="1800"/>
            </a:pPr>
            <a:r>
              <a:rPr sz="2268"/>
              <a:t>爱马仕：它坚持手工和精致，历时170多年不变，至今仍诠释者传统美和精准。它以其精湛工艺，在古往今来的时空之间取舍含蓄的和谐之美。它奢侈、保守、尊贵，整个品牌从整体到细节，都体现着深厚的文化底蕴。</a:t>
            </a:r>
            <a:endParaRPr sz="2268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什么是整洁的代码?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优雅,高效</a:t>
            </a:r>
            <a:endParaRPr sz="3600"/>
          </a:p>
          <a:p>
            <a:pPr lvl="0">
              <a:defRPr sz="1800"/>
            </a:pPr>
            <a:r>
              <a:rPr sz="3600"/>
              <a:t>逻辑应直截了当,叫缺陷难以隐藏</a:t>
            </a:r>
            <a:endParaRPr sz="3600"/>
          </a:p>
          <a:p>
            <a:pPr lvl="0">
              <a:defRPr sz="1800"/>
            </a:pPr>
            <a:r>
              <a:rPr sz="3600"/>
              <a:t>尽量减少依赖关系</a:t>
            </a:r>
            <a:endParaRPr sz="3600"/>
          </a:p>
          <a:p>
            <a:pPr lvl="0">
              <a:defRPr sz="1800"/>
            </a:pPr>
            <a:r>
              <a:rPr sz="3600"/>
              <a:t>性能调至最优</a:t>
            </a:r>
            <a:endParaRPr sz="3600"/>
          </a:p>
          <a:p>
            <a:pPr lvl="0">
              <a:defRPr sz="1800"/>
            </a:pPr>
            <a:r>
              <a:rPr sz="3600"/>
              <a:t>只做好一件事</a:t>
            </a:r>
            <a:endParaRPr sz="3600"/>
          </a:p>
          <a:p>
            <a:pPr lvl="0">
              <a:defRPr sz="1800"/>
            </a:pPr>
            <a:r>
              <a:rPr sz="3600"/>
              <a:t>---Bjarne Stroustrup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什么是整洁的代码?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简单,直接</a:t>
            </a:r>
            <a:endParaRPr sz="3600"/>
          </a:p>
          <a:p>
            <a:pPr lvl="0">
              <a:defRPr sz="1800"/>
            </a:pPr>
            <a:r>
              <a:rPr sz="3600"/>
              <a:t>干净利落的抽象</a:t>
            </a:r>
            <a:endParaRPr sz="3600"/>
          </a:p>
          <a:p>
            <a:pPr lvl="0">
              <a:defRPr sz="1800"/>
            </a:pPr>
            <a:r>
              <a:rPr sz="3600"/>
              <a:t>直截了当的控制语句</a:t>
            </a:r>
            <a:endParaRPr sz="3600"/>
          </a:p>
          <a:p>
            <a:pPr lvl="0">
              <a:defRPr sz="1800"/>
            </a:pPr>
            <a:r>
              <a:rPr sz="3600"/>
              <a:t>整洁的代码犹如优美的散文</a:t>
            </a:r>
            <a:endParaRPr sz="3600"/>
          </a:p>
          <a:p>
            <a:pPr lvl="0">
              <a:defRPr sz="1800"/>
            </a:pPr>
            <a:r>
              <a:rPr sz="3600"/>
              <a:t>---Grady Booch, Object Oriented Analysis and Desing with Applications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什么是整洁的代码?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能通过所有测试</a:t>
            </a:r>
            <a:endParaRPr sz="3600"/>
          </a:p>
          <a:p>
            <a:pPr lvl="0">
              <a:defRPr sz="1800"/>
            </a:pPr>
            <a:r>
              <a:rPr sz="3600"/>
              <a:t>没有重复代码</a:t>
            </a:r>
            <a:endParaRPr sz="3600"/>
          </a:p>
          <a:p>
            <a:pPr lvl="0">
              <a:defRPr sz="1800"/>
            </a:pPr>
            <a:r>
              <a:rPr sz="3600"/>
              <a:t>体现系统中的全部设计理念（架构，模式）</a:t>
            </a:r>
            <a:endParaRPr sz="3600"/>
          </a:p>
          <a:p>
            <a:pPr lvl="0">
              <a:defRPr sz="1800"/>
            </a:pPr>
            <a:r>
              <a:rPr sz="3600"/>
              <a:t>包括尽量少的实体，比如：类，方法等</a:t>
            </a:r>
            <a:endParaRPr sz="3600"/>
          </a:p>
          <a:p>
            <a:pPr lvl="0">
              <a:defRPr sz="1800"/>
            </a:pPr>
            <a:r>
              <a:rPr sz="3600"/>
              <a:t>—Ron Jeffries, eXtreme Programming Installed</a:t>
            </a:r>
            <a:endParaRPr sz="3600"/>
          </a:p>
          <a:p>
            <a:pPr lvl="0">
              <a:defRPr sz="1800"/>
            </a:pPr>
            <a:endParaRPr sz="3600"/>
          </a:p>
          <a:p>
            <a:pPr lvl="0" algn="ctr">
              <a:spcBef>
                <a:spcPts val="0"/>
              </a:spcBef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不要重复代码，只做一件事，表达力强，小规模抽象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为什么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你是个作家</a:t>
            </a:r>
            <a:endParaRPr sz="3132"/>
          </a:p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你是个画家</a:t>
            </a:r>
            <a:endParaRPr sz="3132"/>
          </a:p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你是个作曲家</a:t>
            </a:r>
            <a:endParaRPr sz="3132"/>
          </a:p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你更是个建筑师</a:t>
            </a:r>
            <a:endParaRPr sz="3132"/>
          </a:p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——其实，你是个程序员。</a:t>
            </a:r>
            <a:endParaRPr sz="3132"/>
          </a:p>
          <a:p>
            <a:pPr lvl="0" indent="386715" defTabSz="508254">
              <a:spcBef>
                <a:spcPts val="3600"/>
              </a:spcBef>
              <a:defRPr sz="1800"/>
            </a:pPr>
            <a:r>
              <a:rPr sz="3132"/>
              <a:t>不过，编程也是一种艺术。</a:t>
            </a:r>
            <a:endParaRPr sz="3132"/>
          </a:p>
          <a:p>
            <a:pPr lvl="0" indent="386715" defTabSz="508254">
              <a:spcBef>
                <a:spcPts val="3600"/>
              </a:spcBef>
              <a:defRPr sz="1800"/>
            </a:pPr>
            <a:endParaRPr sz="3132"/>
          </a:p>
          <a:p>
            <a:pPr lvl="0" indent="386715" algn="ctr" defTabSz="508254">
              <a:spcBef>
                <a:spcPts val="0"/>
              </a:spcBef>
              <a:defRPr sz="1800"/>
            </a:pPr>
            <a:r>
              <a:rPr b="1" sz="3132">
                <a:latin typeface="Helvetica"/>
                <a:ea typeface="Helvetica"/>
                <a:cs typeface="Helvetica"/>
                <a:sym typeface="Helvetica"/>
              </a:rPr>
              <a:t>为什么不写容易让人看懂的整洁代码呢？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作家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卓越的作家以写叙述清晰、扣人心弦的故事著称于世。他们使用诸如章节、标题和段落等工具，有条理组织他们的想法，并耐心的引导读者。</a:t>
            </a:r>
            <a:endParaRPr sz="3600"/>
          </a:p>
          <a:p>
            <a:pPr lvl="0">
              <a:defRPr sz="1800"/>
            </a:pPr>
            <a:r>
              <a:rPr sz="3600"/>
              <a:t>开发人员的工作模式也很类似，只是他们简单的使用命名空间、类和方法这些行话来讲述故事罢了。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画家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程序员与画家都是创作者，而不是以研究为己任的科学家</a:t>
            </a:r>
            <a:endParaRPr sz="3600"/>
          </a:p>
          <a:p>
            <a:pPr lvl="0">
              <a:defRPr sz="1800"/>
            </a:pPr>
            <a:r>
              <a:rPr sz="3600"/>
              <a:t>他们采用边学边用的方式，依据范例（从好程序学习），需要对于美感的狂热奉献</a:t>
            </a:r>
            <a:endParaRPr sz="3600"/>
          </a:p>
          <a:p>
            <a:pPr lvl="0">
              <a:defRPr sz="1800"/>
            </a:pPr>
            <a:r>
              <a:rPr sz="3600"/>
              <a:t>灵感</a:t>
            </a:r>
            <a:endParaRPr sz="3600"/>
          </a:p>
          <a:p>
            <a:pPr lvl="0">
              <a:defRPr sz="1800"/>
            </a:pPr>
            <a:r>
              <a:rPr sz="3600"/>
              <a:t>同理心（从使用者的观点来看事情）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