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6" r:id="rId39"/>
    <p:sldId id="297" r:id="rId40"/>
    <p:sldId id="298" r:id="rId41"/>
    <p:sldId id="299" r:id="rId42"/>
    <p:sldId id="293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282700" y="1628775"/>
            <a:ext cx="10363200" cy="14398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sz="4800" kern="1200">
                <a:effectLst>
                  <a:outerShdw blurRad="38100" dist="38100" dir="2700000">
                    <a:srgbClr val="000000"/>
                  </a:outerShdw>
                </a:effectLst>
                <a:ea typeface="宋体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2197100" y="3738563"/>
            <a:ext cx="8534400" cy="1130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ctr">
              <a:buNone/>
              <a:defRPr b="1" kern="1200">
                <a:solidFill>
                  <a:schemeClr val="bg2"/>
                </a:solidFill>
                <a:ea typeface="宋体" charset="0"/>
              </a:defRPr>
            </a:lvl1pPr>
            <a:lvl2pPr marL="457200" lvl="1" indent="-4572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2pPr>
            <a:lvl3pPr marL="914400" lvl="2" indent="-9144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3pPr>
            <a:lvl4pPr marL="1371600" lvl="3" indent="-13716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4pPr>
            <a:lvl5pPr marL="1828800" lvl="4" indent="-1828800" algn="ctr">
              <a:buNone/>
              <a:defRPr b="1" kern="1200">
                <a:solidFill>
                  <a:schemeClr val="bg2"/>
                </a:solidFill>
                <a:ea typeface="隶书" pitchFamily="1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12827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en-US" altLang="x-none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533900" y="6100763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9105900" y="6100763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zh-CN" altLang="en-US" dirty="0"/>
              <a:t>‹#›</a:t>
            </a:fld>
            <a:endParaRPr lang="en-US" altLang="x-none" dirty="0"/>
          </a:p>
        </p:txBody>
      </p:sp>
      <p:sp>
        <p:nvSpPr>
          <p:cNvPr id="2055" name="直接连接符 2054"/>
          <p:cNvSpPr/>
          <p:nvPr/>
        </p:nvSpPr>
        <p:spPr>
          <a:xfrm>
            <a:off x="1297517" y="3141663"/>
            <a:ext cx="10367433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86837" y="406400"/>
            <a:ext cx="2595563" cy="5543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1" y="406400"/>
            <a:ext cx="7636220" cy="5543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1" y="1600200"/>
            <a:ext cx="5087303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95097" y="1600200"/>
            <a:ext cx="5087303" cy="4349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25"/>
          <p:cNvSpPr/>
          <p:nvPr/>
        </p:nvSpPr>
        <p:spPr>
          <a:xfrm>
            <a:off x="1354667" y="1600200"/>
            <a:ext cx="10329333" cy="0"/>
          </a:xfrm>
          <a:prstGeom prst="line">
            <a:avLst/>
          </a:prstGeom>
          <a:ln w="31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日期占位符 1026"/>
          <p:cNvSpPr>
            <a:spLocks noGrp="1"/>
          </p:cNvSpPr>
          <p:nvPr>
            <p:ph type="dt" sz="half" idx="2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1028" name="页脚占位符 1027"/>
          <p:cNvSpPr>
            <a:spLocks noGrp="1"/>
          </p:cNvSpPr>
          <p:nvPr>
            <p:ph type="ftr" sz="quarter" idx="3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29" name="灯片编号占位符 1028"/>
          <p:cNvSpPr>
            <a:spLocks noGrp="1"/>
          </p:cNvSpPr>
          <p:nvPr>
            <p:ph type="sldNum" sz="quarter" idx="4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0" name="标题 1029"/>
          <p:cNvSpPr>
            <a:spLocks noGrp="1"/>
          </p:cNvSpPr>
          <p:nvPr>
            <p:ph type="title"/>
          </p:nvPr>
        </p:nvSpPr>
        <p:spPr>
          <a:xfrm>
            <a:off x="1200151" y="406400"/>
            <a:ext cx="10382249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文本占位符 1030"/>
          <p:cNvSpPr>
            <a:spLocks noGrp="1"/>
          </p:cNvSpPr>
          <p:nvPr>
            <p:ph type="body" idx="1"/>
          </p:nvPr>
        </p:nvSpPr>
        <p:spPr>
          <a:xfrm>
            <a:off x="1200151" y="1600200"/>
            <a:ext cx="10382249" cy="43497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2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74.png"/><Relationship Id="rId7" Type="http://schemas.openxmlformats.org/officeDocument/2006/relationships/image" Target="../media/image99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97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12" Type="http://schemas.openxmlformats.org/officeDocument/2006/relationships/image" Target="../media/image11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113.png"/><Relationship Id="rId5" Type="http://schemas.openxmlformats.org/officeDocument/2006/relationships/image" Target="../media/image76.png"/><Relationship Id="rId10" Type="http://schemas.openxmlformats.org/officeDocument/2006/relationships/image" Target="../media/image112.png"/><Relationship Id="rId4" Type="http://schemas.openxmlformats.org/officeDocument/2006/relationships/image" Target="../media/image75.png"/><Relationship Id="rId9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x-none" altLang="zh-CN"/>
              <a:t>罗楚耀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隐马尔可夫那点事儿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隐马尔可夫模型--参数</a:t>
            </a:r>
            <a:endParaRPr lang="zh-CN" altLang="en-US"/>
          </a:p>
        </p:txBody>
      </p:sp>
      <p:pic>
        <p:nvPicPr>
          <p:cNvPr id="5" name="内容占位符 3" descr="435fb8d2d675dc0be95aedf27feb6b67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75" y="2158365"/>
            <a:ext cx="5936615" cy="362521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" name="文本框 3"/>
          <p:cNvSpPr txBox="1"/>
          <p:nvPr/>
        </p:nvSpPr>
        <p:spPr>
          <a:xfrm>
            <a:off x="7570470" y="2818765"/>
            <a:ext cx="394335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800" dirty="0">
                <a:solidFill>
                  <a:srgbClr val="FF0000"/>
                </a:solidFill>
              </a:rPr>
              <a:t>隐含状态的数量</a:t>
            </a:r>
          </a:p>
          <a:p>
            <a:pPr algn="ctr"/>
            <a:r>
              <a:rPr lang="x-none" altLang="zh-CN" sz="2800" dirty="0">
                <a:solidFill>
                  <a:srgbClr val="FF0000"/>
                </a:solidFill>
              </a:rPr>
              <a:t>隐含状态链</a:t>
            </a:r>
          </a:p>
          <a:p>
            <a:pPr algn="ctr"/>
            <a:r>
              <a:rPr lang="x-none" altLang="zh-CN" sz="2800" dirty="0">
                <a:solidFill>
                  <a:srgbClr val="FF0000"/>
                </a:solidFill>
              </a:rPr>
              <a:t>可见状态链</a:t>
            </a:r>
          </a:p>
          <a:p>
            <a:pPr algn="ctr"/>
            <a:r>
              <a:rPr lang="x-none" altLang="zh-CN" sz="28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x-none" altLang="zh-CN" sz="2800" dirty="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隐马尔可夫模型三类问题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600835"/>
            <a:ext cx="4632960" cy="4725670"/>
          </a:xfrm>
        </p:spPr>
        <p:txBody>
          <a:bodyPr/>
          <a:lstStyle/>
          <a:p>
            <a:r>
              <a:rPr lang="x-none" altLang="zh-CN" dirty="0"/>
              <a:t>参数：</a:t>
            </a:r>
          </a:p>
          <a:p>
            <a:endParaRPr lang="x-none" altLang="zh-CN" dirty="0"/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隐含状态的数量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隐含状态链？</a:t>
            </a:r>
            <a:endParaRPr lang="x-none" altLang="zh-CN" sz="2400" dirty="0">
              <a:solidFill>
                <a:srgbClr val="FF0000"/>
              </a:solidFill>
            </a:endParaRPr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可见状态链</a:t>
            </a:r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A</a:t>
            </a:r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B</a:t>
            </a:r>
          </a:p>
          <a:p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1000" y="1727835"/>
            <a:ext cx="4632960" cy="47256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/>
              <a:t>一、解码问题：</a:t>
            </a:r>
          </a:p>
          <a:p>
            <a:endParaRPr lang="x-none" altLang="zh-CN" dirty="0"/>
          </a:p>
          <a:p>
            <a:r>
              <a:rPr lang="x-none" altLang="zh-CN" sz="2400" dirty="0"/>
              <a:t>已知：隐含状态数量，A，B，可见状态链</a:t>
            </a:r>
          </a:p>
          <a:p>
            <a:endParaRPr lang="x-none" altLang="zh-CN" sz="2400" dirty="0"/>
          </a:p>
          <a:p>
            <a:r>
              <a:rPr lang="x-none" altLang="zh-CN" sz="2400" dirty="0">
                <a:sym typeface="+mn-ea"/>
              </a:rPr>
              <a:t>求解</a:t>
            </a:r>
            <a:r>
              <a:rPr lang="x-none" altLang="zh-CN" sz="2400" dirty="0"/>
              <a:t>：隐含状态链</a:t>
            </a:r>
          </a:p>
          <a:p>
            <a:endParaRPr lang="x-none" altLang="zh-CN" sz="2400" dirty="0"/>
          </a:p>
          <a:p>
            <a:r>
              <a:rPr lang="x-none" altLang="zh-CN" sz="2400" dirty="0"/>
              <a:t>算法：Viterbi算法</a:t>
            </a:r>
            <a:endParaRPr lang="x-none" altLang="zh-CN" sz="2400" dirty="0">
              <a:solidFill>
                <a:srgbClr val="FF0000"/>
              </a:solidFill>
            </a:endParaRPr>
          </a:p>
          <a:p>
            <a:endParaRPr lang="x-none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隐马尔可夫模型三类问题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600835"/>
            <a:ext cx="4632960" cy="4725670"/>
          </a:xfrm>
        </p:spPr>
        <p:txBody>
          <a:bodyPr/>
          <a:lstStyle/>
          <a:p>
            <a:r>
              <a:rPr lang="x-none" altLang="zh-CN"/>
              <a:t>参数：</a:t>
            </a:r>
          </a:p>
          <a:p>
            <a:endParaRPr lang="x-none" altLang="zh-CN"/>
          </a:p>
          <a:p>
            <a:pPr algn="ctr"/>
            <a:r>
              <a:rPr lang="x-none" altLang="zh-CN" sz="2400">
                <a:solidFill>
                  <a:srgbClr val="00B050"/>
                </a:solidFill>
                <a:sym typeface="+mn-ea"/>
              </a:rPr>
              <a:t>隐含状态的数量</a:t>
            </a:r>
          </a:p>
          <a:p>
            <a:pPr algn="ctr"/>
            <a:r>
              <a:rPr lang="x-none" altLang="zh-CN" sz="2400">
                <a:solidFill>
                  <a:srgbClr val="FF0000"/>
                </a:solidFill>
                <a:sym typeface="+mn-ea"/>
              </a:rPr>
              <a:t>隐含状态链</a:t>
            </a:r>
          </a:p>
          <a:p>
            <a:pPr algn="ctr"/>
            <a:r>
              <a:rPr lang="x-none" altLang="zh-CN" sz="2400">
                <a:solidFill>
                  <a:srgbClr val="00B050"/>
                </a:solidFill>
                <a:sym typeface="+mn-ea"/>
              </a:rPr>
              <a:t>可见状态链</a:t>
            </a:r>
          </a:p>
          <a:p>
            <a:pPr algn="ctr"/>
            <a:r>
              <a:rPr lang="x-none" altLang="zh-CN" sz="2400">
                <a:solidFill>
                  <a:srgbClr val="00B050"/>
                </a:solidFill>
                <a:sym typeface="+mn-ea"/>
              </a:rPr>
              <a:t>A</a:t>
            </a:r>
          </a:p>
          <a:p>
            <a:pPr algn="ctr"/>
            <a:r>
              <a:rPr lang="x-none" altLang="zh-CN" sz="2400">
                <a:solidFill>
                  <a:srgbClr val="00B050"/>
                </a:solidFill>
                <a:sym typeface="+mn-ea"/>
              </a:rPr>
              <a:t>B</a:t>
            </a:r>
          </a:p>
          <a:p>
            <a:endParaRPr lang="x-none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1000" y="1727835"/>
            <a:ext cx="4632960" cy="47256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/>
              <a:t>二、评估问题：</a:t>
            </a:r>
          </a:p>
          <a:p>
            <a:endParaRPr lang="x-none" altLang="zh-CN" dirty="0"/>
          </a:p>
          <a:p>
            <a:r>
              <a:rPr lang="x-none" altLang="zh-CN" sz="2400" dirty="0"/>
              <a:t>已知：隐含状态数量，A，B，可见状态链</a:t>
            </a:r>
          </a:p>
          <a:p>
            <a:endParaRPr lang="x-none" altLang="zh-CN" sz="2400" dirty="0"/>
          </a:p>
          <a:p>
            <a:r>
              <a:rPr lang="x-none" altLang="zh-CN" sz="2400" dirty="0">
                <a:sym typeface="+mn-ea"/>
              </a:rPr>
              <a:t>求解</a:t>
            </a:r>
            <a:r>
              <a:rPr lang="x-none" altLang="zh-CN" sz="2400" dirty="0"/>
              <a:t>：出现这个结果的概率</a:t>
            </a:r>
          </a:p>
          <a:p>
            <a:endParaRPr lang="x-none" altLang="zh-CN" sz="2400" dirty="0"/>
          </a:p>
          <a:p>
            <a:r>
              <a:rPr lang="x-none" altLang="zh-CN" sz="2400" dirty="0"/>
              <a:t>算法：Forward-backward算法</a:t>
            </a:r>
            <a:endParaRPr lang="x-none" altLang="zh-CN" sz="2400" dirty="0">
              <a:solidFill>
                <a:srgbClr val="FF0000"/>
              </a:solidFill>
            </a:endParaRPr>
          </a:p>
          <a:p>
            <a:endParaRPr lang="x-none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隐马尔可夫模型三类问题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785" y="1600835"/>
            <a:ext cx="4632960" cy="4725670"/>
          </a:xfrm>
        </p:spPr>
        <p:txBody>
          <a:bodyPr/>
          <a:lstStyle/>
          <a:p>
            <a:r>
              <a:rPr lang="x-none" altLang="zh-CN" dirty="0"/>
              <a:t>参数：</a:t>
            </a:r>
          </a:p>
          <a:p>
            <a:endParaRPr lang="x-none" altLang="zh-CN" dirty="0"/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隐含状态的数量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隐含状态链</a:t>
            </a:r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可见状态链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A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B</a:t>
            </a:r>
          </a:p>
          <a:p>
            <a:endParaRPr lang="x-none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731000" y="1727835"/>
            <a:ext cx="4632960" cy="47256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</a:t>
            </a:r>
            <a:r>
              <a:rPr lang="x-none" altLang="zh-CN" dirty="0"/>
              <a:t>、</a:t>
            </a:r>
            <a:r>
              <a:rPr lang="zh-CN" altLang="en-US" dirty="0"/>
              <a:t>学习</a:t>
            </a:r>
            <a:r>
              <a:rPr lang="x-none" altLang="zh-CN" dirty="0"/>
              <a:t>问题：</a:t>
            </a:r>
          </a:p>
          <a:p>
            <a:endParaRPr lang="x-none" altLang="zh-CN" dirty="0"/>
          </a:p>
          <a:p>
            <a:r>
              <a:rPr lang="x-none" altLang="zh-CN" sz="2400" dirty="0"/>
              <a:t>已知：隐含状态数量,可见状态链</a:t>
            </a:r>
          </a:p>
          <a:p>
            <a:endParaRPr lang="x-none" altLang="zh-CN" sz="2400" dirty="0"/>
          </a:p>
          <a:p>
            <a:r>
              <a:rPr lang="x-none" altLang="zh-CN" sz="2400" dirty="0"/>
              <a:t>求解：A,B</a:t>
            </a:r>
          </a:p>
          <a:p>
            <a:endParaRPr lang="x-none" altLang="zh-CN" sz="2400" dirty="0"/>
          </a:p>
          <a:p>
            <a:r>
              <a:rPr lang="x-none" altLang="zh-CN" sz="2400" dirty="0"/>
              <a:t>算法：Baum-Welch算法</a:t>
            </a:r>
            <a:endParaRPr lang="x-none" altLang="zh-CN" sz="2400" dirty="0">
              <a:solidFill>
                <a:srgbClr val="FF0000"/>
              </a:solidFill>
            </a:endParaRPr>
          </a:p>
          <a:p>
            <a:endParaRPr lang="x-none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解码问题 </a:t>
            </a:r>
            <a:r>
              <a:rPr lang="en-US" altLang="zh-CN" dirty="0"/>
              <a:t>——</a:t>
            </a:r>
            <a:r>
              <a:rPr lang="x-none" altLang="zh-CN" dirty="0"/>
              <a:t>Viterbi算法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10382249" cy="4851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x-none" altLang="zh-CN" dirty="0"/>
                  <a:t>Input:</a:t>
                </a:r>
                <a:endParaRPr lang="en-US" altLang="zh-CN" dirty="0"/>
              </a:p>
              <a:p>
                <a:pPr marL="0" indent="0">
                  <a:buNone/>
                </a:pPr>
                <a:endParaRPr lang="x-none" altLang="zh-CN" dirty="0"/>
              </a:p>
              <a:p>
                <a:pPr marL="0" indent="0">
                  <a:buNone/>
                </a:pPr>
                <a:r>
                  <a:rPr lang="x-none" altLang="zh-CN" sz="2000" dirty="0"/>
                  <a:t>	观测空间 O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x-none" altLang="zh-CN" sz="2000" dirty="0"/>
                  <a:t> </a:t>
                </a:r>
                <a:r>
                  <a:rPr lang="en-US" altLang="zh-CN" sz="20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x-none" altLang="zh-CN" sz="2000" dirty="0"/>
                  <a:t>}</a:t>
                </a:r>
              </a:p>
              <a:p>
                <a:pPr marL="0" indent="0">
                  <a:buNone/>
                </a:pPr>
                <a:r>
                  <a:rPr lang="x-none" altLang="zh-CN" sz="2000" dirty="0"/>
                  <a:t>	状态空间</a:t>
                </a:r>
                <a:r>
                  <a:rPr lang="en-US" altLang="zh-CN" sz="2000" dirty="0"/>
                  <a:t> S</a:t>
                </a:r>
                <a:r>
                  <a:rPr lang="x-none" altLang="zh-CN" sz="20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x-none" altLang="zh-CN" sz="2000" dirty="0"/>
                  <a:t> </a:t>
                </a:r>
                <a:r>
                  <a:rPr lang="en-US" altLang="zh-CN" sz="20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x-none" altLang="zh-CN" sz="2000" dirty="0"/>
                  <a:t>}</a:t>
                </a:r>
              </a:p>
              <a:p>
                <a:pPr marL="0" indent="0">
                  <a:buNone/>
                </a:pPr>
                <a:r>
                  <a:rPr lang="x-none" altLang="zh-CN" sz="2000" dirty="0"/>
                  <a:t>	初始概率</a:t>
                </a:r>
                <a:r>
                  <a:rPr lang="en-US" altLang="zh-CN" sz="2000" dirty="0"/>
                  <a:t> </a:t>
                </a:r>
                <a:r>
                  <a:rPr lang="el-GR" altLang="zh-CN" sz="2000" dirty="0"/>
                  <a:t>π</a:t>
                </a:r>
                <a:r>
                  <a:rPr lang="en-US" altLang="zh-CN" sz="2000" dirty="0"/>
                  <a:t> = </a:t>
                </a:r>
                <a:r>
                  <a:rPr lang="x-none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000" dirty="0"/>
                          <m:t>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000" dirty="0"/>
                          <m:t>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x-none" altLang="zh-CN" sz="2000" dirty="0"/>
                  <a:t> </a:t>
                </a:r>
                <a:r>
                  <a:rPr lang="en-US" altLang="zh-CN" sz="20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2000" dirty="0"/>
                          <m:t>π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x-none" altLang="zh-CN" sz="2000" dirty="0"/>
                  <a:t>}</a:t>
                </a:r>
              </a:p>
              <a:p>
                <a:pPr marL="0" indent="0">
                  <a:buNone/>
                </a:pPr>
                <a:r>
                  <a:rPr lang="x-none" altLang="zh-CN" sz="2000" dirty="0"/>
                  <a:t>	观测序列</a:t>
                </a:r>
                <a:r>
                  <a:rPr lang="en-US" altLang="zh-CN" sz="2000" dirty="0"/>
                  <a:t> Y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x-none" altLang="zh-CN" sz="2000" dirty="0"/>
                  <a:t> </a:t>
                </a:r>
                <a:r>
                  <a:rPr lang="en-US" altLang="zh-CN" sz="20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 dirty="0"/>
                  <a:t>}</a:t>
                </a:r>
                <a:endParaRPr lang="x-none" altLang="zh-CN" sz="2000" dirty="0"/>
              </a:p>
              <a:p>
                <a:pPr marL="0" indent="0">
                  <a:buNone/>
                </a:pPr>
                <a:r>
                  <a:rPr lang="x-none" altLang="zh-CN" sz="2000" dirty="0"/>
                  <a:t>	A</a:t>
                </a:r>
              </a:p>
              <a:p>
                <a:pPr marL="0" indent="0">
                  <a:buNone/>
                </a:pPr>
                <a:r>
                  <a:rPr lang="x-none" altLang="zh-CN" sz="2000" dirty="0"/>
                  <a:t>	B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dirty="0"/>
                  <a:t>out</a:t>
                </a:r>
                <a:r>
                  <a:rPr lang="x-none" altLang="zh-CN" dirty="0"/>
                  <a:t>put: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状态序列</a:t>
                </a:r>
                <a:r>
                  <a:rPr lang="en-US" altLang="zh-CN" sz="2000" dirty="0"/>
                  <a:t> Z = </a:t>
                </a:r>
                <a:r>
                  <a:rPr lang="x-none" altLang="zh-CN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x-none" altLang="zh-CN" sz="2000" dirty="0"/>
                  <a:t> </a:t>
                </a:r>
                <a:r>
                  <a:rPr lang="en-US" altLang="zh-CN" sz="20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x-none" altLang="zh-CN" sz="2000" dirty="0"/>
                  <a:t>}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10382249" cy="4851400"/>
              </a:xfrm>
              <a:blipFill>
                <a:blip r:embed="rId2"/>
                <a:stretch>
                  <a:fillRect l="-1527" t="-1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1B2764-9F1B-4020-B9D2-95864C4EF6CD}"/>
              </a:ext>
            </a:extLst>
          </p:cNvPr>
          <p:cNvSpPr txBox="1"/>
          <p:nvPr/>
        </p:nvSpPr>
        <p:spPr>
          <a:xfrm>
            <a:off x="6949440" y="2716578"/>
            <a:ext cx="5154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rgbClr val="00B050"/>
                </a:solidFill>
                <a:sym typeface="+mn-ea"/>
              </a:rPr>
              <a:t>隐含状态的数量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 K</a:t>
            </a:r>
            <a:r>
              <a:rPr lang="zh-CN" altLang="en-US" dirty="0">
                <a:solidFill>
                  <a:srgbClr val="00B050"/>
                </a:solidFill>
                <a:sym typeface="+mn-ea"/>
              </a:rPr>
              <a:t>个</a:t>
            </a:r>
            <a:endParaRPr lang="x-none" altLang="zh-CN" dirty="0">
              <a:solidFill>
                <a:srgbClr val="00B050"/>
              </a:solidFill>
              <a:sym typeface="+mn-ea"/>
            </a:endParaRPr>
          </a:p>
          <a:p>
            <a:pPr algn="ctr"/>
            <a:endParaRPr lang="en-US" altLang="zh-CN" dirty="0">
              <a:solidFill>
                <a:srgbClr val="00B050"/>
              </a:solidFill>
              <a:sym typeface="+mn-ea"/>
            </a:endParaRPr>
          </a:p>
          <a:p>
            <a:pPr algn="ctr"/>
            <a:r>
              <a:rPr lang="x-none" altLang="zh-CN" dirty="0">
                <a:solidFill>
                  <a:srgbClr val="00B050"/>
                </a:solidFill>
                <a:sym typeface="+mn-ea"/>
              </a:rPr>
              <a:t>可见状态链</a:t>
            </a:r>
          </a:p>
          <a:p>
            <a:pPr algn="ctr"/>
            <a:endParaRPr lang="en-US" altLang="zh-CN" dirty="0">
              <a:solidFill>
                <a:srgbClr val="00B050"/>
              </a:solidFill>
              <a:sym typeface="+mn-ea"/>
            </a:endParaRPr>
          </a:p>
          <a:p>
            <a:pPr algn="ctr"/>
            <a:r>
              <a:rPr lang="x-none" altLang="zh-CN" dirty="0">
                <a:solidFill>
                  <a:srgbClr val="00B050"/>
                </a:solidFill>
                <a:sym typeface="+mn-ea"/>
              </a:rPr>
              <a:t>A</a:t>
            </a:r>
          </a:p>
          <a:p>
            <a:pPr algn="ctr"/>
            <a:endParaRPr lang="en-US" altLang="zh-CN" dirty="0">
              <a:solidFill>
                <a:srgbClr val="00B050"/>
              </a:solidFill>
              <a:sym typeface="+mn-ea"/>
            </a:endParaRPr>
          </a:p>
          <a:p>
            <a:pPr algn="ctr"/>
            <a:r>
              <a:rPr lang="x-none" altLang="zh-CN" dirty="0">
                <a:solidFill>
                  <a:srgbClr val="00B050"/>
                </a:solidFill>
                <a:sym typeface="+mn-ea"/>
              </a:rPr>
              <a:t>B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BE3928-A5BD-40C5-BB4E-65EFB44B25E0}"/>
              </a:ext>
            </a:extLst>
          </p:cNvPr>
          <p:cNvCxnSpPr>
            <a:cxnSpLocks/>
          </p:cNvCxnSpPr>
          <p:nvPr/>
        </p:nvCxnSpPr>
        <p:spPr>
          <a:xfrm flipH="1">
            <a:off x="5337810" y="2939375"/>
            <a:ext cx="3227070" cy="409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0E66CD-82B1-4FDD-B6AE-EBB9449B349B}"/>
              </a:ext>
            </a:extLst>
          </p:cNvPr>
          <p:cNvCxnSpPr>
            <a:cxnSpLocks/>
          </p:cNvCxnSpPr>
          <p:nvPr/>
        </p:nvCxnSpPr>
        <p:spPr>
          <a:xfrm flipH="1" flipV="1">
            <a:off x="5417820" y="2982206"/>
            <a:ext cx="3474720" cy="446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51C7F62-BE15-4BD6-A22B-BEFD3E9507F6}"/>
              </a:ext>
            </a:extLst>
          </p:cNvPr>
          <p:cNvCxnSpPr>
            <a:cxnSpLocks/>
          </p:cNvCxnSpPr>
          <p:nvPr/>
        </p:nvCxnSpPr>
        <p:spPr>
          <a:xfrm flipH="1">
            <a:off x="5337810" y="3471831"/>
            <a:ext cx="3554730" cy="632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DA9809-1AC8-4CB1-91ED-783DD0BA307B}"/>
              </a:ext>
            </a:extLst>
          </p:cNvPr>
          <p:cNvCxnSpPr>
            <a:cxnSpLocks/>
          </p:cNvCxnSpPr>
          <p:nvPr/>
        </p:nvCxnSpPr>
        <p:spPr>
          <a:xfrm flipH="1">
            <a:off x="2484120" y="4512807"/>
            <a:ext cx="6911340" cy="3110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9A7A0E-5AAB-4453-AFC0-32624D3ED282}"/>
              </a:ext>
            </a:extLst>
          </p:cNvPr>
          <p:cNvCxnSpPr>
            <a:cxnSpLocks/>
          </p:cNvCxnSpPr>
          <p:nvPr/>
        </p:nvCxnSpPr>
        <p:spPr>
          <a:xfrm flipH="1">
            <a:off x="2484120" y="4012020"/>
            <a:ext cx="6911340" cy="442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解码问题 </a:t>
            </a:r>
            <a:r>
              <a:rPr lang="en-US" altLang="zh-CN" dirty="0"/>
              <a:t>——</a:t>
            </a:r>
            <a:r>
              <a:rPr lang="x-none" altLang="zh-CN" dirty="0"/>
              <a:t>Viterbi算法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step1</a:t>
                </a:r>
                <a:r>
                  <a:rPr lang="x-none" altLang="zh-CN" dirty="0"/>
                  <a:t>:</a:t>
                </a:r>
                <a:r>
                  <a:rPr lang="zh-CN" altLang="en-US" dirty="0"/>
                  <a:t>初始化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endParaRPr lang="x-none" altLang="zh-CN" dirty="0"/>
              </a:p>
              <a:p>
                <a:pPr marL="0" indent="0">
                  <a:buNone/>
                </a:pPr>
                <a:r>
                  <a:rPr lang="x-none" altLang="zh-CN" sz="2000" dirty="0"/>
                  <a:t>	</a:t>
                </a:r>
                <a:endParaRPr lang="en-US" altLang="zh-CN" sz="20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x-none" altLang="zh-CN" sz="1800" dirty="0"/>
                  <a:t>初始概率</a:t>
                </a:r>
                <a:r>
                  <a:rPr lang="en-US" altLang="zh-CN" sz="1800" dirty="0"/>
                  <a:t> </a:t>
                </a:r>
                <a:r>
                  <a:rPr lang="el-GR" altLang="zh-CN" sz="1800" dirty="0"/>
                  <a:t>π</a:t>
                </a:r>
                <a:r>
                  <a:rPr lang="en-US" altLang="zh-CN" sz="1800" dirty="0"/>
                  <a:t> = </a:t>
                </a:r>
                <a:r>
                  <a:rPr lang="x-none" altLang="zh-CN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,</a:t>
                </a:r>
                <a:r>
                  <a:rPr lang="x-none" altLang="zh-CN" sz="1800" dirty="0"/>
                  <a:t> </a:t>
                </a:r>
                <a:r>
                  <a:rPr lang="en-US" altLang="zh-CN" sz="18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x-none" altLang="zh-CN" sz="1800" dirty="0"/>
                  <a:t>}</a:t>
                </a:r>
              </a:p>
              <a:p>
                <a:r>
                  <a:rPr lang="x-none" altLang="zh-CN" sz="1800" dirty="0"/>
                  <a:t>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7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089805"/>
                  </p:ext>
                </p:extLst>
              </p:nvPr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089805"/>
                  </p:ext>
                </p:extLst>
              </p:nvPr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/>
              <p:nvPr/>
            </p:nvSpPr>
            <p:spPr>
              <a:xfrm>
                <a:off x="7397434" y="745322"/>
                <a:ext cx="2604135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dirty="0"/>
                          <m:t>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el-GR" altLang="zh-CN" dirty="0"/>
                  <a:t>ϵ</a:t>
                </a:r>
                <a:r>
                  <a:rPr lang="en-US" altLang="zh-CN" dirty="0"/>
                  <a:t> {1,2,…,K}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34" y="745322"/>
                <a:ext cx="2604135" cy="393121"/>
              </a:xfrm>
              <a:prstGeom prst="rect">
                <a:avLst/>
              </a:prstGeom>
              <a:blipFill>
                <a:blip r:embed="rId4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95D0C7B-5A0E-416F-B4CF-61B96B6B508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271704" y="1138443"/>
            <a:ext cx="1427798" cy="1090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AC39856-1CBD-43D1-A267-1375183BA0B3}"/>
              </a:ext>
            </a:extLst>
          </p:cNvPr>
          <p:cNvSpPr/>
          <p:nvPr/>
        </p:nvSpPr>
        <p:spPr>
          <a:xfrm>
            <a:off x="6537960" y="2068830"/>
            <a:ext cx="1257300" cy="1884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/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996626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996626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/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2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Viterbi算法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step2</a:t>
                </a:r>
                <a:r>
                  <a:rPr lang="x-none" altLang="zh-CN" dirty="0"/>
                  <a:t>:</a:t>
                </a:r>
                <a:r>
                  <a:rPr lang="zh-CN" altLang="en-US" dirty="0"/>
                  <a:t>填充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矩阵</m:t>
                    </m:r>
                  </m:oMath>
                </a14:m>
                <a:endParaRPr lang="x-none" altLang="zh-CN" dirty="0"/>
              </a:p>
              <a:p>
                <a:pPr marL="0" indent="0">
                  <a:buNone/>
                </a:pPr>
                <a:r>
                  <a:rPr lang="x-none" altLang="zh-CN" sz="2000" dirty="0"/>
                  <a:t>	</a:t>
                </a:r>
                <a:endParaRPr lang="en-US" altLang="zh-CN" sz="20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r>
                  <a:rPr lang="x-none" altLang="zh-CN" sz="1800" dirty="0"/>
                  <a:t>初始概率</a:t>
                </a:r>
                <a:r>
                  <a:rPr lang="en-US" altLang="zh-CN" sz="1800" dirty="0"/>
                  <a:t> </a:t>
                </a:r>
                <a:r>
                  <a:rPr lang="el-GR" altLang="zh-CN" sz="1800" dirty="0"/>
                  <a:t>π</a:t>
                </a:r>
                <a:r>
                  <a:rPr lang="en-US" altLang="zh-CN" sz="1800" dirty="0"/>
                  <a:t> = </a:t>
                </a:r>
                <a:r>
                  <a:rPr lang="x-none" altLang="zh-CN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,</a:t>
                </a:r>
                <a:r>
                  <a:rPr lang="x-none" altLang="zh-CN" sz="1800" dirty="0"/>
                  <a:t> </a:t>
                </a:r>
                <a:r>
                  <a:rPr lang="en-US" altLang="zh-CN" sz="18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zh-CN" sz="1800" dirty="0"/>
                          <m:t>π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x-none" altLang="zh-CN" sz="1800" dirty="0"/>
                  <a:t>}</a:t>
                </a:r>
                <a:endParaRPr lang="en-US" altLang="zh-CN" sz="1800" dirty="0"/>
              </a:p>
              <a:p>
                <a:r>
                  <a:rPr lang="en-US" altLang="zh-CN" sz="1800" dirty="0"/>
                  <a:t>A</a:t>
                </a:r>
                <a:endParaRPr lang="x-none" altLang="zh-CN" sz="1800" dirty="0"/>
              </a:p>
              <a:p>
                <a:r>
                  <a:rPr lang="x-none" altLang="zh-CN" sz="1800" dirty="0"/>
                  <a:t>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7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639895"/>
                  </p:ext>
                </p:extLst>
              </p:nvPr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1639895"/>
                  </p:ext>
                </p:extLst>
              </p:nvPr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/>
              <p:nvPr/>
            </p:nvSpPr>
            <p:spPr>
              <a:xfrm>
                <a:off x="4324350" y="604792"/>
                <a:ext cx="7867650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	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el-GR" altLang="zh-CN" dirty="0"/>
                  <a:t>ϵ</a:t>
                </a:r>
                <a:r>
                  <a:rPr lang="en-US" altLang="zh-CN" dirty="0"/>
                  <a:t> {2,3,…,T}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k </a:t>
                </a:r>
                <a:r>
                  <a:rPr lang="el-GR" altLang="zh-CN" dirty="0"/>
                  <a:t>ϵ</a:t>
                </a:r>
                <a:r>
                  <a:rPr lang="en-US" altLang="zh-CN" dirty="0"/>
                  <a:t> {1,2,…,K}</a:t>
                </a:r>
              </a:p>
              <a:p>
                <a:pPr algn="r"/>
                <a:r>
                  <a:rPr lang="zh-CN" altLang="en-US" dirty="0"/>
                  <a:t>上个状态是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，当前状态是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，当前观测值是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604792"/>
                <a:ext cx="7867650" cy="673518"/>
              </a:xfrm>
              <a:prstGeom prst="rect">
                <a:avLst/>
              </a:prstGeom>
              <a:blipFill>
                <a:blip r:embed="rId4"/>
                <a:stretch>
                  <a:fillRect l="-620" t="-4505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/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70294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70294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/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58C301-2CF2-4A82-A338-AE59AE834E2F}"/>
              </a:ext>
            </a:extLst>
          </p:cNvPr>
          <p:cNvCxnSpPr/>
          <p:nvPr/>
        </p:nvCxnSpPr>
        <p:spPr>
          <a:xfrm>
            <a:off x="5726430" y="1012010"/>
            <a:ext cx="2160270" cy="1297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D53130F-CA6C-430B-9572-16E79F82C6E9}"/>
              </a:ext>
            </a:extLst>
          </p:cNvPr>
          <p:cNvSpPr/>
          <p:nvPr/>
        </p:nvSpPr>
        <p:spPr>
          <a:xfrm>
            <a:off x="7475220" y="2068830"/>
            <a:ext cx="4389120" cy="190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D6B72D-2172-4F32-A7D7-532FA0DE97B7}"/>
              </a:ext>
            </a:extLst>
          </p:cNvPr>
          <p:cNvSpPr/>
          <p:nvPr/>
        </p:nvSpPr>
        <p:spPr>
          <a:xfrm>
            <a:off x="7349490" y="2046790"/>
            <a:ext cx="1611630" cy="64806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B98FAD-C617-45D6-B84E-690B33809389}"/>
                  </a:ext>
                </a:extLst>
              </p:cNvPr>
              <p:cNvSpPr txBox="1"/>
              <p:nvPr/>
            </p:nvSpPr>
            <p:spPr>
              <a:xfrm>
                <a:off x="8670924" y="2370824"/>
                <a:ext cx="2911475" cy="1548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	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B98FAD-C617-45D6-B84E-690B3380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24" y="2370824"/>
                <a:ext cx="2911475" cy="1548694"/>
              </a:xfrm>
              <a:prstGeom prst="rect">
                <a:avLst/>
              </a:prstGeom>
              <a:blipFill>
                <a:blip r:embed="rId8"/>
                <a:stretch>
                  <a:fillRect l="-1674" t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6CB227-69F3-4906-AA60-B7E2465A1CFA}"/>
                  </a:ext>
                </a:extLst>
              </p:cNvPr>
              <p:cNvSpPr txBox="1"/>
              <p:nvPr/>
            </p:nvSpPr>
            <p:spPr>
              <a:xfrm>
                <a:off x="2325369" y="4049404"/>
                <a:ext cx="3770631" cy="673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Arg_max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/>
              </a:p>
              <a:p>
                <a:r>
                  <a:rPr lang="en-US" altLang="zh-CN" dirty="0"/>
                  <a:t>i </a:t>
                </a:r>
                <a:r>
                  <a:rPr lang="el-GR" altLang="zh-CN" dirty="0"/>
                  <a:t>ϵ</a:t>
                </a:r>
                <a:r>
                  <a:rPr lang="en-US" altLang="zh-CN" dirty="0"/>
                  <a:t> {2,3,…,T} </a:t>
                </a:r>
                <a:r>
                  <a:rPr lang="zh-CN" altLang="en-US" dirty="0"/>
                  <a:t>， </a:t>
                </a:r>
                <a:r>
                  <a:rPr lang="en-US" altLang="zh-CN" dirty="0"/>
                  <a:t>k </a:t>
                </a:r>
                <a:r>
                  <a:rPr lang="el-GR" altLang="zh-CN" dirty="0"/>
                  <a:t>ϵ</a:t>
                </a:r>
                <a:r>
                  <a:rPr lang="en-US" altLang="zh-CN" dirty="0"/>
                  <a:t> {1,2,…,K}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6CB227-69F3-4906-AA60-B7E2465A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369" y="4049404"/>
                <a:ext cx="3770631" cy="673518"/>
              </a:xfrm>
              <a:prstGeom prst="rect">
                <a:avLst/>
              </a:prstGeom>
              <a:blipFill>
                <a:blip r:embed="rId9"/>
                <a:stretch>
                  <a:fillRect l="-1292" t="-4505" b="-1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EDBCEFB-4A91-40B7-9C63-926C01F5C801}"/>
              </a:ext>
            </a:extLst>
          </p:cNvPr>
          <p:cNvCxnSpPr>
            <a:cxnSpLocks/>
          </p:cNvCxnSpPr>
          <p:nvPr/>
        </p:nvCxnSpPr>
        <p:spPr>
          <a:xfrm>
            <a:off x="5342253" y="4226496"/>
            <a:ext cx="2416812" cy="677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8BA3C3-F160-47CB-9CA2-1D32172BC960}"/>
              </a:ext>
            </a:extLst>
          </p:cNvPr>
          <p:cNvSpPr/>
          <p:nvPr/>
        </p:nvSpPr>
        <p:spPr>
          <a:xfrm>
            <a:off x="7475220" y="4585541"/>
            <a:ext cx="4389120" cy="190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E6B402-E9DD-4904-A399-983F10361C24}"/>
              </a:ext>
            </a:extLst>
          </p:cNvPr>
          <p:cNvSpPr/>
          <p:nvPr/>
        </p:nvSpPr>
        <p:spPr>
          <a:xfrm>
            <a:off x="9076692" y="2694858"/>
            <a:ext cx="2251710" cy="3747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343CD7D-2377-46C4-9A93-27C9E0287196}"/>
              </a:ext>
            </a:extLst>
          </p:cNvPr>
          <p:cNvSpPr/>
          <p:nvPr/>
        </p:nvSpPr>
        <p:spPr>
          <a:xfrm>
            <a:off x="7345044" y="4511459"/>
            <a:ext cx="1611630" cy="64806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051CBE4-688F-4755-A87F-0604327C59D5}"/>
              </a:ext>
            </a:extLst>
          </p:cNvPr>
          <p:cNvCxnSpPr>
            <a:cxnSpLocks/>
          </p:cNvCxnSpPr>
          <p:nvPr/>
        </p:nvCxnSpPr>
        <p:spPr>
          <a:xfrm flipH="1">
            <a:off x="8198801" y="2875833"/>
            <a:ext cx="818517" cy="15394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89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9" grpId="0"/>
      <p:bldP spid="7" grpId="0" animBg="1"/>
      <p:bldP spid="9" grpId="0" animBg="1"/>
      <p:bldP spid="10" grpId="0"/>
      <p:bldP spid="16" grpId="0"/>
      <p:bldP spid="20" grpId="0" animBg="1"/>
      <p:bldP spid="13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Viterbi算法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step3</a:t>
                </a:r>
                <a:r>
                  <a:rPr lang="x-none" altLang="zh-CN" dirty="0"/>
                  <a:t>:</a:t>
                </a:r>
                <a:r>
                  <a:rPr lang="zh-CN" altLang="en-US" dirty="0"/>
                  <a:t>选取隐状态序列</a:t>
                </a:r>
                <a:endParaRPr lang="x-none" altLang="zh-CN" dirty="0"/>
              </a:p>
              <a:p>
                <a:pPr marL="0" indent="0">
                  <a:buNone/>
                </a:pPr>
                <a:r>
                  <a:rPr lang="x-none" altLang="zh-CN" sz="2000" dirty="0"/>
                  <a:t>	</a:t>
                </a:r>
                <a:endParaRPr lang="en-US" altLang="zh-CN" sz="2000" dirty="0"/>
              </a:p>
              <a:p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1400" dirty="0"/>
                  <a:t>上一步到当前状态的最大可能性</a:t>
                </a:r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endParaRPr lang="en-US" altLang="zh-CN" sz="1400" dirty="0"/>
              </a:p>
              <a:p>
                <a:endParaRPr lang="en-US" altLang="zh-CN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/>
                  <a:t>：上一步最有可能的状态</a:t>
                </a:r>
                <a:endParaRPr lang="en-US" altLang="zh-CN" sz="1400" dirty="0"/>
              </a:p>
              <a:p>
                <a:endParaRPr lang="en-US" altLang="zh-CN" sz="1800" dirty="0"/>
              </a:p>
              <a:p>
                <a:pPr marL="0" indent="0"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7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633718" y="179399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/>
              <p:nvPr/>
            </p:nvSpPr>
            <p:spPr>
              <a:xfrm>
                <a:off x="8343899" y="2652613"/>
                <a:ext cx="2647950" cy="67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99" y="2652613"/>
                <a:ext cx="2647950" cy="673517"/>
              </a:xfrm>
              <a:prstGeom prst="rect">
                <a:avLst/>
              </a:prstGeom>
              <a:blipFill>
                <a:blip r:embed="rId4"/>
                <a:stretch>
                  <a:fillRect l="-2074" t="-4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/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C1B7667-86C9-4A9F-8F11-E180025D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2490655"/>
                <a:ext cx="9829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174708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174708"/>
                  </p:ext>
                </p:extLst>
              </p:nvPr>
            </p:nvGraphicFramePr>
            <p:xfrm>
              <a:off x="5633718" y="4346626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7692" r="-4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99401" t="-7692" r="-300599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1205" t="-7692" r="-202410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501205" t="-7692" r="-2410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107692" r="-403012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207692" r="-403012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602" t="-407692" r="-403012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/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22B97E1-86C7-4081-B02A-AB1245A05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50" y="5043285"/>
                <a:ext cx="98298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6CB227-69F3-4906-AA60-B7E2465A1CFA}"/>
                  </a:ext>
                </a:extLst>
              </p:cNvPr>
              <p:cNvSpPr txBox="1"/>
              <p:nvPr/>
            </p:nvSpPr>
            <p:spPr>
              <a:xfrm>
                <a:off x="8138157" y="5137412"/>
                <a:ext cx="3770631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Arg_max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D6CB227-69F3-4906-AA60-B7E2465A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57" y="5137412"/>
                <a:ext cx="3770631" cy="396519"/>
              </a:xfrm>
              <a:prstGeom prst="rect">
                <a:avLst/>
              </a:prstGeom>
              <a:blipFill>
                <a:blip r:embed="rId8"/>
                <a:stretch>
                  <a:fillRect l="-1292"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63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Viterbi算法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1" y="1600200"/>
            <a:ext cx="4433567" cy="6743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step3</a:t>
            </a:r>
            <a:r>
              <a:rPr lang="x-none" altLang="zh-CN" dirty="0"/>
              <a:t>:</a:t>
            </a:r>
            <a:r>
              <a:rPr lang="zh-CN" altLang="en-US" dirty="0"/>
              <a:t>选取隐状态序列</a:t>
            </a:r>
            <a:endParaRPr lang="x-none" altLang="zh-CN" dirty="0"/>
          </a:p>
          <a:p>
            <a:pPr marL="0" indent="0">
              <a:buNone/>
            </a:pPr>
            <a:r>
              <a:rPr lang="x-none" altLang="zh-CN" sz="2000" dirty="0"/>
              <a:t>	</a:t>
            </a:r>
            <a:endParaRPr lang="en-US" altLang="zh-CN" sz="2000" dirty="0"/>
          </a:p>
          <a:p>
            <a:endParaRPr lang="en-US" altLang="zh-CN" sz="1400" i="1" dirty="0">
              <a:latin typeface="Cambria Math" panose="02040503050406030204" pitchFamily="18" charset="0"/>
            </a:endParaRP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  <a:p>
            <a:pPr marL="0" indent="0">
              <a:buNone/>
            </a:pPr>
            <a:endParaRPr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190221"/>
                  </p:ext>
                </p:extLst>
              </p:nvPr>
            </p:nvGraphicFramePr>
            <p:xfrm>
              <a:off x="1303017" y="2201617"/>
              <a:ext cx="4792986" cy="1899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831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5079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7338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7338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5079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73387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7412D2F-F10A-4CDF-BDC2-35D79EFA8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190221"/>
                  </p:ext>
                </p:extLst>
              </p:nvPr>
            </p:nvGraphicFramePr>
            <p:xfrm>
              <a:off x="1303017" y="2201617"/>
              <a:ext cx="4792986" cy="18994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831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333" r="-400758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527" t="-8333" r="-303817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527" t="-8333" r="-203817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2290" t="-8333" r="-3053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1563" r="-400758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1563" r="-400758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893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5313" r="-40075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/>
              <p:nvPr/>
            </p:nvSpPr>
            <p:spPr>
              <a:xfrm>
                <a:off x="1478279" y="1879471"/>
                <a:ext cx="464821" cy="64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50AA89B-68A1-4FA1-AE0C-3C2BFE1C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79" y="1879471"/>
                <a:ext cx="464821" cy="6442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29251"/>
                  </p:ext>
                </p:extLst>
              </p:nvPr>
            </p:nvGraphicFramePr>
            <p:xfrm>
              <a:off x="1303014" y="4346869"/>
              <a:ext cx="4792986" cy="2008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831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40164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5888FE-A47D-49A4-83B1-D4C7202CE7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29251"/>
                  </p:ext>
                </p:extLst>
              </p:nvPr>
            </p:nvGraphicFramePr>
            <p:xfrm>
              <a:off x="1303014" y="4346869"/>
              <a:ext cx="4792986" cy="2008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831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798831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401642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63" t="-7576" r="-404580" b="-4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99242" t="-7576" r="-301515" b="-4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1527" t="-7576" r="-203817" b="-4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1527" t="-7576" r="-3817" b="-4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63" t="-107576" r="-404580" b="-3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63" t="-207576" r="-404580" b="-2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40164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763" t="-407576" r="-404580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A015F6-25DD-4D75-880B-6CEADD3ACC15}"/>
                  </a:ext>
                </a:extLst>
              </p:cNvPr>
              <p:cNvSpPr txBox="1"/>
              <p:nvPr/>
            </p:nvSpPr>
            <p:spPr>
              <a:xfrm>
                <a:off x="1501140" y="4056180"/>
                <a:ext cx="44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A015F6-25DD-4D75-880B-6CEADD3A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140" y="4056180"/>
                <a:ext cx="4419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49938E66-1420-4E96-BC0E-11D09740EFF2}"/>
              </a:ext>
            </a:extLst>
          </p:cNvPr>
          <p:cNvSpPr/>
          <p:nvPr/>
        </p:nvSpPr>
        <p:spPr>
          <a:xfrm>
            <a:off x="5242557" y="2112027"/>
            <a:ext cx="956312" cy="2148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622B3C-8BC9-4B77-A251-24DE69D5EEC3}"/>
              </a:ext>
            </a:extLst>
          </p:cNvPr>
          <p:cNvSpPr txBox="1"/>
          <p:nvPr/>
        </p:nvSpPr>
        <p:spPr>
          <a:xfrm>
            <a:off x="6706874" y="1927362"/>
            <a:ext cx="186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Find </a:t>
            </a:r>
            <a:r>
              <a:rPr lang="en-US" altLang="zh-CN" dirty="0" err="1">
                <a:solidFill>
                  <a:srgbClr val="FF0000"/>
                </a:solidFill>
              </a:rPr>
              <a:t>arg_max</a:t>
            </a:r>
            <a:r>
              <a:rPr lang="en-US" altLang="zh-CN" dirty="0">
                <a:solidFill>
                  <a:srgbClr val="FF0000"/>
                </a:solidFill>
              </a:rPr>
              <a:t>: 2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D7F9D5-7F06-4483-968A-57405C1F5EC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911846" y="2112028"/>
            <a:ext cx="795028" cy="103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31BBB8-BFC1-4B4A-B77A-265D9C974302}"/>
                  </a:ext>
                </a:extLst>
              </p:cNvPr>
              <p:cNvSpPr/>
              <p:nvPr/>
            </p:nvSpPr>
            <p:spPr>
              <a:xfrm>
                <a:off x="7069453" y="5421097"/>
                <a:ext cx="43637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/>
                  <a:t>Z = </a:t>
                </a:r>
                <a:r>
                  <a:rPr lang="x-none" altLang="zh-CN" sz="36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x-none" altLang="zh-CN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600" dirty="0"/>
                  <a:t>,</a:t>
                </a:r>
                <a:r>
                  <a:rPr lang="x-none" altLang="zh-CN" sz="3600" dirty="0"/>
                  <a:t> </a:t>
                </a:r>
                <a:r>
                  <a:rPr lang="en-US" altLang="zh-CN" sz="3600" dirty="0"/>
                  <a:t>…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36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x-none" altLang="zh-CN" sz="3600" dirty="0"/>
                  <a:t>}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831BBB8-BFC1-4B4A-B77A-265D9C974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53" y="5421097"/>
                <a:ext cx="4363724" cy="646331"/>
              </a:xfrm>
              <a:prstGeom prst="rect">
                <a:avLst/>
              </a:prstGeom>
              <a:blipFill>
                <a:blip r:embed="rId6"/>
                <a:stretch>
                  <a:fillRect l="-4330"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3FABC1-570E-467E-AB14-9D41F07790BC}"/>
                  </a:ext>
                </a:extLst>
              </p:cNvPr>
              <p:cNvSpPr txBox="1"/>
              <p:nvPr/>
            </p:nvSpPr>
            <p:spPr>
              <a:xfrm>
                <a:off x="9886950" y="1872992"/>
                <a:ext cx="826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03FABC1-570E-467E-AB14-9D41F077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50" y="1872992"/>
                <a:ext cx="82677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3435EFEC-9F9E-48A6-A1F4-B4CC2E91DD4C}"/>
              </a:ext>
            </a:extLst>
          </p:cNvPr>
          <p:cNvSpPr/>
          <p:nvPr/>
        </p:nvSpPr>
        <p:spPr>
          <a:xfrm>
            <a:off x="5193663" y="4582843"/>
            <a:ext cx="956312" cy="20082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116E21-F454-48B8-9B32-29672C7A8A53}"/>
                  </a:ext>
                </a:extLst>
              </p:cNvPr>
              <p:cNvSpPr txBox="1"/>
              <p:nvPr/>
            </p:nvSpPr>
            <p:spPr>
              <a:xfrm>
                <a:off x="2309501" y="3343930"/>
                <a:ext cx="2647950" cy="673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F116E21-F454-48B8-9B32-29672C7A8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01" y="3343930"/>
                <a:ext cx="2647950" cy="673517"/>
              </a:xfrm>
              <a:prstGeom prst="rect">
                <a:avLst/>
              </a:prstGeom>
              <a:blipFill>
                <a:blip r:embed="rId8"/>
                <a:stretch>
                  <a:fillRect l="-2074"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034BEC-8447-4551-8D73-D70C183261B7}"/>
                  </a:ext>
                </a:extLst>
              </p:cNvPr>
              <p:cNvSpPr txBox="1"/>
              <p:nvPr/>
            </p:nvSpPr>
            <p:spPr>
              <a:xfrm>
                <a:off x="2141215" y="5586948"/>
                <a:ext cx="3770631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Arg_max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034BEC-8447-4551-8D73-D70C1832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215" y="5586948"/>
                <a:ext cx="3770631" cy="396519"/>
              </a:xfrm>
              <a:prstGeom prst="rect">
                <a:avLst/>
              </a:prstGeom>
              <a:blipFill>
                <a:blip r:embed="rId9"/>
                <a:stretch>
                  <a:fillRect l="-1292" t="-7576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7D019B0-4046-41D3-B255-1F8ECE2E938C}"/>
              </a:ext>
            </a:extLst>
          </p:cNvPr>
          <p:cNvSpPr txBox="1"/>
          <p:nvPr/>
        </p:nvSpPr>
        <p:spPr>
          <a:xfrm>
            <a:off x="6706874" y="2564295"/>
            <a:ext cx="239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查找上一个时间点最有可能的状态</a:t>
            </a:r>
            <a:r>
              <a:rPr lang="en-US" altLang="zh-CN" dirty="0">
                <a:solidFill>
                  <a:srgbClr val="FF0000"/>
                </a:solidFill>
              </a:rPr>
              <a:t>:1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99649FA-51DD-4A23-B518-0C2528B691C1}"/>
                  </a:ext>
                </a:extLst>
              </p:cNvPr>
              <p:cNvSpPr txBox="1"/>
              <p:nvPr/>
            </p:nvSpPr>
            <p:spPr>
              <a:xfrm>
                <a:off x="9886948" y="2702795"/>
                <a:ext cx="1120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99649FA-51DD-4A23-B518-0C2528B69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48" y="2702795"/>
                <a:ext cx="1120141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D490765-6C1E-456E-87A8-EFDD91D2260A}"/>
              </a:ext>
            </a:extLst>
          </p:cNvPr>
          <p:cNvCxnSpPr>
            <a:cxnSpLocks/>
          </p:cNvCxnSpPr>
          <p:nvPr/>
        </p:nvCxnSpPr>
        <p:spPr>
          <a:xfrm flipH="1">
            <a:off x="5746119" y="2953837"/>
            <a:ext cx="1019173" cy="2329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684ACBB-DD9A-439A-8E2C-415FF57A59C7}"/>
              </a:ext>
            </a:extLst>
          </p:cNvPr>
          <p:cNvSpPr txBox="1"/>
          <p:nvPr/>
        </p:nvSpPr>
        <p:spPr>
          <a:xfrm>
            <a:off x="6702431" y="3680688"/>
            <a:ext cx="239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再次查找上一个时间点最有可能的状态</a:t>
            </a:r>
            <a:r>
              <a:rPr lang="en-US" altLang="zh-CN" dirty="0">
                <a:solidFill>
                  <a:srgbClr val="FF0000"/>
                </a:solidFill>
              </a:rPr>
              <a:t>:2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1467B3-F3FA-4147-AB94-4026C691A84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42199" y="4003854"/>
            <a:ext cx="1860232" cy="858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187D5E0-E96E-4F64-BEEE-66398CCC94BA}"/>
              </a:ext>
            </a:extLst>
          </p:cNvPr>
          <p:cNvSpPr/>
          <p:nvPr/>
        </p:nvSpPr>
        <p:spPr>
          <a:xfrm>
            <a:off x="4370707" y="4518281"/>
            <a:ext cx="956312" cy="21486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A4DB42-9574-4508-A7EC-50FAC92FBA66}"/>
                  </a:ext>
                </a:extLst>
              </p:cNvPr>
              <p:cNvSpPr txBox="1"/>
              <p:nvPr/>
            </p:nvSpPr>
            <p:spPr>
              <a:xfrm>
                <a:off x="9886948" y="3779009"/>
                <a:ext cx="1120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x-none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A4DB42-9574-4508-A7EC-50FAC92F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48" y="3779009"/>
                <a:ext cx="1120141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9ADA6B34-D073-435C-9B43-82829618CF77}"/>
              </a:ext>
            </a:extLst>
          </p:cNvPr>
          <p:cNvSpPr txBox="1"/>
          <p:nvPr/>
        </p:nvSpPr>
        <p:spPr>
          <a:xfrm>
            <a:off x="8055612" y="4538948"/>
            <a:ext cx="239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 animBg="1"/>
      <p:bldP spid="6" grpId="0"/>
      <p:bldP spid="14" grpId="0"/>
      <p:bldP spid="20" grpId="0" animBg="1"/>
      <p:bldP spid="21" grpId="0"/>
      <p:bldP spid="22" grpId="0"/>
      <p:bldP spid="23" grpId="0"/>
      <p:bldP spid="24" grpId="0"/>
      <p:bldP spid="26" grpId="0"/>
      <p:bldP spid="30" grpId="0" animBg="1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65DA-B476-49DC-AE17-FD2EC10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二、评估问题</a:t>
            </a:r>
            <a:r>
              <a:rPr lang="en-US" altLang="zh-CN" dirty="0"/>
              <a:t>——</a:t>
            </a:r>
            <a:r>
              <a:rPr lang="x-none" altLang="zh-CN" dirty="0"/>
              <a:t>Forward-backward算法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203442-7520-4D09-84BB-7DDA5FD8E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Formula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203442-7520-4D09-84BB-7DDA5FD8E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31F5A5-2199-40B9-8BB0-1DE38C5FE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17741"/>
                  </p:ext>
                </p:extLst>
              </p:nvPr>
            </p:nvGraphicFramePr>
            <p:xfrm>
              <a:off x="2399028" y="2786027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x-none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altLang="zh-CN" sz="1800" dirty="0"/>
                                      <m:t>π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31F5A5-2199-40B9-8BB0-1DE38C5FE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717741"/>
                  </p:ext>
                </p:extLst>
              </p:nvPr>
            </p:nvGraphicFramePr>
            <p:xfrm>
              <a:off x="2399028" y="2786027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7692" r="-403614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401" t="-7692" r="-301198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7692" r="-2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7692" r="-3012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07692" r="-403614" b="-3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207692" r="-403614" b="-2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407692" r="-403614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2AE3CA8-4CB7-4230-B1AD-249E7AD56EFA}"/>
              </a:ext>
            </a:extLst>
          </p:cNvPr>
          <p:cNvCxnSpPr/>
          <p:nvPr/>
        </p:nvCxnSpPr>
        <p:spPr>
          <a:xfrm>
            <a:off x="2990214" y="5474970"/>
            <a:ext cx="4892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4F8D343-CC8E-4C30-95AC-0167802BCA55}"/>
              </a:ext>
            </a:extLst>
          </p:cNvPr>
          <p:cNvSpPr/>
          <p:nvPr/>
        </p:nvSpPr>
        <p:spPr>
          <a:xfrm>
            <a:off x="4196715" y="3042072"/>
            <a:ext cx="4389120" cy="190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208840-A3D5-486C-B403-92D010BA145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391275" y="2171929"/>
            <a:ext cx="2421896" cy="870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780D4D-57D7-4FC0-A549-287F2626F009}"/>
                  </a:ext>
                </a:extLst>
              </p:cNvPr>
              <p:cNvSpPr/>
              <p:nvPr/>
            </p:nvSpPr>
            <p:spPr>
              <a:xfrm>
                <a:off x="3905250" y="3137868"/>
                <a:ext cx="6096000" cy="21026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*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sum(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+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[2,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−1]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+ 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…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endParaRPr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4780D4D-57D7-4FC0-A549-287F2626F0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3137868"/>
                <a:ext cx="6096000" cy="2102692"/>
              </a:xfrm>
              <a:prstGeom prst="rect">
                <a:avLst/>
              </a:prstGeom>
              <a:blipFill>
                <a:blip r:embed="rId4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93D5AA61-32AA-4109-BB90-E4D0285D46A0}"/>
              </a:ext>
            </a:extLst>
          </p:cNvPr>
          <p:cNvSpPr/>
          <p:nvPr/>
        </p:nvSpPr>
        <p:spPr>
          <a:xfrm>
            <a:off x="4087178" y="3042072"/>
            <a:ext cx="1611630" cy="648068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FF967-3DF2-41E0-B1C2-1DDAF7ED4FA1}"/>
              </a:ext>
            </a:extLst>
          </p:cNvPr>
          <p:cNvSpPr txBox="1"/>
          <p:nvPr/>
        </p:nvSpPr>
        <p:spPr>
          <a:xfrm>
            <a:off x="3622046" y="2339410"/>
            <a:ext cx="301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其他状态到当前状态的概率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BBC956D-A0B1-43A3-BFD7-B677931C1CE0}"/>
                  </a:ext>
                </a:extLst>
              </p:cNvPr>
              <p:cNvSpPr txBox="1"/>
              <p:nvPr/>
            </p:nvSpPr>
            <p:spPr>
              <a:xfrm>
                <a:off x="8144204" y="1767326"/>
                <a:ext cx="3868726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BBC956D-A0B1-43A3-BFD7-B677931C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04" y="1767326"/>
                <a:ext cx="3868726" cy="422873"/>
              </a:xfrm>
              <a:prstGeom prst="rect">
                <a:avLst/>
              </a:prstGeom>
              <a:blipFill>
                <a:blip r:embed="rId5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74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/>
      <p:bldP spid="1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Outline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什么是马尔可夫模型</a:t>
            </a:r>
          </a:p>
          <a:p>
            <a:r>
              <a:rPr lang="x-none" altLang="zh-CN"/>
              <a:t>什么是隐马尔可夫模型</a:t>
            </a:r>
          </a:p>
          <a:p>
            <a:r>
              <a:rPr lang="x-none" altLang="zh-CN"/>
              <a:t>隐马尔可夫模型三类问题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E65DA-B476-49DC-AE17-FD2EC10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二、评估问题</a:t>
            </a:r>
            <a:r>
              <a:rPr lang="en-US" altLang="zh-CN" dirty="0"/>
              <a:t>——</a:t>
            </a:r>
            <a:r>
              <a:rPr lang="x-none" altLang="zh-CN" dirty="0"/>
              <a:t>Forward-backward算法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203442-7520-4D09-84BB-7DDA5FD8E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Backward Formula</a:t>
                </a: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203442-7520-4D09-84BB-7DDA5FD8E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7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31F5A5-2199-40B9-8BB0-1DE38C5FE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542550"/>
                  </p:ext>
                </p:extLst>
              </p:nvPr>
            </p:nvGraphicFramePr>
            <p:xfrm>
              <a:off x="2399028" y="2786027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C31F5A5-2199-40B9-8BB0-1DE38C5FE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542550"/>
                  </p:ext>
                </p:extLst>
              </p:nvPr>
            </p:nvGraphicFramePr>
            <p:xfrm>
              <a:off x="2399028" y="2786027"/>
              <a:ext cx="6074412" cy="197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2402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1012402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95619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7692" r="-403614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99401" t="-7692" r="-301198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01205" t="-7692" r="-203012" b="-4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01205" t="-7692" r="-3012" b="-4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9561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2AE3CA8-4CB7-4230-B1AD-249E7AD56EFA}"/>
              </a:ext>
            </a:extLst>
          </p:cNvPr>
          <p:cNvCxnSpPr/>
          <p:nvPr/>
        </p:nvCxnSpPr>
        <p:spPr>
          <a:xfrm>
            <a:off x="2990214" y="5474970"/>
            <a:ext cx="4892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399383-E2C4-439D-8BE3-F22641E9E71A}"/>
                  </a:ext>
                </a:extLst>
              </p:cNvPr>
              <p:cNvSpPr txBox="1"/>
              <p:nvPr/>
            </p:nvSpPr>
            <p:spPr>
              <a:xfrm>
                <a:off x="8103870" y="2012760"/>
                <a:ext cx="3806189" cy="71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+1]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399383-E2C4-439D-8BE3-F22641E9E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870" y="2012760"/>
                <a:ext cx="3806189" cy="719236"/>
              </a:xfrm>
              <a:prstGeom prst="rect">
                <a:avLst/>
              </a:prstGeom>
              <a:blipFill>
                <a:blip r:embed="rId4"/>
                <a:stretch>
                  <a:fillRect t="-584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4F8D343-CC8E-4C30-95AC-0167802BCA55}"/>
              </a:ext>
            </a:extLst>
          </p:cNvPr>
          <p:cNvSpPr/>
          <p:nvPr/>
        </p:nvSpPr>
        <p:spPr>
          <a:xfrm>
            <a:off x="3241674" y="3042072"/>
            <a:ext cx="4389120" cy="1903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6208840-A3D5-486C-B403-92D010BA145C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5436234" y="2372378"/>
            <a:ext cx="2667636" cy="66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B7FF967-3DF2-41E0-B1C2-1DDAF7ED4FA1}"/>
              </a:ext>
            </a:extLst>
          </p:cNvPr>
          <p:cNvSpPr txBox="1"/>
          <p:nvPr/>
        </p:nvSpPr>
        <p:spPr>
          <a:xfrm>
            <a:off x="3622046" y="2339410"/>
            <a:ext cx="301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其他状态到当前状态的概率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2421E46-E7FA-469D-A87C-E8B49B1AFD7B}"/>
              </a:ext>
            </a:extLst>
          </p:cNvPr>
          <p:cNvSpPr/>
          <p:nvPr/>
        </p:nvSpPr>
        <p:spPr>
          <a:xfrm>
            <a:off x="6315708" y="3087780"/>
            <a:ext cx="1315086" cy="52436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7052C29-280E-455D-8EF3-E43751315150}"/>
              </a:ext>
            </a:extLst>
          </p:cNvPr>
          <p:cNvCxnSpPr>
            <a:stCxn id="17" idx="6"/>
          </p:cNvCxnSpPr>
          <p:nvPr/>
        </p:nvCxnSpPr>
        <p:spPr>
          <a:xfrm>
            <a:off x="7630794" y="3349960"/>
            <a:ext cx="251460" cy="2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5EEEFB-BAA9-444F-AAD3-9D46697ADCEC}"/>
              </a:ext>
            </a:extLst>
          </p:cNvPr>
          <p:cNvCxnSpPr>
            <a:stCxn id="17" idx="6"/>
          </p:cNvCxnSpPr>
          <p:nvPr/>
        </p:nvCxnSpPr>
        <p:spPr>
          <a:xfrm>
            <a:off x="7630794" y="3349960"/>
            <a:ext cx="251460" cy="40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C0F678-4877-45D3-9CA8-23E9036406D6}"/>
              </a:ext>
            </a:extLst>
          </p:cNvPr>
          <p:cNvCxnSpPr>
            <a:stCxn id="17" idx="6"/>
          </p:cNvCxnSpPr>
          <p:nvPr/>
        </p:nvCxnSpPr>
        <p:spPr>
          <a:xfrm>
            <a:off x="7630794" y="3349960"/>
            <a:ext cx="251460" cy="877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8730956-4650-4995-BAF6-A6024102D947}"/>
              </a:ext>
            </a:extLst>
          </p:cNvPr>
          <p:cNvCxnSpPr>
            <a:stCxn id="17" idx="6"/>
          </p:cNvCxnSpPr>
          <p:nvPr/>
        </p:nvCxnSpPr>
        <p:spPr>
          <a:xfrm>
            <a:off x="7630794" y="3349960"/>
            <a:ext cx="251460" cy="121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E5C6DB-F83C-48D1-98EF-7CE824B5502D}"/>
                  </a:ext>
                </a:extLst>
              </p:cNvPr>
              <p:cNvSpPr txBox="1"/>
              <p:nvPr/>
            </p:nvSpPr>
            <p:spPr>
              <a:xfrm>
                <a:off x="8853514" y="3524757"/>
                <a:ext cx="2530766" cy="2102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SUM(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1E5C6DB-F83C-48D1-98EF-7CE824B55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514" y="3524757"/>
                <a:ext cx="2530766" cy="2102692"/>
              </a:xfrm>
              <a:prstGeom prst="rect">
                <a:avLst/>
              </a:prstGeom>
              <a:blipFill>
                <a:blip r:embed="rId5"/>
                <a:stretch>
                  <a:fillRect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2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13" grpId="0"/>
      <p:bldP spid="17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F3B58-2D24-40AF-B7EF-3DA3D78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/>
              <a:t>二、评估问题</a:t>
            </a:r>
            <a:r>
              <a:rPr lang="en-US" altLang="zh-CN" dirty="0"/>
              <a:t>——</a:t>
            </a:r>
            <a:r>
              <a:rPr lang="x-none" altLang="zh-CN" dirty="0"/>
              <a:t>Forward-backward算法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2BEFA88E-620A-4D7E-9688-69F1634B0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837843"/>
                <a:ext cx="10382249" cy="1298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1800" b="0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e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is-I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13">
                <a:extLst>
                  <a:ext uri="{FF2B5EF4-FFF2-40B4-BE49-F238E27FC236}">
                    <a16:creationId xmlns:a16="http://schemas.microsoft.com/office/drawing/2014/main" id="{2BEFA88E-620A-4D7E-9688-69F1634B0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837843"/>
                <a:ext cx="10382249" cy="1298561"/>
              </a:xfrm>
              <a:prstGeom prst="rect">
                <a:avLst/>
              </a:prstGeom>
              <a:blipFill>
                <a:blip r:embed="rId2"/>
                <a:stretch>
                  <a:fillRect b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6">
            <a:extLst>
              <a:ext uri="{FF2B5EF4-FFF2-40B4-BE49-F238E27FC236}">
                <a16:creationId xmlns:a16="http://schemas.microsoft.com/office/drawing/2014/main" id="{E7239E22-1EF9-4AE3-9037-F3E84035FA8D}"/>
              </a:ext>
            </a:extLst>
          </p:cNvPr>
          <p:cNvSpPr/>
          <p:nvPr/>
        </p:nvSpPr>
        <p:spPr>
          <a:xfrm>
            <a:off x="1446487" y="1837843"/>
            <a:ext cx="5422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对于观测序列</a:t>
            </a:r>
            <a:r>
              <a:rPr lang="en-US" altLang="zh-CN" dirty="0"/>
              <a:t>Y</a:t>
            </a:r>
            <a:r>
              <a:rPr lang="zh-CN" altLang="en-US" dirty="0"/>
              <a:t>，在时间是</a:t>
            </a:r>
            <a:r>
              <a:rPr lang="en-US" altLang="zh-CN" dirty="0"/>
              <a:t>t</a:t>
            </a:r>
            <a:r>
              <a:rPr lang="zh-CN" altLang="en-US" dirty="0"/>
              <a:t>时刻时，状态是</a:t>
            </a:r>
            <a:r>
              <a:rPr lang="en-US" altLang="zh-CN" dirty="0" err="1"/>
              <a:t>i</a:t>
            </a:r>
            <a:r>
              <a:rPr lang="zh-CN" altLang="en-US" dirty="0"/>
              <a:t>的概率：</a:t>
            </a:r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4A17E3D-3C47-4281-89D6-75B6D544D822}"/>
                  </a:ext>
                </a:extLst>
              </p:cNvPr>
              <p:cNvSpPr/>
              <p:nvPr/>
            </p:nvSpPr>
            <p:spPr>
              <a:xfrm>
                <a:off x="3616396" y="2915527"/>
                <a:ext cx="41662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𝑌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4A17E3D-3C47-4281-89D6-75B6D544D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96" y="2915527"/>
                <a:ext cx="416622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2D9AAA6A-F015-4351-9775-1268DFA1C958}"/>
                  </a:ext>
                </a:extLst>
              </p:cNvPr>
              <p:cNvSpPr/>
              <p:nvPr/>
            </p:nvSpPr>
            <p:spPr>
              <a:xfrm>
                <a:off x="3616396" y="3294132"/>
                <a:ext cx="5033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2D9AAA6A-F015-4351-9775-1268DFA1C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96" y="3294132"/>
                <a:ext cx="5033814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D2C89737-1DED-40E4-BE75-D3D2CD00BE22}"/>
                  </a:ext>
                </a:extLst>
              </p:cNvPr>
              <p:cNvSpPr/>
              <p:nvPr/>
            </p:nvSpPr>
            <p:spPr>
              <a:xfrm>
                <a:off x="3616396" y="3695714"/>
                <a:ext cx="4988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8">
                <a:extLst>
                  <a:ext uri="{FF2B5EF4-FFF2-40B4-BE49-F238E27FC236}">
                    <a16:creationId xmlns:a16="http://schemas.microsoft.com/office/drawing/2014/main" id="{D2C89737-1DED-40E4-BE75-D3D2CD00B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96" y="3695714"/>
                <a:ext cx="498880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5807F228-3BD6-4E45-AF63-4B87710FF9B2}"/>
                  </a:ext>
                </a:extLst>
              </p:cNvPr>
              <p:cNvSpPr/>
              <p:nvPr/>
            </p:nvSpPr>
            <p:spPr>
              <a:xfrm>
                <a:off x="3616396" y="4083593"/>
                <a:ext cx="4140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5807F228-3BD6-4E45-AF63-4B87710FF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96" y="4083593"/>
                <a:ext cx="414023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CE6AE23-1D73-470F-8346-2B45FC1A51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046560"/>
                  </p:ext>
                </p:extLst>
              </p:nvPr>
            </p:nvGraphicFramePr>
            <p:xfrm>
              <a:off x="1666945" y="4573447"/>
              <a:ext cx="3898902" cy="187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817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59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5908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CE6AE23-1D73-470F-8346-2B45FC1A51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0046560"/>
                  </p:ext>
                </p:extLst>
              </p:nvPr>
            </p:nvGraphicFramePr>
            <p:xfrm>
              <a:off x="1666945" y="4573447"/>
              <a:ext cx="3898902" cy="187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817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935" t="-8333" r="-5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0935" t="-8333" r="-4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0935" t="-8333" r="-3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3774" t="-8333" r="-205660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500000" t="-8333" r="-3738" b="-4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0E442CAF-EBFD-4142-B4FB-25D3B9204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514250"/>
                  </p:ext>
                </p:extLst>
              </p:nvPr>
            </p:nvGraphicFramePr>
            <p:xfrm>
              <a:off x="7991545" y="4574759"/>
              <a:ext cx="3898902" cy="187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817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5908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5908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0E442CAF-EBFD-4142-B4FB-25D3B92048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5514250"/>
                  </p:ext>
                </p:extLst>
              </p:nvPr>
            </p:nvGraphicFramePr>
            <p:xfrm>
              <a:off x="7991545" y="4574759"/>
              <a:ext cx="3898902" cy="187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9817">
                      <a:extLst>
                        <a:ext uri="{9D8B030D-6E8A-4147-A177-3AD203B41FA5}">
                          <a16:colId xmlns:a16="http://schemas.microsoft.com/office/drawing/2014/main" val="3112943922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4140822029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73733295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921655390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3594395708"/>
                        </a:ext>
                      </a:extLst>
                    </a:gridCol>
                    <a:gridCol w="649817">
                      <a:extLst>
                        <a:ext uri="{9D8B030D-6E8A-4147-A177-3AD203B41FA5}">
                          <a16:colId xmlns:a16="http://schemas.microsoft.com/office/drawing/2014/main" val="298966357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935" t="-8333" r="-5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0935" t="-8333" r="-4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200935" t="-8333" r="-302804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303774" t="-8333" r="-205660" b="-4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8333" r="-3738" b="-4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333109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5946730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80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5293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468467"/>
                      </a:ext>
                    </a:extLst>
                  </a:tr>
                  <a:tr h="38221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K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91663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71AB12F-6DDB-4FEC-AD1E-F2C153FB996B}"/>
                  </a:ext>
                </a:extLst>
              </p:cNvPr>
              <p:cNvSpPr txBox="1"/>
              <p:nvPr/>
            </p:nvSpPr>
            <p:spPr>
              <a:xfrm>
                <a:off x="8285747" y="5651582"/>
                <a:ext cx="3806189" cy="71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+1]</m:t>
                        </m:r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71AB12F-6DDB-4FEC-AD1E-F2C153FB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747" y="5651582"/>
                <a:ext cx="3806189" cy="719236"/>
              </a:xfrm>
              <a:prstGeom prst="rect">
                <a:avLst/>
              </a:prstGeom>
              <a:blipFill>
                <a:blip r:embed="rId9"/>
                <a:stretch>
                  <a:fillRect t="-584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15DAB31-5D38-43E6-8E5A-6B609F7DE4C1}"/>
                  </a:ext>
                </a:extLst>
              </p:cNvPr>
              <p:cNvSpPr txBox="1"/>
              <p:nvPr/>
            </p:nvSpPr>
            <p:spPr>
              <a:xfrm>
                <a:off x="1991323" y="5651582"/>
                <a:ext cx="3868726" cy="422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+1]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=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15DAB31-5D38-43E6-8E5A-6B609F7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23" y="5651582"/>
                <a:ext cx="3868726" cy="422873"/>
              </a:xfrm>
              <a:prstGeom prst="rect">
                <a:avLst/>
              </a:prstGeom>
              <a:blipFill>
                <a:blip r:embed="rId10"/>
                <a:stretch>
                  <a:fillRect t="-100000" b="-15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0D5E57E-7EF1-44CB-AC05-19091FFDD911}"/>
                  </a:ext>
                </a:extLst>
              </p:cNvPr>
              <p:cNvSpPr/>
              <p:nvPr/>
            </p:nvSpPr>
            <p:spPr>
              <a:xfrm>
                <a:off x="5801408" y="4735754"/>
                <a:ext cx="19121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60D5E57E-7EF1-44CB-AC05-19091FFD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408" y="4735754"/>
                <a:ext cx="1912127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4" grpId="0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8910-DCE4-489A-976B-55D5DDF5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三、学习问题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8A943-F5F2-46BF-86DB-525B0B7F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x-none" altLang="zh-CN" dirty="0"/>
              <a:t>Baum-Welch算法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9B2B12-6982-4E7B-AC51-1073022B8DC2}"/>
              </a:ext>
            </a:extLst>
          </p:cNvPr>
          <p:cNvSpPr txBox="1">
            <a:spLocks/>
          </p:cNvSpPr>
          <p:nvPr/>
        </p:nvSpPr>
        <p:spPr>
          <a:xfrm>
            <a:off x="6949440" y="1725930"/>
            <a:ext cx="4632960" cy="472567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dirty="0"/>
              <a:t>参数：</a:t>
            </a:r>
          </a:p>
          <a:p>
            <a:endParaRPr lang="x-none" altLang="zh-CN" dirty="0"/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隐含状态的数量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隐含状态链</a:t>
            </a:r>
          </a:p>
          <a:p>
            <a:pPr algn="ctr"/>
            <a:r>
              <a:rPr lang="x-none" altLang="zh-CN" sz="2400" dirty="0">
                <a:solidFill>
                  <a:srgbClr val="00B050"/>
                </a:solidFill>
                <a:sym typeface="+mn-ea"/>
              </a:rPr>
              <a:t>可见状态链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A</a:t>
            </a:r>
          </a:p>
          <a:p>
            <a:pPr algn="ctr"/>
            <a:r>
              <a:rPr lang="x-none" altLang="zh-CN" sz="2400" dirty="0">
                <a:solidFill>
                  <a:srgbClr val="FF0000"/>
                </a:solidFill>
                <a:sym typeface="+mn-ea"/>
              </a:rPr>
              <a:t>B</a:t>
            </a:r>
          </a:p>
          <a:p>
            <a:endParaRPr lang="x-none" altLang="zh-CN" dirty="0"/>
          </a:p>
        </p:txBody>
      </p:sp>
    </p:spTree>
    <p:extLst>
      <p:ext uri="{BB962C8B-B14F-4D97-AF65-F5344CB8AC3E}">
        <p14:creationId xmlns:p14="http://schemas.microsoft.com/office/powerpoint/2010/main" val="47550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FDE6-A329-469B-9B3D-1DC81EEF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D42D4-9CAD-444F-A9C9-83F447A5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endParaRPr lang="en-US" altLang="zh-CN" dirty="0"/>
          </a:p>
          <a:p>
            <a:r>
              <a:rPr lang="en-US" altLang="zh-CN" dirty="0"/>
              <a:t>EM</a:t>
            </a:r>
            <a:r>
              <a:rPr lang="zh-CN" altLang="en-US" dirty="0"/>
              <a:t>算法求解实例</a:t>
            </a:r>
            <a:r>
              <a:rPr lang="en-US" altLang="zh-CN" dirty="0"/>
              <a:t>+</a:t>
            </a:r>
            <a:r>
              <a:rPr lang="zh-CN" altLang="en-US" dirty="0"/>
              <a:t>过程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9134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2446F-0F88-4F5A-BBEB-488E3347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C326-999F-44A0-B581-FD544614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凸函数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Jensen</a:t>
            </a:r>
            <a:r>
              <a:rPr lang="zh-CN" altLang="en-US" dirty="0"/>
              <a:t>不等式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数学期望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DF1B0A-2198-471E-92E2-12BFA46F22C7}"/>
                  </a:ext>
                </a:extLst>
              </p:cNvPr>
              <p:cNvSpPr txBox="1"/>
              <p:nvPr/>
            </p:nvSpPr>
            <p:spPr>
              <a:xfrm>
                <a:off x="2856435" y="3494276"/>
                <a:ext cx="743935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凸函数：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是定义在实数域上的函数，如果对于任意的实数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，都有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,,</m:t>
                        </m:r>
                      </m:sup>
                    </m:sSup>
                    <m:d>
                      <m:dPr>
                        <m:begChr m:val="（"/>
                        <m:endChr m:val="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&gt;=0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DF1B0A-2198-471E-92E2-12BFA46F2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435" y="3494276"/>
                <a:ext cx="7439358" cy="2308324"/>
              </a:xfrm>
              <a:prstGeom prst="rect">
                <a:avLst/>
              </a:prstGeom>
              <a:blipFill>
                <a:blip r:embed="rId2"/>
                <a:stretch>
                  <a:fillRect l="-738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0FF811E-FC90-43D2-8F60-6C396C06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82" y="1754611"/>
            <a:ext cx="5939883" cy="25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7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2446F-0F88-4F5A-BBEB-488E3347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——Jensen</a:t>
            </a:r>
            <a:r>
              <a:rPr lang="zh-CN" altLang="en-US" dirty="0"/>
              <a:t>不等式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7C326-999F-44A0-B581-FD544614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444" y="2682910"/>
            <a:ext cx="5167468" cy="445895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 如果函数</a:t>
            </a:r>
            <a:r>
              <a:rPr lang="en-US" altLang="zh-CN" sz="2000" dirty="0"/>
              <a:t>f(x)</a:t>
            </a:r>
            <a:r>
              <a:rPr lang="zh-CN" altLang="en-US" sz="2000" dirty="0"/>
              <a:t>是凸函数，</a:t>
            </a:r>
            <a:r>
              <a:rPr lang="en-US" altLang="zh-CN" sz="2000" dirty="0"/>
              <a:t>x</a:t>
            </a:r>
            <a:r>
              <a:rPr lang="zh-CN" altLang="en-US" sz="2000" dirty="0"/>
              <a:t>是随机变量，那么：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800" dirty="0"/>
              <a:t>当且仅当</a:t>
            </a:r>
            <a:r>
              <a:rPr lang="en-US" altLang="zh-CN" sz="1800" dirty="0"/>
              <a:t>p(x=Ex) = 1</a:t>
            </a:r>
            <a:r>
              <a:rPr lang="zh-CN" altLang="en-US" sz="1800" dirty="0"/>
              <a:t>即随机变量</a:t>
            </a:r>
            <a:r>
              <a:rPr lang="en-US" altLang="zh-CN" sz="1800" dirty="0"/>
              <a:t>x</a:t>
            </a:r>
            <a:r>
              <a:rPr lang="zh-CN" altLang="en-US" sz="1800" dirty="0"/>
              <a:t>是常量时取等号。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4A43E6-D47B-405E-96D1-200656E6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7" y="3762140"/>
            <a:ext cx="2296662" cy="471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09E042-845F-4BA1-B5B3-84AA9B84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410" y="2111499"/>
            <a:ext cx="4466990" cy="37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05A0-0737-40A8-8B6A-6DF88FE7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基础知识</a:t>
            </a:r>
            <a:r>
              <a:rPr lang="en-US" altLang="zh-CN" dirty="0"/>
              <a:t>——</a:t>
            </a:r>
            <a:r>
              <a:rPr lang="zh-CN" altLang="en-US" dirty="0"/>
              <a:t>数学期望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CB8059-20AE-44A5-9E12-682E826AF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851400"/>
              </a:xfrm>
            </p:spPr>
            <p:txBody>
              <a:bodyPr/>
              <a:lstStyle/>
              <a:p>
                <a:r>
                  <a:rPr lang="zh-CN" altLang="en-US" sz="2800" b="1" dirty="0"/>
                  <a:t>随机变量的期望</a:t>
                </a:r>
                <a:endParaRPr lang="en-US" altLang="zh-CN" sz="28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endParaRPr lang="zh-CN" altLang="en-US" sz="2800" b="1" dirty="0"/>
              </a:p>
              <a:p>
                <a:pPr lvl="1"/>
                <a:r>
                  <a:rPr lang="zh-CN" altLang="en-US" sz="2000" dirty="0"/>
                  <a:t>离散：</a:t>
                </a:r>
                <a:r>
                  <a:rPr lang="en-US" altLang="zh-CN" sz="2000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连续：</a:t>
                </a:r>
                <a:r>
                  <a:rPr lang="en-US" altLang="zh-CN" sz="2000" dirty="0"/>
                  <a:t>E(x)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sz="2000" dirty="0"/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CB8059-20AE-44A5-9E12-682E826AF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851400"/>
              </a:xfrm>
              <a:blipFill>
                <a:blip r:embed="rId2"/>
                <a:stretch>
                  <a:fillRect l="-872" t="-1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BCCF90C-593C-4E46-B7E1-292025A4F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6551" y="1600200"/>
                <a:ext cx="4895849" cy="485140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>
                <a:lvl1pPr marL="342900" lvl="0" indent="-3429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32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lvl="1" indent="-28575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p"/>
                  <a:defRPr sz="2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lvl="2" indent="-2286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lvl="3" indent="-2286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p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lvl="4" indent="-2286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lvl="5" indent="-512064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lvl="6" indent="-512064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lvl="7" indent="-512064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lvl="8" indent="-51206400" algn="l" defTabSz="91440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Wingdings" panose="05000000000000000000" charset="2"/>
                  <a:buChar char="n"/>
                  <a:defRPr sz="20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/>
                  <a:t>随机变量函数的期望</a:t>
                </a:r>
                <a:endParaRPr lang="en-US" altLang="zh-CN" sz="28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b="1" dirty="0"/>
              </a:p>
              <a:p>
                <a:pPr lvl="1"/>
                <a:r>
                  <a:rPr lang="en-US" altLang="zh-CN" sz="2400" dirty="0"/>
                  <a:t>y = g(x)</a:t>
                </a:r>
              </a:p>
              <a:p>
                <a:endParaRPr lang="zh-CN" altLang="en-US" sz="2800" b="1" dirty="0"/>
              </a:p>
              <a:p>
                <a:pPr lvl="1"/>
                <a:r>
                  <a:rPr lang="zh-CN" altLang="en-US" sz="2000" dirty="0"/>
                  <a:t>离散：</a:t>
                </a:r>
                <a:r>
                  <a:rPr lang="en-US" altLang="zh-CN" sz="2000" dirty="0"/>
                  <a:t>E(y)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en-US" sz="2000" dirty="0"/>
                  <a:t>连续：</a:t>
                </a:r>
                <a:r>
                  <a:rPr lang="en-US" altLang="zh-CN" sz="2000" dirty="0"/>
                  <a:t>E(y)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BCCF90C-593C-4E46-B7E1-292025A4F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1" y="1600200"/>
                <a:ext cx="4895849" cy="4851400"/>
              </a:xfrm>
              <a:prstGeom prst="rect">
                <a:avLst/>
              </a:prstGeom>
              <a:blipFill>
                <a:blip r:embed="rId3"/>
                <a:stretch>
                  <a:fillRect l="-872" t="-1384"/>
                </a:stretch>
              </a:blipFill>
              <a:ln w="9525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51A1BDAE-1EAD-4A47-975D-E9ACA63A994E}"/>
              </a:ext>
            </a:extLst>
          </p:cNvPr>
          <p:cNvSpPr/>
          <p:nvPr/>
        </p:nvSpPr>
        <p:spPr>
          <a:xfrm>
            <a:off x="1200151" y="3276693"/>
            <a:ext cx="358588" cy="10128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AE16-E8E4-4ACB-8638-FFDA06E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5EB4EC-0BB2-462E-9A75-D8C9222A6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459" y="1721227"/>
                <a:ext cx="4840941" cy="48514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sz="2000" dirty="0"/>
                  <a:t>极大似然参数估计：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zh-CN" altLang="en-US" sz="2000" dirty="0"/>
                  <a:t>已知的是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表示观测变量，需要求解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参数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5EB4EC-0BB2-462E-9A75-D8C9222A6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459" y="1721227"/>
                <a:ext cx="4840941" cy="4851400"/>
              </a:xfrm>
              <a:blipFill>
                <a:blip r:embed="rId2"/>
                <a:stretch>
                  <a:fillRect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7F435D-18F7-4A35-9855-A36A41E8B311}"/>
              </a:ext>
            </a:extLst>
          </p:cNvPr>
          <p:cNvSpPr txBox="1">
            <a:spLocks/>
          </p:cNvSpPr>
          <p:nvPr/>
        </p:nvSpPr>
        <p:spPr>
          <a:xfrm>
            <a:off x="1031501" y="1730190"/>
            <a:ext cx="5387228" cy="4580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charset="2"/>
              <a:buNone/>
            </a:pPr>
            <a:r>
              <a:rPr lang="zh-CN" altLang="en-US" sz="2000" dirty="0"/>
              <a:t>例题：假设我们要统计哈工大学生的身高分布情况，但是由于人数太多，每个学生都要量一次身高成本太高，在已经随机统计了</a:t>
            </a:r>
            <a:r>
              <a:rPr lang="en-US" altLang="zh-CN" sz="2000" dirty="0"/>
              <a:t>100</a:t>
            </a:r>
            <a:r>
              <a:rPr lang="zh-CN" altLang="en-US" sz="2000" dirty="0"/>
              <a:t>个学生的身高情况下，请估计工大全体学生的身高。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6EFB4-3DF9-42BF-97B4-1D167096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9" y="3406735"/>
            <a:ext cx="4600320" cy="29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38590"/>
              </p:ext>
            </p:extLst>
          </p:nvPr>
        </p:nvGraphicFramePr>
        <p:xfrm>
          <a:off x="1699746" y="3236296"/>
          <a:ext cx="46915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843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563843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563843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69" y="2714414"/>
            <a:ext cx="4691529" cy="32355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3398909" y="2776477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8590032" y="2193983"/>
                <a:ext cx="1591460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032" y="2193983"/>
                <a:ext cx="1591460" cy="442172"/>
              </a:xfrm>
              <a:prstGeom prst="rect">
                <a:avLst/>
              </a:prstGeom>
              <a:blipFill>
                <a:blip r:embed="rId4"/>
                <a:stretch>
                  <a:fillRect t="-833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0010042" y="2242910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4290645" y="2821384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8251"/>
              </p:ext>
            </p:extLst>
          </p:nvPr>
        </p:nvGraphicFramePr>
        <p:xfrm>
          <a:off x="1699747" y="3236296"/>
          <a:ext cx="38921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87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297387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297387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</a:tblGrid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24" y="703405"/>
            <a:ext cx="3557448" cy="24534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2997443" y="2774584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7949912" y="495103"/>
                <a:ext cx="1591460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912" y="495103"/>
                <a:ext cx="1591460" cy="442172"/>
              </a:xfrm>
              <a:prstGeom prst="rect">
                <a:avLst/>
              </a:prstGeom>
              <a:blipFill>
                <a:blip r:embed="rId4"/>
                <a:stretch>
                  <a:fillRect t="-684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9570427" y="519567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833445" y="2819491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8BCEDC-3175-4C44-992E-22CB6AC15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24" y="4036977"/>
            <a:ext cx="3557448" cy="2453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15C1B6-2C80-4A80-AFE9-8D06355C0A9D}"/>
                  </a:ext>
                </a:extLst>
              </p:cNvPr>
              <p:cNvSpPr txBox="1"/>
              <p:nvPr/>
            </p:nvSpPr>
            <p:spPr>
              <a:xfrm>
                <a:off x="7978967" y="3815891"/>
                <a:ext cx="1591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15C1B6-2C80-4A80-AFE9-8D06355C0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967" y="3815891"/>
                <a:ext cx="159146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笑脸 11">
            <a:extLst>
              <a:ext uri="{FF2B5EF4-FFF2-40B4-BE49-F238E27FC236}">
                <a16:creationId xmlns:a16="http://schemas.microsoft.com/office/drawing/2014/main" id="{8A36E468-231C-4214-826E-5C9AD5183C32}"/>
              </a:ext>
            </a:extLst>
          </p:cNvPr>
          <p:cNvSpPr/>
          <p:nvPr/>
        </p:nvSpPr>
        <p:spPr>
          <a:xfrm>
            <a:off x="9478108" y="3897218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2782269-C1E1-4C11-B1FB-8ADEAA4C9F9D}"/>
              </a:ext>
            </a:extLst>
          </p:cNvPr>
          <p:cNvSpPr/>
          <p:nvPr/>
        </p:nvSpPr>
        <p:spPr>
          <a:xfrm rot="1733921">
            <a:off x="5591908" y="4519246"/>
            <a:ext cx="1513516" cy="27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1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马尔可夫</a:t>
            </a:r>
            <a:r>
              <a:rPr lang="x-none" altLang="zh-CN">
                <a:sym typeface="+mn-ea"/>
              </a:rPr>
              <a:t>模型</a:t>
            </a:r>
            <a:endParaRPr lang="zh-CN" altLang="en-US"/>
          </a:p>
        </p:txBody>
      </p:sp>
      <p:pic>
        <p:nvPicPr>
          <p:cNvPr id="4" name="内容占位符 3" descr="v2-000da5e75cb94f5d73810ec29648333b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80" y="3036570"/>
            <a:ext cx="5172075" cy="3181350"/>
          </a:xfrm>
          <a:prstGeom prst="rect">
            <a:avLst/>
          </a:prstGeom>
        </p:spPr>
      </p:pic>
      <p:pic>
        <p:nvPicPr>
          <p:cNvPr id="5" name="图片 4" descr="v2-a37633055694cccb8532ebafc15b66d8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55" y="2203450"/>
            <a:ext cx="7149465" cy="356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82794"/>
              </p:ext>
            </p:extLst>
          </p:nvPr>
        </p:nvGraphicFramePr>
        <p:xfrm>
          <a:off x="1291083" y="2484607"/>
          <a:ext cx="389216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387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297387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297387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</a:tblGrid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55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552" y="2355182"/>
            <a:ext cx="3557448" cy="2453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741877" y="1824863"/>
                <a:ext cx="1591460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877" y="1824863"/>
                <a:ext cx="1591460" cy="442172"/>
              </a:xfrm>
              <a:prstGeom prst="rect">
                <a:avLst/>
              </a:prstGeom>
              <a:blipFill>
                <a:blip r:embed="rId4"/>
                <a:stretch>
                  <a:fillRect t="-684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1333337" y="1824863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05F61-6AA2-42FD-B8B3-2906107815C4}"/>
                  </a:ext>
                </a:extLst>
              </p:cNvPr>
              <p:cNvSpPr txBox="1"/>
              <p:nvPr/>
            </p:nvSpPr>
            <p:spPr>
              <a:xfrm>
                <a:off x="2974082" y="5901372"/>
                <a:ext cx="9681882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Max  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 = Max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)=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 Max 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05F61-6AA2-42FD-B8B3-29061078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82" y="5901372"/>
                <a:ext cx="9681882" cy="442172"/>
              </a:xfrm>
              <a:prstGeom prst="rect">
                <a:avLst/>
              </a:prstGeom>
              <a:blipFill>
                <a:blip r:embed="rId5"/>
                <a:stretch>
                  <a:fillRect l="-567" t="-684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A2217F-A92C-428A-AED0-4445EF25D89C}"/>
                  </a:ext>
                </a:extLst>
              </p:cNvPr>
              <p:cNvSpPr txBox="1"/>
              <p:nvPr/>
            </p:nvSpPr>
            <p:spPr>
              <a:xfrm>
                <a:off x="4675176" y="2528323"/>
                <a:ext cx="4667164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A2217F-A92C-428A-AED0-4445EF25D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76" y="2528323"/>
                <a:ext cx="4667164" cy="442172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B3B455-1F8A-4CB6-BCEA-17B19CEBD81C}"/>
                  </a:ext>
                </a:extLst>
              </p:cNvPr>
              <p:cNvSpPr txBox="1"/>
              <p:nvPr/>
            </p:nvSpPr>
            <p:spPr>
              <a:xfrm>
                <a:off x="4675176" y="3207914"/>
                <a:ext cx="4667164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175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AB3B455-1F8A-4CB6-BCEA-17B19CEB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76" y="3207914"/>
                <a:ext cx="4667164" cy="442172"/>
              </a:xfrm>
              <a:prstGeom prst="rect">
                <a:avLst/>
              </a:prstGeom>
              <a:blipFill>
                <a:blip r:embed="rId7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BF69A6-1F79-4AE3-87DD-A689EB51C340}"/>
                  </a:ext>
                </a:extLst>
              </p:cNvPr>
              <p:cNvSpPr txBox="1"/>
              <p:nvPr/>
            </p:nvSpPr>
            <p:spPr>
              <a:xfrm>
                <a:off x="4675176" y="4454568"/>
                <a:ext cx="4667164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175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BBF69A6-1F79-4AE3-87DD-A689EB51C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76" y="4454568"/>
                <a:ext cx="4667164" cy="442172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95FE25-5284-4E2E-B143-A7ECF3737A22}"/>
                  </a:ext>
                </a:extLst>
              </p:cNvPr>
              <p:cNvSpPr txBox="1"/>
              <p:nvPr/>
            </p:nvSpPr>
            <p:spPr>
              <a:xfrm>
                <a:off x="5639622" y="5201204"/>
                <a:ext cx="3620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95FE25-5284-4E2E-B143-A7ECF3737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622" y="5201204"/>
                <a:ext cx="3620097" cy="369332"/>
              </a:xfrm>
              <a:prstGeom prst="rect">
                <a:avLst/>
              </a:prstGeom>
              <a:blipFill>
                <a:blip r:embed="rId9"/>
                <a:stretch>
                  <a:fillRect l="-13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A451D51D-0A32-4DCE-93A2-8E30D04101EB}"/>
              </a:ext>
            </a:extLst>
          </p:cNvPr>
          <p:cNvSpPr/>
          <p:nvPr/>
        </p:nvSpPr>
        <p:spPr>
          <a:xfrm>
            <a:off x="9988062" y="5770927"/>
            <a:ext cx="1468315" cy="622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F2848675-5BA3-4905-AA2B-287E13CD9E99}"/>
              </a:ext>
            </a:extLst>
          </p:cNvPr>
          <p:cNvSpPr/>
          <p:nvPr/>
        </p:nvSpPr>
        <p:spPr>
          <a:xfrm>
            <a:off x="9741877" y="4945667"/>
            <a:ext cx="1840523" cy="6248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</a:t>
            </a:r>
            <a:r>
              <a:rPr lang="zh-CN" altLang="en-US" dirty="0"/>
              <a:t>求偏导等于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  <p:bldP spid="14" grpId="0"/>
      <p:bldP spid="15" grpId="0"/>
      <p:bldP spid="16" grpId="0"/>
      <p:bldP spid="17" grpId="0"/>
      <p:bldP spid="19" grpId="0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9AE16-E8E4-4ACB-8638-FFDA06E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5EB4EC-0BB2-462E-9A75-D8C9222A6D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1459" y="1721227"/>
                <a:ext cx="4840941" cy="4851400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zh-CN" altLang="en-US" sz="2000" dirty="0"/>
                  <a:t>极大似然参数估计：</a:t>
                </a:r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zh-CN" altLang="en-US" sz="2000" dirty="0"/>
                  <a:t>已知的是</a:t>
                </a:r>
                <a:r>
                  <a:rPr lang="en-US" altLang="zh-CN" sz="2000" dirty="0"/>
                  <a:t>Y</a:t>
                </a:r>
                <a:r>
                  <a:rPr lang="zh-CN" altLang="en-US" sz="2000" dirty="0"/>
                  <a:t>表示观测变量，需要求解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参数</m:t>
                    </m:r>
                  </m:oMath>
                </a14:m>
                <a:r>
                  <a:rPr lang="zh-CN" altLang="en-US" sz="2000" dirty="0"/>
                  <a:t>以及隐藏变量</a:t>
                </a:r>
                <a:r>
                  <a:rPr lang="en-US" altLang="zh-CN" sz="2000" dirty="0"/>
                  <a:t>Z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705EB4EC-0BB2-462E-9A75-D8C9222A6D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1459" y="1721227"/>
                <a:ext cx="4840941" cy="4851400"/>
              </a:xfrm>
              <a:blipFill>
                <a:blip r:embed="rId2"/>
                <a:stretch>
                  <a:fillRect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37F435D-18F7-4A35-9855-A36A41E8B311}"/>
              </a:ext>
            </a:extLst>
          </p:cNvPr>
          <p:cNvSpPr txBox="1">
            <a:spLocks/>
          </p:cNvSpPr>
          <p:nvPr/>
        </p:nvSpPr>
        <p:spPr>
          <a:xfrm>
            <a:off x="1031501" y="1730190"/>
            <a:ext cx="5387228" cy="4580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p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512064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zh-CN" altLang="en-US" sz="2000" dirty="0"/>
              <a:t>例题：假设我们分别要统计哈工大男同学和女同学的身高分布情况，但是由于人数太多，每个学生都要量一次身高成本太高，在已经随机统计了</a:t>
            </a:r>
            <a:r>
              <a:rPr lang="en-US" altLang="zh-CN" sz="2000" dirty="0"/>
              <a:t>100</a:t>
            </a:r>
            <a:r>
              <a:rPr lang="zh-CN" altLang="en-US" sz="2000" dirty="0"/>
              <a:t>个学生（统计表中并未标注性别）的身高情况下，请估计哈工大男同学和女同学的身高分布情况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6EFB4-3DF9-42BF-97B4-1D1670966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98" y="3726493"/>
            <a:ext cx="3975722" cy="25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24141"/>
              </p:ext>
            </p:extLst>
          </p:nvPr>
        </p:nvGraphicFramePr>
        <p:xfrm>
          <a:off x="1506315" y="2844994"/>
          <a:ext cx="58440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4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3023721" y="2385175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0945954" y="748953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915457" y="2430082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5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乘号 13">
            <a:extLst>
              <a:ext uri="{FF2B5EF4-FFF2-40B4-BE49-F238E27FC236}">
                <a16:creationId xmlns:a16="http://schemas.microsoft.com/office/drawing/2014/main" id="{AE3ED66A-8611-47D2-ACC7-8F8F6851CB66}"/>
              </a:ext>
            </a:extLst>
          </p:cNvPr>
          <p:cNvSpPr/>
          <p:nvPr/>
        </p:nvSpPr>
        <p:spPr>
          <a:xfrm>
            <a:off x="10945954" y="4081522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9" grpId="0" animBg="1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10320"/>
              </p:ext>
            </p:extLst>
          </p:nvPr>
        </p:nvGraphicFramePr>
        <p:xfrm>
          <a:off x="1506315" y="2844994"/>
          <a:ext cx="58440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4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3023721" y="2385175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0945954" y="748953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915457" y="2430082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5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乘号 13">
            <a:extLst>
              <a:ext uri="{FF2B5EF4-FFF2-40B4-BE49-F238E27FC236}">
                <a16:creationId xmlns:a16="http://schemas.microsoft.com/office/drawing/2014/main" id="{AE3ED66A-8611-47D2-ACC7-8F8F6851CB66}"/>
              </a:ext>
            </a:extLst>
          </p:cNvPr>
          <p:cNvSpPr/>
          <p:nvPr/>
        </p:nvSpPr>
        <p:spPr>
          <a:xfrm>
            <a:off x="10945954" y="4081522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F8D64E2-6C8F-491A-8DCA-313731055DA8}"/>
              </a:ext>
            </a:extLst>
          </p:cNvPr>
          <p:cNvSpPr/>
          <p:nvPr/>
        </p:nvSpPr>
        <p:spPr>
          <a:xfrm>
            <a:off x="5688623" y="1679331"/>
            <a:ext cx="1951892" cy="896815"/>
          </a:xfrm>
          <a:prstGeom prst="wedgeRoundRectCallout">
            <a:avLst>
              <a:gd name="adj1" fmla="val 11149"/>
              <a:gd name="adj2" fmla="val 781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这里的</a:t>
            </a:r>
            <a:r>
              <a:rPr lang="en-US" altLang="zh-CN" dirty="0"/>
              <a:t>Z</a:t>
            </a:r>
            <a:r>
              <a:rPr lang="zh-CN" altLang="en-US" dirty="0"/>
              <a:t>可以表示抽取到男生和女生的概率</a:t>
            </a:r>
          </a:p>
        </p:txBody>
      </p:sp>
    </p:spTree>
    <p:extLst>
      <p:ext uri="{BB962C8B-B14F-4D97-AF65-F5344CB8AC3E}">
        <p14:creationId xmlns:p14="http://schemas.microsoft.com/office/powerpoint/2010/main" val="3510092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36732"/>
              </p:ext>
            </p:extLst>
          </p:nvPr>
        </p:nvGraphicFramePr>
        <p:xfrm>
          <a:off x="1506315" y="2844994"/>
          <a:ext cx="4111972" cy="232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993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497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2433372" y="2385174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0945954" y="748953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462805" y="2429409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5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乘号 13">
            <a:extLst>
              <a:ext uri="{FF2B5EF4-FFF2-40B4-BE49-F238E27FC236}">
                <a16:creationId xmlns:a16="http://schemas.microsoft.com/office/drawing/2014/main" id="{AE3ED66A-8611-47D2-ACC7-8F8F6851CB66}"/>
              </a:ext>
            </a:extLst>
          </p:cNvPr>
          <p:cNvSpPr/>
          <p:nvPr/>
        </p:nvSpPr>
        <p:spPr>
          <a:xfrm>
            <a:off x="10945954" y="4081522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4E0F-E0D6-4924-81B3-B94F0E332B20}"/>
                  </a:ext>
                </a:extLst>
              </p:cNvPr>
              <p:cNvSpPr txBox="1"/>
              <p:nvPr/>
            </p:nvSpPr>
            <p:spPr>
              <a:xfrm>
                <a:off x="4209851" y="2138028"/>
                <a:ext cx="2047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Z={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女</a:t>
                </a:r>
                <a:r>
                  <a:rPr lang="en-US" altLang="zh-CN" dirty="0"/>
                  <a:t>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4E0F-E0D6-4924-81B3-B94F0E33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51" y="2138028"/>
                <a:ext cx="2047241" cy="646331"/>
              </a:xfrm>
              <a:prstGeom prst="rect">
                <a:avLst/>
              </a:prstGeom>
              <a:blipFill>
                <a:blip r:embed="rId6"/>
                <a:stretch>
                  <a:fillRect l="-2687" t="-5660" r="-6269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1DFAF7-FD86-4D81-9EBA-482B5996C259}"/>
                  </a:ext>
                </a:extLst>
              </p:cNvPr>
              <p:cNvSpPr/>
              <p:nvPr/>
            </p:nvSpPr>
            <p:spPr>
              <a:xfrm>
                <a:off x="5618287" y="2832642"/>
                <a:ext cx="4794518" cy="105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boy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𝑔𝑟𝑖𝑙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𝑔𝑟𝑖𝑙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gril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1DFAF7-FD86-4D81-9EBA-482B5996C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87" y="2832642"/>
                <a:ext cx="4794518" cy="1051057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790E47-B86B-4381-96E0-C487747F2FA7}"/>
                  </a:ext>
                </a:extLst>
              </p:cNvPr>
              <p:cNvSpPr txBox="1"/>
              <p:nvPr/>
            </p:nvSpPr>
            <p:spPr>
              <a:xfrm>
                <a:off x="4827755" y="3883699"/>
                <a:ext cx="4667164" cy="4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dirty="0"/>
                            <m:t>u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/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总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790E47-B86B-4381-96E0-C487747F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755" y="3883699"/>
                <a:ext cx="4667164" cy="442172"/>
              </a:xfrm>
              <a:prstGeom prst="rect">
                <a:avLst/>
              </a:prstGeom>
              <a:blipFill>
                <a:blip r:embed="rId8"/>
                <a:stretch>
                  <a:fillRect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E3C7629-907A-4228-B0E6-95C446DA5A03}"/>
              </a:ext>
            </a:extLst>
          </p:cNvPr>
          <p:cNvSpPr/>
          <p:nvPr/>
        </p:nvSpPr>
        <p:spPr>
          <a:xfrm>
            <a:off x="5650789" y="3953504"/>
            <a:ext cx="2980590" cy="30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D1047E-2614-4CA8-9AF4-7AF4E6D32962}"/>
                  </a:ext>
                </a:extLst>
              </p:cNvPr>
              <p:cNvSpPr/>
              <p:nvPr/>
            </p:nvSpPr>
            <p:spPr>
              <a:xfrm>
                <a:off x="5567824" y="4369359"/>
                <a:ext cx="2758447" cy="79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gril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D1047E-2614-4CA8-9AF4-7AF4E6D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24" y="4369359"/>
                <a:ext cx="2758447" cy="79476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/>
              <p:nvPr/>
            </p:nvSpPr>
            <p:spPr>
              <a:xfrm>
                <a:off x="3372275" y="5592970"/>
                <a:ext cx="4171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dirty="0"/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275" y="5592970"/>
                <a:ext cx="4171527" cy="369332"/>
              </a:xfrm>
              <a:prstGeom prst="rect">
                <a:avLst/>
              </a:prstGeom>
              <a:blipFill>
                <a:blip r:embed="rId10"/>
                <a:stretch>
                  <a:fillRect l="-1168"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F1263F-194A-4C15-9AE6-E4EECF38E01E}"/>
                  </a:ext>
                </a:extLst>
              </p:cNvPr>
              <p:cNvSpPr/>
              <p:nvPr/>
            </p:nvSpPr>
            <p:spPr>
              <a:xfrm>
                <a:off x="3976748" y="6082268"/>
                <a:ext cx="2513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F1263F-194A-4C15-9AE6-E4EECF38E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748" y="6082268"/>
                <a:ext cx="2513445" cy="369332"/>
              </a:xfrm>
              <a:prstGeom prst="rect">
                <a:avLst/>
              </a:prstGeom>
              <a:blipFill>
                <a:blip r:embed="rId11"/>
                <a:stretch>
                  <a:fillRect l="-193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076242A-0CE2-4763-A857-ACB7756542AB}"/>
              </a:ext>
            </a:extLst>
          </p:cNvPr>
          <p:cNvSpPr/>
          <p:nvPr/>
        </p:nvSpPr>
        <p:spPr>
          <a:xfrm>
            <a:off x="3976748" y="6137275"/>
            <a:ext cx="2513445" cy="304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/>
              <p:nvPr/>
            </p:nvSpPr>
            <p:spPr>
              <a:xfrm>
                <a:off x="1543475" y="2310368"/>
                <a:ext cx="4171527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dirty="0"/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Max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dirty="0"/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FF0000"/>
                            </a:solidFill>
                          </a:rPr>
                          <m:t>|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FF0000"/>
                            </a:solidFill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475" y="2310368"/>
                <a:ext cx="4171527" cy="1754326"/>
              </a:xfrm>
              <a:prstGeom prst="rect">
                <a:avLst/>
              </a:prstGeom>
              <a:blipFill>
                <a:blip r:embed="rId3"/>
                <a:stretch>
                  <a:fillRect l="-1168" t="-2500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F1263F-194A-4C15-9AE6-E4EECF38E01E}"/>
                  </a:ext>
                </a:extLst>
              </p:cNvPr>
              <p:cNvSpPr/>
              <p:nvPr/>
            </p:nvSpPr>
            <p:spPr>
              <a:xfrm>
                <a:off x="8478404" y="2310368"/>
                <a:ext cx="2513445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Max  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Max log(P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F1263F-194A-4C15-9AE6-E4EECF38E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04" y="2310368"/>
                <a:ext cx="2513445" cy="1477328"/>
              </a:xfrm>
              <a:prstGeom prst="rect">
                <a:avLst/>
              </a:prstGeom>
              <a:blipFill>
                <a:blip r:embed="rId4"/>
                <a:stretch>
                  <a:fillRect l="-2184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84C643-0810-4B84-BBDA-EBE5745DB540}"/>
                  </a:ext>
                </a:extLst>
              </p:cNvPr>
              <p:cNvSpPr txBox="1"/>
              <p:nvPr/>
            </p:nvSpPr>
            <p:spPr>
              <a:xfrm>
                <a:off x="3648075" y="4064694"/>
                <a:ext cx="5776546" cy="1986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zh-CN" dirty="0"/>
                      <m:t>) =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dirty="0"/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</m:nary>
                  </m:oMath>
                </a14:m>
                <a:r>
                  <a:rPr lang="en-US" altLang="zh-CN" dirty="0"/>
                  <a:t>)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i="0" dirty="0" smtClean="0"/>
                      <m:t> =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)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           = </a:t>
                </a:r>
                <a:r>
                  <a:rPr lang="en-US" altLang="zh-CN" dirty="0"/>
                  <a:t> log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（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2060"/>
                                </a:solidFill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zh-CN" altLang="en-US" dirty="0">
                                <a:solidFill>
                                  <a:srgbClr val="002060"/>
                                </a:solidFill>
                              </a:rPr>
                              <m:t>（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2060"/>
                                </a:solidFill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2060"/>
                                </a:solidFill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2060"/>
                                </a:solidFill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02060"/>
                                </a:solidFill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dirty="0">
                                <a:solidFill>
                                  <a:srgbClr val="002060"/>
                                </a:solidFill>
                              </a:rPr>
                              <m:t>）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84C643-0810-4B84-BBDA-EBE5745DB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75" y="4064694"/>
                <a:ext cx="5776546" cy="1986762"/>
              </a:xfrm>
              <a:prstGeom prst="rect">
                <a:avLst/>
              </a:prstGeom>
              <a:blipFill>
                <a:blip r:embed="rId5"/>
                <a:stretch>
                  <a:fillRect l="-844" t="-2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6013936F-3BC4-4225-BDAD-46375A653E0A}"/>
              </a:ext>
            </a:extLst>
          </p:cNvPr>
          <p:cNvSpPr/>
          <p:nvPr/>
        </p:nvSpPr>
        <p:spPr>
          <a:xfrm>
            <a:off x="1433340" y="6042282"/>
            <a:ext cx="478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如果函数</a:t>
            </a:r>
            <a:r>
              <a:rPr lang="en-US" altLang="zh-CN" dirty="0"/>
              <a:t>f(x)</a:t>
            </a:r>
            <a:r>
              <a:rPr lang="zh-CN" altLang="en-US" dirty="0"/>
              <a:t>是凹函数，</a:t>
            </a:r>
            <a:r>
              <a:rPr lang="en-US" altLang="zh-CN" dirty="0"/>
              <a:t>x</a:t>
            </a:r>
            <a:r>
              <a:rPr lang="zh-CN" altLang="en-US" dirty="0"/>
              <a:t>是随机变量，那么：</a:t>
            </a:r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8C87FC-FAB5-4716-AB87-A6D9A0F20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830" y="6067691"/>
            <a:ext cx="1181202" cy="327688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96EF73A-448B-4159-852D-A03E05D2A3BD}"/>
              </a:ext>
            </a:extLst>
          </p:cNvPr>
          <p:cNvSpPr/>
          <p:nvPr/>
        </p:nvSpPr>
        <p:spPr>
          <a:xfrm>
            <a:off x="9584959" y="6026047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——Jensen</a:t>
            </a:r>
            <a:r>
              <a:rPr lang="zh-CN" altLang="en-US" dirty="0">
                <a:solidFill>
                  <a:srgbClr val="FF0000"/>
                </a:solidFill>
              </a:rPr>
              <a:t>不等式</a:t>
            </a:r>
          </a:p>
        </p:txBody>
      </p:sp>
    </p:spTree>
    <p:extLst>
      <p:ext uri="{BB962C8B-B14F-4D97-AF65-F5344CB8AC3E}">
        <p14:creationId xmlns:p14="http://schemas.microsoft.com/office/powerpoint/2010/main" val="266858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84C643-0810-4B84-BBDA-EBE5745DB540}"/>
                  </a:ext>
                </a:extLst>
              </p:cNvPr>
              <p:cNvSpPr txBox="1"/>
              <p:nvPr/>
            </p:nvSpPr>
            <p:spPr>
              <a:xfrm>
                <a:off x="3648075" y="1996235"/>
                <a:ext cx="5776546" cy="220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i="0" dirty="0" smtClean="0"/>
                      <m:t> = 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）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rgbClr val="002060"/>
                    </a:solidFill>
                  </a:rPr>
                  <a:t>)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           = </a:t>
                </a:r>
                <a:r>
                  <a:rPr lang="en-US" altLang="zh-CN" dirty="0"/>
                  <a:t> log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）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	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zh-CN" dirty="0"/>
                      <m:t>log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2060"/>
                            </a:solidFill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2060"/>
                            </a:solidFill>
                          </a:rPr>
                          <m:t>）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D84C643-0810-4B84-BBDA-EBE5745DB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075" y="1996235"/>
                <a:ext cx="5776546" cy="2206951"/>
              </a:xfrm>
              <a:prstGeom prst="rect">
                <a:avLst/>
              </a:prstGeom>
              <a:blipFill>
                <a:blip r:embed="rId3"/>
                <a:stretch>
                  <a:fillRect l="-844" t="-19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F48C87FC-FAB5-4716-AB87-A6D9A0F2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4621" y="2937533"/>
            <a:ext cx="1181202" cy="327688"/>
          </a:xfrm>
          <a:prstGeom prst="rect">
            <a:avLst/>
          </a:prstGeom>
        </p:spPr>
      </p:pic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EB1EE3C0-0466-4B4F-BAF9-7B372F2F4EA3}"/>
              </a:ext>
            </a:extLst>
          </p:cNvPr>
          <p:cNvSpPr/>
          <p:nvPr/>
        </p:nvSpPr>
        <p:spPr>
          <a:xfrm>
            <a:off x="9821007" y="2406720"/>
            <a:ext cx="2157779" cy="327688"/>
          </a:xfrm>
          <a:prstGeom prst="wedgeRectCallout">
            <a:avLst>
              <a:gd name="adj1" fmla="val -39842"/>
              <a:gd name="adj2" fmla="val 129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 = log(x) </a:t>
            </a:r>
            <a:r>
              <a:rPr lang="zh-CN" altLang="en-US" dirty="0"/>
              <a:t>是凹函数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749D7-4DCC-401A-B5AE-8E75FC654275}"/>
                  </a:ext>
                </a:extLst>
              </p:cNvPr>
              <p:cNvSpPr txBox="1"/>
              <p:nvPr/>
            </p:nvSpPr>
            <p:spPr>
              <a:xfrm>
                <a:off x="5424121" y="4128643"/>
                <a:ext cx="3192340" cy="941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</m:t>
                    </m:r>
                    <m:r>
                      <m:rPr>
                        <m:nor/>
                      </m:rPr>
                      <a:rPr lang="en-US" altLang="zh-CN" b="0" i="0" dirty="0" smtClean="0"/>
                      <m:t> 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是有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下界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l</m:t>
                    </m:r>
                    <m:r>
                      <m:rPr>
                        <m:nor/>
                      </m:rPr>
                      <a:rPr lang="en-US" altLang="zh-CN" dirty="0"/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=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>max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下界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</a:rPr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F6749D7-4DCC-401A-B5AE-8E75FC65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121" y="4128643"/>
                <a:ext cx="3192340" cy="941155"/>
              </a:xfrm>
              <a:prstGeom prst="rect">
                <a:avLst/>
              </a:prstGeom>
              <a:blipFill>
                <a:blip r:embed="rId5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F87185D-0842-4132-8275-B017DE4D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7314" y="5234205"/>
            <a:ext cx="2165944" cy="941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DCDB8D-CE52-45AF-92F3-9B26C231CC69}"/>
                  </a:ext>
                </a:extLst>
              </p:cNvPr>
              <p:cNvSpPr txBox="1"/>
              <p:nvPr/>
            </p:nvSpPr>
            <p:spPr>
              <a:xfrm>
                <a:off x="5048902" y="5389120"/>
                <a:ext cx="2115964" cy="54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DCDB8D-CE52-45AF-92F3-9B26C231C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02" y="5389120"/>
                <a:ext cx="2115964" cy="542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DFEC13F-865E-4767-842F-E58496AF8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714" y="5806763"/>
            <a:ext cx="1552571" cy="737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721782-639B-4C20-BAB3-5DCFD36D3A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0747" y="4785800"/>
            <a:ext cx="2204119" cy="805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E82641-80A6-4B4F-9DFD-0533657629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6479" y="5338203"/>
            <a:ext cx="903705" cy="74988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9FD6F4D-D8E7-4383-9E70-5E6087FBC7EF}"/>
              </a:ext>
            </a:extLst>
          </p:cNvPr>
          <p:cNvSpPr/>
          <p:nvPr/>
        </p:nvSpPr>
        <p:spPr>
          <a:xfrm>
            <a:off x="3718188" y="5572651"/>
            <a:ext cx="1065320" cy="340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68B373F-6992-4BAD-BFE3-21905FBAF3A6}"/>
              </a:ext>
            </a:extLst>
          </p:cNvPr>
          <p:cNvSpPr/>
          <p:nvPr/>
        </p:nvSpPr>
        <p:spPr>
          <a:xfrm>
            <a:off x="8542920" y="5570601"/>
            <a:ext cx="1065320" cy="3408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8112FB-0163-4C3C-86A2-ABDA85B5C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7750" y="5389120"/>
            <a:ext cx="2281036" cy="6695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BFA6796-E159-4419-9D31-6A36A0004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839" y="3429000"/>
            <a:ext cx="2165944" cy="9411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3C3972-D174-4B4E-8F16-842340EE35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8594" y="3421693"/>
            <a:ext cx="2544599" cy="9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12" grpId="0"/>
      <p:bldP spid="6" grpId="0"/>
      <p:bldP spid="10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</p:spPr>
            <p:txBody>
              <a:bodyPr/>
              <a:lstStyle/>
              <a:p>
                <a:r>
                  <a:rPr lang="en-US" altLang="zh-CN" dirty="0"/>
                  <a:t>Y</a:t>
                </a:r>
                <a:r>
                  <a:rPr lang="zh-CN" altLang="en-US" dirty="0"/>
                  <a:t>？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en-US" altLang="zh-CN" dirty="0"/>
                  <a:t>Z?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4895849" cy="4349750"/>
              </a:xfrm>
              <a:blipFill>
                <a:blip r:embed="rId2"/>
                <a:stretch>
                  <a:fillRect l="-1245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DBFA6796-E159-4419-9D31-6A36A00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940" y="2194634"/>
            <a:ext cx="2840734" cy="12343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3C3972-D174-4B4E-8F16-842340EE3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935" y="2194635"/>
            <a:ext cx="3337354" cy="12343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D55CA0-28C8-422D-B86F-334A7C616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729" y="3715537"/>
            <a:ext cx="4155890" cy="24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22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0151" y="1600200"/>
                <a:ext cx="5844056" cy="4244788"/>
              </a:xfrm>
            </p:spPr>
            <p:txBody>
              <a:bodyPr/>
              <a:lstStyle/>
              <a:p>
                <a:r>
                  <a:rPr lang="en-US" altLang="zh-CN" dirty="0"/>
                  <a:t>Step1 </a:t>
                </a:r>
                <a:r>
                  <a:rPr lang="zh-CN" altLang="en-US" dirty="0"/>
                  <a:t>根据先验知识</a:t>
                </a:r>
                <a:r>
                  <a:rPr lang="zh-CN" altLang="en-US" dirty="0">
                    <a:solidFill>
                      <a:schemeClr val="bg1">
                        <a:lumMod val="10000"/>
                      </a:schemeClr>
                    </a:solidFill>
                  </a:rPr>
                  <a:t>初始化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10000"/>
                      </a:schemeClr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5BE1CC-7C99-48F3-8FF0-47789B6FD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0151" y="1600200"/>
                <a:ext cx="5844056" cy="4244788"/>
              </a:xfrm>
              <a:blipFill>
                <a:blip r:embed="rId2"/>
                <a:stretch>
                  <a:fillRect l="-1043" t="-2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52431"/>
              </p:ext>
            </p:extLst>
          </p:nvPr>
        </p:nvGraphicFramePr>
        <p:xfrm>
          <a:off x="1506315" y="2844994"/>
          <a:ext cx="58440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014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461014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？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3023721" y="2385175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915457" y="2430082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5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笑脸 14">
            <a:extLst>
              <a:ext uri="{FF2B5EF4-FFF2-40B4-BE49-F238E27FC236}">
                <a16:creationId xmlns:a16="http://schemas.microsoft.com/office/drawing/2014/main" id="{04512287-31A4-4799-8814-ACB817E557D2}"/>
              </a:ext>
            </a:extLst>
          </p:cNvPr>
          <p:cNvSpPr/>
          <p:nvPr/>
        </p:nvSpPr>
        <p:spPr>
          <a:xfrm>
            <a:off x="10945954" y="832594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CEAFB8A1-4D70-482B-B3AA-48C3213FBCFD}"/>
              </a:ext>
            </a:extLst>
          </p:cNvPr>
          <p:cNvSpPr/>
          <p:nvPr/>
        </p:nvSpPr>
        <p:spPr>
          <a:xfrm>
            <a:off x="10950570" y="4138386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E1CC-7C99-48F3-8FF0-47789B6F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1" y="1600200"/>
            <a:ext cx="5844056" cy="4244788"/>
          </a:xfrm>
        </p:spPr>
        <p:txBody>
          <a:bodyPr/>
          <a:lstStyle/>
          <a:p>
            <a:r>
              <a:rPr lang="en-US" altLang="zh-CN" dirty="0"/>
              <a:t>Step2 </a:t>
            </a:r>
            <a:r>
              <a:rPr lang="zh-CN" altLang="en-US" dirty="0"/>
              <a:t>求得隐变量参数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970684"/>
              </p:ext>
            </p:extLst>
          </p:nvPr>
        </p:nvGraphicFramePr>
        <p:xfrm>
          <a:off x="1548152" y="3143314"/>
          <a:ext cx="458968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1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？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2476992" y="2620456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3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506425" y="2620456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笑脸 14">
            <a:extLst>
              <a:ext uri="{FF2B5EF4-FFF2-40B4-BE49-F238E27FC236}">
                <a16:creationId xmlns:a16="http://schemas.microsoft.com/office/drawing/2014/main" id="{04512287-31A4-4799-8814-ACB817E557D2}"/>
              </a:ext>
            </a:extLst>
          </p:cNvPr>
          <p:cNvSpPr/>
          <p:nvPr/>
        </p:nvSpPr>
        <p:spPr>
          <a:xfrm>
            <a:off x="10945954" y="832594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>
            <a:extLst>
              <a:ext uri="{FF2B5EF4-FFF2-40B4-BE49-F238E27FC236}">
                <a16:creationId xmlns:a16="http://schemas.microsoft.com/office/drawing/2014/main" id="{CEAFB8A1-4D70-482B-B3AA-48C3213FBCFD}"/>
              </a:ext>
            </a:extLst>
          </p:cNvPr>
          <p:cNvSpPr/>
          <p:nvPr/>
        </p:nvSpPr>
        <p:spPr>
          <a:xfrm>
            <a:off x="10950570" y="4138386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979EA4-85FE-4A6E-82F3-1ACB37A2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658" y="1680075"/>
            <a:ext cx="1859988" cy="45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379D67-2CD8-4AF6-8D65-51157E1C9C07}"/>
                  </a:ext>
                </a:extLst>
              </p:cNvPr>
              <p:cNvSpPr/>
              <p:nvPr/>
            </p:nvSpPr>
            <p:spPr>
              <a:xfrm>
                <a:off x="4304567" y="2712203"/>
                <a:ext cx="20867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Z={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女</a:t>
                </a:r>
                <a:r>
                  <a:rPr lang="en-US" altLang="zh-CN" dirty="0"/>
                  <a:t>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379D67-2CD8-4AF6-8D65-51157E1C9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67" y="2712203"/>
                <a:ext cx="2086708" cy="646331"/>
              </a:xfrm>
              <a:prstGeom prst="rect">
                <a:avLst/>
              </a:prstGeom>
              <a:blipFill>
                <a:blip r:embed="rId6"/>
                <a:stretch>
                  <a:fillRect l="-2339" t="-5660" r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93F6A4-8790-4203-9B0D-5822BA308BD9}"/>
                  </a:ext>
                </a:extLst>
              </p:cNvPr>
              <p:cNvSpPr/>
              <p:nvPr/>
            </p:nvSpPr>
            <p:spPr>
              <a:xfrm>
                <a:off x="5000728" y="3803845"/>
                <a:ext cx="2086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=0.3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93F6A4-8790-4203-9B0D-5822BA30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28" y="3803845"/>
                <a:ext cx="2086708" cy="369332"/>
              </a:xfrm>
              <a:prstGeom prst="rect">
                <a:avLst/>
              </a:prstGeom>
              <a:blipFill>
                <a:blip r:embed="rId7"/>
                <a:stretch>
                  <a:fillRect t="-9836" r="-17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496F89-A201-4A1E-83DC-AFB87A252646}"/>
                  </a:ext>
                </a:extLst>
              </p:cNvPr>
              <p:cNvSpPr/>
              <p:nvPr/>
            </p:nvSpPr>
            <p:spPr>
              <a:xfrm>
                <a:off x="5000728" y="4173177"/>
                <a:ext cx="2086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496F89-A201-4A1E-83DC-AFB87A252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728" y="4173177"/>
                <a:ext cx="2086708" cy="369332"/>
              </a:xfrm>
              <a:prstGeom prst="rect">
                <a:avLst/>
              </a:prstGeom>
              <a:blipFill>
                <a:blip r:embed="rId8"/>
                <a:stretch>
                  <a:fillRect t="-10000" r="-17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7430A8-7309-4664-9DAC-D4150B5BE1A3}"/>
                  </a:ext>
                </a:extLst>
              </p:cNvPr>
              <p:cNvSpPr/>
              <p:nvPr/>
            </p:nvSpPr>
            <p:spPr>
              <a:xfrm>
                <a:off x="5027590" y="4511369"/>
                <a:ext cx="2086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=0.4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A7430A8-7309-4664-9DAC-D4150B5BE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90" y="4511369"/>
                <a:ext cx="2086708" cy="369332"/>
              </a:xfrm>
              <a:prstGeom prst="rect">
                <a:avLst/>
              </a:prstGeom>
              <a:blipFill>
                <a:blip r:embed="rId9"/>
                <a:stretch>
                  <a:fillRect t="-8197" r="-175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D98C7C-10E3-4394-AA20-67B67FA41B6C}"/>
                  </a:ext>
                </a:extLst>
              </p:cNvPr>
              <p:cNvSpPr/>
              <p:nvPr/>
            </p:nvSpPr>
            <p:spPr>
              <a:xfrm>
                <a:off x="5052646" y="5268262"/>
                <a:ext cx="2086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=0.5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FD98C7C-10E3-4394-AA20-67B67FA41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46" y="5268262"/>
                <a:ext cx="2086708" cy="369332"/>
              </a:xfrm>
              <a:prstGeom prst="rect">
                <a:avLst/>
              </a:prstGeom>
              <a:blipFill>
                <a:blip r:embed="rId10"/>
                <a:stretch>
                  <a:fillRect t="-8197" r="-175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1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马尔可夫</a:t>
            </a:r>
            <a:r>
              <a:rPr lang="x-none" altLang="zh-CN">
                <a:sym typeface="+mn-ea"/>
              </a:rPr>
              <a:t>模型</a:t>
            </a:r>
            <a:endParaRPr lang="zh-CN" altLang="en-US"/>
          </a:p>
        </p:txBody>
      </p:sp>
      <p:pic>
        <p:nvPicPr>
          <p:cNvPr id="6" name="内容占位符 5" descr="v2-6f323d3b7b9a48382541e59d77906871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55" y="1878965"/>
            <a:ext cx="5513070" cy="43497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2896870" y="2406015"/>
            <a:ext cx="4985385" cy="455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986395" y="2201545"/>
            <a:ext cx="32194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每个时刻只能有一种状态出现</a:t>
            </a:r>
          </a:p>
        </p:txBody>
      </p:sp>
      <p:pic>
        <p:nvPicPr>
          <p:cNvPr id="11" name="图片 10" descr="v2-a37633055694cccb8532ebafc15b66d8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25" y="4013835"/>
            <a:ext cx="5248275" cy="25685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32065" y="2832735"/>
            <a:ext cx="413258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/>
              <a:t>下一时刻的状态分布，由转移矩阵P和当前状态分布获得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308600" y="3009265"/>
            <a:ext cx="2338070" cy="351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E1CC-7C99-48F3-8FF0-47789B6F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1" y="1600200"/>
            <a:ext cx="5844056" cy="4244788"/>
          </a:xfrm>
        </p:spPr>
        <p:txBody>
          <a:bodyPr/>
          <a:lstStyle/>
          <a:p>
            <a:r>
              <a:rPr lang="en-US" altLang="zh-CN" dirty="0"/>
              <a:t>Step2 </a:t>
            </a:r>
            <a:r>
              <a:rPr lang="zh-CN" altLang="en-US" dirty="0"/>
              <a:t>如何求得隐变量参数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14916"/>
              </p:ext>
            </p:extLst>
          </p:nvPr>
        </p:nvGraphicFramePr>
        <p:xfrm>
          <a:off x="1411169" y="3294002"/>
          <a:ext cx="45896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21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147421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？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01" y="4529407"/>
            <a:ext cx="1984230" cy="1368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7738221" y="4304922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221" y="4304922"/>
                <a:ext cx="1543050" cy="448969"/>
              </a:xfrm>
              <a:prstGeom prst="rect">
                <a:avLst/>
              </a:prstGeom>
              <a:blipFill>
                <a:blip r:embed="rId3"/>
                <a:stretch>
                  <a:fillRect t="-6757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601" y="2468792"/>
            <a:ext cx="2022633" cy="1394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7688601" y="2322075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601" y="2322075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8108" r="-1186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9979EA4-85FE-4A6E-82F3-1ACB37A26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758" y="1653347"/>
            <a:ext cx="1859988" cy="45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93F6A4-8790-4203-9B0D-5822BA308BD9}"/>
                  </a:ext>
                </a:extLst>
              </p:cNvPr>
              <p:cNvSpPr/>
              <p:nvPr/>
            </p:nvSpPr>
            <p:spPr>
              <a:xfrm>
                <a:off x="4957499" y="3893536"/>
                <a:ext cx="2086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=0.3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393F6A4-8790-4203-9B0D-5822BA30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99" y="3893536"/>
                <a:ext cx="2086708" cy="369332"/>
              </a:xfrm>
              <a:prstGeom prst="rect">
                <a:avLst/>
              </a:prstGeom>
              <a:blipFill>
                <a:blip r:embed="rId6"/>
                <a:stretch>
                  <a:fillRect t="-10000" r="-174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C90623C9-1FC3-46C3-B25F-AF2BA5F6E86C}"/>
              </a:ext>
            </a:extLst>
          </p:cNvPr>
          <p:cNvSpPr/>
          <p:nvPr/>
        </p:nvSpPr>
        <p:spPr>
          <a:xfrm rot="19952201">
            <a:off x="6110476" y="3180293"/>
            <a:ext cx="1490024" cy="274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1816478-419B-4FB8-A958-F1276E17EC3E}"/>
              </a:ext>
            </a:extLst>
          </p:cNvPr>
          <p:cNvSpPr txBox="1"/>
          <p:nvPr/>
        </p:nvSpPr>
        <p:spPr>
          <a:xfrm>
            <a:off x="6538965" y="293060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女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A76AB83-F191-49F3-A3C9-3F5A239032E8}"/>
              </a:ext>
            </a:extLst>
          </p:cNvPr>
          <p:cNvSpPr/>
          <p:nvPr/>
        </p:nvSpPr>
        <p:spPr>
          <a:xfrm rot="1747052">
            <a:off x="6163693" y="4596463"/>
            <a:ext cx="1490024" cy="274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8A6303-72D3-48A6-A7E9-004E77A4E1F6}"/>
              </a:ext>
            </a:extLst>
          </p:cNvPr>
          <p:cNvSpPr txBox="1"/>
          <p:nvPr/>
        </p:nvSpPr>
        <p:spPr>
          <a:xfrm>
            <a:off x="6523121" y="4753891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A2F125-1BB8-4416-8133-DC61239E3CDF}"/>
                  </a:ext>
                </a:extLst>
              </p:cNvPr>
              <p:cNvSpPr txBox="1"/>
              <p:nvPr/>
            </p:nvSpPr>
            <p:spPr>
              <a:xfrm>
                <a:off x="10222523" y="5123221"/>
                <a:ext cx="1497623" cy="438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A2F125-1BB8-4416-8133-DC61239E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523" y="5123221"/>
                <a:ext cx="1497623" cy="43813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27C65B-51E9-4FAD-B206-EB4566C36609}"/>
                  </a:ext>
                </a:extLst>
              </p:cNvPr>
              <p:cNvSpPr txBox="1"/>
              <p:nvPr/>
            </p:nvSpPr>
            <p:spPr>
              <a:xfrm>
                <a:off x="10237177" y="2860431"/>
                <a:ext cx="1497623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女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27C65B-51E9-4FAD-B206-EB4566C3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177" y="2860431"/>
                <a:ext cx="1497623" cy="44896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箭头: 右 24">
            <a:extLst>
              <a:ext uri="{FF2B5EF4-FFF2-40B4-BE49-F238E27FC236}">
                <a16:creationId xmlns:a16="http://schemas.microsoft.com/office/drawing/2014/main" id="{795B8A20-615A-4E2D-A881-4EACACCF5EF5}"/>
              </a:ext>
            </a:extLst>
          </p:cNvPr>
          <p:cNvSpPr/>
          <p:nvPr/>
        </p:nvSpPr>
        <p:spPr>
          <a:xfrm>
            <a:off x="9885297" y="3008155"/>
            <a:ext cx="703760" cy="22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EE46EF7-9562-4F0A-B6A9-4EDA891393BB}"/>
              </a:ext>
            </a:extLst>
          </p:cNvPr>
          <p:cNvSpPr/>
          <p:nvPr/>
        </p:nvSpPr>
        <p:spPr>
          <a:xfrm>
            <a:off x="9870643" y="5229842"/>
            <a:ext cx="703760" cy="22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B707CF5-52CA-497F-8577-E687A34F44CA}"/>
                  </a:ext>
                </a:extLst>
              </p:cNvPr>
              <p:cNvSpPr txBox="1"/>
              <p:nvPr/>
            </p:nvSpPr>
            <p:spPr>
              <a:xfrm>
                <a:off x="1688123" y="5011615"/>
                <a:ext cx="4299452" cy="735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女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女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男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女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B707CF5-52CA-497F-8577-E687A34F4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23" y="5011615"/>
                <a:ext cx="4299452" cy="7359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0C2C060-D4EB-4468-B377-C8FDB416AB77}"/>
                  </a:ext>
                </a:extLst>
              </p:cNvPr>
              <p:cNvSpPr/>
              <p:nvPr/>
            </p:nvSpPr>
            <p:spPr>
              <a:xfrm>
                <a:off x="4295568" y="2893858"/>
                <a:ext cx="20867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Z={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女</a:t>
                </a:r>
                <a:r>
                  <a:rPr lang="en-US" altLang="zh-CN" dirty="0"/>
                  <a:t>}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0C2C060-D4EB-4468-B377-C8FDB416A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568" y="2893858"/>
                <a:ext cx="2086708" cy="646331"/>
              </a:xfrm>
              <a:prstGeom prst="rect">
                <a:avLst/>
              </a:prstGeom>
              <a:blipFill>
                <a:blip r:embed="rId10"/>
                <a:stretch>
                  <a:fillRect l="-2632" t="-5660" r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93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6378-1C0B-42AD-9B0C-89E0E894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BE1CC-7C99-48F3-8FF0-47789B6F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1" y="1600200"/>
            <a:ext cx="5552341" cy="4349750"/>
          </a:xfrm>
        </p:spPr>
        <p:txBody>
          <a:bodyPr/>
          <a:lstStyle/>
          <a:p>
            <a:r>
              <a:rPr lang="en-US" altLang="zh-CN" dirty="0"/>
              <a:t>Step3 </a:t>
            </a:r>
            <a:r>
              <a:rPr lang="zh-CN" altLang="en-US" dirty="0"/>
              <a:t>求得估计参数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B5D946-AA93-4862-B107-079EBC50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99074"/>
              </p:ext>
            </p:extLst>
          </p:nvPr>
        </p:nvGraphicFramePr>
        <p:xfrm>
          <a:off x="1506315" y="2844994"/>
          <a:ext cx="4111972" cy="232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993">
                  <a:extLst>
                    <a:ext uri="{9D8B030D-6E8A-4147-A177-3AD203B41FA5}">
                      <a16:colId xmlns:a16="http://schemas.microsoft.com/office/drawing/2014/main" val="2257435714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1021921188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1967792315"/>
                    </a:ext>
                  </a:extLst>
                </a:gridCol>
                <a:gridCol w="1027993">
                  <a:extLst>
                    <a:ext uri="{9D8B030D-6E8A-4147-A177-3AD203B41FA5}">
                      <a16:colId xmlns:a16="http://schemas.microsoft.com/office/drawing/2014/main" val="3736520107"/>
                    </a:ext>
                  </a:extLst>
                </a:gridCol>
              </a:tblGrid>
              <a:tr h="49752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84097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79689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23973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赵五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177cm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49598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7981"/>
                  </a:ext>
                </a:extLst>
              </a:tr>
              <a:tr h="339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任奕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175cm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7572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A8F9927-7918-45C1-BE5F-71D42FDE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96" y="972354"/>
            <a:ext cx="3151511" cy="217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7AA868-CF78-4BF5-B6ED-93B7F64739D3}"/>
              </a:ext>
            </a:extLst>
          </p:cNvPr>
          <p:cNvSpPr txBox="1"/>
          <p:nvPr/>
        </p:nvSpPr>
        <p:spPr>
          <a:xfrm>
            <a:off x="2433372" y="2385174"/>
            <a:ext cx="1293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Y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/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C4DD2C-62F3-43DA-BFBC-9CE3242A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747869"/>
                <a:ext cx="1543050" cy="448969"/>
              </a:xfrm>
              <a:prstGeom prst="rect">
                <a:avLst/>
              </a:prstGeom>
              <a:blipFill>
                <a:blip r:embed="rId3"/>
                <a:stretch>
                  <a:fillRect t="-8219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乘号 7">
            <a:extLst>
              <a:ext uri="{FF2B5EF4-FFF2-40B4-BE49-F238E27FC236}">
                <a16:creationId xmlns:a16="http://schemas.microsoft.com/office/drawing/2014/main" id="{2598AC1E-5360-4EBF-BC0B-5E5F93B32F5D}"/>
              </a:ext>
            </a:extLst>
          </p:cNvPr>
          <p:cNvSpPr/>
          <p:nvPr/>
        </p:nvSpPr>
        <p:spPr>
          <a:xfrm>
            <a:off x="10945954" y="748953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笑脸 8">
            <a:extLst>
              <a:ext uri="{FF2B5EF4-FFF2-40B4-BE49-F238E27FC236}">
                <a16:creationId xmlns:a16="http://schemas.microsoft.com/office/drawing/2014/main" id="{C7D21E5D-6117-457F-BE5F-055F653CFA94}"/>
              </a:ext>
            </a:extLst>
          </p:cNvPr>
          <p:cNvSpPr/>
          <p:nvPr/>
        </p:nvSpPr>
        <p:spPr>
          <a:xfrm>
            <a:off x="3462805" y="2429409"/>
            <a:ext cx="263769" cy="27951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687A7-A09D-4E15-B9D8-42D7D72D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896" y="4278145"/>
            <a:ext cx="3151511" cy="217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/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A1E72D-1707-48D7-A17C-90D61298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904" y="4080438"/>
                <a:ext cx="1543050" cy="448969"/>
              </a:xfrm>
              <a:prstGeom prst="rect">
                <a:avLst/>
              </a:prstGeom>
              <a:blipFill>
                <a:blip r:embed="rId4"/>
                <a:stretch>
                  <a:fillRect t="-6757" r="-787" b="-12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乘号 13">
            <a:extLst>
              <a:ext uri="{FF2B5EF4-FFF2-40B4-BE49-F238E27FC236}">
                <a16:creationId xmlns:a16="http://schemas.microsoft.com/office/drawing/2014/main" id="{AE3ED66A-8611-47D2-ACC7-8F8F6851CB66}"/>
              </a:ext>
            </a:extLst>
          </p:cNvPr>
          <p:cNvSpPr/>
          <p:nvPr/>
        </p:nvSpPr>
        <p:spPr>
          <a:xfrm>
            <a:off x="10945954" y="4081522"/>
            <a:ext cx="342900" cy="393245"/>
          </a:xfrm>
          <a:prstGeom prst="mathMultiply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4E0F-E0D6-4924-81B3-B94F0E332B20}"/>
                  </a:ext>
                </a:extLst>
              </p:cNvPr>
              <p:cNvSpPr txBox="1"/>
              <p:nvPr/>
            </p:nvSpPr>
            <p:spPr>
              <a:xfrm>
                <a:off x="4209851" y="2138028"/>
                <a:ext cx="20472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Z={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/>
                  <a:t>男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zh-CN" altLang="en-US" dirty="0"/>
                  <a:t>女</a:t>
                </a:r>
                <a:r>
                  <a:rPr lang="en-US" altLang="zh-CN" dirty="0"/>
                  <a:t>}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D64E0F-E0D6-4924-81B3-B94F0E33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51" y="2138028"/>
                <a:ext cx="2047241" cy="646331"/>
              </a:xfrm>
              <a:prstGeom prst="rect">
                <a:avLst/>
              </a:prstGeom>
              <a:blipFill>
                <a:blip r:embed="rId5"/>
                <a:stretch>
                  <a:fillRect l="-2687" t="-5660" r="-6269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1DFAF7-FD86-4D81-9EBA-482B5996C259}"/>
                  </a:ext>
                </a:extLst>
              </p:cNvPr>
              <p:cNvSpPr/>
              <p:nvPr/>
            </p:nvSpPr>
            <p:spPr>
              <a:xfrm>
                <a:off x="5618287" y="2832642"/>
                <a:ext cx="4794518" cy="1051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boy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𝑔𝑟𝑖𝑙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𝑔𝑟𝑖𝑙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gril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1DFAF7-FD86-4D81-9EBA-482B5996C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287" y="2832642"/>
                <a:ext cx="4794518" cy="1051057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D1047E-2614-4CA8-9AF4-7AF4E6D32962}"/>
                  </a:ext>
                </a:extLst>
              </p:cNvPr>
              <p:cNvSpPr/>
              <p:nvPr/>
            </p:nvSpPr>
            <p:spPr>
              <a:xfrm>
                <a:off x="5567824" y="4369359"/>
                <a:ext cx="2758447" cy="79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男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gril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女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4D1047E-2614-4CA8-9AF4-7AF4E6D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24" y="4369359"/>
                <a:ext cx="2758447" cy="794769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/>
              <p:nvPr/>
            </p:nvSpPr>
            <p:spPr>
              <a:xfrm>
                <a:off x="1890557" y="5352289"/>
                <a:ext cx="4171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P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Y|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）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dirty="0"/>
                          <m:t>P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（</m:t>
                        </m:r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  <m:r>
                          <m:rPr>
                            <m:nor/>
                          </m:rPr>
                          <a:rPr lang="en-US" altLang="zh-CN" dirty="0"/>
                          <m:t>,</m:t>
                        </m:r>
                        <m:r>
                          <m:rPr>
                            <m:nor/>
                          </m:rPr>
                          <a:rPr lang="en-US" altLang="zh-CN" dirty="0"/>
                          <m:t>Z</m:t>
                        </m:r>
                        <m:r>
                          <m:rPr>
                            <m:nor/>
                          </m:rPr>
                          <a:rPr lang="en-US" altLang="zh-CN" dirty="0"/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zh-CN" altLang="en-US" dirty="0"/>
                          <m:t>）</m:t>
                        </m:r>
                      </m:e>
                    </m:nary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482611-7034-4510-B17F-EC87A884D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557" y="5352289"/>
                <a:ext cx="4171527" cy="369332"/>
              </a:xfrm>
              <a:prstGeom prst="rect">
                <a:avLst/>
              </a:prstGeom>
              <a:blipFill>
                <a:blip r:embed="rId8"/>
                <a:stretch>
                  <a:fillRect l="-1170" t="-118033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9919915-5B19-4924-BBB2-57E5B658D94A}"/>
                  </a:ext>
                </a:extLst>
              </p:cNvPr>
              <p:cNvSpPr/>
              <p:nvPr/>
            </p:nvSpPr>
            <p:spPr>
              <a:xfrm>
                <a:off x="4487007" y="3390509"/>
                <a:ext cx="20867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FF0000"/>
                    </a:solidFill>
                  </a:rPr>
                  <a:t>=0.3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9919915-5B19-4924-BBB2-57E5B658D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07" y="3390509"/>
                <a:ext cx="2086708" cy="276999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FB49C00-7D43-4C65-9C18-4B36A9540848}"/>
                  </a:ext>
                </a:extLst>
              </p:cNvPr>
              <p:cNvSpPr/>
              <p:nvPr/>
            </p:nvSpPr>
            <p:spPr>
              <a:xfrm>
                <a:off x="4487007" y="3726587"/>
                <a:ext cx="20867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FF0000"/>
                    </a:solidFill>
                  </a:rPr>
                  <a:t>=0.5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FB49C00-7D43-4C65-9C18-4B36A9540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07" y="3726587"/>
                <a:ext cx="2086708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1812DD8-B79C-4348-AB3C-9453F9A74647}"/>
                  </a:ext>
                </a:extLst>
              </p:cNvPr>
              <p:cNvSpPr/>
              <p:nvPr/>
            </p:nvSpPr>
            <p:spPr>
              <a:xfrm>
                <a:off x="4489300" y="4841268"/>
                <a:ext cx="20867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FF0000"/>
                    </a:solidFill>
                  </a:rPr>
                  <a:t>=0.5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1812DD8-B79C-4348-AB3C-9453F9A74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00" y="4841268"/>
                <a:ext cx="2086708" cy="276999"/>
              </a:xfrm>
              <a:prstGeom prst="rect">
                <a:avLst/>
              </a:prstGeom>
              <a:blipFill>
                <a:blip r:embed="rId11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646F80-46EA-4D8B-9F00-CEB4C12A8D3B}"/>
                  </a:ext>
                </a:extLst>
              </p:cNvPr>
              <p:cNvSpPr/>
              <p:nvPr/>
            </p:nvSpPr>
            <p:spPr>
              <a:xfrm>
                <a:off x="4475519" y="4104785"/>
                <a:ext cx="20867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FF0000"/>
                    </a:solidFill>
                  </a:rPr>
                  <a:t>=0.4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646F80-46EA-4D8B-9F00-CEB4C12A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519" y="4104785"/>
                <a:ext cx="2086708" cy="276999"/>
              </a:xfrm>
              <a:prstGeom prst="rect">
                <a:avLst/>
              </a:prstGeom>
              <a:blipFill>
                <a:blip r:embed="rId12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965772B-DBA0-4645-BBA7-97E9D93E11E9}"/>
                  </a:ext>
                </a:extLst>
              </p:cNvPr>
              <p:cNvSpPr txBox="1"/>
              <p:nvPr/>
            </p:nvSpPr>
            <p:spPr>
              <a:xfrm>
                <a:off x="1200151" y="5813916"/>
                <a:ext cx="9681882" cy="40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Max  P</a:t>
                </a:r>
                <a:r>
                  <a:rPr lang="zh-CN" altLang="en-US" sz="1600" dirty="0"/>
                  <a:t>（</a:t>
                </a:r>
                <a:r>
                  <a:rPr lang="en-US" altLang="zh-CN" sz="1600" dirty="0"/>
                  <a:t>Y|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）</a:t>
                </a:r>
                <a:r>
                  <a:rPr lang="en-US" altLang="zh-CN" sz="1600" dirty="0"/>
                  <a:t> = Max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/>
                  <a:t>|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1600" dirty="0"/>
                  <a:t>)=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=  Max G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600" dirty="0"/>
                          <m:t>u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600" dirty="0"/>
                      <m:t>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总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965772B-DBA0-4645-BBA7-97E9D93E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1" y="5813916"/>
                <a:ext cx="9681882" cy="403316"/>
              </a:xfrm>
              <a:prstGeom prst="rect">
                <a:avLst/>
              </a:prstGeom>
              <a:blipFill>
                <a:blip r:embed="rId13"/>
                <a:stretch>
                  <a:fillRect l="-378" t="-454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D486B9FA-811E-4F6A-A97C-F6AC3455E325}"/>
              </a:ext>
            </a:extLst>
          </p:cNvPr>
          <p:cNvSpPr/>
          <p:nvPr/>
        </p:nvSpPr>
        <p:spPr>
          <a:xfrm>
            <a:off x="7406009" y="5164128"/>
            <a:ext cx="1840523" cy="6248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</a:t>
            </a:r>
            <a:r>
              <a:rPr lang="zh-CN" altLang="en-US" dirty="0"/>
              <a:t>求偏导等于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678087-4DF0-46F9-8E26-C9FFBDFCE2C8}"/>
              </a:ext>
            </a:extLst>
          </p:cNvPr>
          <p:cNvSpPr/>
          <p:nvPr/>
        </p:nvSpPr>
        <p:spPr>
          <a:xfrm>
            <a:off x="6947047" y="5728242"/>
            <a:ext cx="1721360" cy="4956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46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097CB-9A51-4FFD-930C-DC82C967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算法的求解过程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8AEC6-8515-4F66-A9B0-BDA04C5E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Step2</a:t>
            </a:r>
            <a:r>
              <a:rPr lang="zh-CN" altLang="en-US" dirty="0"/>
              <a:t>、</a:t>
            </a:r>
            <a:r>
              <a:rPr lang="en-US" altLang="zh-CN" dirty="0"/>
              <a:t>Step3</a:t>
            </a:r>
            <a:r>
              <a:rPr lang="zh-CN" altLang="en-US" dirty="0"/>
              <a:t>来回迭代，直到参数收敛</a:t>
            </a:r>
            <a:endParaRPr lang="en-US" altLang="zh-CN" dirty="0"/>
          </a:p>
          <a:p>
            <a:pPr lvl="1"/>
            <a:r>
              <a:rPr lang="en-US" altLang="zh-CN" dirty="0"/>
              <a:t>EM</a:t>
            </a:r>
            <a:r>
              <a:rPr lang="zh-CN" altLang="en-US" dirty="0"/>
              <a:t>算法是可以收敛的（证明略）</a:t>
            </a:r>
            <a:endParaRPr lang="en-US" altLang="zh-CN" dirty="0"/>
          </a:p>
          <a:p>
            <a:pPr lvl="1"/>
            <a:r>
              <a:rPr lang="en-US" altLang="zh-CN" dirty="0"/>
              <a:t>EM</a:t>
            </a:r>
            <a:r>
              <a:rPr lang="zh-CN" altLang="en-US" dirty="0"/>
              <a:t>算法受初始值影响（先验知识）</a:t>
            </a:r>
          </a:p>
          <a:p>
            <a:pPr lvl="1"/>
            <a:r>
              <a:rPr lang="en-US" altLang="zh-CN" dirty="0"/>
              <a:t>EM</a:t>
            </a:r>
            <a:r>
              <a:rPr lang="zh-CN" altLang="en-US" dirty="0"/>
              <a:t>算法容易陷入到局部最优</a:t>
            </a:r>
          </a:p>
        </p:txBody>
      </p:sp>
    </p:spTree>
    <p:extLst>
      <p:ext uri="{BB962C8B-B14F-4D97-AF65-F5344CB8AC3E}">
        <p14:creationId xmlns:p14="http://schemas.microsoft.com/office/powerpoint/2010/main" val="32793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1A12A-138C-4E51-97BE-99C75065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 </a:t>
            </a:r>
            <a:r>
              <a:rPr lang="en-US" altLang="zh-CN" dirty="0"/>
              <a:t>Q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73F7FF-C7B6-49F2-BBDD-01CE38B8F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557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73F7FF-C7B6-49F2-BBDD-01CE38B8F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557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245C7E5-F4B8-485D-BCD7-E85471B7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87" y="686832"/>
            <a:ext cx="1859988" cy="4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9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E769D-D73D-42E6-8A10-252350A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 </a:t>
            </a:r>
            <a:r>
              <a:rPr lang="en-US" altLang="zh-CN" dirty="0"/>
              <a:t>Q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637296-7DB8-4706-98A8-3E9269DDF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</a:p>
              <a:p>
                <a:pPr marL="0" indent="0">
                  <a:buNone/>
                </a:pPr>
                <a:r>
                  <a:rPr lang="zh-CN" altLang="en-US" sz="2400" dirty="0"/>
                  <a:t>获取</a:t>
                </a:r>
                <a:r>
                  <a:rPr lang="en-US" altLang="zh-CN" sz="2400" dirty="0"/>
                  <a:t>L(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下届：</a:t>
                </a:r>
                <a:r>
                  <a:rPr lang="en-US" altLang="zh-CN" sz="2400" dirty="0"/>
                  <a:t> 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) 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	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4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637296-7DB8-4706-98A8-3E9269DDF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72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BE997-2AC2-4D48-92BF-7F016DF3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 </a:t>
            </a:r>
            <a:r>
              <a:rPr lang="en-US" altLang="zh-CN" dirty="0"/>
              <a:t>Q</a:t>
            </a:r>
            <a:r>
              <a:rPr lang="zh-CN" altLang="en-US" dirty="0"/>
              <a:t>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1CBCFF-4B09-42C8-9A5A-9127421C3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				</a:t>
                </a:r>
                <a:r>
                  <a:rPr lang="en-US" altLang="zh-CN" sz="2600" dirty="0"/>
                  <a:t>L(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600" dirty="0"/>
                  <a:t>)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CN" sz="2600" dirty="0"/>
                  <a:t>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600" dirty="0"/>
                  <a:t>)</a:t>
                </a:r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:r>
                  <a:rPr lang="zh-CN" altLang="en-US" sz="2600" dirty="0"/>
                  <a:t>极大似然</a:t>
                </a:r>
                <a:r>
                  <a:rPr lang="en-US" altLang="zh-CN" sz="2600" dirty="0"/>
                  <a:t>L(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600" dirty="0"/>
                  <a:t>) , </a:t>
                </a:r>
                <a:r>
                  <a:rPr lang="zh-CN" altLang="en-US" sz="2600" dirty="0"/>
                  <a:t>即是极大</a:t>
                </a:r>
                <a:r>
                  <a:rPr lang="en-US" altLang="zh-CN" sz="2600" dirty="0"/>
                  <a:t>L(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600" dirty="0"/>
                  <a:t>)</a:t>
                </a:r>
                <a:r>
                  <a:rPr lang="zh-CN" altLang="en-US" sz="2600" dirty="0"/>
                  <a:t>下届</a:t>
                </a:r>
                <a:endParaRPr lang="en-US" altLang="zh-CN" sz="2600" dirty="0"/>
              </a:p>
              <a:p>
                <a:pPr marL="0" indent="0">
                  <a:buNone/>
                </a:pPr>
                <a:endParaRPr lang="en-US" altLang="zh-CN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func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600" dirty="0"/>
                  <a:t>B(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6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            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func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𝑙𝑜𝑔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2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600" i="1" dirty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2600" dirty="0"/>
                  <a:t>+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6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            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func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sz="26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6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func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6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sz="26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6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600" b="0" dirty="0"/>
                  <a:t> 	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dirty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altLang="zh-CN" sz="2600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</m:func>
                      </m:e>
                      <m:sub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(Q(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6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600" dirty="0"/>
                  <a:t>))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1CBCFF-4B09-42C8-9A5A-9127421C3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0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01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19FA-0EB4-4047-9238-DEA7960C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44B8BB-EA05-4622-90B7-C7DEFD590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Q(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𝐿𝑜𝑔𝑃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对于隐马尔可夫模型，观测序列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	        </a:t>
                </a:r>
                <a:r>
                  <a:rPr lang="zh-CN" altLang="en-US" dirty="0"/>
                  <a:t>状态序列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}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Q(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44B8BB-EA05-4622-90B7-C7DEFD590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话气泡: 圆角矩形 3">
                <a:extLst>
                  <a:ext uri="{FF2B5EF4-FFF2-40B4-BE49-F238E27FC236}">
                    <a16:creationId xmlns:a16="http://schemas.microsoft.com/office/drawing/2014/main" id="{811DC3B9-3650-4AAE-9E01-01600B856A92}"/>
                  </a:ext>
                </a:extLst>
              </p:cNvPr>
              <p:cNvSpPr/>
              <p:nvPr/>
            </p:nvSpPr>
            <p:spPr>
              <a:xfrm>
                <a:off x="5529776" y="3010486"/>
                <a:ext cx="5359790" cy="1491176"/>
              </a:xfrm>
              <a:prstGeom prst="wedgeRoundRectCallout">
                <a:avLst>
                  <a:gd name="adj1" fmla="val -63878"/>
                  <a:gd name="adj2" fmla="val 8231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话气泡: 圆角矩形 3">
                <a:extLst>
                  <a:ext uri="{FF2B5EF4-FFF2-40B4-BE49-F238E27FC236}">
                    <a16:creationId xmlns:a16="http://schemas.microsoft.com/office/drawing/2014/main" id="{811DC3B9-3650-4AAE-9E01-01600B856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776" y="3010486"/>
                <a:ext cx="5359790" cy="1491176"/>
              </a:xfrm>
              <a:prstGeom prst="wedgeRoundRectCallout">
                <a:avLst>
                  <a:gd name="adj1" fmla="val -63878"/>
                  <a:gd name="adj2" fmla="val 8231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E2851DB2-2388-4779-AA13-852E05513A00}"/>
              </a:ext>
            </a:extLst>
          </p:cNvPr>
          <p:cNvSpPr/>
          <p:nvPr/>
        </p:nvSpPr>
        <p:spPr>
          <a:xfrm>
            <a:off x="8342142" y="3756074"/>
            <a:ext cx="1041009" cy="3516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85DD66-82D8-4846-8AC9-315287443F3C}"/>
              </a:ext>
            </a:extLst>
          </p:cNvPr>
          <p:cNvSpPr txBox="1"/>
          <p:nvPr/>
        </p:nvSpPr>
        <p:spPr>
          <a:xfrm>
            <a:off x="9383151" y="4001294"/>
            <a:ext cx="64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24371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EA56A-501F-46EE-88F1-FB6D9A8E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37AF9-4E11-45F9-BEDB-B05E82944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567" y="1938167"/>
                <a:ext cx="1102086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P(Y,Z|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Q(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…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zh-CN" sz="2400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400" dirty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437AF9-4E11-45F9-BEDB-B05E82944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567" y="1938167"/>
                <a:ext cx="11020865" cy="4351338"/>
              </a:xfrm>
              <a:blipFill>
                <a:blip r:embed="rId2"/>
                <a:stretch>
                  <a:fillRect l="-830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5F8DCFA-7CAF-45E7-A2F2-7E94F7F817E5}"/>
              </a:ext>
            </a:extLst>
          </p:cNvPr>
          <p:cNvSpPr/>
          <p:nvPr/>
        </p:nvSpPr>
        <p:spPr>
          <a:xfrm>
            <a:off x="4248443" y="3429000"/>
            <a:ext cx="1195754" cy="39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80AD2-F6C8-4177-A774-91FE49561146}"/>
              </a:ext>
            </a:extLst>
          </p:cNvPr>
          <p:cNvSpPr/>
          <p:nvPr/>
        </p:nvSpPr>
        <p:spPr>
          <a:xfrm>
            <a:off x="5748997" y="3429000"/>
            <a:ext cx="2142978" cy="39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D898C-F897-49C7-8553-35FCDB885205}"/>
              </a:ext>
            </a:extLst>
          </p:cNvPr>
          <p:cNvSpPr/>
          <p:nvPr/>
        </p:nvSpPr>
        <p:spPr>
          <a:xfrm>
            <a:off x="8874368" y="3429000"/>
            <a:ext cx="1746739" cy="397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八角 6">
            <a:extLst>
              <a:ext uri="{FF2B5EF4-FFF2-40B4-BE49-F238E27FC236}">
                <a16:creationId xmlns:a16="http://schemas.microsoft.com/office/drawing/2014/main" id="{EB840AA1-230D-4A3A-83BE-4763E7E92031}"/>
              </a:ext>
            </a:extLst>
          </p:cNvPr>
          <p:cNvSpPr/>
          <p:nvPr/>
        </p:nvSpPr>
        <p:spPr>
          <a:xfrm>
            <a:off x="4466492" y="4217964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星形: 八角 7">
            <a:extLst>
              <a:ext uri="{FF2B5EF4-FFF2-40B4-BE49-F238E27FC236}">
                <a16:creationId xmlns:a16="http://schemas.microsoft.com/office/drawing/2014/main" id="{2E91B25C-A6AC-4CDC-9313-62E517E06154}"/>
              </a:ext>
            </a:extLst>
          </p:cNvPr>
          <p:cNvSpPr/>
          <p:nvPr/>
        </p:nvSpPr>
        <p:spPr>
          <a:xfrm>
            <a:off x="6426590" y="4217964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星形: 八角 8">
            <a:extLst>
              <a:ext uri="{FF2B5EF4-FFF2-40B4-BE49-F238E27FC236}">
                <a16:creationId xmlns:a16="http://schemas.microsoft.com/office/drawing/2014/main" id="{34CF3906-E216-4114-BF60-21D44A274D46}"/>
              </a:ext>
            </a:extLst>
          </p:cNvPr>
          <p:cNvSpPr/>
          <p:nvPr/>
        </p:nvSpPr>
        <p:spPr>
          <a:xfrm>
            <a:off x="9505071" y="4217964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18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217BF-A44D-4C71-9B08-807235B9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01138-4262-4A01-87F8-4ECD169F8B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Q(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func>
                      <m:func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约束：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1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400" dirty="0"/>
                  <a:t>-1)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m:rPr>
                            <m:nor/>
                          </m:rPr>
                          <a:rPr lang="en-US" altLang="zh-CN" sz="2400" dirty="0"/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zh-CN" sz="2400" dirty="0"/>
                          <m:t>+</m:t>
                        </m:r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altLang="zh-CN" sz="2400" dirty="0"/>
                          <m:t>−1)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/>
                  <a:t>  </a:t>
                </a:r>
                <a:r>
                  <a:rPr lang="en-US" altLang="zh-CN" sz="2400" dirty="0"/>
                  <a:t>= 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01138-4262-4A01-87F8-4ECD169F8B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形: 八角 3">
            <a:extLst>
              <a:ext uri="{FF2B5EF4-FFF2-40B4-BE49-F238E27FC236}">
                <a16:creationId xmlns:a16="http://schemas.microsoft.com/office/drawing/2014/main" id="{5FE4AC23-5749-41DC-A62F-A6FD4E2234F1}"/>
              </a:ext>
            </a:extLst>
          </p:cNvPr>
          <p:cNvSpPr/>
          <p:nvPr/>
        </p:nvSpPr>
        <p:spPr>
          <a:xfrm>
            <a:off x="3538839" y="556358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904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7990-44F3-42E0-8A5A-1FEE3091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2428F-1379-414B-B564-F7D2F85C2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altLang="zh-CN" dirty="0"/>
                          <m:t>(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m:rPr>
                            <m:nor/>
                          </m:rPr>
                          <a:rPr lang="en-US" altLang="zh-CN" dirty="0"/>
                          <m:t>−1)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   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= 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  <m:e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D2428F-1379-414B-B564-F7D2F85C2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形: 八角 3">
            <a:extLst>
              <a:ext uri="{FF2B5EF4-FFF2-40B4-BE49-F238E27FC236}">
                <a16:creationId xmlns:a16="http://schemas.microsoft.com/office/drawing/2014/main" id="{1EF9C34C-D90A-49A6-8B66-4536B0744395}"/>
              </a:ext>
            </a:extLst>
          </p:cNvPr>
          <p:cNvSpPr/>
          <p:nvPr/>
        </p:nvSpPr>
        <p:spPr>
          <a:xfrm>
            <a:off x="3419570" y="556358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5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马尔可夫</a:t>
            </a:r>
            <a:r>
              <a:rPr lang="x-none" altLang="zh-CN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马尔可夫链就是这样一个任性的过程，它</a:t>
            </a:r>
            <a:r>
              <a:rPr lang="x-none" altLang="zh-CN" dirty="0">
                <a:solidFill>
                  <a:srgbClr val="FF0000"/>
                </a:solidFill>
              </a:rPr>
              <a:t>下一时刻</a:t>
            </a:r>
            <a:r>
              <a:rPr lang="zh-CN" altLang="en-US" dirty="0">
                <a:solidFill>
                  <a:srgbClr val="FF0000"/>
                </a:solidFill>
              </a:rPr>
              <a:t>的状态分布只取决于现在，跟过去</a:t>
            </a:r>
            <a:r>
              <a:rPr lang="x-none" altLang="zh-CN" dirty="0">
                <a:solidFill>
                  <a:srgbClr val="FF0000"/>
                </a:solidFill>
              </a:rPr>
              <a:t>的状态分布</a:t>
            </a:r>
            <a:r>
              <a:rPr lang="zh-CN" altLang="en-US" dirty="0">
                <a:solidFill>
                  <a:srgbClr val="FF0000"/>
                </a:solidFill>
              </a:rPr>
              <a:t>无关！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 descr="v2-13a9848cdad479aaafa282e51c0d6e72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315" y="332105"/>
            <a:ext cx="5828665" cy="6133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AE61D-7944-4973-A940-21F7C02B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19955F-383E-498A-A7F9-481A271AD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 = -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  <m:e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 dirty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19955F-383E-498A-A7F9-481A271AD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星形: 八角 3">
            <a:extLst>
              <a:ext uri="{FF2B5EF4-FFF2-40B4-BE49-F238E27FC236}">
                <a16:creationId xmlns:a16="http://schemas.microsoft.com/office/drawing/2014/main" id="{D545578F-0EF8-4D88-9367-0DB223930E88}"/>
              </a:ext>
            </a:extLst>
          </p:cNvPr>
          <p:cNvSpPr/>
          <p:nvPr/>
        </p:nvSpPr>
        <p:spPr>
          <a:xfrm>
            <a:off x="3552092" y="556358"/>
            <a:ext cx="759656" cy="703384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45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隐马尔可夫模型</a:t>
            </a:r>
          </a:p>
        </p:txBody>
      </p:sp>
      <p:pic>
        <p:nvPicPr>
          <p:cNvPr id="4" name="内容占位符 3" descr="435fb8d2d675dc0be95aedf27feb6b67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45" y="1864995"/>
            <a:ext cx="7122795" cy="434975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8397240" y="2362200"/>
            <a:ext cx="1661795" cy="5734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192385" y="2125980"/>
            <a:ext cx="1440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隐含状态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90175" y="5061585"/>
            <a:ext cx="1440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可见状态</a:t>
            </a:r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8862695" y="5244465"/>
            <a:ext cx="1427480" cy="2305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</a:t>
            </a:r>
            <a:endParaRPr lang="zh-CN" altLang="en-US"/>
          </a:p>
        </p:txBody>
      </p:sp>
      <p:pic>
        <p:nvPicPr>
          <p:cNvPr id="4" name="内容占位符 3" descr="95b60935725125a126e02e370c595000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95" y="1762125"/>
            <a:ext cx="8398510" cy="434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</a:t>
            </a:r>
            <a:endParaRPr lang="zh-CN" altLang="en-US"/>
          </a:p>
        </p:txBody>
      </p:sp>
      <p:pic>
        <p:nvPicPr>
          <p:cNvPr id="4" name="内容占位符 3" descr="53193f484ae89279da5a717a9d756089_r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80" y="1765935"/>
            <a:ext cx="8234680" cy="4349750"/>
          </a:xfrm>
          <a:prstGeom prst="rect">
            <a:avLst/>
          </a:prstGeom>
        </p:spPr>
      </p:pic>
      <p:pic>
        <p:nvPicPr>
          <p:cNvPr id="5" name="内容占位符 3" descr="435fb8d2d675dc0be95aedf27feb6b67_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735" y="301625"/>
            <a:ext cx="5359400" cy="327342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6" name="表格 5"/>
          <p:cNvGraphicFramePr/>
          <p:nvPr/>
        </p:nvGraphicFramePr>
        <p:xfrm>
          <a:off x="6976745" y="4096385"/>
          <a:ext cx="4967605" cy="22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9141778" y="4868545"/>
            <a:ext cx="65214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x-none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隐马尔可夫模型</a:t>
            </a:r>
            <a:endParaRPr lang="zh-CN" altLang="en-US"/>
          </a:p>
        </p:txBody>
      </p:sp>
      <p:pic>
        <p:nvPicPr>
          <p:cNvPr id="5" name="内容占位符 3" descr="435fb8d2d675dc0be95aedf27feb6b67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60" y="2950845"/>
            <a:ext cx="5359400" cy="3273425"/>
          </a:xfrm>
          <a:prstGeom prst="rect">
            <a:avLst/>
          </a:prstGeom>
          <a:noFill/>
          <a:ln w="9525">
            <a:noFill/>
            <a:miter/>
          </a:ln>
        </p:spPr>
      </p:pic>
      <p:graphicFrame>
        <p:nvGraphicFramePr>
          <p:cNvPr id="8" name="表格 7"/>
          <p:cNvGraphicFramePr/>
          <p:nvPr/>
        </p:nvGraphicFramePr>
        <p:xfrm>
          <a:off x="3996690" y="1358265"/>
          <a:ext cx="7661910" cy="191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x-none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349808" y="1918335"/>
            <a:ext cx="653415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x-none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日常_活页夹">
  <a:themeElements>
    <a:clrScheme name="">
      <a:dk1>
        <a:srgbClr val="402000"/>
      </a:dk1>
      <a:lt1>
        <a:srgbClr val="FBFAE2"/>
      </a:lt1>
      <a:dk2>
        <a:srgbClr val="996633"/>
      </a:dk2>
      <a:lt2>
        <a:srgbClr val="A08366"/>
      </a:lt2>
      <a:accent1>
        <a:srgbClr val="CE9964"/>
      </a:accent1>
      <a:accent2>
        <a:srgbClr val="CD3333"/>
      </a:accent2>
      <a:accent3>
        <a:srgbClr val="FDFCEE"/>
      </a:accent3>
      <a:accent4>
        <a:srgbClr val="361A00"/>
      </a:accent4>
      <a:accent5>
        <a:srgbClr val="E3CAB8"/>
      </a:accent5>
      <a:accent6>
        <a:srgbClr val="B82D2D"/>
      </a:accent6>
      <a:hlink>
        <a:srgbClr val="9A7F32"/>
      </a:hlink>
      <a:folHlink>
        <a:srgbClr val="ECA07A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402000"/>
        </a:dk1>
        <a:lt1>
          <a:srgbClr val="FBFAE2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DFCEE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2000"/>
        </a:dk1>
        <a:lt1>
          <a:srgbClr val="FFFFFF"/>
        </a:lt1>
        <a:dk2>
          <a:srgbClr val="996633"/>
        </a:dk2>
        <a:lt2>
          <a:srgbClr val="A08366"/>
        </a:lt2>
        <a:accent1>
          <a:srgbClr val="CE9964"/>
        </a:accent1>
        <a:accent2>
          <a:srgbClr val="CD3333"/>
        </a:accent2>
        <a:accent3>
          <a:srgbClr val="FFFFFF"/>
        </a:accent3>
        <a:accent4>
          <a:srgbClr val="361A00"/>
        </a:accent4>
        <a:accent5>
          <a:srgbClr val="E3CAB8"/>
        </a:accent5>
        <a:accent6>
          <a:srgbClr val="B82D2D"/>
        </a:accent6>
        <a:hlink>
          <a:srgbClr val="9A7F32"/>
        </a:hlink>
        <a:folHlink>
          <a:srgbClr val="ECA0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C1C1C"/>
        </a:dk1>
        <a:lt1>
          <a:srgbClr val="FFFFFF"/>
        </a:lt1>
        <a:dk2>
          <a:srgbClr val="000066"/>
        </a:dk2>
        <a:lt2>
          <a:srgbClr val="666699"/>
        </a:lt2>
        <a:accent1>
          <a:srgbClr val="FF5050"/>
        </a:accent1>
        <a:accent2>
          <a:srgbClr val="009999"/>
        </a:accent2>
        <a:accent3>
          <a:srgbClr val="FFFFFF"/>
        </a:accent3>
        <a:accent4>
          <a:srgbClr val="161616"/>
        </a:accent4>
        <a:accent5>
          <a:srgbClr val="FFB3B3"/>
        </a:accent5>
        <a:accent6>
          <a:srgbClr val="008989"/>
        </a:accent6>
        <a:hlink>
          <a:srgbClr val="3366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2247</Words>
  <Application>Microsoft Office PowerPoint</Application>
  <PresentationFormat>宽屏</PresentationFormat>
  <Paragraphs>797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方正书宋_GBK</vt:lpstr>
      <vt:lpstr>隶书</vt:lpstr>
      <vt:lpstr>宋体</vt:lpstr>
      <vt:lpstr>Arial</vt:lpstr>
      <vt:lpstr>Cambria Math</vt:lpstr>
      <vt:lpstr>Wingdings</vt:lpstr>
      <vt:lpstr>日常_活页夹</vt:lpstr>
      <vt:lpstr>隐马尔可夫那点事儿</vt:lpstr>
      <vt:lpstr>Outline</vt:lpstr>
      <vt:lpstr>马尔可夫模型</vt:lpstr>
      <vt:lpstr>马尔可夫模型</vt:lpstr>
      <vt:lpstr>马尔可夫模型</vt:lpstr>
      <vt:lpstr>隐马尔可夫模型</vt:lpstr>
      <vt:lpstr>隐马尔可夫模型</vt:lpstr>
      <vt:lpstr>隐马尔可夫模型</vt:lpstr>
      <vt:lpstr>隐马尔可夫模型</vt:lpstr>
      <vt:lpstr>隐马尔可夫模型--参数</vt:lpstr>
      <vt:lpstr>隐马尔可夫模型三类问题</vt:lpstr>
      <vt:lpstr>隐马尔可夫模型三类问题</vt:lpstr>
      <vt:lpstr>隐马尔可夫模型三类问题</vt:lpstr>
      <vt:lpstr>解码问题 ——Viterbi算法</vt:lpstr>
      <vt:lpstr>解码问题 ——Viterbi算法</vt:lpstr>
      <vt:lpstr>Viterbi算法</vt:lpstr>
      <vt:lpstr>Viterbi算法</vt:lpstr>
      <vt:lpstr>Viterbi算法</vt:lpstr>
      <vt:lpstr>二、评估问题——Forward-backward算法</vt:lpstr>
      <vt:lpstr>二、评估问题——Forward-backward算法</vt:lpstr>
      <vt:lpstr>二、评估问题——Forward-backward算法</vt:lpstr>
      <vt:lpstr>三、学习问题</vt:lpstr>
      <vt:lpstr>EM算法</vt:lpstr>
      <vt:lpstr>基础知识</vt:lpstr>
      <vt:lpstr>基础知识——Jensen不等式</vt:lpstr>
      <vt:lpstr>基础知识——数学期望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EM算法的求解过程</vt:lpstr>
      <vt:lpstr>EM算法 Q函数</vt:lpstr>
      <vt:lpstr>EM算法 Q函数</vt:lpstr>
      <vt:lpstr>EM算法 Q函数</vt:lpstr>
      <vt:lpstr>学习问题</vt:lpstr>
      <vt:lpstr>学习问题</vt:lpstr>
      <vt:lpstr>学习问题</vt:lpstr>
      <vt:lpstr>学习问题</vt:lpstr>
      <vt:lpstr>学习问题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Luochuyao</cp:lastModifiedBy>
  <cp:revision>56</cp:revision>
  <dcterms:created xsi:type="dcterms:W3CDTF">2018-03-29T11:26:32Z</dcterms:created>
  <dcterms:modified xsi:type="dcterms:W3CDTF">2018-04-20T05:00:48Z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