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t_1</c:v>
                </c:pt>
                <c:pt idx="1">
                  <c:v>t_2</c:v>
                </c:pt>
                <c:pt idx="2">
                  <c:v>t_3</c:v>
                </c:pt>
                <c:pt idx="3">
                  <c:v>t_4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7E-43B6-9100-2216914C80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7543168"/>
        <c:axId val="205512848"/>
      </c:lineChart>
      <c:catAx>
        <c:axId val="267543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512848"/>
        <c:crosses val="autoZero"/>
        <c:auto val="1"/>
        <c:lblAlgn val="ctr"/>
        <c:lblOffset val="100"/>
        <c:noMultiLvlLbl val="0"/>
      </c:catAx>
      <c:valAx>
        <c:axId val="20551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7543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E2D77-78E4-45EA-8E0B-3BED025DF85D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F86EB219-90DA-42DC-8EDB-A3FDBF61F786}">
      <dgm:prSet phldrT="[文本]" custT="1"/>
      <dgm:spPr/>
      <dgm:t>
        <a:bodyPr/>
        <a:lstStyle/>
        <a:p>
          <a:r>
            <a:rPr lang="zh-CN" altLang="en-US" sz="2000" dirty="0"/>
            <a:t>模型数据</a:t>
          </a:r>
        </a:p>
      </dgm:t>
    </dgm:pt>
    <dgm:pt modelId="{C0E954FB-1A80-44BD-9830-985712B8FC60}" type="parTrans" cxnId="{EBE48B6C-89AD-449D-9105-CDD5E9422B59}">
      <dgm:prSet/>
      <dgm:spPr/>
      <dgm:t>
        <a:bodyPr/>
        <a:lstStyle/>
        <a:p>
          <a:endParaRPr lang="zh-CN" altLang="en-US"/>
        </a:p>
      </dgm:t>
    </dgm:pt>
    <dgm:pt modelId="{7528C24D-B2B5-4599-967E-2825209B4799}" type="sibTrans" cxnId="{EBE48B6C-89AD-449D-9105-CDD5E9422B59}">
      <dgm:prSet/>
      <dgm:spPr/>
      <dgm:t>
        <a:bodyPr/>
        <a:lstStyle/>
        <a:p>
          <a:endParaRPr lang="zh-CN" altLang="en-US"/>
        </a:p>
      </dgm:t>
    </dgm:pt>
    <dgm:pt modelId="{0026DB13-07D2-46E8-91CA-DB0F5F76D3DA}">
      <dgm:prSet phldrT="[文本]" custT="1"/>
      <dgm:spPr/>
      <dgm:t>
        <a:bodyPr/>
        <a:lstStyle/>
        <a:p>
          <a:r>
            <a:rPr lang="zh-CN" altLang="en-US" sz="2000" dirty="0"/>
            <a:t>中间层数据</a:t>
          </a:r>
        </a:p>
      </dgm:t>
    </dgm:pt>
    <dgm:pt modelId="{9EFB794B-CD24-4C25-9056-DD263EDB3D26}" type="parTrans" cxnId="{E2F9E2C3-373A-4F1C-8712-00197CB884DD}">
      <dgm:prSet/>
      <dgm:spPr/>
      <dgm:t>
        <a:bodyPr/>
        <a:lstStyle/>
        <a:p>
          <a:endParaRPr lang="zh-CN" altLang="en-US"/>
        </a:p>
      </dgm:t>
    </dgm:pt>
    <dgm:pt modelId="{92B0B318-19BE-47A5-BBBE-AD476C2EB752}" type="sibTrans" cxnId="{E2F9E2C3-373A-4F1C-8712-00197CB884DD}">
      <dgm:prSet/>
      <dgm:spPr/>
      <dgm:t>
        <a:bodyPr/>
        <a:lstStyle/>
        <a:p>
          <a:endParaRPr lang="zh-CN" altLang="en-US"/>
        </a:p>
      </dgm:t>
    </dgm:pt>
    <dgm:pt modelId="{3B3B4CEA-35A6-4B8F-98EC-8D32621C72B8}">
      <dgm:prSet phldrT="[文本]" custT="1"/>
      <dgm:spPr/>
      <dgm:t>
        <a:bodyPr/>
        <a:lstStyle/>
        <a:p>
          <a:r>
            <a:rPr lang="zh-CN" altLang="en-US" sz="2000" dirty="0"/>
            <a:t>原始数据</a:t>
          </a:r>
        </a:p>
      </dgm:t>
    </dgm:pt>
    <dgm:pt modelId="{816F0A6A-6F53-48B4-826C-3178A5599F49}" type="parTrans" cxnId="{35AA2BBE-D18C-4742-9741-4053F131E605}">
      <dgm:prSet/>
      <dgm:spPr/>
      <dgm:t>
        <a:bodyPr/>
        <a:lstStyle/>
        <a:p>
          <a:endParaRPr lang="zh-CN" altLang="en-US"/>
        </a:p>
      </dgm:t>
    </dgm:pt>
    <dgm:pt modelId="{96E9FE80-2BB4-4870-BC73-4C9D3FBB6CE8}" type="sibTrans" cxnId="{35AA2BBE-D18C-4742-9741-4053F131E605}">
      <dgm:prSet/>
      <dgm:spPr/>
      <dgm:t>
        <a:bodyPr/>
        <a:lstStyle/>
        <a:p>
          <a:endParaRPr lang="zh-CN" altLang="en-US"/>
        </a:p>
      </dgm:t>
    </dgm:pt>
    <dgm:pt modelId="{80EF85BA-632D-4DBD-9B80-76C5C22A20C7}" type="pres">
      <dgm:prSet presAssocID="{0FCE2D77-78E4-45EA-8E0B-3BED025DF85D}" presName="Name0" presStyleCnt="0">
        <dgm:presLayoutVars>
          <dgm:dir/>
          <dgm:animLvl val="lvl"/>
          <dgm:resizeHandles val="exact"/>
        </dgm:presLayoutVars>
      </dgm:prSet>
      <dgm:spPr/>
    </dgm:pt>
    <dgm:pt modelId="{26CEE3F1-2C27-4EB1-933F-7DEB7F695F31}" type="pres">
      <dgm:prSet presAssocID="{F86EB219-90DA-42DC-8EDB-A3FDBF61F786}" presName="Name8" presStyleCnt="0"/>
      <dgm:spPr/>
    </dgm:pt>
    <dgm:pt modelId="{3A321BC8-9970-401F-BF4C-35BED6ED1A4C}" type="pres">
      <dgm:prSet presAssocID="{F86EB219-90DA-42DC-8EDB-A3FDBF61F786}" presName="level" presStyleLbl="node1" presStyleIdx="0" presStyleCnt="3">
        <dgm:presLayoutVars>
          <dgm:chMax val="1"/>
          <dgm:bulletEnabled val="1"/>
        </dgm:presLayoutVars>
      </dgm:prSet>
      <dgm:spPr/>
    </dgm:pt>
    <dgm:pt modelId="{A4049628-5825-4F56-B940-0BE4E9027505}" type="pres">
      <dgm:prSet presAssocID="{F86EB219-90DA-42DC-8EDB-A3FDBF61F78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AC752A1-32DB-4499-B128-42201D34583B}" type="pres">
      <dgm:prSet presAssocID="{0026DB13-07D2-46E8-91CA-DB0F5F76D3DA}" presName="Name8" presStyleCnt="0"/>
      <dgm:spPr/>
    </dgm:pt>
    <dgm:pt modelId="{1610CD7C-EBAB-41E2-A7ED-C407499B5CF5}" type="pres">
      <dgm:prSet presAssocID="{0026DB13-07D2-46E8-91CA-DB0F5F76D3DA}" presName="level" presStyleLbl="node1" presStyleIdx="1" presStyleCnt="3">
        <dgm:presLayoutVars>
          <dgm:chMax val="1"/>
          <dgm:bulletEnabled val="1"/>
        </dgm:presLayoutVars>
      </dgm:prSet>
      <dgm:spPr/>
    </dgm:pt>
    <dgm:pt modelId="{43D61F02-7E92-468C-8C82-BF9E1B3B2535}" type="pres">
      <dgm:prSet presAssocID="{0026DB13-07D2-46E8-91CA-DB0F5F76D3D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AC46C49-A1B8-4313-980A-C6A173D4B564}" type="pres">
      <dgm:prSet presAssocID="{3B3B4CEA-35A6-4B8F-98EC-8D32621C72B8}" presName="Name8" presStyleCnt="0"/>
      <dgm:spPr/>
    </dgm:pt>
    <dgm:pt modelId="{0AC5B600-D5BE-472A-955A-D4968D4A5BFA}" type="pres">
      <dgm:prSet presAssocID="{3B3B4CEA-35A6-4B8F-98EC-8D32621C72B8}" presName="level" presStyleLbl="node1" presStyleIdx="2" presStyleCnt="3">
        <dgm:presLayoutVars>
          <dgm:chMax val="1"/>
          <dgm:bulletEnabled val="1"/>
        </dgm:presLayoutVars>
      </dgm:prSet>
      <dgm:spPr/>
    </dgm:pt>
    <dgm:pt modelId="{1079B675-4221-407D-958F-01FBC6755079}" type="pres">
      <dgm:prSet presAssocID="{3B3B4CEA-35A6-4B8F-98EC-8D32621C72B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BE48B6C-89AD-449D-9105-CDD5E9422B59}" srcId="{0FCE2D77-78E4-45EA-8E0B-3BED025DF85D}" destId="{F86EB219-90DA-42DC-8EDB-A3FDBF61F786}" srcOrd="0" destOrd="0" parTransId="{C0E954FB-1A80-44BD-9830-985712B8FC60}" sibTransId="{7528C24D-B2B5-4599-967E-2825209B4799}"/>
    <dgm:cxn modelId="{AA323E7D-F624-47F4-89C1-F333D978778B}" type="presOf" srcId="{F86EB219-90DA-42DC-8EDB-A3FDBF61F786}" destId="{3A321BC8-9970-401F-BF4C-35BED6ED1A4C}" srcOrd="0" destOrd="0" presId="urn:microsoft.com/office/officeart/2005/8/layout/pyramid1"/>
    <dgm:cxn modelId="{A6B6FA9B-5246-4B8F-82F0-75C13B66B314}" type="presOf" srcId="{0026DB13-07D2-46E8-91CA-DB0F5F76D3DA}" destId="{1610CD7C-EBAB-41E2-A7ED-C407499B5CF5}" srcOrd="0" destOrd="0" presId="urn:microsoft.com/office/officeart/2005/8/layout/pyramid1"/>
    <dgm:cxn modelId="{DBEA1BA0-E23D-488C-AB7A-C921F653DD78}" type="presOf" srcId="{3B3B4CEA-35A6-4B8F-98EC-8D32621C72B8}" destId="{1079B675-4221-407D-958F-01FBC6755079}" srcOrd="1" destOrd="0" presId="urn:microsoft.com/office/officeart/2005/8/layout/pyramid1"/>
    <dgm:cxn modelId="{5EA4CEB8-2D47-44CF-A6A9-4A0852963A42}" type="presOf" srcId="{3B3B4CEA-35A6-4B8F-98EC-8D32621C72B8}" destId="{0AC5B600-D5BE-472A-955A-D4968D4A5BFA}" srcOrd="0" destOrd="0" presId="urn:microsoft.com/office/officeart/2005/8/layout/pyramid1"/>
    <dgm:cxn modelId="{783C5BBC-A98D-425B-903B-CECD84D282F2}" type="presOf" srcId="{F86EB219-90DA-42DC-8EDB-A3FDBF61F786}" destId="{A4049628-5825-4F56-B940-0BE4E9027505}" srcOrd="1" destOrd="0" presId="urn:microsoft.com/office/officeart/2005/8/layout/pyramid1"/>
    <dgm:cxn modelId="{35AA2BBE-D18C-4742-9741-4053F131E605}" srcId="{0FCE2D77-78E4-45EA-8E0B-3BED025DF85D}" destId="{3B3B4CEA-35A6-4B8F-98EC-8D32621C72B8}" srcOrd="2" destOrd="0" parTransId="{816F0A6A-6F53-48B4-826C-3178A5599F49}" sibTransId="{96E9FE80-2BB4-4870-BC73-4C9D3FBB6CE8}"/>
    <dgm:cxn modelId="{E2F9E2C3-373A-4F1C-8712-00197CB884DD}" srcId="{0FCE2D77-78E4-45EA-8E0B-3BED025DF85D}" destId="{0026DB13-07D2-46E8-91CA-DB0F5F76D3DA}" srcOrd="1" destOrd="0" parTransId="{9EFB794B-CD24-4C25-9056-DD263EDB3D26}" sibTransId="{92B0B318-19BE-47A5-BBBE-AD476C2EB752}"/>
    <dgm:cxn modelId="{015F65E4-2746-4811-862A-F7D44CACD127}" type="presOf" srcId="{0FCE2D77-78E4-45EA-8E0B-3BED025DF85D}" destId="{80EF85BA-632D-4DBD-9B80-76C5C22A20C7}" srcOrd="0" destOrd="0" presId="urn:microsoft.com/office/officeart/2005/8/layout/pyramid1"/>
    <dgm:cxn modelId="{D3D2B8E7-B047-4E0A-848E-00281B7D7A03}" type="presOf" srcId="{0026DB13-07D2-46E8-91CA-DB0F5F76D3DA}" destId="{43D61F02-7E92-468C-8C82-BF9E1B3B2535}" srcOrd="1" destOrd="0" presId="urn:microsoft.com/office/officeart/2005/8/layout/pyramid1"/>
    <dgm:cxn modelId="{317BEBF3-773C-411A-A121-164863A7560F}" type="presParOf" srcId="{80EF85BA-632D-4DBD-9B80-76C5C22A20C7}" destId="{26CEE3F1-2C27-4EB1-933F-7DEB7F695F31}" srcOrd="0" destOrd="0" presId="urn:microsoft.com/office/officeart/2005/8/layout/pyramid1"/>
    <dgm:cxn modelId="{271526D0-CC9A-4B95-9E3C-DE1FE0631588}" type="presParOf" srcId="{26CEE3F1-2C27-4EB1-933F-7DEB7F695F31}" destId="{3A321BC8-9970-401F-BF4C-35BED6ED1A4C}" srcOrd="0" destOrd="0" presId="urn:microsoft.com/office/officeart/2005/8/layout/pyramid1"/>
    <dgm:cxn modelId="{9ECAB198-0588-4737-BAD8-2502F12020C3}" type="presParOf" srcId="{26CEE3F1-2C27-4EB1-933F-7DEB7F695F31}" destId="{A4049628-5825-4F56-B940-0BE4E9027505}" srcOrd="1" destOrd="0" presId="urn:microsoft.com/office/officeart/2005/8/layout/pyramid1"/>
    <dgm:cxn modelId="{17DD802E-6807-467C-B1B1-4CD4BC407811}" type="presParOf" srcId="{80EF85BA-632D-4DBD-9B80-76C5C22A20C7}" destId="{BAC752A1-32DB-4499-B128-42201D34583B}" srcOrd="1" destOrd="0" presId="urn:microsoft.com/office/officeart/2005/8/layout/pyramid1"/>
    <dgm:cxn modelId="{02222759-B2C6-4A61-8605-11B31EF50B51}" type="presParOf" srcId="{BAC752A1-32DB-4499-B128-42201D34583B}" destId="{1610CD7C-EBAB-41E2-A7ED-C407499B5CF5}" srcOrd="0" destOrd="0" presId="urn:microsoft.com/office/officeart/2005/8/layout/pyramid1"/>
    <dgm:cxn modelId="{9D281DB9-DE2C-49F5-9B0D-B221BADBCD21}" type="presParOf" srcId="{BAC752A1-32DB-4499-B128-42201D34583B}" destId="{43D61F02-7E92-468C-8C82-BF9E1B3B2535}" srcOrd="1" destOrd="0" presId="urn:microsoft.com/office/officeart/2005/8/layout/pyramid1"/>
    <dgm:cxn modelId="{214DD2CF-F736-4262-9BC1-6D5871D17055}" type="presParOf" srcId="{80EF85BA-632D-4DBD-9B80-76C5C22A20C7}" destId="{3AC46C49-A1B8-4313-980A-C6A173D4B564}" srcOrd="2" destOrd="0" presId="urn:microsoft.com/office/officeart/2005/8/layout/pyramid1"/>
    <dgm:cxn modelId="{5EE35DFF-2C8E-4BE1-963B-63FA86272803}" type="presParOf" srcId="{3AC46C49-A1B8-4313-980A-C6A173D4B564}" destId="{0AC5B600-D5BE-472A-955A-D4968D4A5BFA}" srcOrd="0" destOrd="0" presId="urn:microsoft.com/office/officeart/2005/8/layout/pyramid1"/>
    <dgm:cxn modelId="{1943D61E-D9FB-45C6-8665-6F1EC742015F}" type="presParOf" srcId="{3AC46C49-A1B8-4313-980A-C6A173D4B564}" destId="{1079B675-4221-407D-958F-01FBC675507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F4A47-01D1-402A-8FDC-19D463562A9F}" type="doc">
      <dgm:prSet loTypeId="urn:microsoft.com/office/officeart/2005/8/layout/cycle3" loCatId="cycle" qsTypeId="urn:microsoft.com/office/officeart/2009/2/quickstyle/3d8" qsCatId="3D" csTypeId="urn:microsoft.com/office/officeart/2005/8/colors/accent3_4" csCatId="accent3" phldr="1"/>
      <dgm:spPr/>
      <dgm:t>
        <a:bodyPr/>
        <a:lstStyle/>
        <a:p>
          <a:endParaRPr lang="zh-CN" altLang="en-US"/>
        </a:p>
      </dgm:t>
    </dgm:pt>
    <dgm:pt modelId="{6F99E329-94A1-43D2-99B3-639393F1A88B}">
      <dgm:prSet phldrT="[文本]"/>
      <dgm:spPr/>
      <dgm:t>
        <a:bodyPr/>
        <a:lstStyle/>
        <a:p>
          <a:r>
            <a:rPr lang="zh-CN" altLang="en-US" dirty="0"/>
            <a:t>基础数据</a:t>
          </a:r>
        </a:p>
      </dgm:t>
    </dgm:pt>
    <dgm:pt modelId="{E228F493-EF60-4A4F-B34A-33A91DE4669A}" type="parTrans" cxnId="{A9124537-1423-4E40-8EF7-3FB7E595477C}">
      <dgm:prSet/>
      <dgm:spPr/>
      <dgm:t>
        <a:bodyPr/>
        <a:lstStyle/>
        <a:p>
          <a:endParaRPr lang="zh-CN" altLang="en-US"/>
        </a:p>
      </dgm:t>
    </dgm:pt>
    <dgm:pt modelId="{9F5388DC-C6F0-4FFB-B3CD-3C8352F7C97A}" type="sibTrans" cxnId="{A9124537-1423-4E40-8EF7-3FB7E595477C}">
      <dgm:prSet/>
      <dgm:spPr/>
      <dgm:t>
        <a:bodyPr/>
        <a:lstStyle/>
        <a:p>
          <a:endParaRPr lang="zh-CN" altLang="en-US"/>
        </a:p>
      </dgm:t>
    </dgm:pt>
    <dgm:pt modelId="{EBB5F895-9C32-4EF9-ABB3-16004832226F}">
      <dgm:prSet phldrT="[文本]"/>
      <dgm:spPr/>
      <dgm:t>
        <a:bodyPr/>
        <a:lstStyle/>
        <a:p>
          <a:r>
            <a:rPr lang="zh-CN" altLang="en-US" dirty="0"/>
            <a:t>基础模型</a:t>
          </a:r>
        </a:p>
      </dgm:t>
    </dgm:pt>
    <dgm:pt modelId="{5BD65528-7945-4769-91CC-BA20B6044487}" type="parTrans" cxnId="{FAE255FB-DBFC-4D76-906A-C7F6C75B93D5}">
      <dgm:prSet/>
      <dgm:spPr/>
      <dgm:t>
        <a:bodyPr/>
        <a:lstStyle/>
        <a:p>
          <a:endParaRPr lang="zh-CN" altLang="en-US"/>
        </a:p>
      </dgm:t>
    </dgm:pt>
    <dgm:pt modelId="{78E83AB5-B218-484A-BDB9-F4C2F1E5AAB0}" type="sibTrans" cxnId="{FAE255FB-DBFC-4D76-906A-C7F6C75B93D5}">
      <dgm:prSet/>
      <dgm:spPr/>
      <dgm:t>
        <a:bodyPr/>
        <a:lstStyle/>
        <a:p>
          <a:endParaRPr lang="zh-CN" altLang="en-US"/>
        </a:p>
      </dgm:t>
    </dgm:pt>
    <dgm:pt modelId="{CBAD7AC0-7ED4-44C7-ADD7-5D7B980319DB}">
      <dgm:prSet phldrT="[文本]"/>
      <dgm:spPr/>
      <dgm:t>
        <a:bodyPr/>
        <a:lstStyle/>
        <a:p>
          <a:r>
            <a:rPr lang="zh-CN" altLang="en-US" dirty="0"/>
            <a:t>完善基础数据</a:t>
          </a:r>
        </a:p>
      </dgm:t>
    </dgm:pt>
    <dgm:pt modelId="{B1E7CFCC-C89A-4CF0-8B30-880117E16958}" type="parTrans" cxnId="{E55CAE75-5CBA-44EA-A1CD-73F73FDE1431}">
      <dgm:prSet/>
      <dgm:spPr/>
      <dgm:t>
        <a:bodyPr/>
        <a:lstStyle/>
        <a:p>
          <a:endParaRPr lang="zh-CN" altLang="en-US"/>
        </a:p>
      </dgm:t>
    </dgm:pt>
    <dgm:pt modelId="{0BB022D1-BFA4-49AE-8F6F-64DB9BDCF77A}" type="sibTrans" cxnId="{E55CAE75-5CBA-44EA-A1CD-73F73FDE1431}">
      <dgm:prSet/>
      <dgm:spPr/>
      <dgm:t>
        <a:bodyPr/>
        <a:lstStyle/>
        <a:p>
          <a:endParaRPr lang="zh-CN" altLang="en-US"/>
        </a:p>
      </dgm:t>
    </dgm:pt>
    <dgm:pt modelId="{C0C88A06-4A59-4AB3-8A95-415E02F36984}">
      <dgm:prSet phldrT="[文本]"/>
      <dgm:spPr/>
      <dgm:t>
        <a:bodyPr/>
        <a:lstStyle/>
        <a:p>
          <a:r>
            <a:rPr lang="zh-CN" altLang="en-US" dirty="0"/>
            <a:t>完善模型</a:t>
          </a:r>
        </a:p>
      </dgm:t>
    </dgm:pt>
    <dgm:pt modelId="{491D0923-E803-499F-AD0F-3E48DE0BB706}" type="parTrans" cxnId="{D3628F6B-3C85-4369-9EC6-45B7A81AFFB3}">
      <dgm:prSet/>
      <dgm:spPr/>
      <dgm:t>
        <a:bodyPr/>
        <a:lstStyle/>
        <a:p>
          <a:endParaRPr lang="zh-CN" altLang="en-US"/>
        </a:p>
      </dgm:t>
    </dgm:pt>
    <dgm:pt modelId="{BFC9D39F-BE19-4E5C-80A2-96DEE5854D13}" type="sibTrans" cxnId="{D3628F6B-3C85-4369-9EC6-45B7A81AFFB3}">
      <dgm:prSet/>
      <dgm:spPr/>
      <dgm:t>
        <a:bodyPr/>
        <a:lstStyle/>
        <a:p>
          <a:endParaRPr lang="zh-CN" altLang="en-US"/>
        </a:p>
      </dgm:t>
    </dgm:pt>
    <dgm:pt modelId="{294CD164-5D92-45C5-9FCB-731F90323F02}">
      <dgm:prSet phldrT="[文本]"/>
      <dgm:spPr/>
      <dgm:t>
        <a:bodyPr/>
        <a:lstStyle/>
        <a:p>
          <a:r>
            <a:rPr lang="zh-CN" altLang="en-US" dirty="0"/>
            <a:t>开始迭代</a:t>
          </a:r>
        </a:p>
      </dgm:t>
    </dgm:pt>
    <dgm:pt modelId="{9CD2077D-0DCF-4EC4-83AA-746A12172452}" type="parTrans" cxnId="{5091EFF4-F9B6-4D3E-971A-029BC838ABA2}">
      <dgm:prSet/>
      <dgm:spPr/>
      <dgm:t>
        <a:bodyPr/>
        <a:lstStyle/>
        <a:p>
          <a:endParaRPr lang="zh-CN" altLang="en-US"/>
        </a:p>
      </dgm:t>
    </dgm:pt>
    <dgm:pt modelId="{3352CAF5-0F73-444B-A3E7-2CFF3B39A292}" type="sibTrans" cxnId="{5091EFF4-F9B6-4D3E-971A-029BC838ABA2}">
      <dgm:prSet/>
      <dgm:spPr/>
      <dgm:t>
        <a:bodyPr/>
        <a:lstStyle/>
        <a:p>
          <a:endParaRPr lang="zh-CN" altLang="en-US"/>
        </a:p>
      </dgm:t>
    </dgm:pt>
    <dgm:pt modelId="{5B7C3589-1289-45D7-9744-2F4FB98D434A}" type="pres">
      <dgm:prSet presAssocID="{5C7F4A47-01D1-402A-8FDC-19D463562A9F}" presName="Name0" presStyleCnt="0">
        <dgm:presLayoutVars>
          <dgm:dir/>
          <dgm:resizeHandles val="exact"/>
        </dgm:presLayoutVars>
      </dgm:prSet>
      <dgm:spPr/>
    </dgm:pt>
    <dgm:pt modelId="{445F0452-D9E4-4EDE-90F0-38343710C34F}" type="pres">
      <dgm:prSet presAssocID="{5C7F4A47-01D1-402A-8FDC-19D463562A9F}" presName="cycle" presStyleCnt="0"/>
      <dgm:spPr/>
    </dgm:pt>
    <dgm:pt modelId="{57E578F4-FC44-4409-A654-08AD35EF1BD3}" type="pres">
      <dgm:prSet presAssocID="{6F99E329-94A1-43D2-99B3-639393F1A88B}" presName="nodeFirstNode" presStyleLbl="node1" presStyleIdx="0" presStyleCnt="5">
        <dgm:presLayoutVars>
          <dgm:bulletEnabled val="1"/>
        </dgm:presLayoutVars>
      </dgm:prSet>
      <dgm:spPr/>
    </dgm:pt>
    <dgm:pt modelId="{AC610ABF-F7C0-4EE0-AA86-970358C8B203}" type="pres">
      <dgm:prSet presAssocID="{9F5388DC-C6F0-4FFB-B3CD-3C8352F7C97A}" presName="sibTransFirstNode" presStyleLbl="bgShp" presStyleIdx="0" presStyleCnt="1"/>
      <dgm:spPr/>
    </dgm:pt>
    <dgm:pt modelId="{5F026D30-891B-4F37-A951-B72F53381133}" type="pres">
      <dgm:prSet presAssocID="{EBB5F895-9C32-4EF9-ABB3-16004832226F}" presName="nodeFollowingNodes" presStyleLbl="node1" presStyleIdx="1" presStyleCnt="5">
        <dgm:presLayoutVars>
          <dgm:bulletEnabled val="1"/>
        </dgm:presLayoutVars>
      </dgm:prSet>
      <dgm:spPr/>
    </dgm:pt>
    <dgm:pt modelId="{ADFD94C6-C54D-4EE4-84FC-4A5589201778}" type="pres">
      <dgm:prSet presAssocID="{CBAD7AC0-7ED4-44C7-ADD7-5D7B980319DB}" presName="nodeFollowingNodes" presStyleLbl="node1" presStyleIdx="2" presStyleCnt="5">
        <dgm:presLayoutVars>
          <dgm:bulletEnabled val="1"/>
        </dgm:presLayoutVars>
      </dgm:prSet>
      <dgm:spPr/>
    </dgm:pt>
    <dgm:pt modelId="{02F14180-4974-40C6-8B1F-245C788F5679}" type="pres">
      <dgm:prSet presAssocID="{C0C88A06-4A59-4AB3-8A95-415E02F36984}" presName="nodeFollowingNodes" presStyleLbl="node1" presStyleIdx="3" presStyleCnt="5">
        <dgm:presLayoutVars>
          <dgm:bulletEnabled val="1"/>
        </dgm:presLayoutVars>
      </dgm:prSet>
      <dgm:spPr/>
    </dgm:pt>
    <dgm:pt modelId="{9E5401F3-875C-4EB8-91DB-5A48504D9C3B}" type="pres">
      <dgm:prSet presAssocID="{294CD164-5D92-45C5-9FCB-731F90323F02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A9124537-1423-4E40-8EF7-3FB7E595477C}" srcId="{5C7F4A47-01D1-402A-8FDC-19D463562A9F}" destId="{6F99E329-94A1-43D2-99B3-639393F1A88B}" srcOrd="0" destOrd="0" parTransId="{E228F493-EF60-4A4F-B34A-33A91DE4669A}" sibTransId="{9F5388DC-C6F0-4FFB-B3CD-3C8352F7C97A}"/>
    <dgm:cxn modelId="{1A4E595C-9EB3-487C-B789-ED4F4A4747B1}" type="presOf" srcId="{294CD164-5D92-45C5-9FCB-731F90323F02}" destId="{9E5401F3-875C-4EB8-91DB-5A48504D9C3B}" srcOrd="0" destOrd="0" presId="urn:microsoft.com/office/officeart/2005/8/layout/cycle3"/>
    <dgm:cxn modelId="{7B2E115E-9C63-4228-859F-C595C82BD3F3}" type="presOf" srcId="{6F99E329-94A1-43D2-99B3-639393F1A88B}" destId="{57E578F4-FC44-4409-A654-08AD35EF1BD3}" srcOrd="0" destOrd="0" presId="urn:microsoft.com/office/officeart/2005/8/layout/cycle3"/>
    <dgm:cxn modelId="{59E32E66-A38B-4594-9C8F-725B6CE1E3FB}" type="presOf" srcId="{C0C88A06-4A59-4AB3-8A95-415E02F36984}" destId="{02F14180-4974-40C6-8B1F-245C788F5679}" srcOrd="0" destOrd="0" presId="urn:microsoft.com/office/officeart/2005/8/layout/cycle3"/>
    <dgm:cxn modelId="{DC9FC14A-9FFC-4902-A374-ABAB5E153F42}" type="presOf" srcId="{EBB5F895-9C32-4EF9-ABB3-16004832226F}" destId="{5F026D30-891B-4F37-A951-B72F53381133}" srcOrd="0" destOrd="0" presId="urn:microsoft.com/office/officeart/2005/8/layout/cycle3"/>
    <dgm:cxn modelId="{D3628F6B-3C85-4369-9EC6-45B7A81AFFB3}" srcId="{5C7F4A47-01D1-402A-8FDC-19D463562A9F}" destId="{C0C88A06-4A59-4AB3-8A95-415E02F36984}" srcOrd="3" destOrd="0" parTransId="{491D0923-E803-499F-AD0F-3E48DE0BB706}" sibTransId="{BFC9D39F-BE19-4E5C-80A2-96DEE5854D13}"/>
    <dgm:cxn modelId="{E55CAE75-5CBA-44EA-A1CD-73F73FDE1431}" srcId="{5C7F4A47-01D1-402A-8FDC-19D463562A9F}" destId="{CBAD7AC0-7ED4-44C7-ADD7-5D7B980319DB}" srcOrd="2" destOrd="0" parTransId="{B1E7CFCC-C89A-4CF0-8B30-880117E16958}" sibTransId="{0BB022D1-BFA4-49AE-8F6F-64DB9BDCF77A}"/>
    <dgm:cxn modelId="{0D607787-998D-41E3-B988-F1C29C2C376D}" type="presOf" srcId="{5C7F4A47-01D1-402A-8FDC-19D463562A9F}" destId="{5B7C3589-1289-45D7-9744-2F4FB98D434A}" srcOrd="0" destOrd="0" presId="urn:microsoft.com/office/officeart/2005/8/layout/cycle3"/>
    <dgm:cxn modelId="{46158496-8890-48BF-978D-3E217CEC61F1}" type="presOf" srcId="{9F5388DC-C6F0-4FFB-B3CD-3C8352F7C97A}" destId="{AC610ABF-F7C0-4EE0-AA86-970358C8B203}" srcOrd="0" destOrd="0" presId="urn:microsoft.com/office/officeart/2005/8/layout/cycle3"/>
    <dgm:cxn modelId="{5091EFF4-F9B6-4D3E-971A-029BC838ABA2}" srcId="{5C7F4A47-01D1-402A-8FDC-19D463562A9F}" destId="{294CD164-5D92-45C5-9FCB-731F90323F02}" srcOrd="4" destOrd="0" parTransId="{9CD2077D-0DCF-4EC4-83AA-746A12172452}" sibTransId="{3352CAF5-0F73-444B-A3E7-2CFF3B39A292}"/>
    <dgm:cxn modelId="{FAE255FB-DBFC-4D76-906A-C7F6C75B93D5}" srcId="{5C7F4A47-01D1-402A-8FDC-19D463562A9F}" destId="{EBB5F895-9C32-4EF9-ABB3-16004832226F}" srcOrd="1" destOrd="0" parTransId="{5BD65528-7945-4769-91CC-BA20B6044487}" sibTransId="{78E83AB5-B218-484A-BDB9-F4C2F1E5AAB0}"/>
    <dgm:cxn modelId="{4546E2FB-FDE3-4D70-A7CA-9BF5B31FE759}" type="presOf" srcId="{CBAD7AC0-7ED4-44C7-ADD7-5D7B980319DB}" destId="{ADFD94C6-C54D-4EE4-84FC-4A5589201778}" srcOrd="0" destOrd="0" presId="urn:microsoft.com/office/officeart/2005/8/layout/cycle3"/>
    <dgm:cxn modelId="{612B4529-D83B-484F-85A3-28E5E40EB66D}" type="presParOf" srcId="{5B7C3589-1289-45D7-9744-2F4FB98D434A}" destId="{445F0452-D9E4-4EDE-90F0-38343710C34F}" srcOrd="0" destOrd="0" presId="urn:microsoft.com/office/officeart/2005/8/layout/cycle3"/>
    <dgm:cxn modelId="{1EBA8B33-3B2C-4ADD-B8AB-37D3B29D4F07}" type="presParOf" srcId="{445F0452-D9E4-4EDE-90F0-38343710C34F}" destId="{57E578F4-FC44-4409-A654-08AD35EF1BD3}" srcOrd="0" destOrd="0" presId="urn:microsoft.com/office/officeart/2005/8/layout/cycle3"/>
    <dgm:cxn modelId="{FB26C0F0-A4EB-4398-80A2-1AB8A5D0A94A}" type="presParOf" srcId="{445F0452-D9E4-4EDE-90F0-38343710C34F}" destId="{AC610ABF-F7C0-4EE0-AA86-970358C8B203}" srcOrd="1" destOrd="0" presId="urn:microsoft.com/office/officeart/2005/8/layout/cycle3"/>
    <dgm:cxn modelId="{D895574E-329B-477B-ADB6-DEE788C031DE}" type="presParOf" srcId="{445F0452-D9E4-4EDE-90F0-38343710C34F}" destId="{5F026D30-891B-4F37-A951-B72F53381133}" srcOrd="2" destOrd="0" presId="urn:microsoft.com/office/officeart/2005/8/layout/cycle3"/>
    <dgm:cxn modelId="{0C65ED62-B980-4281-8DC3-0BF361C695C2}" type="presParOf" srcId="{445F0452-D9E4-4EDE-90F0-38343710C34F}" destId="{ADFD94C6-C54D-4EE4-84FC-4A5589201778}" srcOrd="3" destOrd="0" presId="urn:microsoft.com/office/officeart/2005/8/layout/cycle3"/>
    <dgm:cxn modelId="{CC8659C2-C012-47A5-9FCC-28C1DE4E999E}" type="presParOf" srcId="{445F0452-D9E4-4EDE-90F0-38343710C34F}" destId="{02F14180-4974-40C6-8B1F-245C788F5679}" srcOrd="4" destOrd="0" presId="urn:microsoft.com/office/officeart/2005/8/layout/cycle3"/>
    <dgm:cxn modelId="{C922B7F2-3A2F-47C0-8D9F-8E761F966CD3}" type="presParOf" srcId="{445F0452-D9E4-4EDE-90F0-38343710C34F}" destId="{9E5401F3-875C-4EB8-91DB-5A48504D9C3B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21BC8-9970-401F-BF4C-35BED6ED1A4C}">
      <dsp:nvSpPr>
        <dsp:cNvPr id="0" name=""/>
        <dsp:cNvSpPr/>
      </dsp:nvSpPr>
      <dsp:spPr>
        <a:xfrm>
          <a:off x="1646237" y="0"/>
          <a:ext cx="1646237" cy="1340908"/>
        </a:xfrm>
        <a:prstGeom prst="trapezoid">
          <a:avLst>
            <a:gd name="adj" fmla="val 6138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模型数据</a:t>
          </a:r>
        </a:p>
      </dsp:txBody>
      <dsp:txXfrm>
        <a:off x="1646237" y="0"/>
        <a:ext cx="1646237" cy="1340908"/>
      </dsp:txXfrm>
    </dsp:sp>
    <dsp:sp modelId="{1610CD7C-EBAB-41E2-A7ED-C407499B5CF5}">
      <dsp:nvSpPr>
        <dsp:cNvPr id="0" name=""/>
        <dsp:cNvSpPr/>
      </dsp:nvSpPr>
      <dsp:spPr>
        <a:xfrm>
          <a:off x="823118" y="1340908"/>
          <a:ext cx="3292474" cy="1340908"/>
        </a:xfrm>
        <a:prstGeom prst="trapezoid">
          <a:avLst>
            <a:gd name="adj" fmla="val 6138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中间层数据</a:t>
          </a:r>
        </a:p>
      </dsp:txBody>
      <dsp:txXfrm>
        <a:off x="1399301" y="1340908"/>
        <a:ext cx="2140108" cy="1340908"/>
      </dsp:txXfrm>
    </dsp:sp>
    <dsp:sp modelId="{0AC5B600-D5BE-472A-955A-D4968D4A5BFA}">
      <dsp:nvSpPr>
        <dsp:cNvPr id="0" name=""/>
        <dsp:cNvSpPr/>
      </dsp:nvSpPr>
      <dsp:spPr>
        <a:xfrm>
          <a:off x="0" y="2681816"/>
          <a:ext cx="4938712" cy="1340908"/>
        </a:xfrm>
        <a:prstGeom prst="trapezoid">
          <a:avLst>
            <a:gd name="adj" fmla="val 6138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原始数据</a:t>
          </a:r>
        </a:p>
      </dsp:txBody>
      <dsp:txXfrm>
        <a:off x="864274" y="2681816"/>
        <a:ext cx="3210162" cy="1340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10ABF-F7C0-4EE0-AA86-970358C8B203}">
      <dsp:nvSpPr>
        <dsp:cNvPr id="0" name=""/>
        <dsp:cNvSpPr/>
      </dsp:nvSpPr>
      <dsp:spPr>
        <a:xfrm>
          <a:off x="1374164" y="-32039"/>
          <a:ext cx="5379671" cy="5379671"/>
        </a:xfrm>
        <a:prstGeom prst="circularArrow">
          <a:avLst>
            <a:gd name="adj1" fmla="val 5544"/>
            <a:gd name="adj2" fmla="val 330680"/>
            <a:gd name="adj3" fmla="val 13767645"/>
            <a:gd name="adj4" fmla="val 17391005"/>
            <a:gd name="adj5" fmla="val 5757"/>
          </a:avLst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578F4-FC44-4409-A654-08AD35EF1BD3}">
      <dsp:nvSpPr>
        <dsp:cNvPr id="0" name=""/>
        <dsp:cNvSpPr/>
      </dsp:nvSpPr>
      <dsp:spPr>
        <a:xfrm>
          <a:off x="2799953" y="2274"/>
          <a:ext cx="2528093" cy="1264046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基础数据</a:t>
          </a:r>
        </a:p>
      </dsp:txBody>
      <dsp:txXfrm>
        <a:off x="2861659" y="63980"/>
        <a:ext cx="2404681" cy="1140634"/>
      </dsp:txXfrm>
    </dsp:sp>
    <dsp:sp modelId="{5F026D30-891B-4F37-A951-B72F53381133}">
      <dsp:nvSpPr>
        <dsp:cNvPr id="0" name=""/>
        <dsp:cNvSpPr/>
      </dsp:nvSpPr>
      <dsp:spPr>
        <a:xfrm>
          <a:off x="4981774" y="1587460"/>
          <a:ext cx="2528093" cy="1264046"/>
        </a:xfrm>
        <a:prstGeom prst="roundRect">
          <a:avLst/>
        </a:prstGeom>
        <a:solidFill>
          <a:schemeClr val="accent3">
            <a:shade val="50000"/>
            <a:hueOff val="-116364"/>
            <a:satOff val="-9515"/>
            <a:lumOff val="19063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基础模型</a:t>
          </a:r>
        </a:p>
      </dsp:txBody>
      <dsp:txXfrm>
        <a:off x="5043480" y="1649166"/>
        <a:ext cx="2404681" cy="1140634"/>
      </dsp:txXfrm>
    </dsp:sp>
    <dsp:sp modelId="{ADFD94C6-C54D-4EE4-84FC-4A5589201778}">
      <dsp:nvSpPr>
        <dsp:cNvPr id="0" name=""/>
        <dsp:cNvSpPr/>
      </dsp:nvSpPr>
      <dsp:spPr>
        <a:xfrm>
          <a:off x="4148393" y="4152345"/>
          <a:ext cx="2528093" cy="1264046"/>
        </a:xfrm>
        <a:prstGeom prst="roundRect">
          <a:avLst/>
        </a:prstGeom>
        <a:solidFill>
          <a:schemeClr val="accent3">
            <a:shade val="50000"/>
            <a:hueOff val="-232728"/>
            <a:satOff val="-19030"/>
            <a:lumOff val="38126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完善基础数据</a:t>
          </a:r>
        </a:p>
      </dsp:txBody>
      <dsp:txXfrm>
        <a:off x="4210099" y="4214051"/>
        <a:ext cx="2404681" cy="1140634"/>
      </dsp:txXfrm>
    </dsp:sp>
    <dsp:sp modelId="{02F14180-4974-40C6-8B1F-245C788F5679}">
      <dsp:nvSpPr>
        <dsp:cNvPr id="0" name=""/>
        <dsp:cNvSpPr/>
      </dsp:nvSpPr>
      <dsp:spPr>
        <a:xfrm>
          <a:off x="1451513" y="4152345"/>
          <a:ext cx="2528093" cy="1264046"/>
        </a:xfrm>
        <a:prstGeom prst="roundRect">
          <a:avLst/>
        </a:prstGeom>
        <a:solidFill>
          <a:schemeClr val="accent3">
            <a:shade val="50000"/>
            <a:hueOff val="-232728"/>
            <a:satOff val="-19030"/>
            <a:lumOff val="38126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完善模型</a:t>
          </a:r>
        </a:p>
      </dsp:txBody>
      <dsp:txXfrm>
        <a:off x="1513219" y="4214051"/>
        <a:ext cx="2404681" cy="1140634"/>
      </dsp:txXfrm>
    </dsp:sp>
    <dsp:sp modelId="{9E5401F3-875C-4EB8-91DB-5A48504D9C3B}">
      <dsp:nvSpPr>
        <dsp:cNvPr id="0" name=""/>
        <dsp:cNvSpPr/>
      </dsp:nvSpPr>
      <dsp:spPr>
        <a:xfrm>
          <a:off x="618131" y="1587460"/>
          <a:ext cx="2528093" cy="1264046"/>
        </a:xfrm>
        <a:prstGeom prst="roundRect">
          <a:avLst/>
        </a:prstGeom>
        <a:solidFill>
          <a:schemeClr val="accent3">
            <a:shade val="50000"/>
            <a:hueOff val="-116364"/>
            <a:satOff val="-9515"/>
            <a:lumOff val="19063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开始迭代</a:t>
          </a:r>
        </a:p>
      </dsp:txBody>
      <dsp:txXfrm>
        <a:off x="679837" y="1649166"/>
        <a:ext cx="2404681" cy="1140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7C069-52F8-4C10-B1C3-1AA48B2BC494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58642-913E-40B1-A6D9-03CC5719B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68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858642-913E-40B1-A6D9-03CC5719BB0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95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DF75-DE00-429A-B5C3-7709133E196D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34FF-96BF-478B-8D13-CBEC0C6AFB7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46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DF75-DE00-429A-B5C3-7709133E196D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34FF-96BF-478B-8D13-CBEC0C6AF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40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DF75-DE00-429A-B5C3-7709133E196D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34FF-96BF-478B-8D13-CBEC0C6AF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0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DF75-DE00-429A-B5C3-7709133E196D}" type="datetimeFigureOut">
              <a:rPr lang="zh-CN" altLang="en-US" smtClean="0"/>
              <a:t>2018/1/2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34FF-96BF-478B-8D13-CBEC0C6AF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9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DF75-DE00-429A-B5C3-7709133E196D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34FF-96BF-478B-8D13-CBEC0C6AFB7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83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DF75-DE00-429A-B5C3-7709133E196D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34FF-96BF-478B-8D13-CBEC0C6AF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29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DF75-DE00-429A-B5C3-7709133E196D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34FF-96BF-478B-8D13-CBEC0C6AF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0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DF75-DE00-429A-B5C3-7709133E196D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34FF-96BF-478B-8D13-CBEC0C6AF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0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DF75-DE00-429A-B5C3-7709133E196D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34FF-96BF-478B-8D13-CBEC0C6AF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5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51DF75-DE00-429A-B5C3-7709133E196D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E534FF-96BF-478B-8D13-CBEC0C6AF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75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DF75-DE00-429A-B5C3-7709133E196D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534FF-96BF-478B-8D13-CBEC0C6AF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91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51DF75-DE00-429A-B5C3-7709133E196D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E534FF-96BF-478B-8D13-CBEC0C6AFB7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57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9C8CB-D5A7-4046-9FF8-380AEF587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时序数据处理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CADDEE-E3F0-44D8-B00D-AC22D1BC8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罗楚耀</a:t>
            </a:r>
          </a:p>
        </p:txBody>
      </p:sp>
    </p:spTree>
    <p:extLst>
      <p:ext uri="{BB962C8B-B14F-4D97-AF65-F5344CB8AC3E}">
        <p14:creationId xmlns:p14="http://schemas.microsoft.com/office/powerpoint/2010/main" val="193769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3E40F-891F-4B17-B94A-2A6080E0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时序数据分层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581FA3-152B-43B7-ACF1-6AFAA86EF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罗楚耀</a:t>
            </a:r>
          </a:p>
        </p:txBody>
      </p:sp>
    </p:spTree>
    <p:extLst>
      <p:ext uri="{BB962C8B-B14F-4D97-AF65-F5344CB8AC3E}">
        <p14:creationId xmlns:p14="http://schemas.microsoft.com/office/powerpoint/2010/main" val="373124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图片包含 屏幕截图&#10;&#10;已生成极高可信度的说明">
            <a:extLst>
              <a:ext uri="{FF2B5EF4-FFF2-40B4-BE49-F238E27FC236}">
                <a16:creationId xmlns:a16="http://schemas.microsoft.com/office/drawing/2014/main" id="{E975BF82-936B-4246-B6DD-65A2701A2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999" y="1803040"/>
            <a:ext cx="6909801" cy="2988488"/>
          </a:xfrm>
          <a:prstGeom prst="rect">
            <a:avLst/>
          </a:prstGeom>
          <a:noFill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883B05F-7C86-4A5B-8E08-AE80D7BB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时序数据分层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73ECC-A51D-4145-9EDD-23FD9C09A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zh-CN" altLang="en-US" dirty="0"/>
              <a:t>单通道样例（</a:t>
            </a:r>
            <a:r>
              <a:rPr lang="en-US" altLang="zh-CN" dirty="0"/>
              <a:t>URC</a:t>
            </a:r>
            <a:r>
              <a:rPr lang="zh-CN" altLang="en-US" dirty="0"/>
              <a:t>）：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每一行数据都是一个样本。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每行的第一个值是类别的标注，每行剩下的数据则是时序数据。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C988EB-6682-42FA-8229-339D16DF8E2E}"/>
              </a:ext>
            </a:extLst>
          </p:cNvPr>
          <p:cNvSpPr txBox="1"/>
          <p:nvPr/>
        </p:nvSpPr>
        <p:spPr>
          <a:xfrm>
            <a:off x="1612230" y="955678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9F06AF-8C28-4330-9B0E-28FD6ED5D6B7}"/>
              </a:ext>
            </a:extLst>
          </p:cNvPr>
          <p:cNvSpPr txBox="1"/>
          <p:nvPr/>
        </p:nvSpPr>
        <p:spPr>
          <a:xfrm>
            <a:off x="1612229" y="548459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第二类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58612B8-C4F5-4E6F-A513-345D918B98ED}"/>
              </a:ext>
            </a:extLst>
          </p:cNvPr>
          <p:cNvCxnSpPr/>
          <p:nvPr/>
        </p:nvCxnSpPr>
        <p:spPr>
          <a:xfrm flipV="1">
            <a:off x="1287379" y="1368944"/>
            <a:ext cx="529389" cy="1061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330663E-2823-4976-8CD3-82339C6176B7}"/>
              </a:ext>
            </a:extLst>
          </p:cNvPr>
          <p:cNvCxnSpPr/>
          <p:nvPr/>
        </p:nvCxnSpPr>
        <p:spPr>
          <a:xfrm>
            <a:off x="1287379" y="4319337"/>
            <a:ext cx="649705" cy="11652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DCB758AB-CC2D-492D-B0AB-571657847BB5}"/>
              </a:ext>
            </a:extLst>
          </p:cNvPr>
          <p:cNvSpPr/>
          <p:nvPr/>
        </p:nvSpPr>
        <p:spPr>
          <a:xfrm>
            <a:off x="1130968" y="2280688"/>
            <a:ext cx="300790" cy="3421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85CE052-40D5-4746-A98E-4EF64BD7B96B}"/>
              </a:ext>
            </a:extLst>
          </p:cNvPr>
          <p:cNvSpPr/>
          <p:nvPr/>
        </p:nvSpPr>
        <p:spPr>
          <a:xfrm>
            <a:off x="1130968" y="4062321"/>
            <a:ext cx="300790" cy="3421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08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4EC31749-EFD6-4C25-A764-3723ACB23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126150"/>
            <a:ext cx="6798082" cy="4605699"/>
          </a:xfrm>
          <a:prstGeom prst="rect">
            <a:avLst/>
          </a:prstGeom>
        </p:spPr>
      </p:pic>
      <p:sp>
        <p:nvSpPr>
          <p:cNvPr id="18" name="标题 1">
            <a:extLst>
              <a:ext uri="{FF2B5EF4-FFF2-40B4-BE49-F238E27FC236}">
                <a16:creationId xmlns:a16="http://schemas.microsoft.com/office/drawing/2014/main" id="{7BC89F6F-8584-4E28-9967-CC546CA43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/>
              <a:t>URC </a:t>
            </a:r>
            <a:r>
              <a:rPr lang="zh-CN" altLang="en-US" sz="3200" dirty="0"/>
              <a:t>数据集说明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24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3B05F-7C86-4A5B-8E08-AE80D7BB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时序数据分层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73ECC-A51D-4145-9EDD-23FD9C09A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zh-CN" altLang="en-US" dirty="0"/>
              <a:t>多通道样例（</a:t>
            </a:r>
            <a:r>
              <a:rPr lang="en-US" altLang="zh-CN" b="1" dirty="0"/>
              <a:t>Physical Activity Monitoring</a:t>
            </a:r>
            <a:r>
              <a:rPr lang="en-US" altLang="zh-CN" dirty="0"/>
              <a:t> </a:t>
            </a:r>
            <a:r>
              <a:rPr lang="zh-CN" altLang="en-US" dirty="0"/>
              <a:t>）：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每一个文件是一个样本。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每行的第一个值是时间点，第二个值是类别的标注，每行剩下的数据则是对应传感器的收到的时序数据。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C988EB-6682-42FA-8229-339D16DF8E2E}"/>
              </a:ext>
            </a:extLst>
          </p:cNvPr>
          <p:cNvSpPr txBox="1"/>
          <p:nvPr/>
        </p:nvSpPr>
        <p:spPr>
          <a:xfrm>
            <a:off x="2423653" y="864675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9F06AF-8C28-4330-9B0E-28FD6ED5D6B7}"/>
              </a:ext>
            </a:extLst>
          </p:cNvPr>
          <p:cNvSpPr txBox="1"/>
          <p:nvPr/>
        </p:nvSpPr>
        <p:spPr>
          <a:xfrm>
            <a:off x="1169716" y="324868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时间点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85CE052-40D5-4746-A98E-4EF64BD7B96B}"/>
              </a:ext>
            </a:extLst>
          </p:cNvPr>
          <p:cNvSpPr/>
          <p:nvPr/>
        </p:nvSpPr>
        <p:spPr>
          <a:xfrm>
            <a:off x="1130968" y="4062321"/>
            <a:ext cx="300790" cy="3421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255EFC-5CBC-4F97-BD8B-C0DF5150E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94" y="1714561"/>
            <a:ext cx="6950391" cy="3525045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A1F407C-3991-4D2C-8890-F4CD9682A6D5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937084" y="1234007"/>
            <a:ext cx="1160338" cy="1306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592BF4B8-18CC-4490-87B4-027A19486B06}"/>
              </a:ext>
            </a:extLst>
          </p:cNvPr>
          <p:cNvSpPr/>
          <p:nvPr/>
        </p:nvSpPr>
        <p:spPr>
          <a:xfrm>
            <a:off x="1768642" y="2455140"/>
            <a:ext cx="300790" cy="3421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861ECA6-C6A1-4CEC-8035-A0A9BECB35FC}"/>
              </a:ext>
            </a:extLst>
          </p:cNvPr>
          <p:cNvSpPr/>
          <p:nvPr/>
        </p:nvSpPr>
        <p:spPr>
          <a:xfrm>
            <a:off x="1401678" y="2466506"/>
            <a:ext cx="366964" cy="3291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79D62A2-1A5E-4E16-9FEC-7B53621C202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78434" y="694200"/>
            <a:ext cx="265051" cy="17959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BED47D2F-CD7B-4DC8-A13A-88B33E8EA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124" y="1471093"/>
            <a:ext cx="81915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9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10" grpId="0"/>
      <p:bldP spid="17" grpId="0" animBg="1"/>
      <p:bldP spid="19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B532A-C528-44BF-B32A-B7CAD7A8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时序数据分层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E84B77BF-7F0E-4AD6-939D-2B479CAF90A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9533224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8A75463D-F7D2-4BE6-BF1B-10D1D231AC7E}"/>
              </a:ext>
            </a:extLst>
          </p:cNvPr>
          <p:cNvSpPr/>
          <p:nvPr/>
        </p:nvSpPr>
        <p:spPr>
          <a:xfrm>
            <a:off x="348916" y="1737361"/>
            <a:ext cx="748047" cy="413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数据统计，数据分析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650E17D-8DB3-427E-99A2-41A7B0BEDD7D}"/>
              </a:ext>
            </a:extLst>
          </p:cNvPr>
          <p:cNvCxnSpPr>
            <a:cxnSpLocks/>
          </p:cNvCxnSpPr>
          <p:nvPr/>
        </p:nvCxnSpPr>
        <p:spPr>
          <a:xfrm flipH="1">
            <a:off x="1096963" y="2466474"/>
            <a:ext cx="1874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9682612-2732-4C5F-A184-C2E4A575C5BD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1096963" y="3803175"/>
            <a:ext cx="12973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62BC9E8-B4C8-4C72-852D-A1F3B3AACCC8}"/>
              </a:ext>
            </a:extLst>
          </p:cNvPr>
          <p:cNvCxnSpPr/>
          <p:nvPr/>
        </p:nvCxnSpPr>
        <p:spPr>
          <a:xfrm flipH="1">
            <a:off x="1096963" y="5053263"/>
            <a:ext cx="5032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头: 左弧形 20">
            <a:extLst>
              <a:ext uri="{FF2B5EF4-FFF2-40B4-BE49-F238E27FC236}">
                <a16:creationId xmlns:a16="http://schemas.microsoft.com/office/drawing/2014/main" id="{B3A63622-C2F2-4A19-B732-911F357AD0E4}"/>
              </a:ext>
            </a:extLst>
          </p:cNvPr>
          <p:cNvSpPr/>
          <p:nvPr/>
        </p:nvSpPr>
        <p:spPr>
          <a:xfrm rot="9021935">
            <a:off x="5618747" y="3549316"/>
            <a:ext cx="878306" cy="174457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560E2D7-E40C-4F53-B27D-8E7506367FF4}"/>
              </a:ext>
            </a:extLst>
          </p:cNvPr>
          <p:cNvSpPr txBox="1"/>
          <p:nvPr/>
        </p:nvSpPr>
        <p:spPr>
          <a:xfrm>
            <a:off x="6557659" y="3803175"/>
            <a:ext cx="3332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根据之前定义的六类对数据进行归类，整理成相应的格式。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数据来源归类：</a:t>
            </a:r>
            <a:endParaRPr lang="en-US" altLang="zh-CN" dirty="0"/>
          </a:p>
          <a:p>
            <a:r>
              <a:rPr lang="en-US" altLang="zh-CN" dirty="0"/>
              <a:t>		1</a:t>
            </a:r>
            <a:r>
              <a:rPr lang="zh-CN" altLang="en-US" dirty="0"/>
              <a:t>、事件驱动型数据。</a:t>
            </a:r>
            <a:endParaRPr lang="en-US" altLang="zh-CN" dirty="0"/>
          </a:p>
          <a:p>
            <a:r>
              <a:rPr lang="en-US" altLang="zh-CN" dirty="0"/>
              <a:t>		2</a:t>
            </a:r>
            <a:r>
              <a:rPr lang="zh-CN" altLang="en-US" dirty="0"/>
              <a:t>、连续型数据。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3" name="箭头: 左弧形 22">
            <a:extLst>
              <a:ext uri="{FF2B5EF4-FFF2-40B4-BE49-F238E27FC236}">
                <a16:creationId xmlns:a16="http://schemas.microsoft.com/office/drawing/2014/main" id="{7B816B05-E91F-435F-8428-3EE95A43CD7F}"/>
              </a:ext>
            </a:extLst>
          </p:cNvPr>
          <p:cNvSpPr/>
          <p:nvPr/>
        </p:nvSpPr>
        <p:spPr>
          <a:xfrm rot="9021935">
            <a:off x="4766426" y="2009997"/>
            <a:ext cx="878306" cy="174457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80E2809-D84D-428E-A97D-8BEBF3460953}"/>
              </a:ext>
            </a:extLst>
          </p:cNvPr>
          <p:cNvSpPr txBox="1"/>
          <p:nvPr/>
        </p:nvSpPr>
        <p:spPr>
          <a:xfrm>
            <a:off x="6156327" y="2466474"/>
            <a:ext cx="514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缺失值处理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数据切片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数据降维（大数据）和数据增强（小样本数据）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469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D2DB4-FC08-4E87-9F87-8FE82879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时序数据分层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5DD9A6-C2A4-4669-8CFA-2481A07A2D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为什么要考虑数据来源？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事件驱动型数据（台风数据）：只有有台风的时候才有数据，以每个台风为一个样本。每个样本的时序长短不一，因此对时间序列切片有要求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连续型数据（人体动作识别数据）：只要在测量的时候，不管什么时候都会有数据，可对数据进行任意长度的切片。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DBC222-C439-49B0-A01B-847B3FC934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F7E8C7-472C-4145-867E-B82AE84ED526}"/>
              </a:ext>
            </a:extLst>
          </p:cNvPr>
          <p:cNvSpPr/>
          <p:nvPr/>
        </p:nvSpPr>
        <p:spPr>
          <a:xfrm>
            <a:off x="6217920" y="2621548"/>
            <a:ext cx="2959769" cy="216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A8E102-9D2C-4FF5-AA20-468F5B670F4D}"/>
              </a:ext>
            </a:extLst>
          </p:cNvPr>
          <p:cNvSpPr/>
          <p:nvPr/>
        </p:nvSpPr>
        <p:spPr>
          <a:xfrm>
            <a:off x="6217920" y="3380608"/>
            <a:ext cx="1431758" cy="216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59F16F-2369-4F33-9632-DCE001D022C0}"/>
              </a:ext>
            </a:extLst>
          </p:cNvPr>
          <p:cNvSpPr/>
          <p:nvPr/>
        </p:nvSpPr>
        <p:spPr>
          <a:xfrm>
            <a:off x="6217920" y="3048712"/>
            <a:ext cx="2049380" cy="216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99C183-CBBA-40AE-B8AC-34314D000BDF}"/>
              </a:ext>
            </a:extLst>
          </p:cNvPr>
          <p:cNvSpPr/>
          <p:nvPr/>
        </p:nvSpPr>
        <p:spPr>
          <a:xfrm>
            <a:off x="6217920" y="4771190"/>
            <a:ext cx="5120641" cy="216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86975A00-405C-46F9-84CC-594F53A56293}"/>
              </a:ext>
            </a:extLst>
          </p:cNvPr>
          <p:cNvSpPr/>
          <p:nvPr/>
        </p:nvSpPr>
        <p:spPr>
          <a:xfrm>
            <a:off x="5974081" y="2320801"/>
            <a:ext cx="171649" cy="167239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323EDEE5-A27D-40D3-AEC3-6FE6F423DAEE}"/>
              </a:ext>
            </a:extLst>
          </p:cNvPr>
          <p:cNvSpPr/>
          <p:nvPr/>
        </p:nvSpPr>
        <p:spPr>
          <a:xfrm>
            <a:off x="5985314" y="4576632"/>
            <a:ext cx="171649" cy="6466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9875C79-93D9-44F8-9D63-21213AC562CF}"/>
              </a:ext>
            </a:extLst>
          </p:cNvPr>
          <p:cNvCxnSpPr>
            <a:cxnSpLocks/>
          </p:cNvCxnSpPr>
          <p:nvPr/>
        </p:nvCxnSpPr>
        <p:spPr>
          <a:xfrm flipH="1">
            <a:off x="6230958" y="4576632"/>
            <a:ext cx="412682" cy="6466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ED2A39A-1899-4126-9103-195CD0D34721}"/>
              </a:ext>
            </a:extLst>
          </p:cNvPr>
          <p:cNvCxnSpPr>
            <a:cxnSpLocks/>
          </p:cNvCxnSpPr>
          <p:nvPr/>
        </p:nvCxnSpPr>
        <p:spPr>
          <a:xfrm flipH="1">
            <a:off x="6704597" y="4576632"/>
            <a:ext cx="412682" cy="6466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3E3D50B-94AB-4F86-AEA1-D77CB4D44939}"/>
              </a:ext>
            </a:extLst>
          </p:cNvPr>
          <p:cNvCxnSpPr>
            <a:cxnSpLocks/>
          </p:cNvCxnSpPr>
          <p:nvPr/>
        </p:nvCxnSpPr>
        <p:spPr>
          <a:xfrm flipH="1">
            <a:off x="7172022" y="4576632"/>
            <a:ext cx="412682" cy="6466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7371771-FBF8-4EF4-8921-F82FFC3AF587}"/>
              </a:ext>
            </a:extLst>
          </p:cNvPr>
          <p:cNvCxnSpPr>
            <a:cxnSpLocks/>
          </p:cNvCxnSpPr>
          <p:nvPr/>
        </p:nvCxnSpPr>
        <p:spPr>
          <a:xfrm flipH="1">
            <a:off x="6000346" y="3196699"/>
            <a:ext cx="412682" cy="6466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89CC59A-2990-420B-8985-55B1704F3AC8}"/>
              </a:ext>
            </a:extLst>
          </p:cNvPr>
          <p:cNvCxnSpPr>
            <a:cxnSpLocks/>
          </p:cNvCxnSpPr>
          <p:nvPr/>
        </p:nvCxnSpPr>
        <p:spPr>
          <a:xfrm flipH="1">
            <a:off x="7375358" y="3243270"/>
            <a:ext cx="412682" cy="6466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5150445-9E71-4C73-8584-3D2D16C2FE4B}"/>
              </a:ext>
            </a:extLst>
          </p:cNvPr>
          <p:cNvSpPr txBox="1"/>
          <p:nvPr/>
        </p:nvSpPr>
        <p:spPr>
          <a:xfrm>
            <a:off x="9218397" y="2302085"/>
            <a:ext cx="4126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静态增强特征</a:t>
            </a:r>
          </a:p>
        </p:txBody>
      </p:sp>
    </p:spTree>
    <p:extLst>
      <p:ext uri="{BB962C8B-B14F-4D97-AF65-F5344CB8AC3E}">
        <p14:creationId xmlns:p14="http://schemas.microsoft.com/office/powerpoint/2010/main" val="1308628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D2DB4-FC08-4E87-9F87-8FE82879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时序数据分层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5DD9A6-C2A4-4669-8CFA-2481A07A2D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中间层到顶层为什么要有切片有什么作用？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传统数据样本的概念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时序数据样本的概念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E210EB-02FE-4C85-96B8-F118687C0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64" y="1784381"/>
            <a:ext cx="9997442" cy="4423042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3626075-3DCD-4F71-B48B-C0CAF2E52356}"/>
              </a:ext>
            </a:extLst>
          </p:cNvPr>
          <p:cNvCxnSpPr/>
          <p:nvPr/>
        </p:nvCxnSpPr>
        <p:spPr>
          <a:xfrm flipV="1">
            <a:off x="1913021" y="794084"/>
            <a:ext cx="3453063" cy="22499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BC2C417-0C2B-4BD1-88A0-38798FBAE208}"/>
              </a:ext>
            </a:extLst>
          </p:cNvPr>
          <p:cNvSpPr txBox="1"/>
          <p:nvPr/>
        </p:nvSpPr>
        <p:spPr>
          <a:xfrm>
            <a:off x="5324775" y="609418"/>
            <a:ext cx="193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不可以做切片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3752090-C42B-4988-9A1F-36CF13FB9E2A}"/>
              </a:ext>
            </a:extLst>
          </p:cNvPr>
          <p:cNvSpPr/>
          <p:nvPr/>
        </p:nvSpPr>
        <p:spPr>
          <a:xfrm>
            <a:off x="6412832" y="3765884"/>
            <a:ext cx="4681889" cy="1155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E01A6E4-7A01-423C-9226-55C08B67C362}"/>
              </a:ext>
            </a:extLst>
          </p:cNvPr>
          <p:cNvSpPr/>
          <p:nvPr/>
        </p:nvSpPr>
        <p:spPr>
          <a:xfrm>
            <a:off x="6293317" y="4057255"/>
            <a:ext cx="4681889" cy="1155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5CA1326-D62D-4C6A-825D-B517C6CE685C}"/>
              </a:ext>
            </a:extLst>
          </p:cNvPr>
          <p:cNvSpPr/>
          <p:nvPr/>
        </p:nvSpPr>
        <p:spPr>
          <a:xfrm>
            <a:off x="6126480" y="4375212"/>
            <a:ext cx="4681889" cy="1155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B5CEEE3-D7D6-4110-8A34-24D18FF454A4}"/>
              </a:ext>
            </a:extLst>
          </p:cNvPr>
          <p:cNvCxnSpPr>
            <a:cxnSpLocks/>
          </p:cNvCxnSpPr>
          <p:nvPr/>
        </p:nvCxnSpPr>
        <p:spPr>
          <a:xfrm flipV="1">
            <a:off x="8467424" y="1202339"/>
            <a:ext cx="700639" cy="25369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FA579EA-9858-4AF3-A62F-1B6D0D608EB1}"/>
              </a:ext>
            </a:extLst>
          </p:cNvPr>
          <p:cNvSpPr txBox="1"/>
          <p:nvPr/>
        </p:nvSpPr>
        <p:spPr>
          <a:xfrm>
            <a:off x="9276146" y="604447"/>
            <a:ext cx="2174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需要做多个切片，每个切片想当于一个样本</a:t>
            </a:r>
          </a:p>
        </p:txBody>
      </p:sp>
    </p:spTree>
    <p:extLst>
      <p:ext uri="{BB962C8B-B14F-4D97-AF65-F5344CB8AC3E}">
        <p14:creationId xmlns:p14="http://schemas.microsoft.com/office/powerpoint/2010/main" val="2141884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D2DB4-FC08-4E87-9F87-8FE82879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时序数据分层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5DD9A6-C2A4-4669-8CFA-2481A07A2D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中间层到顶层为什么要有切片有什么作用？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b="1" dirty="0"/>
              <a:t>数据增强</a:t>
            </a:r>
            <a:endParaRPr lang="en-US" altLang="zh-CN" b="1" dirty="0"/>
          </a:p>
        </p:txBody>
      </p:sp>
      <p:pic>
        <p:nvPicPr>
          <p:cNvPr id="12" name="内容占位符 7">
            <a:extLst>
              <a:ext uri="{FF2B5EF4-FFF2-40B4-BE49-F238E27FC236}">
                <a16:creationId xmlns:a16="http://schemas.microsoft.com/office/drawing/2014/main" id="{74DB4810-E7CC-4AE4-A329-2EBAACDE53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46326" y="2586226"/>
            <a:ext cx="6135454" cy="28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3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8ACF0-8636-4D9F-8E57-DDD2BAAF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时序数据分层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4F0D9-8D02-40F2-9143-9EB050EDBB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数据库存储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D1FBD6F-C71D-479C-9C0D-182A0E242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55599"/>
              </p:ext>
            </p:extLst>
          </p:nvPr>
        </p:nvGraphicFramePr>
        <p:xfrm>
          <a:off x="1193532" y="2520793"/>
          <a:ext cx="4689909" cy="29896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0692">
                  <a:extLst>
                    <a:ext uri="{9D8B030D-6E8A-4147-A177-3AD203B41FA5}">
                      <a16:colId xmlns:a16="http://schemas.microsoft.com/office/drawing/2014/main" val="4127579576"/>
                    </a:ext>
                  </a:extLst>
                </a:gridCol>
                <a:gridCol w="1156120">
                  <a:extLst>
                    <a:ext uri="{9D8B030D-6E8A-4147-A177-3AD203B41FA5}">
                      <a16:colId xmlns:a16="http://schemas.microsoft.com/office/drawing/2014/main" val="3607916027"/>
                    </a:ext>
                  </a:extLst>
                </a:gridCol>
                <a:gridCol w="1208856">
                  <a:extLst>
                    <a:ext uri="{9D8B030D-6E8A-4147-A177-3AD203B41FA5}">
                      <a16:colId xmlns:a16="http://schemas.microsoft.com/office/drawing/2014/main" val="4183488884"/>
                    </a:ext>
                  </a:extLst>
                </a:gridCol>
                <a:gridCol w="300124">
                  <a:extLst>
                    <a:ext uri="{9D8B030D-6E8A-4147-A177-3AD203B41FA5}">
                      <a16:colId xmlns:a16="http://schemas.microsoft.com/office/drawing/2014/main" val="2081701769"/>
                    </a:ext>
                  </a:extLst>
                </a:gridCol>
                <a:gridCol w="1364117">
                  <a:extLst>
                    <a:ext uri="{9D8B030D-6E8A-4147-A177-3AD203B41FA5}">
                      <a16:colId xmlns:a16="http://schemas.microsoft.com/office/drawing/2014/main" val="2319414730"/>
                    </a:ext>
                  </a:extLst>
                </a:gridCol>
              </a:tblGrid>
              <a:tr h="997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feature_2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Feature_m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0690"/>
                  </a:ext>
                </a:extLst>
              </a:tr>
              <a:tr h="6677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Address_t1_f1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77030"/>
                  </a:ext>
                </a:extLst>
              </a:tr>
              <a:tr h="441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558418"/>
                  </a:ext>
                </a:extLst>
              </a:tr>
              <a:tr h="441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646782"/>
                  </a:ext>
                </a:extLst>
              </a:tr>
              <a:tr h="441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t_n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15799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19570CA-6301-4DE5-87EC-0BAAA93F1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073969"/>
              </p:ext>
            </p:extLst>
          </p:nvPr>
        </p:nvGraphicFramePr>
        <p:xfrm>
          <a:off x="5317957" y="420439"/>
          <a:ext cx="2213811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8159">
                  <a:extLst>
                    <a:ext uri="{9D8B030D-6E8A-4147-A177-3AD203B41FA5}">
                      <a16:colId xmlns:a16="http://schemas.microsoft.com/office/drawing/2014/main" val="3944432861"/>
                    </a:ext>
                  </a:extLst>
                </a:gridCol>
                <a:gridCol w="1545652">
                  <a:extLst>
                    <a:ext uri="{9D8B030D-6E8A-4147-A177-3AD203B41FA5}">
                      <a16:colId xmlns:a16="http://schemas.microsoft.com/office/drawing/2014/main" val="66722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layer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9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Id_l1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Address_l1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6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Id_l2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Address_l2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86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7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Id_ln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Address_ln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80877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6CC7B13-9C52-44FF-A4F9-ED0721611C51}"/>
              </a:ext>
            </a:extLst>
          </p:cNvPr>
          <p:cNvCxnSpPr>
            <a:endCxn id="8" idx="1"/>
          </p:cNvCxnSpPr>
          <p:nvPr/>
        </p:nvCxnSpPr>
        <p:spPr>
          <a:xfrm flipV="1">
            <a:off x="2454442" y="1347539"/>
            <a:ext cx="2863515" cy="2201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90DA853-5608-4257-80B2-21C05311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017142"/>
              </p:ext>
            </p:extLst>
          </p:nvPr>
        </p:nvGraphicFramePr>
        <p:xfrm>
          <a:off x="6578867" y="2577032"/>
          <a:ext cx="4937759" cy="29896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247">
                  <a:extLst>
                    <a:ext uri="{9D8B030D-6E8A-4147-A177-3AD203B41FA5}">
                      <a16:colId xmlns:a16="http://schemas.microsoft.com/office/drawing/2014/main" val="4127579576"/>
                    </a:ext>
                  </a:extLst>
                </a:gridCol>
                <a:gridCol w="938464">
                  <a:extLst>
                    <a:ext uri="{9D8B030D-6E8A-4147-A177-3AD203B41FA5}">
                      <a16:colId xmlns:a16="http://schemas.microsoft.com/office/drawing/2014/main" val="3607916027"/>
                    </a:ext>
                  </a:extLst>
                </a:gridCol>
                <a:gridCol w="1161856">
                  <a:extLst>
                    <a:ext uri="{9D8B030D-6E8A-4147-A177-3AD203B41FA5}">
                      <a16:colId xmlns:a16="http://schemas.microsoft.com/office/drawing/2014/main" val="4183488884"/>
                    </a:ext>
                  </a:extLst>
                </a:gridCol>
                <a:gridCol w="394245">
                  <a:extLst>
                    <a:ext uri="{9D8B030D-6E8A-4147-A177-3AD203B41FA5}">
                      <a16:colId xmlns:a16="http://schemas.microsoft.com/office/drawing/2014/main" val="2081701769"/>
                    </a:ext>
                  </a:extLst>
                </a:gridCol>
                <a:gridCol w="1357947">
                  <a:extLst>
                    <a:ext uri="{9D8B030D-6E8A-4147-A177-3AD203B41FA5}">
                      <a16:colId xmlns:a16="http://schemas.microsoft.com/office/drawing/2014/main" val="2319414730"/>
                    </a:ext>
                  </a:extLst>
                </a:gridCol>
              </a:tblGrid>
              <a:tr h="997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Axis-x-1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Axis-x-2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Axis-x-n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0690"/>
                  </a:ext>
                </a:extLst>
              </a:tr>
              <a:tr h="6677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Axis-y-1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V(1,1)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77030"/>
                  </a:ext>
                </a:extLst>
              </a:tr>
              <a:tr h="441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Axis-y-2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558418"/>
                  </a:ext>
                </a:extLst>
              </a:tr>
              <a:tr h="441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646782"/>
                  </a:ext>
                </a:extLst>
              </a:tr>
              <a:tr h="441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Axis-y-m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157993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104D636-EB39-4568-B16C-795AE32D7771}"/>
              </a:ext>
            </a:extLst>
          </p:cNvPr>
          <p:cNvCxnSpPr/>
          <p:nvPr/>
        </p:nvCxnSpPr>
        <p:spPr>
          <a:xfrm>
            <a:off x="6675119" y="1011981"/>
            <a:ext cx="1145407" cy="15088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800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3E40F-891F-4B17-B94A-2A6080E0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altLang="zh-CN" dirty="0"/>
            </a:br>
            <a:r>
              <a:rPr lang="zh-CN" altLang="en-US" sz="6000" dirty="0"/>
              <a:t>研究型应用</a:t>
            </a:r>
            <a:r>
              <a:rPr lang="en-US" altLang="zh-CN" sz="6000" dirty="0"/>
              <a:t>VS</a:t>
            </a:r>
            <a:r>
              <a:rPr lang="zh-CN" altLang="en-US" sz="6000" dirty="0"/>
              <a:t>工程型应用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581FA3-152B-43B7-ACF1-6AFAA86EF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罗楚耀</a:t>
            </a:r>
          </a:p>
        </p:txBody>
      </p:sp>
    </p:spTree>
    <p:extLst>
      <p:ext uri="{BB962C8B-B14F-4D97-AF65-F5344CB8AC3E}">
        <p14:creationId xmlns:p14="http://schemas.microsoft.com/office/powerpoint/2010/main" val="388678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B0DC8-7719-4FED-9CB4-DD853CEE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时序数据处理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9C565-299B-46DF-A729-FC1BBE4C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时序数据分类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时序数据分层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研究型数据工程型数据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976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CF162-1F59-4264-83F4-682A8F8C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EFB37E-1869-4492-9BF9-50B186DBF6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研究型应用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7B8785-D411-42A5-AA1B-EF16FF58A0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01168" lvl="1" indent="0" algn="ctr">
              <a:buNone/>
            </a:pPr>
            <a:r>
              <a:rPr lang="zh-CN" altLang="en-US" dirty="0">
                <a:solidFill>
                  <a:srgbClr val="FF0000"/>
                </a:solidFill>
              </a:rPr>
              <a:t>同一数据集的模型比较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617A08-26F0-4A06-918D-C6C27B5A6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b="1" dirty="0"/>
              <a:t>工程型应用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683D97-DCF1-4077-A277-5B46B0B0DE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>
                <a:solidFill>
                  <a:srgbClr val="FF0000"/>
                </a:solidFill>
              </a:rPr>
              <a:t>数据源的增添，删减，修改，预处理</a:t>
            </a:r>
          </a:p>
        </p:txBody>
      </p:sp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1DB64F1D-9861-4498-BF0E-2C1AD24D52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67350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A80676A5-0844-4EE0-B918-C63D09403FEF}"/>
              </a:ext>
            </a:extLst>
          </p:cNvPr>
          <p:cNvSpPr txBox="1"/>
          <p:nvPr/>
        </p:nvSpPr>
        <p:spPr>
          <a:xfrm>
            <a:off x="1372945" y="3747475"/>
            <a:ext cx="2237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新数据源</a:t>
            </a:r>
          </a:p>
        </p:txBody>
      </p:sp>
      <p:sp>
        <p:nvSpPr>
          <p:cNvPr id="17" name="箭头: 下弧形 16">
            <a:extLst>
              <a:ext uri="{FF2B5EF4-FFF2-40B4-BE49-F238E27FC236}">
                <a16:creationId xmlns:a16="http://schemas.microsoft.com/office/drawing/2014/main" id="{5682C153-D273-4338-BCAD-71DFB7FF8F0D}"/>
              </a:ext>
            </a:extLst>
          </p:cNvPr>
          <p:cNvSpPr/>
          <p:nvPr/>
        </p:nvSpPr>
        <p:spPr>
          <a:xfrm rot="19209747">
            <a:off x="2423159" y="3772124"/>
            <a:ext cx="2286000" cy="99862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EBB52CE-E89C-4DD7-BE12-34D658B59E46}"/>
              </a:ext>
            </a:extLst>
          </p:cNvPr>
          <p:cNvSpPr txBox="1"/>
          <p:nvPr/>
        </p:nvSpPr>
        <p:spPr>
          <a:xfrm>
            <a:off x="6694095" y="1936003"/>
            <a:ext cx="163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研究型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4CA8505-1ECE-483E-B233-4BD78EF78582}"/>
              </a:ext>
            </a:extLst>
          </p:cNvPr>
          <p:cNvSpPr txBox="1"/>
          <p:nvPr/>
        </p:nvSpPr>
        <p:spPr>
          <a:xfrm>
            <a:off x="6969760" y="3766446"/>
            <a:ext cx="163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应用型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272ABE6-B49D-4B8A-9F99-EBD2C6BCD2A1}"/>
              </a:ext>
            </a:extLst>
          </p:cNvPr>
          <p:cNvSpPr txBox="1"/>
          <p:nvPr/>
        </p:nvSpPr>
        <p:spPr>
          <a:xfrm>
            <a:off x="5402041" y="4964500"/>
            <a:ext cx="163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研究型</a:t>
            </a:r>
          </a:p>
        </p:txBody>
      </p:sp>
    </p:spTree>
    <p:extLst>
      <p:ext uri="{BB962C8B-B14F-4D97-AF65-F5344CB8AC3E}">
        <p14:creationId xmlns:p14="http://schemas.microsoft.com/office/powerpoint/2010/main" val="49958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Graphic spid="15" grpId="0">
        <p:bldAsOne/>
      </p:bldGraphic>
      <p:bldP spid="16" grpId="0"/>
      <p:bldP spid="17" grpId="0" animBg="1"/>
      <p:bldP spid="18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9C8CB-D5A7-4046-9FF8-380AEF587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谢谢观赏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CADDEE-E3F0-44D8-B00D-AC22D1BC8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罗楚耀</a:t>
            </a:r>
          </a:p>
        </p:txBody>
      </p:sp>
    </p:spTree>
    <p:extLst>
      <p:ext uri="{BB962C8B-B14F-4D97-AF65-F5344CB8AC3E}">
        <p14:creationId xmlns:p14="http://schemas.microsoft.com/office/powerpoint/2010/main" val="105300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A0A7-F115-4182-9544-AB77C426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时序数据分类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5C6F75-845D-4592-A36C-53B7A5AF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单通道数据</a:t>
            </a:r>
            <a:r>
              <a:rPr lang="en-US" altLang="zh-CN" dirty="0"/>
              <a:t>(UCR)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多通道数据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21E3335-EA7F-400C-B500-E0BEB2CCD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316203"/>
              </p:ext>
            </p:extLst>
          </p:nvPr>
        </p:nvGraphicFramePr>
        <p:xfrm>
          <a:off x="3379539" y="1886731"/>
          <a:ext cx="3791283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761">
                  <a:extLst>
                    <a:ext uri="{9D8B030D-6E8A-4147-A177-3AD203B41FA5}">
                      <a16:colId xmlns:a16="http://schemas.microsoft.com/office/drawing/2014/main" val="4127579576"/>
                    </a:ext>
                  </a:extLst>
                </a:gridCol>
                <a:gridCol w="1263761">
                  <a:extLst>
                    <a:ext uri="{9D8B030D-6E8A-4147-A177-3AD203B41FA5}">
                      <a16:colId xmlns:a16="http://schemas.microsoft.com/office/drawing/2014/main" val="792338488"/>
                    </a:ext>
                  </a:extLst>
                </a:gridCol>
                <a:gridCol w="1263761">
                  <a:extLst>
                    <a:ext uri="{9D8B030D-6E8A-4147-A177-3AD203B41FA5}">
                      <a16:colId xmlns:a16="http://schemas.microsoft.com/office/drawing/2014/main" val="3607916027"/>
                    </a:ext>
                  </a:extLst>
                </a:gridCol>
              </a:tblGrid>
              <a:tr h="34793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0690"/>
                  </a:ext>
                </a:extLst>
              </a:tr>
              <a:tr h="347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77030"/>
                  </a:ext>
                </a:extLst>
              </a:tr>
              <a:tr h="347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558418"/>
                  </a:ext>
                </a:extLst>
              </a:tr>
              <a:tr h="347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646782"/>
                  </a:ext>
                </a:extLst>
              </a:tr>
              <a:tr h="347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t_n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15799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7F4F92F-B6DC-48D9-B153-C045706FA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465664"/>
              </p:ext>
            </p:extLst>
          </p:nvPr>
        </p:nvGraphicFramePr>
        <p:xfrm>
          <a:off x="3379535" y="4148668"/>
          <a:ext cx="761733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9555">
                  <a:extLst>
                    <a:ext uri="{9D8B030D-6E8A-4147-A177-3AD203B41FA5}">
                      <a16:colId xmlns:a16="http://schemas.microsoft.com/office/drawing/2014/main" val="4127579576"/>
                    </a:ext>
                  </a:extLst>
                </a:gridCol>
                <a:gridCol w="1269555">
                  <a:extLst>
                    <a:ext uri="{9D8B030D-6E8A-4147-A177-3AD203B41FA5}">
                      <a16:colId xmlns:a16="http://schemas.microsoft.com/office/drawing/2014/main" val="792338488"/>
                    </a:ext>
                  </a:extLst>
                </a:gridCol>
                <a:gridCol w="1269555">
                  <a:extLst>
                    <a:ext uri="{9D8B030D-6E8A-4147-A177-3AD203B41FA5}">
                      <a16:colId xmlns:a16="http://schemas.microsoft.com/office/drawing/2014/main" val="3607916027"/>
                    </a:ext>
                  </a:extLst>
                </a:gridCol>
                <a:gridCol w="1269555">
                  <a:extLst>
                    <a:ext uri="{9D8B030D-6E8A-4147-A177-3AD203B41FA5}">
                      <a16:colId xmlns:a16="http://schemas.microsoft.com/office/drawing/2014/main" val="4183488884"/>
                    </a:ext>
                  </a:extLst>
                </a:gridCol>
                <a:gridCol w="1269555">
                  <a:extLst>
                    <a:ext uri="{9D8B030D-6E8A-4147-A177-3AD203B41FA5}">
                      <a16:colId xmlns:a16="http://schemas.microsoft.com/office/drawing/2014/main" val="2081701769"/>
                    </a:ext>
                  </a:extLst>
                </a:gridCol>
                <a:gridCol w="1269555">
                  <a:extLst>
                    <a:ext uri="{9D8B030D-6E8A-4147-A177-3AD203B41FA5}">
                      <a16:colId xmlns:a16="http://schemas.microsoft.com/office/drawing/2014/main" val="2319414730"/>
                    </a:ext>
                  </a:extLst>
                </a:gridCol>
              </a:tblGrid>
              <a:tr h="34793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feature_2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Feature_m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0690"/>
                  </a:ext>
                </a:extLst>
              </a:tr>
              <a:tr h="347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77030"/>
                  </a:ext>
                </a:extLst>
              </a:tr>
              <a:tr h="347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558418"/>
                  </a:ext>
                </a:extLst>
              </a:tr>
              <a:tr h="347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646782"/>
                  </a:ext>
                </a:extLst>
              </a:tr>
              <a:tr h="347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t_n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157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33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A0A7-F115-4182-9544-AB77C426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时序数据分类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5C6F75-845D-4592-A36C-53B7A5AF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每种时序数据又可以分为三类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点数据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面数据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立方体数据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21E3335-EA7F-400C-B500-E0BEB2CCD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619863"/>
              </p:ext>
            </p:extLst>
          </p:nvPr>
        </p:nvGraphicFramePr>
        <p:xfrm>
          <a:off x="1249949" y="3607247"/>
          <a:ext cx="3791283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761">
                  <a:extLst>
                    <a:ext uri="{9D8B030D-6E8A-4147-A177-3AD203B41FA5}">
                      <a16:colId xmlns:a16="http://schemas.microsoft.com/office/drawing/2014/main" val="4127579576"/>
                    </a:ext>
                  </a:extLst>
                </a:gridCol>
                <a:gridCol w="1263761">
                  <a:extLst>
                    <a:ext uri="{9D8B030D-6E8A-4147-A177-3AD203B41FA5}">
                      <a16:colId xmlns:a16="http://schemas.microsoft.com/office/drawing/2014/main" val="792338488"/>
                    </a:ext>
                  </a:extLst>
                </a:gridCol>
                <a:gridCol w="1263761">
                  <a:extLst>
                    <a:ext uri="{9D8B030D-6E8A-4147-A177-3AD203B41FA5}">
                      <a16:colId xmlns:a16="http://schemas.microsoft.com/office/drawing/2014/main" val="3607916027"/>
                    </a:ext>
                  </a:extLst>
                </a:gridCol>
              </a:tblGrid>
              <a:tr h="34793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0690"/>
                  </a:ext>
                </a:extLst>
              </a:tr>
              <a:tr h="347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77030"/>
                  </a:ext>
                </a:extLst>
              </a:tr>
              <a:tr h="347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558418"/>
                  </a:ext>
                </a:extLst>
              </a:tr>
              <a:tr h="347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646782"/>
                  </a:ext>
                </a:extLst>
              </a:tr>
              <a:tr h="347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t_n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15799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142FD89-C7C9-4C47-B8FC-CDC8FF65B996}"/>
              </a:ext>
            </a:extLst>
          </p:cNvPr>
          <p:cNvSpPr txBox="1"/>
          <p:nvPr/>
        </p:nvSpPr>
        <p:spPr>
          <a:xfrm>
            <a:off x="5847346" y="1845734"/>
            <a:ext cx="190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点数据：</a:t>
            </a:r>
            <a:r>
              <a:rPr lang="en-US" altLang="zh-CN" dirty="0"/>
              <a:t>[  x  ]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CF52B8E-830A-4C5D-BE19-6A4A53CA9CC6}"/>
                  </a:ext>
                </a:extLst>
              </p:cNvPr>
              <p:cNvSpPr txBox="1"/>
              <p:nvPr/>
            </p:nvSpPr>
            <p:spPr>
              <a:xfrm>
                <a:off x="5847346" y="2454442"/>
                <a:ext cx="3609475" cy="1096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面数据：</a:t>
                </a:r>
                <a:r>
                  <a:rPr lang="en-US" altLang="zh-CN" dirty="0"/>
                  <a:t>[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sub>
                          </m:sSub>
                        </m:e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CF52B8E-830A-4C5D-BE19-6A4A53CA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346" y="2454442"/>
                <a:ext cx="3609475" cy="1096326"/>
              </a:xfrm>
              <a:prstGeom prst="rect">
                <a:avLst/>
              </a:prstGeom>
              <a:blipFill>
                <a:blip r:embed="rId2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C551AA0-64B3-474C-B043-6FE174C7B051}"/>
                  </a:ext>
                </a:extLst>
              </p:cNvPr>
              <p:cNvSpPr txBox="1"/>
              <p:nvPr/>
            </p:nvSpPr>
            <p:spPr>
              <a:xfrm>
                <a:off x="5847346" y="4255787"/>
                <a:ext cx="5212080" cy="1180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立方体数据：</a:t>
                </a:r>
                <a:r>
                  <a:rPr lang="en-US" altLang="zh-CN" dirty="0"/>
                  <a:t> [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C551AA0-64B3-474C-B043-6FE174C7B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346" y="4255787"/>
                <a:ext cx="5212080" cy="1180260"/>
              </a:xfrm>
              <a:prstGeom prst="rect">
                <a:avLst/>
              </a:prstGeom>
              <a:blipFill>
                <a:blip r:embed="rId3"/>
                <a:stretch>
                  <a:fillRect l="-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A16322C-C669-4C27-8626-3668CC4DC708}"/>
                  </a:ext>
                </a:extLst>
              </p:cNvPr>
              <p:cNvSpPr txBox="1"/>
              <p:nvPr/>
            </p:nvSpPr>
            <p:spPr>
              <a:xfrm>
                <a:off x="9145736" y="3579965"/>
                <a:ext cx="2413001" cy="123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[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mr>
                      <m:m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A16322C-C669-4C27-8626-3668CC4DC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736" y="3579965"/>
                <a:ext cx="2413001" cy="1231747"/>
              </a:xfrm>
              <a:prstGeom prst="rect">
                <a:avLst/>
              </a:prstGeom>
              <a:blipFill>
                <a:blip r:embed="rId4"/>
                <a:stretch>
                  <a:fillRect l="-2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2B1FEEA-811A-46DD-8B36-5B5F83A20550}"/>
                  </a:ext>
                </a:extLst>
              </p:cNvPr>
              <p:cNvSpPr txBox="1"/>
              <p:nvPr/>
            </p:nvSpPr>
            <p:spPr>
              <a:xfrm>
                <a:off x="9145736" y="4967412"/>
                <a:ext cx="2413001" cy="1261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[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mr>
                      <m:m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2B1FEEA-811A-46DD-8B36-5B5F83A20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736" y="4967412"/>
                <a:ext cx="2413001" cy="1261179"/>
              </a:xfrm>
              <a:prstGeom prst="rect">
                <a:avLst/>
              </a:prstGeom>
              <a:blipFill>
                <a:blip r:embed="rId5"/>
                <a:stretch>
                  <a:fillRect l="-2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708046D-E648-4DC5-8F86-796B88F71A47}"/>
              </a:ext>
            </a:extLst>
          </p:cNvPr>
          <p:cNvCxnSpPr>
            <a:endCxn id="9" idx="1"/>
          </p:cNvCxnSpPr>
          <p:nvPr/>
        </p:nvCxnSpPr>
        <p:spPr>
          <a:xfrm flipV="1">
            <a:off x="7748337" y="4195839"/>
            <a:ext cx="1397399" cy="2197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17EFD94-D048-4579-A23B-96A80D6DA73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748336" y="4754115"/>
            <a:ext cx="1397400" cy="8438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57A6DEB-3C8F-4EAB-ADC8-6F6643A92C73}"/>
                  </a:ext>
                </a:extLst>
              </p:cNvPr>
              <p:cNvSpPr txBox="1"/>
              <p:nvPr/>
            </p:nvSpPr>
            <p:spPr>
              <a:xfrm>
                <a:off x="4413981" y="5120713"/>
                <a:ext cx="2413001" cy="1213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[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</m:mr>
                      <m:m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57A6DEB-3C8F-4EAB-ADC8-6F6643A92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81" y="5120713"/>
                <a:ext cx="2413001" cy="1213474"/>
              </a:xfrm>
              <a:prstGeom prst="rect">
                <a:avLst/>
              </a:prstGeom>
              <a:blipFill>
                <a:blip r:embed="rId6"/>
                <a:stretch>
                  <a:fillRect l="-2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9B772DF-C944-429E-924D-F3689843DB0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6826982" y="5285933"/>
            <a:ext cx="533004" cy="4415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95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73C05-8E8E-46A1-874D-A558B7C4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三类时序数据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071C7-D7A6-412A-99D3-0EDA995E1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点数据（股价数据）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[  x  ]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8359DE4F-0CD2-469D-AB04-270C362DD6F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47591697"/>
              </p:ext>
            </p:extLst>
          </p:nvPr>
        </p:nvGraphicFramePr>
        <p:xfrm>
          <a:off x="5653070" y="1954743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0434F88-A19C-4DC8-890B-54204ED8BE82}"/>
              </a:ext>
            </a:extLst>
          </p:cNvPr>
          <p:cNvSpPr txBox="1">
            <a:spLocks/>
          </p:cNvSpPr>
          <p:nvPr/>
        </p:nvSpPr>
        <p:spPr>
          <a:xfrm>
            <a:off x="6035039" y="1845734"/>
            <a:ext cx="493776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66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73C05-8E8E-46A1-874D-A558B7C4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三类时序数据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B071C7-D7A6-412A-99D3-0EDA995E120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algn="ctr"/>
                <a:r>
                  <a:rPr lang="zh-CN" altLang="en-US" dirty="0"/>
                  <a:t>面数据（雷达回波数据）</a:t>
                </a:r>
                <a:r>
                  <a:rPr lang="en-US" altLang="zh-CN" dirty="0"/>
                  <a:t> </a:t>
                </a:r>
              </a:p>
              <a:p>
                <a:endParaRPr lang="en-US" altLang="zh-CN" dirty="0"/>
              </a:p>
              <a:p>
                <a:pPr algn="ctr"/>
                <a:r>
                  <a:rPr lang="en-US" altLang="zh-CN" dirty="0"/>
                  <a:t>[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sub>
                          </m:sSub>
                        </m:e>
                      </m:mr>
                    </m:m>
                    <m:r>
                      <a:rPr lang="en-US" altLang="zh-CN" i="1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B071C7-D7A6-412A-99D3-0EDA995E12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0434F88-A19C-4DC8-890B-54204ED8BE82}"/>
              </a:ext>
            </a:extLst>
          </p:cNvPr>
          <p:cNvSpPr txBox="1">
            <a:spLocks/>
          </p:cNvSpPr>
          <p:nvPr/>
        </p:nvSpPr>
        <p:spPr>
          <a:xfrm>
            <a:off x="6035039" y="1845734"/>
            <a:ext cx="493776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A77FA49-2A35-431A-A564-C02D2C083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355" y="1922332"/>
            <a:ext cx="4078897" cy="405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8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2">
            <a:extLst>
              <a:ext uri="{FF2B5EF4-FFF2-40B4-BE49-F238E27FC236}">
                <a16:creationId xmlns:a16="http://schemas.microsoft.com/office/drawing/2014/main" id="{7D379150-F6B4-45C8-BE10-6B278AD400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5FFCF544-A370-4A5D-A95F-CA6E0E7191E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16">
            <a:extLst>
              <a:ext uri="{FF2B5EF4-FFF2-40B4-BE49-F238E27FC236}">
                <a16:creationId xmlns:a16="http://schemas.microsoft.com/office/drawing/2014/main" id="{6EEB3B97-A638-498B-8083-54191CE71E0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8">
            <a:extLst>
              <a:ext uri="{FF2B5EF4-FFF2-40B4-BE49-F238E27FC236}">
                <a16:creationId xmlns:a16="http://schemas.microsoft.com/office/drawing/2014/main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24">
            <a:extLst>
              <a:ext uri="{FF2B5EF4-FFF2-40B4-BE49-F238E27FC236}">
                <a16:creationId xmlns:a16="http://schemas.microsoft.com/office/drawing/2014/main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图片包含 文字&#10;&#10;已生成极高可信度的说明">
            <a:extLst>
              <a:ext uri="{FF2B5EF4-FFF2-40B4-BE49-F238E27FC236}">
                <a16:creationId xmlns:a16="http://schemas.microsoft.com/office/drawing/2014/main" id="{3D17CEEB-362B-4560-A6E5-A11F1A50B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52" y="640081"/>
            <a:ext cx="5699095" cy="5314406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0434F88-A19C-4DC8-890B-54204ED8BE82}"/>
              </a:ext>
            </a:extLst>
          </p:cNvPr>
          <p:cNvSpPr txBox="1">
            <a:spLocks/>
          </p:cNvSpPr>
          <p:nvPr/>
        </p:nvSpPr>
        <p:spPr>
          <a:xfrm>
            <a:off x="6035039" y="1845734"/>
            <a:ext cx="493776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C73C05-8E8E-46A1-874D-A558B7C4C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400" dirty="0"/>
              <a:t>三类时序数据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071C7-D7A6-412A-99D3-0EDA995E1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zh-CN" altLang="en-US" dirty="0"/>
              <a:t>立体数据（台风数据数据）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529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A0A7-F115-4182-9544-AB77C426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时序数据分类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5C6F75-845D-4592-A36C-53B7A5AF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为什么要对时序数据进行分类？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对于每一个时序数据都可以归到相对应的时序数据种类。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对于每一种数据类型可以设计相应的存储结构和预处理流程。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对于每一种数据类型有着不同的模型来解析。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928EB586-636F-4492-B0E4-2B4BBD8F8573}"/>
              </a:ext>
            </a:extLst>
          </p:cNvPr>
          <p:cNvSpPr/>
          <p:nvPr/>
        </p:nvSpPr>
        <p:spPr>
          <a:xfrm>
            <a:off x="3958389" y="3031958"/>
            <a:ext cx="348916" cy="5534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585C889D-5248-4C74-9C70-266312E06DED}"/>
              </a:ext>
            </a:extLst>
          </p:cNvPr>
          <p:cNvSpPr/>
          <p:nvPr/>
        </p:nvSpPr>
        <p:spPr>
          <a:xfrm>
            <a:off x="3958389" y="4005358"/>
            <a:ext cx="348916" cy="5534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41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37F5F-1325-4E9A-9371-E00CF0FB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时序数据分类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C9290-0519-4D56-B33C-765467A350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对于传统的数据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9E68F6-26F5-4BE8-A579-AE02553C4D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对于时序数据</a:t>
            </a:r>
            <a:r>
              <a:rPr lang="en-US" altLang="zh-CN" dirty="0"/>
              <a:t>(</a:t>
            </a:r>
            <a:r>
              <a:rPr lang="zh-CN" altLang="en-US" dirty="0"/>
              <a:t>多通道</a:t>
            </a:r>
            <a:r>
              <a:rPr lang="en-US" altLang="zh-CN" dirty="0"/>
              <a:t>)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Sample_1: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634CB1B-F752-4E92-9E72-55DE6EB8C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59817"/>
              </p:ext>
            </p:extLst>
          </p:nvPr>
        </p:nvGraphicFramePr>
        <p:xfrm>
          <a:off x="1205563" y="2514600"/>
          <a:ext cx="422068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690">
                  <a:extLst>
                    <a:ext uri="{9D8B030D-6E8A-4147-A177-3AD203B41FA5}">
                      <a16:colId xmlns:a16="http://schemas.microsoft.com/office/drawing/2014/main" val="1187640659"/>
                    </a:ext>
                  </a:extLst>
                </a:gridCol>
                <a:gridCol w="1022684">
                  <a:extLst>
                    <a:ext uri="{9D8B030D-6E8A-4147-A177-3AD203B41FA5}">
                      <a16:colId xmlns:a16="http://schemas.microsoft.com/office/drawing/2014/main" val="2301567432"/>
                    </a:ext>
                  </a:extLst>
                </a:gridCol>
                <a:gridCol w="830179">
                  <a:extLst>
                    <a:ext uri="{9D8B030D-6E8A-4147-A177-3AD203B41FA5}">
                      <a16:colId xmlns:a16="http://schemas.microsoft.com/office/drawing/2014/main" val="686646951"/>
                    </a:ext>
                  </a:extLst>
                </a:gridCol>
                <a:gridCol w="1191127">
                  <a:extLst>
                    <a:ext uri="{9D8B030D-6E8A-4147-A177-3AD203B41FA5}">
                      <a16:colId xmlns:a16="http://schemas.microsoft.com/office/drawing/2014/main" val="3169389935"/>
                    </a:ext>
                  </a:extLst>
                </a:gridCol>
              </a:tblGrid>
              <a:tr h="35372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feature_n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054808"/>
                  </a:ext>
                </a:extLst>
              </a:tr>
              <a:tr h="353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sample_1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957879"/>
                  </a:ext>
                </a:extLst>
              </a:tr>
              <a:tr h="353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sample_2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498870"/>
                  </a:ext>
                </a:extLst>
              </a:tr>
              <a:tr h="353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33388"/>
                  </a:ext>
                </a:extLst>
              </a:tr>
              <a:tr h="353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sample_n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62684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0BF39EF-5743-4BE7-B9A6-B169BAACD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433982"/>
              </p:ext>
            </p:extLst>
          </p:nvPr>
        </p:nvGraphicFramePr>
        <p:xfrm>
          <a:off x="5640406" y="3291841"/>
          <a:ext cx="5777560" cy="20392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4813">
                  <a:extLst>
                    <a:ext uri="{9D8B030D-6E8A-4147-A177-3AD203B41FA5}">
                      <a16:colId xmlns:a16="http://schemas.microsoft.com/office/drawing/2014/main" val="4127579576"/>
                    </a:ext>
                  </a:extLst>
                </a:gridCol>
                <a:gridCol w="1346210">
                  <a:extLst>
                    <a:ext uri="{9D8B030D-6E8A-4147-A177-3AD203B41FA5}">
                      <a16:colId xmlns:a16="http://schemas.microsoft.com/office/drawing/2014/main" val="3607916027"/>
                    </a:ext>
                  </a:extLst>
                </a:gridCol>
                <a:gridCol w="1264760">
                  <a:extLst>
                    <a:ext uri="{9D8B030D-6E8A-4147-A177-3AD203B41FA5}">
                      <a16:colId xmlns:a16="http://schemas.microsoft.com/office/drawing/2014/main" val="4183488884"/>
                    </a:ext>
                  </a:extLst>
                </a:gridCol>
                <a:gridCol w="849556">
                  <a:extLst>
                    <a:ext uri="{9D8B030D-6E8A-4147-A177-3AD203B41FA5}">
                      <a16:colId xmlns:a16="http://schemas.microsoft.com/office/drawing/2014/main" val="2081701769"/>
                    </a:ext>
                  </a:extLst>
                </a:gridCol>
                <a:gridCol w="1352221">
                  <a:extLst>
                    <a:ext uri="{9D8B030D-6E8A-4147-A177-3AD203B41FA5}">
                      <a16:colId xmlns:a16="http://schemas.microsoft.com/office/drawing/2014/main" val="2319414730"/>
                    </a:ext>
                  </a:extLst>
                </a:gridCol>
              </a:tblGrid>
              <a:tr h="5761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feature1_1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feature1_2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Feature1_n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0690"/>
                  </a:ext>
                </a:extLst>
              </a:tr>
              <a:tr h="3534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t_1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77030"/>
                  </a:ext>
                </a:extLst>
              </a:tr>
              <a:tr h="3534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t_2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558418"/>
                  </a:ext>
                </a:extLst>
              </a:tr>
              <a:tr h="3534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646782"/>
                  </a:ext>
                </a:extLst>
              </a:tr>
              <a:tr h="3534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t_n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157993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AF13B3CA-56EC-4F19-9FE9-D7034DB9787B}"/>
              </a:ext>
            </a:extLst>
          </p:cNvPr>
          <p:cNvSpPr/>
          <p:nvPr/>
        </p:nvSpPr>
        <p:spPr>
          <a:xfrm rot="20107225">
            <a:off x="6997874" y="4068654"/>
            <a:ext cx="43200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 Complex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B2A3E2-B3FA-4166-AF1F-6C9FA5C32DA7}"/>
              </a:ext>
            </a:extLst>
          </p:cNvPr>
          <p:cNvSpPr/>
          <p:nvPr/>
        </p:nvSpPr>
        <p:spPr>
          <a:xfrm>
            <a:off x="950495" y="2743200"/>
            <a:ext cx="6773779" cy="5486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64F7913-A356-439B-AAFF-57BF87EBC127}"/>
              </a:ext>
            </a:extLst>
          </p:cNvPr>
          <p:cNvCxnSpPr/>
          <p:nvPr/>
        </p:nvCxnSpPr>
        <p:spPr>
          <a:xfrm>
            <a:off x="5630779" y="1737360"/>
            <a:ext cx="0" cy="4615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42036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330</TotalTime>
  <Words>669</Words>
  <Application>Microsoft Office PowerPoint</Application>
  <PresentationFormat>宽屏</PresentationFormat>
  <Paragraphs>192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宋体</vt:lpstr>
      <vt:lpstr>Arial</vt:lpstr>
      <vt:lpstr>Calibri</vt:lpstr>
      <vt:lpstr>Calibri Light</vt:lpstr>
      <vt:lpstr>Cambria Math</vt:lpstr>
      <vt:lpstr>Wingdings</vt:lpstr>
      <vt:lpstr>回顾</vt:lpstr>
      <vt:lpstr>时序数据处理</vt:lpstr>
      <vt:lpstr>时序数据处理</vt:lpstr>
      <vt:lpstr>时序数据分类</vt:lpstr>
      <vt:lpstr>时序数据分类</vt:lpstr>
      <vt:lpstr>三类时序数据</vt:lpstr>
      <vt:lpstr>三类时序数据</vt:lpstr>
      <vt:lpstr>三类时序数据</vt:lpstr>
      <vt:lpstr>时序数据分类</vt:lpstr>
      <vt:lpstr>时序数据分类</vt:lpstr>
      <vt:lpstr>时序数据分层</vt:lpstr>
      <vt:lpstr>时序数据分层</vt:lpstr>
      <vt:lpstr>URC 数据集说明</vt:lpstr>
      <vt:lpstr>时序数据分层</vt:lpstr>
      <vt:lpstr>时序数据分层</vt:lpstr>
      <vt:lpstr>时序数据分层</vt:lpstr>
      <vt:lpstr>时序数据分层</vt:lpstr>
      <vt:lpstr>时序数据分层</vt:lpstr>
      <vt:lpstr>时序数据分层</vt:lpstr>
      <vt:lpstr> 研究型应用VS工程型应用</vt:lpstr>
      <vt:lpstr>需求分析</vt:lpstr>
      <vt:lpstr>谢谢观赏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时序数据处理</dc:title>
  <dc:creator>Truemen</dc:creator>
  <cp:lastModifiedBy>Truemen</cp:lastModifiedBy>
  <cp:revision>83</cp:revision>
  <dcterms:created xsi:type="dcterms:W3CDTF">2018-01-02T03:22:10Z</dcterms:created>
  <dcterms:modified xsi:type="dcterms:W3CDTF">2018-01-02T14:33:01Z</dcterms:modified>
</cp:coreProperties>
</file>