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9030-F5C9-4F0E-88EA-84B3871C8F20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C5A1-9E13-44F9-A958-DAA8486E3F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19800" y="4953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MEFedMVVMCatalog</a:t>
            </a:r>
            <a:endParaRPr lang="en-GB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7086600" y="193548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MEFedMVVMExportProvider</a:t>
            </a:r>
            <a:endParaRPr lang="en-GB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209800" y="38862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LocatorBootstrapper</a:t>
            </a:r>
            <a:endParaRPr lang="en-GB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048000" y="7620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IComposer</a:t>
            </a:r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 rot="21359111">
            <a:off x="86677" y="85420"/>
            <a:ext cx="463293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MEFedMVVM composition hosting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051560" y="4739640"/>
            <a:ext cx="155448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76200" y="4754880"/>
            <a:ext cx="2743200" cy="80772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1. </a:t>
            </a:r>
            <a:r>
              <a:rPr lang="en-GB" sz="1200" dirty="0" smtClean="0">
                <a:solidFill>
                  <a:srgbClr val="0070C0"/>
                </a:solidFill>
              </a:rPr>
              <a:t>Someone asks for the </a:t>
            </a:r>
            <a:r>
              <a:rPr lang="en-GB" sz="1200" dirty="0" err="1" smtClean="0">
                <a:solidFill>
                  <a:srgbClr val="0070C0"/>
                </a:solidFill>
              </a:rPr>
              <a:t>CompositionContainer</a:t>
            </a:r>
            <a:r>
              <a:rPr lang="en-GB" sz="1200" dirty="0" smtClean="0">
                <a:solidFill>
                  <a:srgbClr val="0070C0"/>
                </a:solidFill>
              </a:rPr>
              <a:t> by calling </a:t>
            </a:r>
            <a:r>
              <a:rPr lang="en-GB" sz="1200" dirty="0" err="1" smtClean="0">
                <a:solidFill>
                  <a:srgbClr val="0070C0"/>
                </a:solidFill>
              </a:rPr>
              <a:t>LocatorBootstrapper.EnsureContainer</a:t>
            </a:r>
            <a:r>
              <a:rPr lang="en-GB" sz="1200" dirty="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>
            <a:stCxn id="9" idx="0"/>
          </p:cNvCxnSpPr>
          <p:nvPr/>
        </p:nvCxnSpPr>
        <p:spPr>
          <a:xfrm rot="16200000" flipV="1">
            <a:off x="2057400" y="2590800"/>
            <a:ext cx="24384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nip Single Corner Rectangle 22"/>
          <p:cNvSpPr/>
          <p:nvPr/>
        </p:nvSpPr>
        <p:spPr>
          <a:xfrm>
            <a:off x="1295400" y="3048000"/>
            <a:ext cx="2438400" cy="6096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2.</a:t>
            </a:r>
            <a:r>
              <a:rPr lang="en-GB" sz="1200" dirty="0" smtClean="0">
                <a:solidFill>
                  <a:srgbClr val="0070C0"/>
                </a:solidFill>
              </a:rPr>
              <a:t>Ask </a:t>
            </a:r>
            <a:r>
              <a:rPr lang="en-GB" sz="1200" dirty="0" err="1" smtClean="0">
                <a:solidFill>
                  <a:srgbClr val="0070C0"/>
                </a:solidFill>
              </a:rPr>
              <a:t>DesignTime</a:t>
            </a:r>
            <a:r>
              <a:rPr lang="en-GB" sz="1200" dirty="0" smtClean="0">
                <a:solidFill>
                  <a:srgbClr val="0070C0"/>
                </a:solidFill>
              </a:rPr>
              <a:t>/Runtime </a:t>
            </a:r>
            <a:r>
              <a:rPr lang="en-GB" sz="1200" dirty="0" err="1" smtClean="0">
                <a:solidFill>
                  <a:srgbClr val="0070C0"/>
                </a:solidFill>
              </a:rPr>
              <a:t>IComposer</a:t>
            </a:r>
            <a:r>
              <a:rPr lang="en-GB" sz="1200" dirty="0" smtClean="0">
                <a:solidFill>
                  <a:srgbClr val="0070C0"/>
                </a:solidFill>
              </a:rPr>
              <a:t> for </a:t>
            </a:r>
            <a:r>
              <a:rPr lang="en-GB" sz="1200" dirty="0" err="1" smtClean="0">
                <a:solidFill>
                  <a:srgbClr val="0070C0"/>
                </a:solidFill>
              </a:rPr>
              <a:t>ComposablePartCatalog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2933700" y="2552700"/>
            <a:ext cx="24384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3352800" y="1752600"/>
            <a:ext cx="1905000" cy="5334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3.</a:t>
            </a:r>
            <a:r>
              <a:rPr lang="en-GB" sz="1200" dirty="0" smtClean="0">
                <a:solidFill>
                  <a:srgbClr val="0070C0"/>
                </a:solidFill>
              </a:rPr>
              <a:t>Returns </a:t>
            </a:r>
            <a:r>
              <a:rPr lang="en-GB" sz="1200" dirty="0" err="1" smtClean="0">
                <a:solidFill>
                  <a:srgbClr val="0070C0"/>
                </a:solidFill>
              </a:rPr>
              <a:t>Catalog</a:t>
            </a:r>
            <a:r>
              <a:rPr lang="en-GB" sz="1200" dirty="0" smtClean="0">
                <a:solidFill>
                  <a:srgbClr val="0070C0"/>
                </a:solidFill>
              </a:rPr>
              <a:t> to be used for MEF Composition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>
            <a:stCxn id="9" idx="3"/>
            <a:endCxn id="7" idx="1"/>
          </p:cNvCxnSpPr>
          <p:nvPr/>
        </p:nvCxnSpPr>
        <p:spPr>
          <a:xfrm>
            <a:off x="4495800" y="4152900"/>
            <a:ext cx="1524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648200" y="4343400"/>
            <a:ext cx="1981200" cy="5334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4.</a:t>
            </a:r>
            <a:r>
              <a:rPr lang="en-GB" sz="1200" dirty="0" smtClean="0">
                <a:solidFill>
                  <a:srgbClr val="0070C0"/>
                </a:solidFill>
              </a:rPr>
              <a:t> Wrap </a:t>
            </a:r>
            <a:r>
              <a:rPr lang="en-GB" sz="1200" dirty="0" err="1" smtClean="0">
                <a:solidFill>
                  <a:srgbClr val="0070C0"/>
                </a:solidFill>
              </a:rPr>
              <a:t>Catalog</a:t>
            </a:r>
            <a:r>
              <a:rPr lang="en-GB" sz="1200" dirty="0" smtClean="0">
                <a:solidFill>
                  <a:srgbClr val="0070C0"/>
                </a:solidFill>
              </a:rPr>
              <a:t> returned into a </a:t>
            </a:r>
            <a:r>
              <a:rPr lang="en-GB" sz="1200" dirty="0" err="1" smtClean="0">
                <a:solidFill>
                  <a:srgbClr val="0070C0"/>
                </a:solidFill>
              </a:rPr>
              <a:t>MEFedMVVMCatalog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9" idx="3"/>
            <a:endCxn id="8" idx="1"/>
          </p:cNvCxnSpPr>
          <p:nvPr/>
        </p:nvCxnSpPr>
        <p:spPr>
          <a:xfrm flipV="1">
            <a:off x="4495800" y="2430780"/>
            <a:ext cx="2590800" cy="1722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4724400" y="2697480"/>
            <a:ext cx="2057400" cy="8382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5. </a:t>
            </a:r>
            <a:r>
              <a:rPr lang="en-GB" sz="1200" dirty="0" smtClean="0">
                <a:solidFill>
                  <a:srgbClr val="0070C0"/>
                </a:solidFill>
              </a:rPr>
              <a:t>Create </a:t>
            </a:r>
            <a:r>
              <a:rPr lang="en-GB" sz="1200" dirty="0" err="1" smtClean="0">
                <a:solidFill>
                  <a:srgbClr val="0070C0"/>
                </a:solidFill>
              </a:rPr>
              <a:t>CompositionContainer</a:t>
            </a:r>
            <a:r>
              <a:rPr lang="en-GB" sz="1200" dirty="0" smtClean="0">
                <a:solidFill>
                  <a:srgbClr val="0070C0"/>
                </a:solidFill>
              </a:rPr>
              <a:t> and set the </a:t>
            </a:r>
            <a:r>
              <a:rPr lang="en-GB" sz="1200" dirty="0" err="1" smtClean="0">
                <a:solidFill>
                  <a:srgbClr val="0070C0"/>
                </a:solidFill>
              </a:rPr>
              <a:t>MEFedMVVMExportProvider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476500" y="4945380"/>
            <a:ext cx="21336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Snip Single Corner Rectangle 51"/>
          <p:cNvSpPr/>
          <p:nvPr/>
        </p:nvSpPr>
        <p:spPr>
          <a:xfrm>
            <a:off x="2971800" y="5135880"/>
            <a:ext cx="2133600" cy="106680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6. </a:t>
            </a:r>
            <a:r>
              <a:rPr lang="en-GB" sz="1200" dirty="0" smtClean="0">
                <a:solidFill>
                  <a:srgbClr val="0070C0"/>
                </a:solidFill>
              </a:rPr>
              <a:t>Returns the </a:t>
            </a:r>
            <a:r>
              <a:rPr lang="en-GB" sz="1200" dirty="0" err="1" smtClean="0">
                <a:solidFill>
                  <a:srgbClr val="0070C0"/>
                </a:solidFill>
              </a:rPr>
              <a:t>CompositionContainer</a:t>
            </a:r>
            <a:r>
              <a:rPr lang="en-GB" sz="1200" dirty="0" smtClean="0">
                <a:solidFill>
                  <a:srgbClr val="0070C0"/>
                </a:solidFill>
              </a:rPr>
              <a:t> </a:t>
            </a:r>
            <a:r>
              <a:rPr lang="en-GB" sz="1200" dirty="0" err="1" smtClean="0">
                <a:solidFill>
                  <a:srgbClr val="0070C0"/>
                </a:solidFill>
              </a:rPr>
              <a:t>taht</a:t>
            </a:r>
            <a:r>
              <a:rPr lang="en-GB" sz="1200" dirty="0" smtClean="0">
                <a:solidFill>
                  <a:srgbClr val="0070C0"/>
                </a:solidFill>
              </a:rPr>
              <a:t> has a MEFedMVVM </a:t>
            </a:r>
            <a:r>
              <a:rPr lang="en-GB" sz="1200" dirty="0" err="1" smtClean="0">
                <a:solidFill>
                  <a:srgbClr val="0070C0"/>
                </a:solidFill>
              </a:rPr>
              <a:t>Catalog</a:t>
            </a:r>
            <a:r>
              <a:rPr lang="en-GB" sz="1200" dirty="0" smtClean="0">
                <a:solidFill>
                  <a:srgbClr val="0070C0"/>
                </a:solidFill>
              </a:rPr>
              <a:t> and a </a:t>
            </a:r>
            <a:r>
              <a:rPr lang="en-GB" sz="1200" dirty="0" err="1" smtClean="0">
                <a:solidFill>
                  <a:srgbClr val="0070C0"/>
                </a:solidFill>
              </a:rPr>
              <a:t>MEFedMVVMExportProvider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rot="5400000">
            <a:off x="2590800" y="2667000"/>
            <a:ext cx="20574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05000" y="39624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MEFedMVVMResolver</a:t>
            </a:r>
            <a:endParaRPr lang="en-GB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584960" y="4815840"/>
            <a:ext cx="155448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Snip Single Corner Rectangle 7"/>
          <p:cNvSpPr/>
          <p:nvPr/>
        </p:nvSpPr>
        <p:spPr>
          <a:xfrm>
            <a:off x="457200" y="4800600"/>
            <a:ext cx="2590800" cy="4572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1. </a:t>
            </a:r>
            <a:r>
              <a:rPr lang="en-GB" sz="1200" dirty="0" smtClean="0">
                <a:solidFill>
                  <a:srgbClr val="0070C0"/>
                </a:solidFill>
              </a:rPr>
              <a:t>Someone asks for a </a:t>
            </a:r>
            <a:r>
              <a:rPr lang="en-GB" sz="1200" dirty="0" err="1" smtClean="0">
                <a:solidFill>
                  <a:srgbClr val="0070C0"/>
                </a:solidFill>
              </a:rPr>
              <a:t>ViewModel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359111">
            <a:off x="195049" y="85420"/>
            <a:ext cx="441620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View injection for </a:t>
            </a:r>
            <a:r>
              <a:rPr lang="en-GB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IContextAware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62100" y="2628900"/>
            <a:ext cx="19812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nip Single Corner Rectangle 11"/>
          <p:cNvSpPr/>
          <p:nvPr/>
        </p:nvSpPr>
        <p:spPr>
          <a:xfrm>
            <a:off x="1600200" y="2438400"/>
            <a:ext cx="2590800" cy="4572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2</a:t>
            </a:r>
            <a:r>
              <a:rPr lang="en-GB" sz="1200" b="1" dirty="0" smtClean="0">
                <a:solidFill>
                  <a:srgbClr val="0070C0"/>
                </a:solidFill>
              </a:rPr>
              <a:t>. </a:t>
            </a:r>
            <a:r>
              <a:rPr lang="en-GB" sz="1200" dirty="0" smtClean="0">
                <a:solidFill>
                  <a:srgbClr val="0070C0"/>
                </a:solidFill>
              </a:rPr>
              <a:t>Get </a:t>
            </a:r>
            <a:r>
              <a:rPr lang="en-GB" sz="1200" dirty="0" err="1" smtClean="0">
                <a:solidFill>
                  <a:srgbClr val="0070C0"/>
                </a:solidFill>
              </a:rPr>
              <a:t>ViewModel</a:t>
            </a:r>
            <a:r>
              <a:rPr lang="en-GB" sz="1200" dirty="0" smtClean="0">
                <a:solidFill>
                  <a:srgbClr val="0070C0"/>
                </a:solidFill>
              </a:rPr>
              <a:t> Export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2200" y="12192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MEFedMVVMCatalog</a:t>
            </a:r>
            <a:endParaRPr lang="en-GB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5867400" y="16764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MEFedMVVMExportProvider</a:t>
            </a:r>
            <a:endParaRPr lang="en-GB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91000" y="2362200"/>
            <a:ext cx="1524000" cy="1478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876800" y="2590800"/>
            <a:ext cx="2133600" cy="167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4648200" y="2667000"/>
            <a:ext cx="2590800" cy="4572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3. </a:t>
            </a:r>
            <a:r>
              <a:rPr lang="en-GB" sz="1200" dirty="0" smtClean="0">
                <a:solidFill>
                  <a:srgbClr val="0070C0"/>
                </a:solidFill>
              </a:rPr>
              <a:t>Set View as Context, then ask to get the Exports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5181600" y="3581400"/>
            <a:ext cx="2590800" cy="4572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4</a:t>
            </a:r>
            <a:r>
              <a:rPr lang="en-GB" sz="1200" b="1" dirty="0" smtClean="0">
                <a:solidFill>
                  <a:srgbClr val="0070C0"/>
                </a:solidFill>
              </a:rPr>
              <a:t>. </a:t>
            </a:r>
            <a:r>
              <a:rPr lang="en-GB" sz="1200" dirty="0" smtClean="0">
                <a:solidFill>
                  <a:srgbClr val="0070C0"/>
                </a:solidFill>
              </a:rPr>
              <a:t>Return </a:t>
            </a:r>
            <a:r>
              <a:rPr lang="en-GB" sz="1200" dirty="0" err="1" smtClean="0">
                <a:solidFill>
                  <a:srgbClr val="0070C0"/>
                </a:solidFill>
              </a:rPr>
              <a:t>ViewModel</a:t>
            </a:r>
            <a:r>
              <a:rPr lang="en-GB" sz="1200" dirty="0" smtClean="0">
                <a:solidFill>
                  <a:srgbClr val="0070C0"/>
                </a:solidFill>
              </a:rPr>
              <a:t> (after injecting all its dependencies)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2590800" y="4876800"/>
            <a:ext cx="16764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Snip Single Corner Rectangle 27"/>
          <p:cNvSpPr/>
          <p:nvPr/>
        </p:nvSpPr>
        <p:spPr>
          <a:xfrm>
            <a:off x="3276600" y="5181600"/>
            <a:ext cx="1752600" cy="53340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5. </a:t>
            </a:r>
            <a:r>
              <a:rPr lang="en-GB" sz="1200" dirty="0" smtClean="0">
                <a:solidFill>
                  <a:srgbClr val="0070C0"/>
                </a:solidFill>
              </a:rPr>
              <a:t>Returns the </a:t>
            </a:r>
            <a:r>
              <a:rPr lang="en-GB" sz="1200" dirty="0" err="1" smtClean="0">
                <a:solidFill>
                  <a:srgbClr val="0070C0"/>
                </a:solidFill>
              </a:rPr>
              <a:t>ViewModel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1359111">
            <a:off x="8866" y="429599"/>
            <a:ext cx="331135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standard </a:t>
            </a:r>
            <a:r>
              <a:rPr lang="en-GB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ViewModel</a:t>
            </a:r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exports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200" y="60960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BasicViewModelInitializer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7400" y="31242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MEFedMVVMResolver</a:t>
            </a:r>
            <a:endParaRPr lang="en-GB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737360" y="3977640"/>
            <a:ext cx="155448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Snip Single Corner Rectangle 7"/>
          <p:cNvSpPr/>
          <p:nvPr/>
        </p:nvSpPr>
        <p:spPr>
          <a:xfrm>
            <a:off x="609600" y="3962400"/>
            <a:ext cx="2590800" cy="6858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70C0"/>
                </a:solidFill>
              </a:rPr>
              <a:t>1. </a:t>
            </a:r>
            <a:r>
              <a:rPr lang="en-GB" sz="1200" dirty="0" smtClean="0">
                <a:solidFill>
                  <a:srgbClr val="0070C0"/>
                </a:solidFill>
              </a:rPr>
              <a:t>On View Loaded(for SL) / View </a:t>
            </a:r>
            <a:r>
              <a:rPr lang="en-GB" sz="1200" dirty="0" err="1" smtClean="0">
                <a:solidFill>
                  <a:srgbClr val="0070C0"/>
                </a:solidFill>
              </a:rPr>
              <a:t>DataContextChanged</a:t>
            </a:r>
            <a:r>
              <a:rPr lang="en-GB" sz="1200" dirty="0" smtClean="0">
                <a:solidFill>
                  <a:srgbClr val="0070C0"/>
                </a:solidFill>
              </a:rPr>
              <a:t> (for WPF) satisfy </a:t>
            </a:r>
            <a:r>
              <a:rPr lang="en-GB" sz="1200" dirty="0" err="1" smtClean="0">
                <a:solidFill>
                  <a:srgbClr val="0070C0"/>
                </a:solidFill>
              </a:rPr>
              <a:t>ViewModel</a:t>
            </a:r>
            <a:r>
              <a:rPr lang="en-GB" sz="1200" dirty="0" smtClean="0">
                <a:solidFill>
                  <a:srgbClr val="0070C0"/>
                </a:solidFill>
              </a:rPr>
              <a:t> Imports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359111">
            <a:off x="195049" y="85420"/>
            <a:ext cx="441620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View injection for </a:t>
            </a:r>
            <a:r>
              <a:rPr lang="en-GB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IContextAware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19800" y="8382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MEFedMVVMExportProvider</a:t>
            </a:r>
            <a:endParaRPr lang="en-GB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343400" y="1524000"/>
            <a:ext cx="1524000" cy="1478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4800600" y="1828800"/>
            <a:ext cx="2590800" cy="4572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2</a:t>
            </a:r>
            <a:r>
              <a:rPr lang="en-GB" sz="1200" b="1" dirty="0" smtClean="0">
                <a:solidFill>
                  <a:srgbClr val="0070C0"/>
                </a:solidFill>
              </a:rPr>
              <a:t>. </a:t>
            </a:r>
            <a:r>
              <a:rPr lang="en-GB" sz="1200" dirty="0" smtClean="0">
                <a:solidFill>
                  <a:srgbClr val="0070C0"/>
                </a:solidFill>
              </a:rPr>
              <a:t>Set View as Context, then ask to Satisfy Imports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1359111">
            <a:off x="83884" y="429599"/>
            <a:ext cx="427565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</a:t>
            </a:r>
            <a:r>
              <a:rPr lang="en-GB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DataContextAware</a:t>
            </a:r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GB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ViewModel</a:t>
            </a:r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exports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600" y="5257800"/>
            <a:ext cx="3962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DataContextAwareViewModelInitializer</a:t>
            </a: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570648" y="4953000"/>
            <a:ext cx="3753952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MyService</a:t>
            </a:r>
            <a:r>
              <a:rPr lang="en-GB" dirty="0" smtClean="0"/>
              <a:t> : </a:t>
            </a:r>
            <a:r>
              <a:rPr lang="en-GB" dirty="0" err="1" smtClean="0"/>
              <a:t>IContextAware</a:t>
            </a:r>
            <a:endParaRPr lang="en-GB" dirty="0" smtClean="0"/>
          </a:p>
          <a:p>
            <a:r>
              <a:rPr lang="en-US" sz="1400" dirty="0"/>
              <a:t>public void </a:t>
            </a:r>
            <a:r>
              <a:rPr lang="en-US" sz="1400" dirty="0" err="1"/>
              <a:t>InjectContext</a:t>
            </a:r>
            <a:r>
              <a:rPr lang="en-US" sz="1400" dirty="0"/>
              <a:t>(object context)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 smtClean="0"/>
              <a:t>..Do something with UI element</a:t>
            </a:r>
            <a:endParaRPr lang="en-US" sz="1400" dirty="0"/>
          </a:p>
          <a:p>
            <a:r>
              <a:rPr lang="en-US" sz="1400" dirty="0"/>
              <a:t>        }</a:t>
            </a:r>
          </a:p>
          <a:p>
            <a:pPr algn="ctr"/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 rot="21359111">
            <a:off x="805378" y="85420"/>
            <a:ext cx="319555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IContextAware</a:t>
            </a:r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Services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70648" y="3048000"/>
            <a:ext cx="3733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MyViewModel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algn="ctr"/>
            <a:r>
              <a:rPr lang="en-GB" sz="1400" b="1" i="1" dirty="0" smtClean="0"/>
              <a:t>[</a:t>
            </a:r>
            <a:r>
              <a:rPr lang="en-GB" sz="1400" b="1" i="1" dirty="0" err="1" smtClean="0"/>
              <a:t>ExportViewModel</a:t>
            </a:r>
            <a:r>
              <a:rPr lang="en-GB" sz="1400" b="1" i="1" dirty="0" smtClean="0"/>
              <a:t>(“VM1”)]</a:t>
            </a:r>
          </a:p>
          <a:p>
            <a:pPr algn="ctr"/>
            <a:endParaRPr lang="en-GB" sz="1400" b="1" i="1" dirty="0"/>
          </a:p>
          <a:p>
            <a:pPr algn="ctr"/>
            <a:r>
              <a:rPr lang="en-GB" sz="1400" b="1" i="1" dirty="0" smtClean="0"/>
              <a:t>[Import] public </a:t>
            </a:r>
            <a:r>
              <a:rPr lang="en-GB" sz="1400" b="1" i="1" dirty="0" err="1" smtClean="0"/>
              <a:t>MyService</a:t>
            </a:r>
            <a:r>
              <a:rPr lang="en-GB" sz="1400" b="1" i="1" dirty="0" smtClean="0"/>
              <a:t> Service { get; set; }</a:t>
            </a:r>
            <a:endParaRPr lang="en-GB" sz="1400" b="1" i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2590800" y="1143000"/>
            <a:ext cx="3733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MyView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algn="ctr"/>
            <a:r>
              <a:rPr lang="en-GB" sz="1400" b="1" i="1" dirty="0" err="1" smtClean="0"/>
              <a:t>ViewModelLocator.ViewModel</a:t>
            </a:r>
            <a:r>
              <a:rPr lang="en-GB" sz="1400" b="1" i="1" dirty="0" smtClean="0"/>
              <a:t>=“VM1”</a:t>
            </a:r>
          </a:p>
          <a:p>
            <a:pPr algn="ctr"/>
            <a:endParaRPr lang="en-GB" sz="1400" b="1" i="1" dirty="0"/>
          </a:p>
        </p:txBody>
      </p:sp>
      <p:cxnSp>
        <p:nvCxnSpPr>
          <p:cNvPr id="3" name="Curved Connector 2"/>
          <p:cNvCxnSpPr>
            <a:stCxn id="11" idx="1"/>
            <a:endCxn id="19" idx="1"/>
          </p:cNvCxnSpPr>
          <p:nvPr/>
        </p:nvCxnSpPr>
        <p:spPr>
          <a:xfrm rot="10800000" flipV="1">
            <a:off x="2570648" y="1752600"/>
            <a:ext cx="20152" cy="1905000"/>
          </a:xfrm>
          <a:prstGeom prst="curvedConnector3">
            <a:avLst>
              <a:gd name="adj1" fmla="val 9859408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433935"/>
            <a:ext cx="298209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err="1" smtClean="0"/>
              <a:t>MyView</a:t>
            </a:r>
            <a:r>
              <a:rPr lang="en-GB" sz="1200" dirty="0" smtClean="0"/>
              <a:t> requests </a:t>
            </a:r>
            <a:r>
              <a:rPr lang="en-GB" sz="1200" b="1" i="1" dirty="0" err="1" smtClean="0"/>
              <a:t>MyViewModel</a:t>
            </a:r>
            <a:r>
              <a:rPr lang="en-GB" sz="1200" dirty="0" smtClean="0"/>
              <a:t> since it has</a:t>
            </a:r>
          </a:p>
          <a:p>
            <a:r>
              <a:rPr lang="en-GB" sz="1200" dirty="0" smtClean="0"/>
              <a:t>the attached property set to VM1.</a:t>
            </a:r>
            <a:endParaRPr lang="en-US" sz="1200" dirty="0"/>
          </a:p>
        </p:txBody>
      </p:sp>
      <p:cxnSp>
        <p:nvCxnSpPr>
          <p:cNvPr id="21" name="Curved Connector 20"/>
          <p:cNvCxnSpPr>
            <a:stCxn id="19" idx="1"/>
            <a:endCxn id="6" idx="1"/>
          </p:cNvCxnSpPr>
          <p:nvPr/>
        </p:nvCxnSpPr>
        <p:spPr>
          <a:xfrm rot="10800000" flipV="1">
            <a:off x="2570648" y="3657600"/>
            <a:ext cx="12700" cy="2019300"/>
          </a:xfrm>
          <a:prstGeom prst="curvedConnector3">
            <a:avLst>
              <a:gd name="adj1" fmla="val 16854551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391" y="4343400"/>
            <a:ext cx="334860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err="1" smtClean="0"/>
              <a:t>MyViewModel</a:t>
            </a:r>
            <a:r>
              <a:rPr lang="en-GB" sz="1200" b="1" i="1" dirty="0" smtClean="0"/>
              <a:t> </a:t>
            </a:r>
            <a:r>
              <a:rPr lang="en-GB" sz="1200" dirty="0" smtClean="0"/>
              <a:t>requests the </a:t>
            </a:r>
            <a:r>
              <a:rPr lang="en-GB" sz="1200" dirty="0" err="1" smtClean="0"/>
              <a:t>MyService</a:t>
            </a:r>
            <a:r>
              <a:rPr lang="en-GB" sz="1200" dirty="0" smtClean="0"/>
              <a:t> since it has</a:t>
            </a:r>
            <a:br>
              <a:rPr lang="en-GB" sz="1200" dirty="0" smtClean="0"/>
            </a:br>
            <a:r>
              <a:rPr lang="en-GB" sz="1200" dirty="0" smtClean="0"/>
              <a:t>the Import for </a:t>
            </a:r>
            <a:r>
              <a:rPr lang="en-GB" sz="1200" dirty="0" err="1" smtClean="0"/>
              <a:t>MyService</a:t>
            </a:r>
            <a:r>
              <a:rPr lang="en-GB" sz="1200" dirty="0" smtClean="0"/>
              <a:t> </a:t>
            </a:r>
            <a:endParaRPr lang="en-US" sz="1200" dirty="0"/>
          </a:p>
        </p:txBody>
      </p:sp>
      <p:cxnSp>
        <p:nvCxnSpPr>
          <p:cNvPr id="24" name="Curved Connector 23"/>
          <p:cNvCxnSpPr>
            <a:stCxn id="6" idx="3"/>
            <a:endCxn id="19" idx="3"/>
          </p:cNvCxnSpPr>
          <p:nvPr/>
        </p:nvCxnSpPr>
        <p:spPr>
          <a:xfrm flipH="1" flipV="1">
            <a:off x="6304448" y="3657600"/>
            <a:ext cx="20152" cy="2019300"/>
          </a:xfrm>
          <a:prstGeom prst="curvedConnector3">
            <a:avLst>
              <a:gd name="adj1" fmla="val -10209408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3600" y="4350603"/>
            <a:ext cx="3208213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i="1" dirty="0" err="1" smtClean="0"/>
              <a:t>MyService</a:t>
            </a:r>
            <a:r>
              <a:rPr lang="en-GB" sz="1200" b="1" i="1" dirty="0" smtClean="0"/>
              <a:t> </a:t>
            </a:r>
            <a:r>
              <a:rPr lang="en-GB" sz="1200" dirty="0" smtClean="0"/>
              <a:t>is created via MEF and injected to the</a:t>
            </a:r>
          </a:p>
          <a:p>
            <a:r>
              <a:rPr lang="en-GB" sz="1200" b="1" i="1" dirty="0" err="1" smtClean="0"/>
              <a:t>MyViewModel</a:t>
            </a:r>
            <a:r>
              <a:rPr lang="en-GB" sz="1200" dirty="0" smtClean="0"/>
              <a:t>. BUT MEFedMVVM will also call the </a:t>
            </a:r>
            <a:r>
              <a:rPr lang="en-GB" sz="1200" dirty="0" err="1" smtClean="0"/>
              <a:t>InjectContext</a:t>
            </a:r>
            <a:r>
              <a:rPr lang="en-GB" sz="1200" dirty="0" smtClean="0"/>
              <a:t> on the </a:t>
            </a:r>
            <a:r>
              <a:rPr lang="en-GB" sz="1200" b="1" i="1" dirty="0" err="1" smtClean="0"/>
              <a:t>MyService</a:t>
            </a:r>
            <a:r>
              <a:rPr lang="en-GB" sz="1200" dirty="0" smtClean="0"/>
              <a:t> and pass the </a:t>
            </a:r>
            <a:r>
              <a:rPr lang="en-GB" sz="1200" b="1" i="1" dirty="0" err="1" smtClean="0"/>
              <a:t>MyView</a:t>
            </a:r>
            <a:r>
              <a:rPr lang="en-GB" sz="1200" b="1" i="1" dirty="0" smtClean="0"/>
              <a:t> </a:t>
            </a:r>
            <a:r>
              <a:rPr lang="en-GB" sz="1200" dirty="0" smtClean="0"/>
              <a:t>as context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182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359111">
            <a:off x="160342" y="244135"/>
            <a:ext cx="669862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 am a </a:t>
            </a:r>
            <a:r>
              <a:rPr lang="en-GB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ViewModel</a:t>
            </a:r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and my name is {</a:t>
            </a:r>
            <a:r>
              <a:rPr lang="en-GB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ContractName</a:t>
            </a:r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}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2940" y="1371600"/>
            <a:ext cx="2743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ExportViewModelAttribute</a:t>
            </a:r>
            <a:endParaRPr lang="en-GB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905000" y="2286000"/>
            <a:ext cx="5561340" cy="2057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b="1" i="1" dirty="0" smtClean="0">
                <a:solidFill>
                  <a:schemeClr val="accent3">
                    <a:lumMod val="75000"/>
                  </a:schemeClr>
                </a:solidFill>
              </a:rPr>
              <a:t>    /// </a:t>
            </a:r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&lt;summary&gt;</a:t>
            </a:r>
          </a:p>
          <a:p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    /// This is the </a:t>
            </a:r>
            <a:r>
              <a:rPr lang="en-US" sz="1300" b="1" i="1" dirty="0" err="1">
                <a:solidFill>
                  <a:schemeClr val="accent3">
                    <a:lumMod val="75000"/>
                  </a:schemeClr>
                </a:solidFill>
              </a:rPr>
              <a:t>ViewModel</a:t>
            </a:r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 that handles the logic for Pizza making.</a:t>
            </a:r>
          </a:p>
          <a:p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    /// This </a:t>
            </a:r>
            <a:r>
              <a:rPr lang="en-US" sz="1300" b="1" i="1" dirty="0" err="1">
                <a:solidFill>
                  <a:schemeClr val="accent3">
                    <a:lumMod val="75000"/>
                  </a:schemeClr>
                </a:solidFill>
              </a:rPr>
              <a:t>ViewModel</a:t>
            </a:r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 is exported by the </a:t>
            </a:r>
            <a:r>
              <a:rPr lang="en-US" sz="1300" b="1" i="1" dirty="0" err="1">
                <a:solidFill>
                  <a:schemeClr val="accent3">
                    <a:lumMod val="75000"/>
                  </a:schemeClr>
                </a:solidFill>
              </a:rPr>
              <a:t>ContractName</a:t>
            </a:r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300" b="1" i="1" dirty="0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</a:p>
          <a:p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300" b="1" i="1" dirty="0" smtClean="0">
                <a:solidFill>
                  <a:schemeClr val="accent3">
                    <a:lumMod val="75000"/>
                  </a:schemeClr>
                </a:solidFill>
              </a:rPr>
              <a:t>   ///{</a:t>
            </a:r>
            <a:r>
              <a:rPr lang="en-US" sz="1300" b="1" i="1" dirty="0" err="1" smtClean="0">
                <a:solidFill>
                  <a:schemeClr val="accent3">
                    <a:lumMod val="75000"/>
                  </a:schemeClr>
                </a:solidFill>
              </a:rPr>
              <a:t>PizzaMakerVM</a:t>
            </a:r>
            <a:r>
              <a:rPr lang="en-US" sz="1300" b="1" i="1" dirty="0" smtClean="0">
                <a:solidFill>
                  <a:schemeClr val="accent3">
                    <a:lumMod val="75000"/>
                  </a:schemeClr>
                </a:solidFill>
              </a:rPr>
              <a:t>} </a:t>
            </a:r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so that it can be consumed</a:t>
            </a:r>
          </a:p>
          <a:p>
            <a:r>
              <a:rPr lang="en-US" sz="1300" b="1" i="1" dirty="0">
                <a:solidFill>
                  <a:schemeClr val="accent3">
                    <a:lumMod val="75000"/>
                  </a:schemeClr>
                </a:solidFill>
              </a:rPr>
              <a:t>    /// &lt;/summary&gt;</a:t>
            </a:r>
          </a:p>
          <a:p>
            <a:r>
              <a:rPr lang="en-US" sz="1300" b="1" i="1" dirty="0"/>
              <a:t>    [</a:t>
            </a:r>
            <a:r>
              <a:rPr lang="en-US" sz="1300" b="1" i="1" dirty="0" err="1"/>
              <a:t>ExportViewModel</a:t>
            </a:r>
            <a:r>
              <a:rPr lang="en-US" sz="1300" b="1" i="1" dirty="0"/>
              <a:t>("</a:t>
            </a:r>
            <a:r>
              <a:rPr lang="en-US" sz="1300" b="1" i="1" dirty="0" err="1"/>
              <a:t>PizzaMakerVM</a:t>
            </a:r>
            <a:r>
              <a:rPr lang="en-US" sz="1300" b="1" i="1" dirty="0"/>
              <a:t>")]</a:t>
            </a:r>
          </a:p>
          <a:p>
            <a:r>
              <a:rPr lang="en-US" sz="1300" b="1" i="1" dirty="0"/>
              <a:t>    public class </a:t>
            </a:r>
            <a:r>
              <a:rPr lang="en-US" sz="1300" b="1" i="1" dirty="0" err="1" smtClean="0"/>
              <a:t>PizzaMakerViewModel</a:t>
            </a:r>
            <a:r>
              <a:rPr lang="en-US" sz="1300" b="1" i="1" dirty="0" smtClean="0"/>
              <a:t> </a:t>
            </a:r>
            <a:endParaRPr lang="en-US" sz="1300" b="1" i="1" dirty="0"/>
          </a:p>
          <a:p>
            <a:r>
              <a:rPr lang="en-US" sz="1300" b="1" i="1" dirty="0"/>
              <a:t>    </a:t>
            </a:r>
            <a:r>
              <a:rPr lang="en-US" sz="1300" b="1" i="1" dirty="0" smtClean="0"/>
              <a:t>{</a:t>
            </a:r>
          </a:p>
          <a:p>
            <a:r>
              <a:rPr lang="en-GB" sz="1300" b="1" i="1" dirty="0"/>
              <a:t> </a:t>
            </a:r>
            <a:r>
              <a:rPr lang="en-GB" sz="1300" b="1" i="1" dirty="0" smtClean="0"/>
              <a:t>         …..</a:t>
            </a:r>
            <a:endParaRPr lang="en-US" sz="1300" b="1" i="1" dirty="0" smtClean="0"/>
          </a:p>
          <a:p>
            <a:r>
              <a:rPr lang="en-GB" sz="1300" b="1" i="1" dirty="0" smtClean="0"/>
              <a:t>    }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63421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359111">
            <a:off x="4887" y="291812"/>
            <a:ext cx="9189182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 am a View and I want the </a:t>
            </a:r>
            <a:r>
              <a:rPr lang="en-GB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ViewModel</a:t>
            </a:r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with the name {</a:t>
            </a:r>
            <a:r>
              <a:rPr lang="en-GB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ContractName</a:t>
            </a:r>
            <a:r>
              <a:rPr lang="en-GB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}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1800" y="1371600"/>
            <a:ext cx="312546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ViewModelLocator.ViewModel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5000" y="2286000"/>
            <a:ext cx="5561340" cy="2057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&lt;</a:t>
            </a:r>
            <a:r>
              <a:rPr lang="en-US" sz="1400" i="1" dirty="0" err="1"/>
              <a:t>UserControl</a:t>
            </a:r>
            <a:r>
              <a:rPr lang="en-US" sz="1400" i="1" dirty="0"/>
              <a:t> </a:t>
            </a:r>
            <a:r>
              <a:rPr lang="en-US" sz="1400" i="1" dirty="0" smtClean="0"/>
              <a:t>     x:Class</a:t>
            </a:r>
            <a:r>
              <a:rPr lang="en-US" sz="1400" i="1" dirty="0"/>
              <a:t>="DataContextAwareViewModels.Views.PizzaCreation</a:t>
            </a:r>
            <a:r>
              <a:rPr lang="en-US" sz="1400" i="1" dirty="0" smtClean="0"/>
              <a:t>"             </a:t>
            </a:r>
            <a:r>
              <a:rPr lang="en-US" sz="1400" i="1" dirty="0" err="1"/>
              <a:t>xmlns</a:t>
            </a:r>
            <a:r>
              <a:rPr lang="en-US" sz="1400" i="1" dirty="0"/>
              <a:t>="http://schemas.microsoft.com/</a:t>
            </a:r>
            <a:r>
              <a:rPr lang="en-US" sz="1400" i="1" dirty="0" err="1"/>
              <a:t>winfx</a:t>
            </a:r>
            <a:r>
              <a:rPr lang="en-US" sz="1400" i="1" dirty="0"/>
              <a:t>/2006/</a:t>
            </a:r>
            <a:r>
              <a:rPr lang="en-US" sz="1400" i="1" dirty="0" err="1"/>
              <a:t>xaml</a:t>
            </a:r>
            <a:r>
              <a:rPr lang="en-US" sz="1400" i="1" dirty="0"/>
              <a:t>/presentation"</a:t>
            </a:r>
          </a:p>
          <a:p>
            <a:r>
              <a:rPr lang="en-US" sz="1400" i="1" dirty="0" err="1" smtClean="0"/>
              <a:t>xmlns:x</a:t>
            </a:r>
            <a:r>
              <a:rPr lang="en-US" sz="1400" i="1" dirty="0"/>
              <a:t>="http://schemas.microsoft.com/</a:t>
            </a:r>
            <a:r>
              <a:rPr lang="en-US" sz="1400" i="1" dirty="0" err="1"/>
              <a:t>winfx</a:t>
            </a:r>
            <a:r>
              <a:rPr lang="en-US" sz="1400" i="1" dirty="0"/>
              <a:t>/2006/</a:t>
            </a:r>
            <a:r>
              <a:rPr lang="en-US" sz="1400" i="1" dirty="0" err="1"/>
              <a:t>xaml</a:t>
            </a:r>
            <a:r>
              <a:rPr lang="en-US" sz="1400" i="1" dirty="0"/>
              <a:t>"</a:t>
            </a:r>
          </a:p>
          <a:p>
            <a:r>
              <a:rPr lang="en-US" sz="1400" i="1" dirty="0" err="1" smtClean="0"/>
              <a:t>xmlns:MEFed</a:t>
            </a:r>
            <a:r>
              <a:rPr lang="en-US" sz="1400" i="1" dirty="0"/>
              <a:t>="http:\\www.codeplex.com\MEFedMVVM"</a:t>
            </a:r>
          </a:p>
          <a:p>
            <a:r>
              <a:rPr lang="en-US" sz="1400" b="1" i="1" dirty="0" err="1" smtClean="0"/>
              <a:t>MEFed:ViewModelLocator.ViewModel</a:t>
            </a:r>
            <a:r>
              <a:rPr lang="en-US" sz="1400" b="1" i="1" dirty="0"/>
              <a:t>="</a:t>
            </a:r>
            <a:r>
              <a:rPr lang="en-US" sz="1400" b="1" i="1" dirty="0" err="1"/>
              <a:t>PizzaMakerVM</a:t>
            </a:r>
            <a:r>
              <a:rPr lang="en-US" sz="1400" b="1" i="1" dirty="0"/>
              <a:t>"</a:t>
            </a:r>
          </a:p>
          <a:p>
            <a:r>
              <a:rPr lang="en-US" sz="1400" i="1" dirty="0" smtClean="0"/>
              <a:t>&gt;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5486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339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mgrech</dc:creator>
  <cp:lastModifiedBy>mgrech</cp:lastModifiedBy>
  <cp:revision>21</cp:revision>
  <dcterms:created xsi:type="dcterms:W3CDTF">2010-05-09T13:43:41Z</dcterms:created>
  <dcterms:modified xsi:type="dcterms:W3CDTF">2010-05-23T19:33:05Z</dcterms:modified>
</cp:coreProperties>
</file>