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043c94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043c94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043c947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043c947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043c9475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043c9475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043c9475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043c9475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043c947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043c947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043c9475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043c9475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043c947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043c947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nam.org/wp-content/uploads/securepdfs/2025/03/Q1_2025_Outlook_Survey.pdf" TargetMode="External"/><Relationship Id="rId4" Type="http://schemas.openxmlformats.org/officeDocument/2006/relationships/hyperlink" Target="https://fortune.com/2025/04/03/trump-says-tariffs-will-help-manufacturing-why-are-manufacturers-so-furious/"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ortune.com/2025/04/04/trump-tariffs-jpmorgan-raises-recession-risk-amid-global-market-rout/"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reuters.com/markets/currencies/pimco-says-has-turned-bit-more-cautious-dollar-2025-04-02/" TargetMode="External"/><Relationship Id="rId4" Type="http://schemas.openxmlformats.org/officeDocument/2006/relationships/hyperlink" Target="https://www.reuters.com/markets/quote/.SPX" TargetMode="External"/><Relationship Id="rId5" Type="http://schemas.openxmlformats.org/officeDocument/2006/relationships/hyperlink" Target="https://www.reuters.com/markets/quote/.SPX" TargetMode="External"/><Relationship Id="rId6" Type="http://schemas.openxmlformats.org/officeDocument/2006/relationships/hyperlink" Target="https://www.reuters.com/markets/quote/.SPX" TargetMode="External"/><Relationship Id="rId7" Type="http://schemas.openxmlformats.org/officeDocument/2006/relationships/hyperlink" Target="https://www.reuters.com/markets/quote/.SPX" TargetMode="External"/><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uters.com/markets/rates-bonds/us-recession-risks-dominate-inflation-concerns-push-treasury-yield-forecasts-2025-03-1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dbs.com/in/treasures/aics/investment-strategy/templatedata/article/generic/data/en/CIO/032025/250306FixedIncomeWeekly.x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 Equity performance sharp reaction to tariff</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US manufacturers skeptical towards benefitting from tariffs</a:t>
            </a:r>
            <a:endParaRPr sz="2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l">
              <a:spcBef>
                <a:spcPts val="0"/>
              </a:spcBef>
              <a:spcAft>
                <a:spcPts val="0"/>
              </a:spcAft>
              <a:buSzPts val="1000"/>
              <a:buChar char="●"/>
            </a:pPr>
            <a:r>
              <a:rPr lang="en-GB" sz="1000">
                <a:solidFill>
                  <a:srgbClr val="111111"/>
                </a:solidFill>
                <a:highlight>
                  <a:srgbClr val="FEFEFE"/>
                </a:highlight>
                <a:latin typeface="Georgia"/>
                <a:ea typeface="Georgia"/>
                <a:cs typeface="Georgia"/>
                <a:sym typeface="Georgia"/>
              </a:rPr>
              <a:t>Skepticism amongst </a:t>
            </a:r>
            <a:r>
              <a:rPr lang="en-GB" sz="1000">
                <a:solidFill>
                  <a:srgbClr val="111111"/>
                </a:solidFill>
                <a:highlight>
                  <a:srgbClr val="FEFEFE"/>
                </a:highlight>
                <a:latin typeface="Georgia"/>
                <a:ea typeface="Georgia"/>
                <a:cs typeface="Georgia"/>
                <a:sym typeface="Georgia"/>
              </a:rPr>
              <a:t>manufacturers</a:t>
            </a:r>
            <a:r>
              <a:rPr lang="en-GB" sz="1000">
                <a:solidFill>
                  <a:srgbClr val="111111"/>
                </a:solidFill>
                <a:highlight>
                  <a:srgbClr val="FEFEFE"/>
                </a:highlight>
                <a:latin typeface="Georgia"/>
                <a:ea typeface="Georgia"/>
                <a:cs typeface="Georgia"/>
                <a:sym typeface="Georgia"/>
              </a:rPr>
              <a:t> on the usefulness of tariffs</a:t>
            </a:r>
            <a:endParaRPr sz="1000">
              <a:solidFill>
                <a:srgbClr val="111111"/>
              </a:solidFill>
              <a:highlight>
                <a:srgbClr val="FEFEFE"/>
              </a:highlight>
              <a:latin typeface="Georgia"/>
              <a:ea typeface="Georgia"/>
              <a:cs typeface="Georgia"/>
              <a:sym typeface="Georgia"/>
            </a:endParaRPr>
          </a:p>
          <a:p>
            <a:pPr indent="-292100" lvl="0" marL="457200" rtl="0" algn="l">
              <a:spcBef>
                <a:spcPts val="0"/>
              </a:spcBef>
              <a:spcAft>
                <a:spcPts val="0"/>
              </a:spcAft>
              <a:buSzPts val="1000"/>
              <a:buChar char="●"/>
            </a:pPr>
            <a:r>
              <a:rPr lang="en-GB" sz="1000">
                <a:solidFill>
                  <a:srgbClr val="111111"/>
                </a:solidFill>
                <a:highlight>
                  <a:srgbClr val="FEFEFE"/>
                </a:highlight>
                <a:latin typeface="Georgia"/>
                <a:ea typeface="Georgia"/>
                <a:cs typeface="Georgia"/>
                <a:sym typeface="Georgia"/>
              </a:rPr>
              <a:t>Trade uncertainties are now at the top of manufacturers’ concerns</a:t>
            </a:r>
            <a:endParaRPr sz="1000">
              <a:solidFill>
                <a:srgbClr val="111111"/>
              </a:solidFill>
              <a:highlight>
                <a:srgbClr val="FEFEFE"/>
              </a:highlight>
              <a:latin typeface="Georgia"/>
              <a:ea typeface="Georgia"/>
              <a:cs typeface="Georgia"/>
              <a:sym typeface="Georgia"/>
            </a:endParaRPr>
          </a:p>
          <a:p>
            <a:pPr indent="-292100" lvl="0" marL="457200" rtl="0" algn="l">
              <a:spcBef>
                <a:spcPts val="0"/>
              </a:spcBef>
              <a:spcAft>
                <a:spcPts val="0"/>
              </a:spcAft>
              <a:buClr>
                <a:schemeClr val="dk1"/>
              </a:buClr>
              <a:buSzPts val="1000"/>
              <a:buChar char="●"/>
            </a:pPr>
            <a:r>
              <a:rPr lang="en-GB" sz="1000">
                <a:solidFill>
                  <a:srgbClr val="111111"/>
                </a:solidFill>
                <a:highlight>
                  <a:srgbClr val="FEFEFE"/>
                </a:highlight>
                <a:latin typeface="Georgia"/>
                <a:ea typeface="Georgia"/>
                <a:cs typeface="Georgia"/>
                <a:sym typeface="Georgia"/>
              </a:rPr>
              <a:t>Tariffs are weighing on manufacturers expectation of raw material prices and other input costs, expect costs to increase 5.5% on average, the highest rate of increase since Q2 2022 </a:t>
            </a:r>
            <a:endParaRPr sz="1000">
              <a:solidFill>
                <a:srgbClr val="111111"/>
              </a:solidFill>
              <a:highlight>
                <a:srgbClr val="FEFEFE"/>
              </a:highlight>
              <a:latin typeface="Georgia"/>
              <a:ea typeface="Georgia"/>
              <a:cs typeface="Georgia"/>
              <a:sym typeface="Georgia"/>
            </a:endParaRPr>
          </a:p>
          <a:p>
            <a:pPr indent="-292100" lvl="0" marL="457200" rtl="0" algn="l">
              <a:spcBef>
                <a:spcPts val="0"/>
              </a:spcBef>
              <a:spcAft>
                <a:spcPts val="0"/>
              </a:spcAft>
              <a:buClr>
                <a:srgbClr val="111111"/>
              </a:buClr>
              <a:buSzPts val="1000"/>
              <a:buFont typeface="Georgia"/>
              <a:buChar char="●"/>
            </a:pPr>
            <a:r>
              <a:rPr lang="en-GB" sz="1000" u="sng">
                <a:solidFill>
                  <a:schemeClr val="hlink"/>
                </a:solidFill>
                <a:hlinkClick r:id="rId3"/>
              </a:rPr>
              <a:t>https://nam.org/wp-content/uploads/securepdfs/2025/03/Q1_2025_Outlook_Survey.pdf</a:t>
            </a:r>
            <a:endParaRPr sz="1000">
              <a:solidFill>
                <a:srgbClr val="111111"/>
              </a:solidFill>
              <a:highlight>
                <a:srgbClr val="FEFEFE"/>
              </a:highlight>
              <a:latin typeface="Georgia"/>
              <a:ea typeface="Georgia"/>
              <a:cs typeface="Georgia"/>
              <a:sym typeface="Georgia"/>
            </a:endParaRPr>
          </a:p>
          <a:p>
            <a:pPr indent="-292100" lvl="0" marL="457200" rtl="0" algn="l">
              <a:spcBef>
                <a:spcPts val="0"/>
              </a:spcBef>
              <a:spcAft>
                <a:spcPts val="0"/>
              </a:spcAft>
              <a:buClr>
                <a:srgbClr val="111111"/>
              </a:buClr>
              <a:buSzPts val="1000"/>
              <a:buFont typeface="Georgia"/>
              <a:buChar char="●"/>
            </a:pPr>
            <a:r>
              <a:rPr lang="en-GB" sz="1100" u="sng">
                <a:solidFill>
                  <a:schemeClr val="hlink"/>
                </a:solidFill>
                <a:hlinkClick r:id="rId4"/>
              </a:rPr>
              <a:t>https://fortune.com/2025/04/03/trump-says-tariffs-will-help-manufacturing-why-are-manufacturers-so-furious/</a:t>
            </a:r>
            <a:endParaRPr sz="1000">
              <a:solidFill>
                <a:srgbClr val="111111"/>
              </a:solidFill>
              <a:highlight>
                <a:srgbClr val="FEFEFE"/>
              </a:highlight>
              <a:latin typeface="Georgia"/>
              <a:ea typeface="Georgia"/>
              <a:cs typeface="Georgia"/>
              <a:sym typeface="Georgia"/>
            </a:endParaRPr>
          </a:p>
          <a:p>
            <a:pPr indent="0" lvl="0" marL="457200" rtl="0" algn="l">
              <a:spcBef>
                <a:spcPts val="1200"/>
              </a:spcBef>
              <a:spcAft>
                <a:spcPts val="1200"/>
              </a:spcAft>
              <a:buNone/>
            </a:pPr>
            <a:r>
              <a:t/>
            </a:r>
            <a:endParaRPr sz="1000">
              <a:solidFill>
                <a:srgbClr val="111111"/>
              </a:solidFill>
              <a:highlight>
                <a:srgbClr val="FEFEFE"/>
              </a:highlight>
              <a:latin typeface="Georgia"/>
              <a:ea typeface="Georgia"/>
              <a:cs typeface="Georgia"/>
              <a:sym typeface="Georgia"/>
            </a:endParaRPr>
          </a:p>
        </p:txBody>
      </p:sp>
      <p:pic>
        <p:nvPicPr>
          <p:cNvPr id="68" name="Google Shape;68;p15" title="Points scored"/>
          <p:cNvPicPr preferRelativeResize="0"/>
          <p:nvPr/>
        </p:nvPicPr>
        <p:blipFill>
          <a:blip r:embed="rId5">
            <a:alphaModFix/>
          </a:blip>
          <a:stretch>
            <a:fillRect/>
          </a:stretch>
        </p:blipFill>
        <p:spPr>
          <a:xfrm>
            <a:off x="864475" y="2278701"/>
            <a:ext cx="6899151" cy="2610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1100">
                <a:solidFill>
                  <a:srgbClr val="434343"/>
                </a:solidFill>
                <a:latin typeface="Roboto"/>
                <a:ea typeface="Roboto"/>
                <a:cs typeface="Roboto"/>
                <a:sym typeface="Roboto"/>
              </a:rPr>
              <a:t>Period 1</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Trade uncertainties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76.2</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Increased raw material costs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62.3</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Health care/insurance costs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58.3</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Attracting and retaining a quality workforce</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48.4</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Weaker domestic economy and sales to US customers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47.6</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Unfavourable business climate</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37.3</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Supply chain challenges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32.1</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Transportation and logstics costs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24.6</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weaker global growth and slower export sales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21</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Strengthened US dollar relative to other currencies</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18.3</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Other</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11.5</a:t>
            </a:r>
            <a:endParaRPr sz="1100">
              <a:solidFill>
                <a:srgbClr val="434343"/>
              </a:solidFill>
              <a:latin typeface="Roboto"/>
              <a:ea typeface="Roboto"/>
              <a:cs typeface="Roboto"/>
              <a:sym typeface="Roboto"/>
            </a:endParaRPr>
          </a:p>
          <a:p>
            <a:pPr indent="0" lvl="0" marL="0" rtl="0" algn="l">
              <a:spcBef>
                <a:spcPts val="0"/>
              </a:spcBef>
              <a:spcAft>
                <a:spcPts val="0"/>
              </a:spcAft>
              <a:buNone/>
            </a:pPr>
            <a:r>
              <a:rPr lang="en-GB" sz="1100">
                <a:solidFill>
                  <a:srgbClr val="434343"/>
                </a:solidFill>
                <a:latin typeface="Roboto"/>
                <a:ea typeface="Roboto"/>
                <a:cs typeface="Roboto"/>
                <a:sym typeface="Roboto"/>
              </a:rPr>
              <a:t>Challenges with access to capital and financing</a:t>
            </a:r>
            <a:endParaRPr sz="1100">
              <a:solidFill>
                <a:srgbClr val="434343"/>
              </a:solidFill>
              <a:latin typeface="Roboto"/>
              <a:ea typeface="Roboto"/>
              <a:cs typeface="Roboto"/>
              <a:sym typeface="Roboto"/>
            </a:endParaRPr>
          </a:p>
          <a:p>
            <a:pPr indent="0" lvl="0" marL="0" rtl="0" algn="r">
              <a:spcBef>
                <a:spcPts val="0"/>
              </a:spcBef>
              <a:spcAft>
                <a:spcPts val="0"/>
              </a:spcAft>
              <a:buNone/>
            </a:pPr>
            <a:r>
              <a:rPr lang="en-GB" sz="1100">
                <a:solidFill>
                  <a:srgbClr val="434343"/>
                </a:solidFill>
                <a:latin typeface="Roboto"/>
                <a:ea typeface="Roboto"/>
                <a:cs typeface="Roboto"/>
                <a:sym typeface="Roboto"/>
              </a:rPr>
              <a:t>6.4</a:t>
            </a:r>
            <a:endParaRPr sz="1100">
              <a:solidFill>
                <a:srgbClr val="434343"/>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Estimated ~40% probability of US recession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1700" u="sng">
                <a:solidFill>
                  <a:schemeClr val="hlink"/>
                </a:solidFill>
                <a:hlinkClick r:id="rId3"/>
              </a:rPr>
              <a:t>https://fortune.com/2025/04/04/trump-tariffs-jpmorgan-raises-recession-risk-amid-global-market-rout/</a:t>
            </a:r>
            <a:endParaRPr sz="1700"/>
          </a:p>
          <a:p>
            <a:pPr indent="0" lvl="0" marL="0" rtl="0" algn="l">
              <a:spcBef>
                <a:spcPts val="1200"/>
              </a:spcBef>
              <a:spcAft>
                <a:spcPts val="0"/>
              </a:spcAft>
              <a:buNone/>
            </a:pPr>
            <a:r>
              <a:rPr lang="en-GB" sz="1700"/>
              <a:t>Bank economists estimate that the tariffs increases will cause US household $700bn, due to </a:t>
            </a:r>
            <a:r>
              <a:rPr lang="en-GB" sz="1700">
                <a:solidFill>
                  <a:srgbClr val="1F2121"/>
                </a:solidFill>
                <a:highlight>
                  <a:srgbClr val="F9F9F9"/>
                </a:highlight>
              </a:rPr>
              <a:t>rising import costs </a:t>
            </a:r>
            <a:endParaRPr sz="1700"/>
          </a:p>
          <a:p>
            <a:pPr indent="0" lvl="0" marL="0" rtl="0" algn="l">
              <a:lnSpc>
                <a:spcPct val="144444"/>
              </a:lnSpc>
              <a:spcBef>
                <a:spcPts val="1800"/>
              </a:spcBef>
              <a:spcAft>
                <a:spcPts val="0"/>
              </a:spcAft>
              <a:buClr>
                <a:schemeClr val="dk1"/>
              </a:buClr>
              <a:buSzPct val="64705"/>
              <a:buFont typeface="Arial"/>
              <a:buNone/>
            </a:pPr>
            <a:r>
              <a:rPr lang="en-GB" sz="1700">
                <a:solidFill>
                  <a:srgbClr val="404040"/>
                </a:solidFill>
              </a:rPr>
              <a:t>RATE-CUT HOPES</a:t>
            </a:r>
            <a:endParaRPr sz="1700">
              <a:solidFill>
                <a:srgbClr val="404040"/>
              </a:solidFill>
            </a:endParaRPr>
          </a:p>
          <a:p>
            <a:pPr indent="0" lvl="0" marL="0" rtl="0" algn="l">
              <a:lnSpc>
                <a:spcPct val="163636"/>
              </a:lnSpc>
              <a:spcBef>
                <a:spcPts val="900"/>
              </a:spcBef>
              <a:spcAft>
                <a:spcPts val="0"/>
              </a:spcAft>
              <a:buNone/>
            </a:pPr>
            <a:r>
              <a:rPr lang="en-GB" sz="1700">
                <a:solidFill>
                  <a:srgbClr val="404040"/>
                </a:solidFill>
              </a:rPr>
              <a:t>While tariffs could stifle economic growth, some analysts expect this could give more room for the U.S. Federal Reserve to cut interest</a:t>
            </a:r>
            <a:endParaRPr sz="1700">
              <a:solidFill>
                <a:srgbClr val="404040"/>
              </a:solidFill>
            </a:endParaRPr>
          </a:p>
          <a:p>
            <a:pPr indent="0" lvl="0" marL="0" rtl="0" algn="l">
              <a:lnSpc>
                <a:spcPct val="163636"/>
              </a:lnSpc>
              <a:spcBef>
                <a:spcPts val="900"/>
              </a:spcBef>
              <a:spcAft>
                <a:spcPts val="0"/>
              </a:spcAft>
              <a:buNone/>
            </a:pPr>
            <a:r>
              <a:t/>
            </a:r>
            <a:endParaRPr sz="1700">
              <a:solidFill>
                <a:srgbClr val="404040"/>
              </a:solidFill>
            </a:endParaRPr>
          </a:p>
          <a:p>
            <a:pPr indent="0" lvl="0" marL="0" rtl="0" algn="l">
              <a:lnSpc>
                <a:spcPct val="163636"/>
              </a:lnSpc>
              <a:spcBef>
                <a:spcPts val="900"/>
              </a:spcBef>
              <a:spcAft>
                <a:spcPts val="0"/>
              </a:spcAft>
              <a:buNone/>
            </a:pPr>
            <a:r>
              <a:rPr lang="en-GB" sz="1700">
                <a:solidFill>
                  <a:srgbClr val="404040"/>
                </a:solidFill>
              </a:rPr>
              <a:t>The effect ... is likely to be magnified through (tariff) retaliation, a slide in U.S. business sentiment and supply-chain disruptions. rates further in order to boost economic activity.</a:t>
            </a:r>
            <a:endParaRPr sz="1700">
              <a:solidFill>
                <a:srgbClr val="404040"/>
              </a:solidFill>
            </a:endParaRPr>
          </a:p>
          <a:p>
            <a:pPr indent="0" lvl="0" marL="0" rtl="0" algn="l">
              <a:lnSpc>
                <a:spcPct val="163636"/>
              </a:lnSpc>
              <a:spcBef>
                <a:spcPts val="900"/>
              </a:spcBef>
              <a:spcAft>
                <a:spcPts val="0"/>
              </a:spcAft>
              <a:buNone/>
            </a:pPr>
            <a:r>
              <a:t/>
            </a:r>
            <a:endParaRPr sz="1700">
              <a:solidFill>
                <a:srgbClr val="404040"/>
              </a:solidFill>
            </a:endParaRPr>
          </a:p>
          <a:p>
            <a:pPr indent="0" lvl="0" marL="0" rtl="0" algn="l">
              <a:lnSpc>
                <a:spcPct val="163636"/>
              </a:lnSpc>
              <a:spcBef>
                <a:spcPts val="900"/>
              </a:spcBef>
              <a:spcAft>
                <a:spcPts val="0"/>
              </a:spcAft>
              <a:buNone/>
            </a:pPr>
            <a:r>
              <a:rPr lang="en-GB" sz="1700">
                <a:solidFill>
                  <a:srgbClr val="1F2121"/>
                </a:solidFill>
                <a:highlight>
                  <a:srgbClr val="F9F9F9"/>
                </a:highlight>
              </a:rPr>
              <a:t>"The pinch from higher prices that we expect in coming months may hit harder than in the post-pandemic inflation spike, as nominal income growth has been moderating recently, as opposed to accelerating in the earlier episode," Feroli added</a:t>
            </a:r>
            <a:r>
              <a:rPr lang="en-GB" sz="1500">
                <a:solidFill>
                  <a:srgbClr val="1F2121"/>
                </a:solidFill>
                <a:highlight>
                  <a:srgbClr val="F9F9F9"/>
                </a:highlight>
              </a:rPr>
              <a:t>.</a:t>
            </a:r>
            <a:endParaRPr sz="1500">
              <a:solidFill>
                <a:srgbClr val="1F2121"/>
              </a:solidFill>
              <a:highlight>
                <a:srgbClr val="F9F9F9"/>
              </a:highlight>
            </a:endParaRPr>
          </a:p>
          <a:p>
            <a:pPr indent="0" lvl="0" marL="0" rtl="0" algn="l">
              <a:lnSpc>
                <a:spcPct val="163636"/>
              </a:lnSpc>
              <a:spcBef>
                <a:spcPts val="900"/>
              </a:spcBef>
              <a:spcAft>
                <a:spcPts val="0"/>
              </a:spcAft>
              <a:buClr>
                <a:schemeClr val="dk1"/>
              </a:buClr>
              <a:buSzPct val="73333"/>
              <a:buFont typeface="Arial"/>
              <a:buNone/>
            </a:pPr>
            <a:r>
              <a:t/>
            </a:r>
            <a:endParaRPr sz="1500">
              <a:solidFill>
                <a:srgbClr val="1F2121"/>
              </a:solidFill>
              <a:highlight>
                <a:srgbClr val="F9F9F9"/>
              </a:highlight>
            </a:endParaRPr>
          </a:p>
          <a:p>
            <a:pPr indent="0" lvl="0" marL="0" rtl="0" algn="l">
              <a:spcBef>
                <a:spcPts val="900"/>
              </a:spcBef>
              <a:spcAft>
                <a:spcPts val="0"/>
              </a:spcAft>
              <a:buNone/>
            </a:pPr>
            <a:r>
              <a:t/>
            </a:r>
            <a:endParaRPr sz="1100"/>
          </a:p>
          <a:p>
            <a:pPr indent="0" lvl="0" marL="0" rtl="0" algn="l">
              <a:spcBef>
                <a:spcPts val="1200"/>
              </a:spcBef>
              <a:spcAft>
                <a:spcPts val="1200"/>
              </a:spcAft>
              <a:buNone/>
            </a:pPr>
            <a:r>
              <a:t/>
            </a:r>
            <a:endParaRPr sz="1100"/>
          </a:p>
        </p:txBody>
      </p:sp>
      <p:pic>
        <p:nvPicPr>
          <p:cNvPr id="81" name="Google Shape;81;p17" title="Screenshot 2025-04-05 at 12.07.35 PM.png"/>
          <p:cNvPicPr preferRelativeResize="0"/>
          <p:nvPr/>
        </p:nvPicPr>
        <p:blipFill>
          <a:blip r:embed="rId4">
            <a:alphaModFix/>
          </a:blip>
          <a:stretch>
            <a:fillRect/>
          </a:stretch>
        </p:blipFill>
        <p:spPr>
          <a:xfrm>
            <a:off x="3505325" y="915525"/>
            <a:ext cx="4209802" cy="2466675"/>
          </a:xfrm>
          <a:prstGeom prst="rect">
            <a:avLst/>
          </a:prstGeom>
          <a:noFill/>
          <a:ln>
            <a:noFill/>
          </a:ln>
        </p:spPr>
      </p:pic>
      <p:pic>
        <p:nvPicPr>
          <p:cNvPr id="82" name="Google Shape;82;p17" title="Screenshot 2025-04-05 at 12.43.34 PM.png"/>
          <p:cNvPicPr preferRelativeResize="0"/>
          <p:nvPr/>
        </p:nvPicPr>
        <p:blipFill>
          <a:blip r:embed="rId5">
            <a:alphaModFix/>
          </a:blip>
          <a:stretch>
            <a:fillRect/>
          </a:stretch>
        </p:blipFill>
        <p:spPr>
          <a:xfrm>
            <a:off x="-59475" y="3907227"/>
            <a:ext cx="6310725" cy="139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Doll</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404040"/>
                </a:solidFill>
              </a:rPr>
              <a:t>The </a:t>
            </a:r>
            <a:r>
              <a:rPr lang="en-GB" sz="1200" u="sng">
                <a:solidFill>
                  <a:schemeClr val="hlink"/>
                </a:solidFill>
                <a:hlinkClick r:id="rId3"/>
              </a:rPr>
              <a:t>dollar</a:t>
            </a:r>
            <a:r>
              <a:rPr lang="en-GB" sz="1200">
                <a:solidFill>
                  <a:srgbClr val="404040"/>
                </a:solidFill>
              </a:rPr>
              <a:t>, one of the world's safest places to park money in times of turmoil, has been shunned by investors as an option for now as uncertainty over tariffs and concern over their impact on U.S. growth intensify.</a:t>
            </a:r>
            <a:endParaRPr sz="1200">
              <a:solidFill>
                <a:srgbClr val="404040"/>
              </a:solidFill>
            </a:endParaRPr>
          </a:p>
          <a:p>
            <a:pPr indent="0" lvl="0" marL="0" rtl="0" algn="l">
              <a:spcBef>
                <a:spcPts val="1200"/>
              </a:spcBef>
              <a:spcAft>
                <a:spcPts val="0"/>
              </a:spcAft>
              <a:buNone/>
            </a:pPr>
            <a:r>
              <a:rPr lang="en-GB" sz="1200">
                <a:solidFill>
                  <a:srgbClr val="404040"/>
                </a:solidFill>
              </a:rPr>
              <a:t>Swiss franc, gold, yen </a:t>
            </a:r>
            <a:endParaRPr sz="1200">
              <a:solidFill>
                <a:srgbClr val="404040"/>
              </a:solidFill>
            </a:endParaRPr>
          </a:p>
          <a:p>
            <a:pPr indent="0" lvl="0" marL="0" rtl="0" algn="l">
              <a:spcBef>
                <a:spcPts val="1200"/>
              </a:spcBef>
              <a:spcAft>
                <a:spcPts val="0"/>
              </a:spcAft>
              <a:buClr>
                <a:schemeClr val="dk1"/>
              </a:buClr>
              <a:buSzPts val="1100"/>
              <a:buFont typeface="Arial"/>
              <a:buNone/>
            </a:pPr>
            <a:r>
              <a:rPr lang="en-GB" sz="1200">
                <a:solidFill>
                  <a:srgbClr val="404040"/>
                </a:solidFill>
              </a:rPr>
              <a:t>While the dollar typically rallies when the S&amp;P 500 stock index falls </a:t>
            </a:r>
            <a:r>
              <a:rPr lang="en-GB" sz="1200" u="sng">
                <a:solidFill>
                  <a:schemeClr val="hlink"/>
                </a:solidFill>
                <a:hlinkClick r:id="rId4"/>
              </a:rPr>
              <a:t>(.SPX)</a:t>
            </a:r>
            <a:endParaRPr sz="1200" u="sng">
              <a:solidFill>
                <a:schemeClr val="hlink"/>
              </a:solidFill>
              <a:hlinkClick r:id="rId5"/>
            </a:endParaRPr>
          </a:p>
          <a:p>
            <a:pPr indent="0" lvl="0" marL="0" marR="0" rtl="0" algn="l">
              <a:spcBef>
                <a:spcPts val="0"/>
              </a:spcBef>
              <a:spcAft>
                <a:spcPts val="0"/>
              </a:spcAft>
              <a:buClr>
                <a:schemeClr val="dk1"/>
              </a:buClr>
              <a:buSzPts val="1100"/>
              <a:buFont typeface="Arial"/>
              <a:buNone/>
            </a:pPr>
            <a:r>
              <a:rPr lang="en-GB" sz="1200" u="sng">
                <a:solidFill>
                  <a:schemeClr val="hlink"/>
                </a:solidFill>
                <a:hlinkClick r:id="rId6"/>
              </a:rPr>
              <a:t>, opens new tab</a:t>
            </a:r>
            <a:endParaRPr sz="1200" u="sng">
              <a:solidFill>
                <a:schemeClr val="hlink"/>
              </a:solidFill>
              <a:hlinkClick r:id="rId7"/>
            </a:endParaRPr>
          </a:p>
          <a:p>
            <a:pPr indent="0" lvl="0" marL="0" rtl="0" algn="l">
              <a:spcBef>
                <a:spcPts val="0"/>
              </a:spcBef>
              <a:spcAft>
                <a:spcPts val="0"/>
              </a:spcAft>
              <a:buNone/>
            </a:pPr>
            <a:r>
              <a:rPr lang="en-GB" sz="1200">
                <a:solidFill>
                  <a:srgbClr val="404040"/>
                </a:solidFill>
              </a:rPr>
              <a:t>, both have fallen recently, in a sign the greenback is not benefiting from safe-haven flows.</a:t>
            </a:r>
            <a:endParaRPr sz="1200">
              <a:solidFill>
                <a:srgbClr val="404040"/>
              </a:solidFill>
            </a:endParaRPr>
          </a:p>
          <a:p>
            <a:pPr indent="0" lvl="0" marL="0" rtl="0" algn="l">
              <a:spcBef>
                <a:spcPts val="1200"/>
              </a:spcBef>
              <a:spcAft>
                <a:spcPts val="1200"/>
              </a:spcAft>
              <a:buNone/>
            </a:pPr>
            <a:r>
              <a:t/>
            </a:r>
            <a:endParaRPr sz="1200">
              <a:solidFill>
                <a:srgbClr val="404040"/>
              </a:solidFill>
            </a:endParaRPr>
          </a:p>
        </p:txBody>
      </p:sp>
      <p:pic>
        <p:nvPicPr>
          <p:cNvPr id="89" name="Google Shape;89;p18" title="Screenshot 2025-04-05 at 12.46.35 PM.png"/>
          <p:cNvPicPr preferRelativeResize="0"/>
          <p:nvPr/>
        </p:nvPicPr>
        <p:blipFill>
          <a:blip r:embed="rId8">
            <a:alphaModFix/>
          </a:blip>
          <a:stretch>
            <a:fillRect/>
          </a:stretch>
        </p:blipFill>
        <p:spPr>
          <a:xfrm>
            <a:off x="2534700" y="2217025"/>
            <a:ext cx="4683249" cy="332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Fixed income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63636"/>
              </a:lnSpc>
              <a:spcBef>
                <a:spcPts val="0"/>
              </a:spcBef>
              <a:spcAft>
                <a:spcPts val="0"/>
              </a:spcAft>
              <a:buClr>
                <a:schemeClr val="dk1"/>
              </a:buClr>
              <a:buSzPts val="1100"/>
              <a:buFont typeface="Arial"/>
              <a:buNone/>
            </a:pPr>
            <a:r>
              <a:rPr lang="en-GB" sz="1100">
                <a:solidFill>
                  <a:srgbClr val="404040"/>
                </a:solidFill>
              </a:rPr>
              <a:t>U.S. 10-year Treasury yields, down more than 10 basis points on Wednesday alone, are on track for their biggest weekly drop in five weeks .</a:t>
            </a:r>
            <a:endParaRPr sz="1100">
              <a:solidFill>
                <a:srgbClr val="404040"/>
              </a:solidFill>
            </a:endParaRPr>
          </a:p>
          <a:p>
            <a:pPr indent="0" lvl="0" marL="0" rtl="0" algn="l">
              <a:lnSpc>
                <a:spcPct val="163636"/>
              </a:lnSpc>
              <a:spcBef>
                <a:spcPts val="900"/>
              </a:spcBef>
              <a:spcAft>
                <a:spcPts val="0"/>
              </a:spcAft>
              <a:buNone/>
            </a:pPr>
            <a:r>
              <a:rPr lang="en-GB" sz="1100">
                <a:solidFill>
                  <a:srgbClr val="404040"/>
                </a:solidFill>
              </a:rPr>
              <a:t>For sure though, not all of that has been driven purely by a bid for safety. Tariff worries have also raised </a:t>
            </a:r>
            <a:r>
              <a:rPr lang="en-GB" sz="1100" u="sng">
                <a:solidFill>
                  <a:schemeClr val="hlink"/>
                </a:solidFill>
                <a:hlinkClick r:id="rId3"/>
              </a:rPr>
              <a:t>recession risks</a:t>
            </a:r>
            <a:r>
              <a:rPr lang="en-GB" sz="1100">
                <a:solidFill>
                  <a:srgbClr val="404040"/>
                </a:solidFill>
              </a:rPr>
              <a:t> and the chances of further global interest rate cuts - a backdrop that typically benefits bonds.</a:t>
            </a:r>
            <a:endParaRPr sz="1100">
              <a:solidFill>
                <a:srgbClr val="404040"/>
              </a:solidFill>
            </a:endParaRPr>
          </a:p>
          <a:p>
            <a:pPr indent="0" lvl="0" marL="0" rtl="0" algn="l">
              <a:lnSpc>
                <a:spcPct val="163636"/>
              </a:lnSpc>
              <a:spcBef>
                <a:spcPts val="900"/>
              </a:spcBef>
              <a:spcAft>
                <a:spcPts val="0"/>
              </a:spcAft>
              <a:buNone/>
            </a:pPr>
            <a:r>
              <a:rPr lang="en-GB" sz="1100">
                <a:solidFill>
                  <a:srgbClr val="404040"/>
                </a:solidFill>
              </a:rPr>
              <a:t>Renewed tariff anxiety, for now at least, alleviates selling pressure in government bonds that typically benefit from safe-haven flows amid global stress.</a:t>
            </a:r>
            <a:endParaRPr sz="1100">
              <a:solidFill>
                <a:srgbClr val="404040"/>
              </a:solidFill>
            </a:endParaRPr>
          </a:p>
          <a:p>
            <a:pPr indent="0" lvl="0" marL="0" rtl="0" algn="l">
              <a:lnSpc>
                <a:spcPct val="163636"/>
              </a:lnSpc>
              <a:spcBef>
                <a:spcPts val="900"/>
              </a:spcBef>
              <a:spcAft>
                <a:spcPts val="0"/>
              </a:spcAft>
              <a:buNone/>
            </a:pPr>
            <a:r>
              <a:rPr lang="en-GB" sz="1100">
                <a:solidFill>
                  <a:srgbClr val="404040"/>
                </a:solidFill>
              </a:rPr>
              <a:t>Germany's benchmark 10-year Bund yield, which has risen on expectations that a surge in German spending will increase bond sales, has fallen from almost five-month highs hit last month .</a:t>
            </a:r>
            <a:endParaRPr sz="1100">
              <a:solidFill>
                <a:srgbClr val="404040"/>
              </a:solidFill>
            </a:endParaRPr>
          </a:p>
          <a:p>
            <a:pPr indent="0" lvl="0" marL="0" rtl="0" algn="l">
              <a:spcBef>
                <a:spcPts val="900"/>
              </a:spcBef>
              <a:spcAft>
                <a:spcPts val="0"/>
              </a:spcAft>
              <a:buNone/>
            </a:pPr>
            <a:r>
              <a:t/>
            </a:r>
            <a:endParaRPr sz="1100">
              <a:solidFill>
                <a:schemeClr val="dk1"/>
              </a:solidFill>
            </a:endParaRPr>
          </a:p>
          <a:p>
            <a:pPr indent="0" lvl="0" marL="0" rtl="0" algn="l">
              <a:lnSpc>
                <a:spcPct val="163636"/>
              </a:lnSpc>
              <a:spcBef>
                <a:spcPts val="0"/>
              </a:spcBef>
              <a:spcAft>
                <a:spcPts val="0"/>
              </a:spcAft>
              <a:buClr>
                <a:schemeClr val="dk1"/>
              </a:buClr>
              <a:buSzPts val="1100"/>
              <a:buFont typeface="Arial"/>
              <a:buNone/>
            </a:pPr>
            <a:r>
              <a:t/>
            </a:r>
            <a:endParaRPr sz="1100">
              <a:solidFill>
                <a:srgbClr val="404040"/>
              </a:solidFill>
            </a:endParaRPr>
          </a:p>
          <a:p>
            <a:pPr indent="0" lvl="0" marL="0" rtl="0" algn="l">
              <a:spcBef>
                <a:spcPts val="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Credit</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100" u="sng">
                <a:solidFill>
                  <a:schemeClr val="hlink"/>
                </a:solidFill>
                <a:hlinkClick r:id="rId3"/>
              </a:rPr>
              <a:t>https://www.dbs.com/in/treasures/aics/investment-strategy/templatedata/article/generic/data/en/CIO/032025/250306FixedIncomeWeekly.xml</a:t>
            </a:r>
            <a:endParaRPr/>
          </a:p>
        </p:txBody>
      </p:sp>
      <p:pic>
        <p:nvPicPr>
          <p:cNvPr id="102" name="Google Shape;102;p20" title="Screenshot 2025-04-05 at 12.54.29 PM.png"/>
          <p:cNvPicPr preferRelativeResize="0"/>
          <p:nvPr/>
        </p:nvPicPr>
        <p:blipFill>
          <a:blip r:embed="rId4">
            <a:alphaModFix/>
          </a:blip>
          <a:stretch>
            <a:fillRect/>
          </a:stretch>
        </p:blipFill>
        <p:spPr>
          <a:xfrm>
            <a:off x="624350" y="1765249"/>
            <a:ext cx="7365649" cy="32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