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4660"/>
  </p:normalViewPr>
  <p:slideViewPr>
    <p:cSldViewPr snapToGrid="0">
      <p:cViewPr varScale="1">
        <p:scale>
          <a:sx n="65" d="100"/>
          <a:sy n="65" d="100"/>
        </p:scale>
        <p:origin x="72" y="5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9249045-AB4E-188C-44D4-0178966AAE51}"/>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a:p>
        </p:txBody>
      </p:sp>
      <p:sp>
        <p:nvSpPr>
          <p:cNvPr id="3" name="Underrubrik 2">
            <a:extLst>
              <a:ext uri="{FF2B5EF4-FFF2-40B4-BE49-F238E27FC236}">
                <a16:creationId xmlns:a16="http://schemas.microsoft.com/office/drawing/2014/main" id="{1935F107-13C2-2419-7A63-3CDA08BD3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a:p>
        </p:txBody>
      </p:sp>
      <p:sp>
        <p:nvSpPr>
          <p:cNvPr id="4" name="Platshållare för datum 3">
            <a:extLst>
              <a:ext uri="{FF2B5EF4-FFF2-40B4-BE49-F238E27FC236}">
                <a16:creationId xmlns:a16="http://schemas.microsoft.com/office/drawing/2014/main" id="{B019158C-E350-E571-F6E9-791B0DB07B19}"/>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BE7273AC-9DB0-376E-E92A-BBFF793E0958}"/>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48438B38-D6E6-5E6B-2977-99828C4F026A}"/>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1909717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5F5933-650D-D29C-5C64-0F02F6ED4271}"/>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AB3C9D5B-D29D-9050-20DF-4820A4B0ABC1}"/>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549743C8-B811-3955-EDFD-485F69576018}"/>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6B563D8C-29BB-5748-3055-AFF0ACD579A6}"/>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DED4C688-16BA-1DA2-F34B-414A1ACE5177}"/>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206537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EA5262DE-EAF6-5DAA-5D7F-8861CA4FC961}"/>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a:p>
        </p:txBody>
      </p:sp>
      <p:sp>
        <p:nvSpPr>
          <p:cNvPr id="3" name="Platshållare för lodrät text 2">
            <a:extLst>
              <a:ext uri="{FF2B5EF4-FFF2-40B4-BE49-F238E27FC236}">
                <a16:creationId xmlns:a16="http://schemas.microsoft.com/office/drawing/2014/main" id="{678A4896-55A3-5922-2028-04B92D2C1078}"/>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A3139E75-4ECA-C53A-1715-E0EB68E5AD24}"/>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F9C0419A-430D-440A-2E5C-36E24B21C624}"/>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6B955556-B87F-40AA-0071-43F526A6F265}"/>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190911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17F72E8-20F5-35A9-C28B-5BC70BDC91E4}"/>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00F9E2AE-5445-7C98-3265-911CD6F1849D}"/>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4F64780A-DA00-A84C-F497-B8BF78DA73E1}"/>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D1D776A8-0AC2-0F1C-6E33-494109F20F7E}"/>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E6447BA4-601C-7110-A5FE-D26879E97A9C}"/>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334608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E7CC198-88DC-D209-392B-1B750F53CE9A}"/>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83FB03F4-A115-CB6C-25E3-AEAA10F9C1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3A758329-E9CE-116C-F4E1-BFAB6B85788C}"/>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0BF768EF-BEFE-4908-C6F7-94CAD0B8DDE0}"/>
              </a:ext>
            </a:extLst>
          </p:cNvPr>
          <p:cNvSpPr>
            <a:spLocks noGrp="1"/>
          </p:cNvSpPr>
          <p:nvPr>
            <p:ph type="ftr" sz="quarter" idx="11"/>
          </p:nvPr>
        </p:nvSpPr>
        <p:spPr/>
        <p:txBody>
          <a:bodyPr/>
          <a:lstStyle/>
          <a:p>
            <a:endParaRPr lang="en-US"/>
          </a:p>
        </p:txBody>
      </p:sp>
      <p:sp>
        <p:nvSpPr>
          <p:cNvPr id="6" name="Platshållare för bildnummer 5">
            <a:extLst>
              <a:ext uri="{FF2B5EF4-FFF2-40B4-BE49-F238E27FC236}">
                <a16:creationId xmlns:a16="http://schemas.microsoft.com/office/drawing/2014/main" id="{348711C4-9258-103F-6FE6-AF1589F08427}"/>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355292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3FD8BD8-7F0D-AD77-2885-BC4A96598929}"/>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CBD3857F-DA5A-6C7D-56D1-2A5A19F3C513}"/>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innehåll 3">
            <a:extLst>
              <a:ext uri="{FF2B5EF4-FFF2-40B4-BE49-F238E27FC236}">
                <a16:creationId xmlns:a16="http://schemas.microsoft.com/office/drawing/2014/main" id="{FB768998-BA4F-EF9F-F634-ACE27945F15A}"/>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datum 4">
            <a:extLst>
              <a:ext uri="{FF2B5EF4-FFF2-40B4-BE49-F238E27FC236}">
                <a16:creationId xmlns:a16="http://schemas.microsoft.com/office/drawing/2014/main" id="{CC1B83D1-2A2C-0B04-0DF0-43A038212F4C}"/>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6" name="Platshållare för sidfot 5">
            <a:extLst>
              <a:ext uri="{FF2B5EF4-FFF2-40B4-BE49-F238E27FC236}">
                <a16:creationId xmlns:a16="http://schemas.microsoft.com/office/drawing/2014/main" id="{58C06C0C-3FB9-1C52-ECBC-588031276755}"/>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AF3D7F7C-E5CA-6E40-D83E-A26FE663080F}"/>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2995032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0B7751-39CC-49F0-0A08-9A01AA2584A5}"/>
              </a:ext>
            </a:extLst>
          </p:cNvPr>
          <p:cNvSpPr>
            <a:spLocks noGrp="1"/>
          </p:cNvSpPr>
          <p:nvPr>
            <p:ph type="title"/>
          </p:nvPr>
        </p:nvSpPr>
        <p:spPr>
          <a:xfrm>
            <a:off x="839788" y="365125"/>
            <a:ext cx="10515600" cy="1325563"/>
          </a:xfrm>
        </p:spPr>
        <p:txBody>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9CC0928B-7F11-64A3-06FD-12C191411F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65FA19B9-D11D-D5C1-32B1-FA2C247A7365}"/>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Platshållare för text 4">
            <a:extLst>
              <a:ext uri="{FF2B5EF4-FFF2-40B4-BE49-F238E27FC236}">
                <a16:creationId xmlns:a16="http://schemas.microsoft.com/office/drawing/2014/main" id="{A32335B8-A239-8B21-A88B-D204D3909F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8BDD42FB-F20F-0791-3F2D-2E2BF2ACDF5C}"/>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7" name="Platshållare för datum 6">
            <a:extLst>
              <a:ext uri="{FF2B5EF4-FFF2-40B4-BE49-F238E27FC236}">
                <a16:creationId xmlns:a16="http://schemas.microsoft.com/office/drawing/2014/main" id="{E308F1AD-D4D6-0385-6A7A-7AE52C6F02F4}"/>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8" name="Platshållare för sidfot 7">
            <a:extLst>
              <a:ext uri="{FF2B5EF4-FFF2-40B4-BE49-F238E27FC236}">
                <a16:creationId xmlns:a16="http://schemas.microsoft.com/office/drawing/2014/main" id="{DE482D94-97A0-2A6D-E827-2E9BBC2BB29E}"/>
              </a:ext>
            </a:extLst>
          </p:cNvPr>
          <p:cNvSpPr>
            <a:spLocks noGrp="1"/>
          </p:cNvSpPr>
          <p:nvPr>
            <p:ph type="ftr" sz="quarter" idx="11"/>
          </p:nvPr>
        </p:nvSpPr>
        <p:spPr/>
        <p:txBody>
          <a:bodyPr/>
          <a:lstStyle/>
          <a:p>
            <a:endParaRPr lang="en-US"/>
          </a:p>
        </p:txBody>
      </p:sp>
      <p:sp>
        <p:nvSpPr>
          <p:cNvPr id="9" name="Platshållare för bildnummer 8">
            <a:extLst>
              <a:ext uri="{FF2B5EF4-FFF2-40B4-BE49-F238E27FC236}">
                <a16:creationId xmlns:a16="http://schemas.microsoft.com/office/drawing/2014/main" id="{CD5FCD58-12B2-7251-FFFB-C22D7C81CA0F}"/>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4239099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4FC5A76-6A11-BE00-26CD-5696D354766C}"/>
              </a:ext>
            </a:extLst>
          </p:cNvPr>
          <p:cNvSpPr>
            <a:spLocks noGrp="1"/>
          </p:cNvSpPr>
          <p:nvPr>
            <p:ph type="title"/>
          </p:nvPr>
        </p:nvSpPr>
        <p:spPr/>
        <p:txBody>
          <a:bodyPr/>
          <a:lstStyle/>
          <a:p>
            <a:r>
              <a:rPr lang="sv-SE"/>
              <a:t>Klicka här för att ändra mall för rubrikformat</a:t>
            </a:r>
            <a:endParaRPr lang="en-US"/>
          </a:p>
        </p:txBody>
      </p:sp>
      <p:sp>
        <p:nvSpPr>
          <p:cNvPr id="3" name="Platshållare för datum 2">
            <a:extLst>
              <a:ext uri="{FF2B5EF4-FFF2-40B4-BE49-F238E27FC236}">
                <a16:creationId xmlns:a16="http://schemas.microsoft.com/office/drawing/2014/main" id="{E0A3E7B0-A145-484F-317D-CF5C4A4FC1E2}"/>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4" name="Platshållare för sidfot 3">
            <a:extLst>
              <a:ext uri="{FF2B5EF4-FFF2-40B4-BE49-F238E27FC236}">
                <a16:creationId xmlns:a16="http://schemas.microsoft.com/office/drawing/2014/main" id="{BFC7701B-E3EF-2690-5DE9-ABBCAFED0919}"/>
              </a:ext>
            </a:extLst>
          </p:cNvPr>
          <p:cNvSpPr>
            <a:spLocks noGrp="1"/>
          </p:cNvSpPr>
          <p:nvPr>
            <p:ph type="ftr" sz="quarter" idx="11"/>
          </p:nvPr>
        </p:nvSpPr>
        <p:spPr/>
        <p:txBody>
          <a:bodyPr/>
          <a:lstStyle/>
          <a:p>
            <a:endParaRPr lang="en-US"/>
          </a:p>
        </p:txBody>
      </p:sp>
      <p:sp>
        <p:nvSpPr>
          <p:cNvPr id="5" name="Platshållare för bildnummer 4">
            <a:extLst>
              <a:ext uri="{FF2B5EF4-FFF2-40B4-BE49-F238E27FC236}">
                <a16:creationId xmlns:a16="http://schemas.microsoft.com/office/drawing/2014/main" id="{96AD5FCD-C188-F239-D1FE-7BC61C0B1996}"/>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1559863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6E74A14E-6E06-0AF5-D32E-AC5EA601DAB8}"/>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3" name="Platshållare för sidfot 2">
            <a:extLst>
              <a:ext uri="{FF2B5EF4-FFF2-40B4-BE49-F238E27FC236}">
                <a16:creationId xmlns:a16="http://schemas.microsoft.com/office/drawing/2014/main" id="{38448141-A9B4-63F7-31B3-4E11052F7A73}"/>
              </a:ext>
            </a:extLst>
          </p:cNvPr>
          <p:cNvSpPr>
            <a:spLocks noGrp="1"/>
          </p:cNvSpPr>
          <p:nvPr>
            <p:ph type="ftr" sz="quarter" idx="11"/>
          </p:nvPr>
        </p:nvSpPr>
        <p:spPr/>
        <p:txBody>
          <a:bodyPr/>
          <a:lstStyle/>
          <a:p>
            <a:endParaRPr lang="en-US"/>
          </a:p>
        </p:txBody>
      </p:sp>
      <p:sp>
        <p:nvSpPr>
          <p:cNvPr id="4" name="Platshållare för bildnummer 3">
            <a:extLst>
              <a:ext uri="{FF2B5EF4-FFF2-40B4-BE49-F238E27FC236}">
                <a16:creationId xmlns:a16="http://schemas.microsoft.com/office/drawing/2014/main" id="{C1866B81-C055-4206-E3AE-4789D050F0CF}"/>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1741677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4D56F24-4109-D578-D24E-479B9845F31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innehåll 2">
            <a:extLst>
              <a:ext uri="{FF2B5EF4-FFF2-40B4-BE49-F238E27FC236}">
                <a16:creationId xmlns:a16="http://schemas.microsoft.com/office/drawing/2014/main" id="{BB1A2E18-A936-B01A-331E-F238D58208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text 3">
            <a:extLst>
              <a:ext uri="{FF2B5EF4-FFF2-40B4-BE49-F238E27FC236}">
                <a16:creationId xmlns:a16="http://schemas.microsoft.com/office/drawing/2014/main" id="{BC4133F6-8A71-3C86-08AF-4B0FC0CDFD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9B2B9BDB-A339-FA31-E39F-5FC9BAB274BD}"/>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6" name="Platshållare för sidfot 5">
            <a:extLst>
              <a:ext uri="{FF2B5EF4-FFF2-40B4-BE49-F238E27FC236}">
                <a16:creationId xmlns:a16="http://schemas.microsoft.com/office/drawing/2014/main" id="{3693FDEC-0EC4-24E0-06D2-6F6535512A5B}"/>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D883D13A-E9BD-2AB1-AB99-A55F36ED3CE3}"/>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2805731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EBEA22-C935-6816-F32D-7BB84A043229}"/>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a:p>
        </p:txBody>
      </p:sp>
      <p:sp>
        <p:nvSpPr>
          <p:cNvPr id="3" name="Platshållare för bild 2">
            <a:extLst>
              <a:ext uri="{FF2B5EF4-FFF2-40B4-BE49-F238E27FC236}">
                <a16:creationId xmlns:a16="http://schemas.microsoft.com/office/drawing/2014/main" id="{15F9B89D-1EA6-3C45-C3C8-81F62C438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Platshållare för text 3">
            <a:extLst>
              <a:ext uri="{FF2B5EF4-FFF2-40B4-BE49-F238E27FC236}">
                <a16:creationId xmlns:a16="http://schemas.microsoft.com/office/drawing/2014/main" id="{24EE5525-6F64-E749-25EA-F0FEF71DB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6E96CC85-2B6A-0594-A9AA-15D40CB85C0A}"/>
              </a:ext>
            </a:extLst>
          </p:cNvPr>
          <p:cNvSpPr>
            <a:spLocks noGrp="1"/>
          </p:cNvSpPr>
          <p:nvPr>
            <p:ph type="dt" sz="half" idx="10"/>
          </p:nvPr>
        </p:nvSpPr>
        <p:spPr/>
        <p:txBody>
          <a:bodyPr/>
          <a:lstStyle/>
          <a:p>
            <a:fld id="{CA55436C-41CE-4D21-82DA-1DD0A2F51007}" type="datetimeFigureOut">
              <a:rPr lang="en-US" smtClean="0"/>
              <a:t>5/10/2025</a:t>
            </a:fld>
            <a:endParaRPr lang="en-US"/>
          </a:p>
        </p:txBody>
      </p:sp>
      <p:sp>
        <p:nvSpPr>
          <p:cNvPr id="6" name="Platshållare för sidfot 5">
            <a:extLst>
              <a:ext uri="{FF2B5EF4-FFF2-40B4-BE49-F238E27FC236}">
                <a16:creationId xmlns:a16="http://schemas.microsoft.com/office/drawing/2014/main" id="{7F31CCDD-9B69-D908-DE16-2F125738A97A}"/>
              </a:ext>
            </a:extLst>
          </p:cNvPr>
          <p:cNvSpPr>
            <a:spLocks noGrp="1"/>
          </p:cNvSpPr>
          <p:nvPr>
            <p:ph type="ftr" sz="quarter" idx="11"/>
          </p:nvPr>
        </p:nvSpPr>
        <p:spPr/>
        <p:txBody>
          <a:bodyPr/>
          <a:lstStyle/>
          <a:p>
            <a:endParaRPr lang="en-US"/>
          </a:p>
        </p:txBody>
      </p:sp>
      <p:sp>
        <p:nvSpPr>
          <p:cNvPr id="7" name="Platshållare för bildnummer 6">
            <a:extLst>
              <a:ext uri="{FF2B5EF4-FFF2-40B4-BE49-F238E27FC236}">
                <a16:creationId xmlns:a16="http://schemas.microsoft.com/office/drawing/2014/main" id="{BE2F9E33-7F63-195C-4736-DCFC56EC37DB}"/>
              </a:ext>
            </a:extLst>
          </p:cNvPr>
          <p:cNvSpPr>
            <a:spLocks noGrp="1"/>
          </p:cNvSpPr>
          <p:nvPr>
            <p:ph type="sldNum" sz="quarter" idx="12"/>
          </p:nvPr>
        </p:nvSpPr>
        <p:spPr/>
        <p:txBody>
          <a:bodyPr/>
          <a:lstStyle/>
          <a:p>
            <a:fld id="{14D90783-9A1F-4D68-8C86-896B84CAB1A4}" type="slidenum">
              <a:rPr lang="en-US" smtClean="0"/>
              <a:t>‹#›</a:t>
            </a:fld>
            <a:endParaRPr lang="en-US"/>
          </a:p>
        </p:txBody>
      </p:sp>
    </p:spTree>
    <p:extLst>
      <p:ext uri="{BB962C8B-B14F-4D97-AF65-F5344CB8AC3E}">
        <p14:creationId xmlns:p14="http://schemas.microsoft.com/office/powerpoint/2010/main" val="3925470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3FA918BA-0420-A424-1903-1237B9EF5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a:p>
        </p:txBody>
      </p:sp>
      <p:sp>
        <p:nvSpPr>
          <p:cNvPr id="3" name="Platshållare för text 2">
            <a:extLst>
              <a:ext uri="{FF2B5EF4-FFF2-40B4-BE49-F238E27FC236}">
                <a16:creationId xmlns:a16="http://schemas.microsoft.com/office/drawing/2014/main" id="{578F159E-2164-058E-B17C-2262EB23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Platshållare för datum 3">
            <a:extLst>
              <a:ext uri="{FF2B5EF4-FFF2-40B4-BE49-F238E27FC236}">
                <a16:creationId xmlns:a16="http://schemas.microsoft.com/office/drawing/2014/main" id="{26EDB7B6-3525-B928-823D-CCF45D2FD4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55436C-41CE-4D21-82DA-1DD0A2F51007}" type="datetimeFigureOut">
              <a:rPr lang="en-US" smtClean="0"/>
              <a:t>5/10/2025</a:t>
            </a:fld>
            <a:endParaRPr lang="en-US"/>
          </a:p>
        </p:txBody>
      </p:sp>
      <p:sp>
        <p:nvSpPr>
          <p:cNvPr id="5" name="Platshållare för sidfot 4">
            <a:extLst>
              <a:ext uri="{FF2B5EF4-FFF2-40B4-BE49-F238E27FC236}">
                <a16:creationId xmlns:a16="http://schemas.microsoft.com/office/drawing/2014/main" id="{7CB51381-D2E2-5D2F-E0D4-7444011B8C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Platshållare för bildnummer 5">
            <a:extLst>
              <a:ext uri="{FF2B5EF4-FFF2-40B4-BE49-F238E27FC236}">
                <a16:creationId xmlns:a16="http://schemas.microsoft.com/office/drawing/2014/main" id="{3EC6CA0E-7A15-C13D-8ED6-0793B9F6AD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D90783-9A1F-4D68-8C86-896B84CAB1A4}" type="slidenum">
              <a:rPr lang="en-US" smtClean="0"/>
              <a:t>‹#›</a:t>
            </a:fld>
            <a:endParaRPr lang="en-US"/>
          </a:p>
        </p:txBody>
      </p:sp>
    </p:spTree>
    <p:extLst>
      <p:ext uri="{BB962C8B-B14F-4D97-AF65-F5344CB8AC3E}">
        <p14:creationId xmlns:p14="http://schemas.microsoft.com/office/powerpoint/2010/main" val="1667805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2EE5CF-57E3-4A3B-B560-E27488F87C2F}"/>
              </a:ext>
            </a:extLst>
          </p:cNvPr>
          <p:cNvSpPr>
            <a:spLocks noGrp="1"/>
          </p:cNvSpPr>
          <p:nvPr>
            <p:ph type="ctrTitle"/>
          </p:nvPr>
        </p:nvSpPr>
        <p:spPr>
          <a:xfrm>
            <a:off x="1524000" y="657303"/>
            <a:ext cx="9144000" cy="942897"/>
          </a:xfrm>
        </p:spPr>
        <p:txBody>
          <a:bodyPr/>
          <a:lstStyle/>
          <a:p>
            <a:r>
              <a:rPr lang="sv-SE" dirty="0"/>
              <a:t>Uppgift 1</a:t>
            </a:r>
            <a:endParaRPr lang="en-US" dirty="0"/>
          </a:p>
        </p:txBody>
      </p:sp>
      <p:sp>
        <p:nvSpPr>
          <p:cNvPr id="3" name="Underrubrik 2">
            <a:extLst>
              <a:ext uri="{FF2B5EF4-FFF2-40B4-BE49-F238E27FC236}">
                <a16:creationId xmlns:a16="http://schemas.microsoft.com/office/drawing/2014/main" id="{BEE87198-9D05-DD16-6075-3257CDB09DFE}"/>
              </a:ext>
            </a:extLst>
          </p:cNvPr>
          <p:cNvSpPr>
            <a:spLocks noGrp="1"/>
          </p:cNvSpPr>
          <p:nvPr>
            <p:ph type="subTitle" idx="1"/>
          </p:nvPr>
        </p:nvSpPr>
        <p:spPr>
          <a:xfrm>
            <a:off x="1524000" y="1773238"/>
            <a:ext cx="9144000" cy="1655762"/>
          </a:xfrm>
        </p:spPr>
        <p:txBody>
          <a:bodyPr/>
          <a:lstStyle/>
          <a:p>
            <a:r>
              <a:rPr lang="sv-SE" dirty="0"/>
              <a:t>Använder console.log() för att skriva ut ”Hello World!” i konsolen</a:t>
            </a:r>
            <a:endParaRPr lang="en-US" dirty="0"/>
          </a:p>
        </p:txBody>
      </p:sp>
      <p:pic>
        <p:nvPicPr>
          <p:cNvPr id="5" name="Bildobjekt 4">
            <a:extLst>
              <a:ext uri="{FF2B5EF4-FFF2-40B4-BE49-F238E27FC236}">
                <a16:creationId xmlns:a16="http://schemas.microsoft.com/office/drawing/2014/main" id="{D534CD2A-F1D8-1317-8E3B-F55483B7380E}"/>
              </a:ext>
            </a:extLst>
          </p:cNvPr>
          <p:cNvPicPr>
            <a:picLocks noChangeAspect="1"/>
          </p:cNvPicPr>
          <p:nvPr/>
        </p:nvPicPr>
        <p:blipFill>
          <a:blip r:embed="rId2"/>
          <a:stretch>
            <a:fillRect/>
          </a:stretch>
        </p:blipFill>
        <p:spPr>
          <a:xfrm>
            <a:off x="1961892" y="2601118"/>
            <a:ext cx="6265134" cy="3342481"/>
          </a:xfrm>
          <a:prstGeom prst="rect">
            <a:avLst/>
          </a:prstGeom>
        </p:spPr>
      </p:pic>
    </p:spTree>
    <p:extLst>
      <p:ext uri="{BB962C8B-B14F-4D97-AF65-F5344CB8AC3E}">
        <p14:creationId xmlns:p14="http://schemas.microsoft.com/office/powerpoint/2010/main" val="3533962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39ABF9BD-6BB7-76C6-9ED0-1566BC11B2CE}"/>
              </a:ext>
            </a:extLst>
          </p:cNvPr>
          <p:cNvSpPr>
            <a:spLocks noGrp="1"/>
          </p:cNvSpPr>
          <p:nvPr>
            <p:ph type="title"/>
          </p:nvPr>
        </p:nvSpPr>
        <p:spPr>
          <a:xfrm>
            <a:off x="6392583" y="299509"/>
            <a:ext cx="4414848" cy="840452"/>
          </a:xfrm>
        </p:spPr>
        <p:txBody>
          <a:bodyPr anchor="b">
            <a:normAutofit fontScale="90000"/>
          </a:bodyPr>
          <a:lstStyle/>
          <a:p>
            <a:r>
              <a:rPr lang="sv-SE" sz="5600" dirty="0"/>
              <a:t>Uppgift 10</a:t>
            </a:r>
            <a:endParaRPr lang="en-US" sz="5600" dirty="0"/>
          </a:p>
        </p:txBody>
      </p:sp>
      <p:sp>
        <p:nvSpPr>
          <p:cNvPr id="19" name="Rectangle 18">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a:extLst>
              <a:ext uri="{FF2B5EF4-FFF2-40B4-BE49-F238E27FC236}">
                <a16:creationId xmlns:a16="http://schemas.microsoft.com/office/drawing/2014/main" id="{DF2296AF-A558-E31A-2B7E-ED50E9D51666}"/>
              </a:ext>
            </a:extLst>
          </p:cNvPr>
          <p:cNvPicPr>
            <a:picLocks noChangeAspect="1"/>
          </p:cNvPicPr>
          <p:nvPr/>
        </p:nvPicPr>
        <p:blipFill>
          <a:blip r:embed="rId2"/>
          <a:srcRect l="3160" r="6157" b="-3"/>
          <a:stretch/>
        </p:blipFill>
        <p:spPr>
          <a:xfrm>
            <a:off x="279143" y="299509"/>
            <a:ext cx="5221625" cy="6258983"/>
          </a:xfrm>
          <a:prstGeom prst="rect">
            <a:avLst/>
          </a:prstGeom>
        </p:spPr>
      </p:pic>
      <p:sp>
        <p:nvSpPr>
          <p:cNvPr id="3" name="Platshållare för innehåll 2">
            <a:extLst>
              <a:ext uri="{FF2B5EF4-FFF2-40B4-BE49-F238E27FC236}">
                <a16:creationId xmlns:a16="http://schemas.microsoft.com/office/drawing/2014/main" id="{87227427-4350-1D71-6757-18B731F42523}"/>
              </a:ext>
            </a:extLst>
          </p:cNvPr>
          <p:cNvSpPr>
            <a:spLocks noGrp="1"/>
          </p:cNvSpPr>
          <p:nvPr>
            <p:ph idx="1"/>
          </p:nvPr>
        </p:nvSpPr>
        <p:spPr>
          <a:xfrm>
            <a:off x="6392583" y="1139962"/>
            <a:ext cx="4434721" cy="5216388"/>
          </a:xfrm>
        </p:spPr>
        <p:txBody>
          <a:bodyPr anchor="t">
            <a:normAutofit lnSpcReduction="10000"/>
          </a:bodyPr>
          <a:lstStyle/>
          <a:p>
            <a:r>
              <a:rPr lang="sv-SE" sz="1400" dirty="0">
                <a:solidFill>
                  <a:schemeClr val="tx1">
                    <a:alpha val="80000"/>
                  </a:schemeClr>
                </a:solidFill>
              </a:rPr>
              <a:t>Jag börjar med att skapa 3 olika </a:t>
            </a:r>
            <a:r>
              <a:rPr lang="sv-SE" sz="1400" dirty="0" err="1">
                <a:solidFill>
                  <a:schemeClr val="tx1">
                    <a:alpha val="80000"/>
                  </a:schemeClr>
                </a:solidFill>
              </a:rPr>
              <a:t>arrays</a:t>
            </a:r>
            <a:r>
              <a:rPr lang="sv-SE" sz="1400" dirty="0">
                <a:solidFill>
                  <a:schemeClr val="tx1">
                    <a:alpha val="80000"/>
                  </a:schemeClr>
                </a:solidFill>
              </a:rPr>
              <a:t>, </a:t>
            </a:r>
            <a:r>
              <a:rPr lang="sv-SE" sz="1400" dirty="0" err="1">
                <a:solidFill>
                  <a:schemeClr val="tx1">
                    <a:alpha val="80000"/>
                  </a:schemeClr>
                </a:solidFill>
              </a:rPr>
              <a:t>bigEven</a:t>
            </a:r>
            <a:r>
              <a:rPr lang="sv-SE" sz="1400" dirty="0">
                <a:solidFill>
                  <a:schemeClr val="tx1">
                    <a:alpha val="80000"/>
                  </a:schemeClr>
                </a:solidFill>
              </a:rPr>
              <a:t>(innehåller tal över 10 och delbara med 2), </a:t>
            </a:r>
            <a:r>
              <a:rPr lang="sv-SE" sz="1400" dirty="0" err="1">
                <a:solidFill>
                  <a:schemeClr val="tx1">
                    <a:alpha val="80000"/>
                  </a:schemeClr>
                </a:solidFill>
              </a:rPr>
              <a:t>smallOdd</a:t>
            </a:r>
            <a:r>
              <a:rPr lang="sv-SE" sz="1400" dirty="0">
                <a:solidFill>
                  <a:schemeClr val="tx1">
                    <a:alpha val="80000"/>
                  </a:schemeClr>
                </a:solidFill>
              </a:rPr>
              <a:t>(tal under 10 och är udda), </a:t>
            </a:r>
            <a:r>
              <a:rPr lang="sv-SE" sz="1400" dirty="0" err="1">
                <a:solidFill>
                  <a:schemeClr val="tx1">
                    <a:alpha val="80000"/>
                  </a:schemeClr>
                </a:solidFill>
              </a:rPr>
              <a:t>other</a:t>
            </a:r>
            <a:r>
              <a:rPr lang="sv-SE" sz="1400" dirty="0">
                <a:solidFill>
                  <a:schemeClr val="tx1">
                    <a:alpha val="80000"/>
                  </a:schemeClr>
                </a:solidFill>
              </a:rPr>
              <a:t>(allt annat)</a:t>
            </a:r>
          </a:p>
          <a:p>
            <a:r>
              <a:rPr lang="sv-SE" sz="1400" dirty="0">
                <a:solidFill>
                  <a:schemeClr val="tx1">
                    <a:alpha val="80000"/>
                  </a:schemeClr>
                </a:solidFill>
              </a:rPr>
              <a:t>Jag använder samma logik som från uppgift 9 med tillskottet i </a:t>
            </a:r>
            <a:r>
              <a:rPr lang="sv-SE" sz="1400" dirty="0" err="1">
                <a:solidFill>
                  <a:schemeClr val="tx1">
                    <a:alpha val="80000"/>
                  </a:schemeClr>
                </a:solidFill>
              </a:rPr>
              <a:t>if</a:t>
            </a:r>
            <a:r>
              <a:rPr lang="sv-SE" sz="1400" dirty="0">
                <a:solidFill>
                  <a:schemeClr val="tx1">
                    <a:alpha val="80000"/>
                  </a:schemeClr>
                </a:solidFill>
              </a:rPr>
              <a:t>-satsen att fler villkor behöver uppfyllas för att sifforna ska blir sorterade. För att en siffra ska bli tilldelad i </a:t>
            </a:r>
            <a:r>
              <a:rPr lang="sv-SE" sz="1400" dirty="0" err="1">
                <a:solidFill>
                  <a:schemeClr val="tx1">
                    <a:alpha val="80000"/>
                  </a:schemeClr>
                </a:solidFill>
              </a:rPr>
              <a:t>bigEven</a:t>
            </a:r>
            <a:r>
              <a:rPr lang="sv-SE" sz="1400" dirty="0">
                <a:solidFill>
                  <a:schemeClr val="tx1">
                    <a:alpha val="80000"/>
                  </a:schemeClr>
                </a:solidFill>
              </a:rPr>
              <a:t> så kollar </a:t>
            </a:r>
            <a:r>
              <a:rPr lang="sv-SE" sz="1400" dirty="0" err="1">
                <a:solidFill>
                  <a:schemeClr val="tx1">
                    <a:alpha val="80000"/>
                  </a:schemeClr>
                </a:solidFill>
              </a:rPr>
              <a:t>if</a:t>
            </a:r>
            <a:r>
              <a:rPr lang="sv-SE" sz="1400" dirty="0">
                <a:solidFill>
                  <a:schemeClr val="tx1">
                    <a:alpha val="80000"/>
                  </a:schemeClr>
                </a:solidFill>
              </a:rPr>
              <a:t>-satsen om siffran är större än 10 OCH om den går att dela jämnt med 2, om dessa villkor uppfylls så läggas siffran till i </a:t>
            </a:r>
            <a:r>
              <a:rPr lang="sv-SE" sz="1400" dirty="0" err="1">
                <a:solidFill>
                  <a:schemeClr val="tx1">
                    <a:alpha val="80000"/>
                  </a:schemeClr>
                </a:solidFill>
              </a:rPr>
              <a:t>bigEven</a:t>
            </a:r>
            <a:r>
              <a:rPr lang="sv-SE" sz="1400" dirty="0">
                <a:solidFill>
                  <a:schemeClr val="tx1">
                    <a:alpha val="80000"/>
                  </a:schemeClr>
                </a:solidFill>
              </a:rPr>
              <a:t> </a:t>
            </a:r>
            <a:r>
              <a:rPr lang="sv-SE" sz="1400" dirty="0" err="1">
                <a:solidFill>
                  <a:schemeClr val="tx1">
                    <a:alpha val="80000"/>
                  </a:schemeClr>
                </a:solidFill>
              </a:rPr>
              <a:t>arrayen</a:t>
            </a:r>
            <a:r>
              <a:rPr lang="sv-SE" sz="1400" dirty="0">
                <a:solidFill>
                  <a:schemeClr val="tx1">
                    <a:alpha val="80000"/>
                  </a:schemeClr>
                </a:solidFill>
              </a:rPr>
              <a:t> med push(metoden).</a:t>
            </a:r>
          </a:p>
          <a:p>
            <a:r>
              <a:rPr lang="sv-SE" sz="1400" dirty="0">
                <a:solidFill>
                  <a:schemeClr val="tx1">
                    <a:alpha val="80000"/>
                  </a:schemeClr>
                </a:solidFill>
              </a:rPr>
              <a:t>Samma logik gäller </a:t>
            </a:r>
            <a:r>
              <a:rPr lang="sv-SE" sz="1400" dirty="0" err="1">
                <a:solidFill>
                  <a:schemeClr val="tx1">
                    <a:alpha val="80000"/>
                  </a:schemeClr>
                </a:solidFill>
              </a:rPr>
              <a:t>smallOdd</a:t>
            </a:r>
            <a:r>
              <a:rPr lang="sv-SE" sz="1400" dirty="0">
                <a:solidFill>
                  <a:schemeClr val="tx1">
                    <a:alpha val="80000"/>
                  </a:schemeClr>
                </a:solidFill>
              </a:rPr>
              <a:t>, där kollar </a:t>
            </a:r>
            <a:r>
              <a:rPr lang="sv-SE" sz="1400" dirty="0" err="1">
                <a:solidFill>
                  <a:schemeClr val="tx1">
                    <a:alpha val="80000"/>
                  </a:schemeClr>
                </a:solidFill>
              </a:rPr>
              <a:t>if</a:t>
            </a:r>
            <a:r>
              <a:rPr lang="sv-SE" sz="1400" dirty="0">
                <a:solidFill>
                  <a:schemeClr val="tx1">
                    <a:alpha val="80000"/>
                  </a:schemeClr>
                </a:solidFill>
              </a:rPr>
              <a:t>-satsen om siffran ör mindre än 10 OCH att siffran inte kan delas jämt med två, d.v.s. det blir siffror över om siffran delas med två. Om dessa villkor uppfylls så läggs siffran till i </a:t>
            </a:r>
            <a:r>
              <a:rPr lang="sv-SE" sz="1400" dirty="0" err="1">
                <a:solidFill>
                  <a:schemeClr val="tx1">
                    <a:alpha val="80000"/>
                  </a:schemeClr>
                </a:solidFill>
              </a:rPr>
              <a:t>smallOdd</a:t>
            </a:r>
            <a:r>
              <a:rPr lang="sv-SE" sz="1400" dirty="0">
                <a:solidFill>
                  <a:schemeClr val="tx1">
                    <a:alpha val="80000"/>
                  </a:schemeClr>
                </a:solidFill>
              </a:rPr>
              <a:t> med hjälp av push() metoden. ’</a:t>
            </a:r>
          </a:p>
          <a:p>
            <a:r>
              <a:rPr lang="sv-SE" sz="1400" dirty="0">
                <a:solidFill>
                  <a:schemeClr val="tx1">
                    <a:alpha val="80000"/>
                  </a:schemeClr>
                </a:solidFill>
              </a:rPr>
              <a:t>Alla andra siffror som inte uppfyller de villkor läggs per automatik till i </a:t>
            </a:r>
            <a:r>
              <a:rPr lang="sv-SE" sz="1400" dirty="0" err="1">
                <a:solidFill>
                  <a:schemeClr val="tx1">
                    <a:alpha val="80000"/>
                  </a:schemeClr>
                </a:solidFill>
              </a:rPr>
              <a:t>other</a:t>
            </a:r>
            <a:r>
              <a:rPr lang="sv-SE" sz="1400" dirty="0">
                <a:solidFill>
                  <a:schemeClr val="tx1">
                    <a:alpha val="80000"/>
                  </a:schemeClr>
                </a:solidFill>
              </a:rPr>
              <a:t> </a:t>
            </a:r>
            <a:r>
              <a:rPr lang="sv-SE" sz="1400" dirty="0" err="1">
                <a:solidFill>
                  <a:schemeClr val="tx1">
                    <a:alpha val="80000"/>
                  </a:schemeClr>
                </a:solidFill>
              </a:rPr>
              <a:t>arrayen</a:t>
            </a:r>
            <a:r>
              <a:rPr lang="sv-SE" sz="1400" dirty="0">
                <a:solidFill>
                  <a:schemeClr val="tx1">
                    <a:alpha val="80000"/>
                  </a:schemeClr>
                </a:solidFill>
              </a:rPr>
              <a:t> med push(metoden)</a:t>
            </a:r>
          </a:p>
          <a:p>
            <a:r>
              <a:rPr lang="sv-SE" sz="1400" dirty="0">
                <a:solidFill>
                  <a:schemeClr val="tx1">
                    <a:alpha val="80000"/>
                  </a:schemeClr>
                </a:solidFill>
              </a:rPr>
              <a:t>Sedan skapar jag en objekt med tre egenskaper där </a:t>
            </a:r>
            <a:r>
              <a:rPr lang="sv-SE" sz="1400" dirty="0" err="1">
                <a:solidFill>
                  <a:schemeClr val="tx1">
                    <a:alpha val="80000"/>
                  </a:schemeClr>
                </a:solidFill>
              </a:rPr>
              <a:t>bigEven</a:t>
            </a:r>
            <a:r>
              <a:rPr lang="sv-SE" sz="1400" dirty="0">
                <a:solidFill>
                  <a:schemeClr val="tx1">
                    <a:alpha val="80000"/>
                  </a:schemeClr>
                </a:solidFill>
              </a:rPr>
              <a:t>, </a:t>
            </a:r>
            <a:r>
              <a:rPr lang="sv-SE" sz="1400" dirty="0" err="1">
                <a:solidFill>
                  <a:schemeClr val="tx1">
                    <a:alpha val="80000"/>
                  </a:schemeClr>
                </a:solidFill>
              </a:rPr>
              <a:t>smallOdd</a:t>
            </a:r>
            <a:r>
              <a:rPr lang="sv-SE" sz="1400" dirty="0">
                <a:solidFill>
                  <a:schemeClr val="tx1">
                    <a:alpha val="80000"/>
                  </a:schemeClr>
                </a:solidFill>
              </a:rPr>
              <a:t> och </a:t>
            </a:r>
            <a:r>
              <a:rPr lang="sv-SE" sz="1400" dirty="0" err="1">
                <a:solidFill>
                  <a:schemeClr val="tx1">
                    <a:alpha val="80000"/>
                  </a:schemeClr>
                </a:solidFill>
              </a:rPr>
              <a:t>other</a:t>
            </a:r>
            <a:r>
              <a:rPr lang="sv-SE" sz="1400" dirty="0">
                <a:solidFill>
                  <a:schemeClr val="tx1">
                    <a:alpha val="80000"/>
                  </a:schemeClr>
                </a:solidFill>
              </a:rPr>
              <a:t> läggs till.</a:t>
            </a:r>
          </a:p>
          <a:p>
            <a:r>
              <a:rPr lang="sv-SE" sz="1400" dirty="0">
                <a:solidFill>
                  <a:schemeClr val="tx1">
                    <a:alpha val="80000"/>
                  </a:schemeClr>
                </a:solidFill>
              </a:rPr>
              <a:t>Eftersom allt detta sker i en funktion så skriver jag en </a:t>
            </a:r>
            <a:r>
              <a:rPr lang="sv-SE" sz="1400" dirty="0" err="1">
                <a:solidFill>
                  <a:schemeClr val="tx1">
                    <a:alpha val="80000"/>
                  </a:schemeClr>
                </a:solidFill>
              </a:rPr>
              <a:t>return</a:t>
            </a:r>
            <a:r>
              <a:rPr lang="sv-SE" sz="1400" dirty="0">
                <a:solidFill>
                  <a:schemeClr val="tx1">
                    <a:alpha val="80000"/>
                  </a:schemeClr>
                </a:solidFill>
              </a:rPr>
              <a:t> statment som returnerar objektet som innehåller de olika </a:t>
            </a:r>
            <a:r>
              <a:rPr lang="sv-SE" sz="1400" dirty="0" err="1">
                <a:solidFill>
                  <a:schemeClr val="tx1">
                    <a:alpha val="80000"/>
                  </a:schemeClr>
                </a:solidFill>
              </a:rPr>
              <a:t>arrays</a:t>
            </a:r>
            <a:r>
              <a:rPr lang="sv-SE" sz="1400" dirty="0">
                <a:solidFill>
                  <a:schemeClr val="tx1">
                    <a:alpha val="80000"/>
                  </a:schemeClr>
                </a:solidFill>
              </a:rPr>
              <a:t>.</a:t>
            </a:r>
            <a:endParaRPr lang="sv-SE" sz="1100" dirty="0">
              <a:solidFill>
                <a:schemeClr val="tx1">
                  <a:alpha val="80000"/>
                </a:schemeClr>
              </a:solidFill>
            </a:endParaRPr>
          </a:p>
          <a:p>
            <a:pPr marL="0" indent="0">
              <a:buNone/>
            </a:pPr>
            <a:endParaRPr lang="sv-SE" sz="1100" dirty="0">
              <a:solidFill>
                <a:schemeClr val="tx1">
                  <a:alpha val="80000"/>
                </a:schemeClr>
              </a:solidFill>
            </a:endParaRPr>
          </a:p>
        </p:txBody>
      </p:sp>
      <p:cxnSp>
        <p:nvCxnSpPr>
          <p:cNvPr id="21" name="Straight Connector 2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005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110875D-F565-8A80-E73A-C3677E59EF90}"/>
              </a:ext>
            </a:extLst>
          </p:cNvPr>
          <p:cNvSpPr>
            <a:spLocks noGrp="1"/>
          </p:cNvSpPr>
          <p:nvPr>
            <p:ph type="title"/>
          </p:nvPr>
        </p:nvSpPr>
        <p:spPr/>
        <p:txBody>
          <a:bodyPr/>
          <a:lstStyle/>
          <a:p>
            <a:r>
              <a:rPr lang="sv-SE" dirty="0"/>
              <a:t>Uppgift 2</a:t>
            </a:r>
            <a:endParaRPr lang="en-US" dirty="0"/>
          </a:p>
        </p:txBody>
      </p:sp>
      <p:sp>
        <p:nvSpPr>
          <p:cNvPr id="3" name="Platshållare för innehåll 2">
            <a:extLst>
              <a:ext uri="{FF2B5EF4-FFF2-40B4-BE49-F238E27FC236}">
                <a16:creationId xmlns:a16="http://schemas.microsoft.com/office/drawing/2014/main" id="{BA8597A0-3CA8-F496-1B23-D90A5C0B3832}"/>
              </a:ext>
            </a:extLst>
          </p:cNvPr>
          <p:cNvSpPr>
            <a:spLocks noGrp="1"/>
          </p:cNvSpPr>
          <p:nvPr>
            <p:ph idx="1"/>
          </p:nvPr>
        </p:nvSpPr>
        <p:spPr/>
        <p:txBody>
          <a:bodyPr/>
          <a:lstStyle/>
          <a:p>
            <a:r>
              <a:rPr lang="sv-SE" dirty="0"/>
              <a:t>Deklarerar och initialiserar en variabel som får ett värde</a:t>
            </a:r>
          </a:p>
          <a:p>
            <a:endParaRPr lang="sv-SE" dirty="0"/>
          </a:p>
          <a:p>
            <a:r>
              <a:rPr lang="sv-SE" dirty="0"/>
              <a:t>Använder console.log() för att skriva ut variabeln i konsolen </a:t>
            </a:r>
            <a:endParaRPr lang="en-US" dirty="0"/>
          </a:p>
        </p:txBody>
      </p:sp>
      <p:pic>
        <p:nvPicPr>
          <p:cNvPr id="5" name="Bildobjekt 4">
            <a:extLst>
              <a:ext uri="{FF2B5EF4-FFF2-40B4-BE49-F238E27FC236}">
                <a16:creationId xmlns:a16="http://schemas.microsoft.com/office/drawing/2014/main" id="{DE2B08F7-4F99-0A31-AE90-359A93EB31BF}"/>
              </a:ext>
            </a:extLst>
          </p:cNvPr>
          <p:cNvPicPr>
            <a:picLocks noChangeAspect="1"/>
          </p:cNvPicPr>
          <p:nvPr/>
        </p:nvPicPr>
        <p:blipFill>
          <a:blip r:embed="rId2"/>
          <a:stretch>
            <a:fillRect/>
          </a:stretch>
        </p:blipFill>
        <p:spPr>
          <a:xfrm>
            <a:off x="838200" y="3630127"/>
            <a:ext cx="7426037" cy="2546836"/>
          </a:xfrm>
          <a:prstGeom prst="rect">
            <a:avLst/>
          </a:prstGeom>
        </p:spPr>
      </p:pic>
    </p:spTree>
    <p:extLst>
      <p:ext uri="{BB962C8B-B14F-4D97-AF65-F5344CB8AC3E}">
        <p14:creationId xmlns:p14="http://schemas.microsoft.com/office/powerpoint/2010/main" val="311473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4A861D0-4CA2-5426-E4E1-C2519D5F7532}"/>
              </a:ext>
            </a:extLst>
          </p:cNvPr>
          <p:cNvSpPr>
            <a:spLocks noGrp="1"/>
          </p:cNvSpPr>
          <p:nvPr>
            <p:ph type="title"/>
          </p:nvPr>
        </p:nvSpPr>
        <p:spPr/>
        <p:txBody>
          <a:bodyPr/>
          <a:lstStyle/>
          <a:p>
            <a:r>
              <a:rPr lang="sv-SE" dirty="0"/>
              <a:t>Uppgift 3</a:t>
            </a:r>
            <a:endParaRPr lang="en-US" dirty="0"/>
          </a:p>
        </p:txBody>
      </p:sp>
      <p:sp>
        <p:nvSpPr>
          <p:cNvPr id="3" name="Platshållare för innehåll 2">
            <a:extLst>
              <a:ext uri="{FF2B5EF4-FFF2-40B4-BE49-F238E27FC236}">
                <a16:creationId xmlns:a16="http://schemas.microsoft.com/office/drawing/2014/main" id="{BEBD1A37-A73E-55B9-C6D2-491CE5C75681}"/>
              </a:ext>
            </a:extLst>
          </p:cNvPr>
          <p:cNvSpPr>
            <a:spLocks noGrp="1"/>
          </p:cNvSpPr>
          <p:nvPr>
            <p:ph idx="1"/>
          </p:nvPr>
        </p:nvSpPr>
        <p:spPr/>
        <p:txBody>
          <a:bodyPr/>
          <a:lstStyle/>
          <a:p>
            <a:r>
              <a:rPr lang="sv-SE" dirty="0"/>
              <a:t>Jag skapar 2 variabler. Ena får ett värde av 5 och den andra får ett värde av 10</a:t>
            </a:r>
          </a:p>
          <a:p>
            <a:r>
              <a:rPr lang="sv-SE" dirty="0"/>
              <a:t>Använder console.log() som adderar variablerna och visar dess summa.</a:t>
            </a:r>
          </a:p>
          <a:p>
            <a:endParaRPr lang="sv-SE" dirty="0"/>
          </a:p>
          <a:p>
            <a:pPr marL="0" indent="0">
              <a:buNone/>
            </a:pPr>
            <a:endParaRPr lang="en-US" dirty="0"/>
          </a:p>
        </p:txBody>
      </p:sp>
      <p:pic>
        <p:nvPicPr>
          <p:cNvPr id="5" name="Bildobjekt 4">
            <a:extLst>
              <a:ext uri="{FF2B5EF4-FFF2-40B4-BE49-F238E27FC236}">
                <a16:creationId xmlns:a16="http://schemas.microsoft.com/office/drawing/2014/main" id="{C4DC1759-8379-FAE7-06F7-EBD80354AFCB}"/>
              </a:ext>
            </a:extLst>
          </p:cNvPr>
          <p:cNvPicPr>
            <a:picLocks noChangeAspect="1"/>
          </p:cNvPicPr>
          <p:nvPr/>
        </p:nvPicPr>
        <p:blipFill>
          <a:blip r:embed="rId2"/>
          <a:stretch>
            <a:fillRect/>
          </a:stretch>
        </p:blipFill>
        <p:spPr>
          <a:xfrm>
            <a:off x="838200" y="3614398"/>
            <a:ext cx="4869426" cy="2878478"/>
          </a:xfrm>
          <a:prstGeom prst="rect">
            <a:avLst/>
          </a:prstGeom>
        </p:spPr>
      </p:pic>
    </p:spTree>
    <p:extLst>
      <p:ext uri="{BB962C8B-B14F-4D97-AF65-F5344CB8AC3E}">
        <p14:creationId xmlns:p14="http://schemas.microsoft.com/office/powerpoint/2010/main" val="249230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C3A5281-CCC5-759D-2DF7-CD6D5C8F2B36}"/>
              </a:ext>
            </a:extLst>
          </p:cNvPr>
          <p:cNvSpPr>
            <a:spLocks noGrp="1"/>
          </p:cNvSpPr>
          <p:nvPr>
            <p:ph type="title"/>
          </p:nvPr>
        </p:nvSpPr>
        <p:spPr/>
        <p:txBody>
          <a:bodyPr/>
          <a:lstStyle/>
          <a:p>
            <a:r>
              <a:rPr lang="sv-SE" dirty="0"/>
              <a:t>Uppgift 4</a:t>
            </a:r>
            <a:endParaRPr lang="en-US" dirty="0"/>
          </a:p>
        </p:txBody>
      </p:sp>
      <p:sp>
        <p:nvSpPr>
          <p:cNvPr id="3" name="Platshållare för innehåll 2">
            <a:extLst>
              <a:ext uri="{FF2B5EF4-FFF2-40B4-BE49-F238E27FC236}">
                <a16:creationId xmlns:a16="http://schemas.microsoft.com/office/drawing/2014/main" id="{3E39B5BF-3364-FED5-CB9E-408E52C0BB7C}"/>
              </a:ext>
            </a:extLst>
          </p:cNvPr>
          <p:cNvSpPr>
            <a:spLocks noGrp="1"/>
          </p:cNvSpPr>
          <p:nvPr>
            <p:ph idx="1"/>
          </p:nvPr>
        </p:nvSpPr>
        <p:spPr/>
        <p:txBody>
          <a:bodyPr/>
          <a:lstStyle/>
          <a:p>
            <a:r>
              <a:rPr lang="sv-SE" dirty="0"/>
              <a:t>Skapar en person objekt med två egenskaper, namn och age</a:t>
            </a:r>
          </a:p>
          <a:p>
            <a:r>
              <a:rPr lang="sv-SE" dirty="0"/>
              <a:t>Sedan använder jag console.log() för att skriva ut personens age via att välja just den egenskapen på personen. </a:t>
            </a:r>
            <a:endParaRPr lang="en-US" dirty="0"/>
          </a:p>
        </p:txBody>
      </p:sp>
      <p:pic>
        <p:nvPicPr>
          <p:cNvPr id="5" name="Bildobjekt 4">
            <a:extLst>
              <a:ext uri="{FF2B5EF4-FFF2-40B4-BE49-F238E27FC236}">
                <a16:creationId xmlns:a16="http://schemas.microsoft.com/office/drawing/2014/main" id="{1E34A888-28AC-0E34-502B-C35AE53AEE4B}"/>
              </a:ext>
            </a:extLst>
          </p:cNvPr>
          <p:cNvPicPr>
            <a:picLocks noChangeAspect="1"/>
          </p:cNvPicPr>
          <p:nvPr/>
        </p:nvPicPr>
        <p:blipFill>
          <a:blip r:embed="rId2"/>
          <a:stretch>
            <a:fillRect/>
          </a:stretch>
        </p:blipFill>
        <p:spPr>
          <a:xfrm>
            <a:off x="838200" y="3256728"/>
            <a:ext cx="5046406" cy="3236148"/>
          </a:xfrm>
          <a:prstGeom prst="rect">
            <a:avLst/>
          </a:prstGeom>
        </p:spPr>
      </p:pic>
    </p:spTree>
    <p:extLst>
      <p:ext uri="{BB962C8B-B14F-4D97-AF65-F5344CB8AC3E}">
        <p14:creationId xmlns:p14="http://schemas.microsoft.com/office/powerpoint/2010/main" val="3462076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BD5794C9-BD28-D221-C422-F0D82B018778}"/>
              </a:ext>
            </a:extLst>
          </p:cNvPr>
          <p:cNvSpPr>
            <a:spLocks noGrp="1"/>
          </p:cNvSpPr>
          <p:nvPr>
            <p:ph type="title"/>
          </p:nvPr>
        </p:nvSpPr>
        <p:spPr/>
        <p:txBody>
          <a:bodyPr/>
          <a:lstStyle/>
          <a:p>
            <a:r>
              <a:rPr lang="sv-SE" dirty="0"/>
              <a:t>Uppgift 5</a:t>
            </a:r>
            <a:endParaRPr lang="en-US" dirty="0"/>
          </a:p>
        </p:txBody>
      </p:sp>
      <p:sp>
        <p:nvSpPr>
          <p:cNvPr id="3" name="Platshållare för innehåll 2">
            <a:extLst>
              <a:ext uri="{FF2B5EF4-FFF2-40B4-BE49-F238E27FC236}">
                <a16:creationId xmlns:a16="http://schemas.microsoft.com/office/drawing/2014/main" id="{0FC8C117-0F51-E520-89AE-7AC3EB890EA6}"/>
              </a:ext>
            </a:extLst>
          </p:cNvPr>
          <p:cNvSpPr>
            <a:spLocks noGrp="1"/>
          </p:cNvSpPr>
          <p:nvPr>
            <p:ph idx="1"/>
          </p:nvPr>
        </p:nvSpPr>
        <p:spPr/>
        <p:txBody>
          <a:bodyPr/>
          <a:lstStyle/>
          <a:p>
            <a:r>
              <a:rPr lang="sv-SE" dirty="0"/>
              <a:t>Jag skriver en </a:t>
            </a:r>
            <a:r>
              <a:rPr lang="sv-SE" dirty="0" err="1"/>
              <a:t>if</a:t>
            </a:r>
            <a:r>
              <a:rPr lang="sv-SE" dirty="0"/>
              <a:t>-sats som jämför två variabler. </a:t>
            </a:r>
          </a:p>
          <a:p>
            <a:r>
              <a:rPr lang="sv-SE" dirty="0"/>
              <a:t>Beroende variablernas värde så kommer olika texter skrivas ut till konsolen. </a:t>
            </a:r>
            <a:endParaRPr lang="en-US" dirty="0"/>
          </a:p>
        </p:txBody>
      </p:sp>
      <p:pic>
        <p:nvPicPr>
          <p:cNvPr id="5" name="Bildobjekt 4">
            <a:extLst>
              <a:ext uri="{FF2B5EF4-FFF2-40B4-BE49-F238E27FC236}">
                <a16:creationId xmlns:a16="http://schemas.microsoft.com/office/drawing/2014/main" id="{E418CAEC-B7F8-E05C-DF17-7F5E0BD32208}"/>
              </a:ext>
            </a:extLst>
          </p:cNvPr>
          <p:cNvPicPr>
            <a:picLocks noChangeAspect="1"/>
          </p:cNvPicPr>
          <p:nvPr/>
        </p:nvPicPr>
        <p:blipFill>
          <a:blip r:embed="rId2"/>
          <a:stretch>
            <a:fillRect/>
          </a:stretch>
        </p:blipFill>
        <p:spPr>
          <a:xfrm>
            <a:off x="838200" y="3428919"/>
            <a:ext cx="8645013" cy="3185005"/>
          </a:xfrm>
          <a:prstGeom prst="rect">
            <a:avLst/>
          </a:prstGeom>
        </p:spPr>
      </p:pic>
    </p:spTree>
    <p:extLst>
      <p:ext uri="{BB962C8B-B14F-4D97-AF65-F5344CB8AC3E}">
        <p14:creationId xmlns:p14="http://schemas.microsoft.com/office/powerpoint/2010/main" val="3224527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9341FB3-F945-E358-6403-C1278CF3867B}"/>
              </a:ext>
            </a:extLst>
          </p:cNvPr>
          <p:cNvSpPr>
            <a:spLocks noGrp="1"/>
          </p:cNvSpPr>
          <p:nvPr>
            <p:ph type="title"/>
          </p:nvPr>
        </p:nvSpPr>
        <p:spPr/>
        <p:txBody>
          <a:bodyPr/>
          <a:lstStyle/>
          <a:p>
            <a:r>
              <a:rPr lang="sv-SE" dirty="0"/>
              <a:t>Uppgift 6</a:t>
            </a:r>
            <a:endParaRPr lang="en-US" dirty="0"/>
          </a:p>
        </p:txBody>
      </p:sp>
      <p:sp>
        <p:nvSpPr>
          <p:cNvPr id="3" name="Platshållare för innehåll 2">
            <a:extLst>
              <a:ext uri="{FF2B5EF4-FFF2-40B4-BE49-F238E27FC236}">
                <a16:creationId xmlns:a16="http://schemas.microsoft.com/office/drawing/2014/main" id="{935D8C48-E770-30E6-54B8-C6A505FE8FC1}"/>
              </a:ext>
            </a:extLst>
          </p:cNvPr>
          <p:cNvSpPr>
            <a:spLocks noGrp="1"/>
          </p:cNvSpPr>
          <p:nvPr>
            <p:ph idx="1"/>
          </p:nvPr>
        </p:nvSpPr>
        <p:spPr>
          <a:xfrm>
            <a:off x="838200" y="1386348"/>
            <a:ext cx="10515600" cy="4790615"/>
          </a:xfrm>
        </p:spPr>
        <p:txBody>
          <a:bodyPr/>
          <a:lstStyle/>
          <a:p>
            <a:r>
              <a:rPr lang="sv-SE" dirty="0"/>
              <a:t>Jag skapar en </a:t>
            </a:r>
            <a:r>
              <a:rPr lang="sv-SE" dirty="0" err="1"/>
              <a:t>array</a:t>
            </a:r>
            <a:r>
              <a:rPr lang="sv-SE" dirty="0"/>
              <a:t> med flera namn </a:t>
            </a:r>
          </a:p>
          <a:p>
            <a:r>
              <a:rPr lang="sv-SE" dirty="0"/>
              <a:t>Jag använder en for </a:t>
            </a:r>
            <a:r>
              <a:rPr lang="sv-SE" dirty="0" err="1"/>
              <a:t>of</a:t>
            </a:r>
            <a:r>
              <a:rPr lang="sv-SE" dirty="0"/>
              <a:t> loop för gå igenom alla namn som finns i </a:t>
            </a:r>
            <a:r>
              <a:rPr lang="sv-SE" dirty="0" err="1"/>
              <a:t>arrayen</a:t>
            </a:r>
            <a:r>
              <a:rPr lang="sv-SE" dirty="0"/>
              <a:t> och för varje namn skriver jag ut det namnet i </a:t>
            </a:r>
            <a:r>
              <a:rPr lang="sv-SE" dirty="0" err="1"/>
              <a:t>konsollen</a:t>
            </a:r>
            <a:r>
              <a:rPr lang="sv-SE" dirty="0"/>
              <a:t>.</a:t>
            </a:r>
            <a:endParaRPr lang="en-US" dirty="0"/>
          </a:p>
        </p:txBody>
      </p:sp>
      <p:pic>
        <p:nvPicPr>
          <p:cNvPr id="5" name="Bildobjekt 4">
            <a:extLst>
              <a:ext uri="{FF2B5EF4-FFF2-40B4-BE49-F238E27FC236}">
                <a16:creationId xmlns:a16="http://schemas.microsoft.com/office/drawing/2014/main" id="{B9C81DBC-D5AB-9D88-3D25-F9BDA0D122EC}"/>
              </a:ext>
            </a:extLst>
          </p:cNvPr>
          <p:cNvPicPr>
            <a:picLocks noChangeAspect="1"/>
          </p:cNvPicPr>
          <p:nvPr/>
        </p:nvPicPr>
        <p:blipFill>
          <a:blip r:embed="rId2"/>
          <a:stretch>
            <a:fillRect/>
          </a:stretch>
        </p:blipFill>
        <p:spPr>
          <a:xfrm>
            <a:off x="838199" y="3229898"/>
            <a:ext cx="7698093" cy="3262978"/>
          </a:xfrm>
          <a:prstGeom prst="rect">
            <a:avLst/>
          </a:prstGeom>
        </p:spPr>
      </p:pic>
    </p:spTree>
    <p:extLst>
      <p:ext uri="{BB962C8B-B14F-4D97-AF65-F5344CB8AC3E}">
        <p14:creationId xmlns:p14="http://schemas.microsoft.com/office/powerpoint/2010/main" val="1904057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ubrik 1">
            <a:extLst>
              <a:ext uri="{FF2B5EF4-FFF2-40B4-BE49-F238E27FC236}">
                <a16:creationId xmlns:a16="http://schemas.microsoft.com/office/drawing/2014/main" id="{B2C5CE6E-D805-FBC8-E41F-177E873A6D3A}"/>
              </a:ext>
            </a:extLst>
          </p:cNvPr>
          <p:cNvSpPr>
            <a:spLocks noGrp="1"/>
          </p:cNvSpPr>
          <p:nvPr>
            <p:ph type="title"/>
          </p:nvPr>
        </p:nvSpPr>
        <p:spPr>
          <a:xfrm>
            <a:off x="1046746" y="586822"/>
            <a:ext cx="3560252" cy="1645920"/>
          </a:xfrm>
        </p:spPr>
        <p:txBody>
          <a:bodyPr>
            <a:normAutofit/>
          </a:bodyPr>
          <a:lstStyle/>
          <a:p>
            <a:r>
              <a:rPr lang="sv-SE" sz="3200"/>
              <a:t>Uppgift 7</a:t>
            </a:r>
            <a:endParaRPr lang="en-US"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Platshållare för innehåll 2">
            <a:extLst>
              <a:ext uri="{FF2B5EF4-FFF2-40B4-BE49-F238E27FC236}">
                <a16:creationId xmlns:a16="http://schemas.microsoft.com/office/drawing/2014/main" id="{C75F78DC-9C76-1CC1-D71C-C385C51D2324}"/>
              </a:ext>
            </a:extLst>
          </p:cNvPr>
          <p:cNvSpPr>
            <a:spLocks noGrp="1"/>
          </p:cNvSpPr>
          <p:nvPr>
            <p:ph idx="1"/>
          </p:nvPr>
        </p:nvSpPr>
        <p:spPr>
          <a:xfrm>
            <a:off x="5351164" y="586822"/>
            <a:ext cx="6002636" cy="1645920"/>
          </a:xfrm>
        </p:spPr>
        <p:txBody>
          <a:bodyPr anchor="ctr">
            <a:normAutofit/>
          </a:bodyPr>
          <a:lstStyle/>
          <a:p>
            <a:r>
              <a:rPr lang="sv-SE" sz="1300"/>
              <a:t>Jag skapar en funktion som tar in två variabler som argument, jag har döpt dessa till ”a” och ”b”. Funktion returnerar summan av dessa variabler. </a:t>
            </a:r>
          </a:p>
          <a:p>
            <a:endParaRPr lang="sv-SE" sz="1300"/>
          </a:p>
          <a:p>
            <a:r>
              <a:rPr lang="sv-SE" sz="1300"/>
              <a:t>Eftersom funktionen ovan är nästlad så kan jag skriver en till return statement in den yttre funktion där jag kan ange den nästlade funktionen med 2 parametrar, i detta fall 5 och 10. Skulle vi använda console.log() så skulle vi få tillbaka värdet 15. </a:t>
            </a:r>
            <a:endParaRPr lang="en-US" sz="1300"/>
          </a:p>
        </p:txBody>
      </p:sp>
      <p:pic>
        <p:nvPicPr>
          <p:cNvPr id="5" name="Bildobjekt 4">
            <a:extLst>
              <a:ext uri="{FF2B5EF4-FFF2-40B4-BE49-F238E27FC236}">
                <a16:creationId xmlns:a16="http://schemas.microsoft.com/office/drawing/2014/main" id="{D7C1793B-7D73-7DA3-B72F-94BE4F77869C}"/>
              </a:ext>
            </a:extLst>
          </p:cNvPr>
          <p:cNvPicPr>
            <a:picLocks noChangeAspect="1"/>
          </p:cNvPicPr>
          <p:nvPr/>
        </p:nvPicPr>
        <p:blipFill>
          <a:blip r:embed="rId2"/>
          <a:stretch>
            <a:fillRect/>
          </a:stretch>
        </p:blipFill>
        <p:spPr>
          <a:xfrm>
            <a:off x="557784" y="2759396"/>
            <a:ext cx="11164824" cy="3433184"/>
          </a:xfrm>
          <a:prstGeom prst="rect">
            <a:avLst/>
          </a:prstGeom>
        </p:spPr>
      </p:pic>
    </p:spTree>
    <p:extLst>
      <p:ext uri="{BB962C8B-B14F-4D97-AF65-F5344CB8AC3E}">
        <p14:creationId xmlns:p14="http://schemas.microsoft.com/office/powerpoint/2010/main" val="2223923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9BF20A91-2B41-D2C2-9BFA-46BB43BC487D}"/>
              </a:ext>
            </a:extLst>
          </p:cNvPr>
          <p:cNvSpPr>
            <a:spLocks noGrp="1"/>
          </p:cNvSpPr>
          <p:nvPr>
            <p:ph type="title"/>
          </p:nvPr>
        </p:nvSpPr>
        <p:spPr>
          <a:xfrm>
            <a:off x="6412091" y="501651"/>
            <a:ext cx="4395340" cy="810955"/>
          </a:xfrm>
        </p:spPr>
        <p:txBody>
          <a:bodyPr anchor="b">
            <a:normAutofit fontScale="90000"/>
          </a:bodyPr>
          <a:lstStyle/>
          <a:p>
            <a:r>
              <a:rPr lang="sv-SE" sz="5600" dirty="0"/>
              <a:t>Uppgift 8</a:t>
            </a:r>
            <a:endParaRPr lang="en-US" sz="5600" dirty="0"/>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Bildobjekt 4">
            <a:extLst>
              <a:ext uri="{FF2B5EF4-FFF2-40B4-BE49-F238E27FC236}">
                <a16:creationId xmlns:a16="http://schemas.microsoft.com/office/drawing/2014/main" id="{6ACF8433-49E8-B1BC-A881-50B539D4008A}"/>
              </a:ext>
            </a:extLst>
          </p:cNvPr>
          <p:cNvPicPr>
            <a:picLocks noChangeAspect="1"/>
          </p:cNvPicPr>
          <p:nvPr/>
        </p:nvPicPr>
        <p:blipFill>
          <a:blip r:embed="rId2"/>
          <a:stretch>
            <a:fillRect/>
          </a:stretch>
        </p:blipFill>
        <p:spPr>
          <a:xfrm>
            <a:off x="117987" y="188746"/>
            <a:ext cx="5515738" cy="6608868"/>
          </a:xfrm>
          <a:prstGeom prst="rect">
            <a:avLst/>
          </a:prstGeom>
        </p:spPr>
      </p:pic>
      <p:sp>
        <p:nvSpPr>
          <p:cNvPr id="3" name="Platshållare för innehåll 2">
            <a:extLst>
              <a:ext uri="{FF2B5EF4-FFF2-40B4-BE49-F238E27FC236}">
                <a16:creationId xmlns:a16="http://schemas.microsoft.com/office/drawing/2014/main" id="{9C5D58BA-28BE-5F79-A535-3C3649A001C2}"/>
              </a:ext>
            </a:extLst>
          </p:cNvPr>
          <p:cNvSpPr>
            <a:spLocks noGrp="1"/>
          </p:cNvSpPr>
          <p:nvPr>
            <p:ph idx="1"/>
          </p:nvPr>
        </p:nvSpPr>
        <p:spPr>
          <a:xfrm>
            <a:off x="6392583" y="1312606"/>
            <a:ext cx="4434721" cy="5043743"/>
          </a:xfrm>
        </p:spPr>
        <p:txBody>
          <a:bodyPr anchor="t">
            <a:normAutofit/>
          </a:bodyPr>
          <a:lstStyle/>
          <a:p>
            <a:r>
              <a:rPr lang="sv-SE" sz="2000" dirty="0">
                <a:solidFill>
                  <a:schemeClr val="tx1">
                    <a:alpha val="80000"/>
                  </a:schemeClr>
                </a:solidFill>
              </a:rPr>
              <a:t>Jag har skapat en </a:t>
            </a:r>
            <a:r>
              <a:rPr lang="sv-SE" sz="2000" dirty="0" err="1">
                <a:solidFill>
                  <a:schemeClr val="tx1">
                    <a:alpha val="80000"/>
                  </a:schemeClr>
                </a:solidFill>
              </a:rPr>
              <a:t>array</a:t>
            </a:r>
            <a:r>
              <a:rPr lang="sv-SE" sz="2000" dirty="0">
                <a:solidFill>
                  <a:schemeClr val="tx1">
                    <a:alpha val="80000"/>
                  </a:schemeClr>
                </a:solidFill>
              </a:rPr>
              <a:t> som innehåller 5 objekt, där varje objekt har två egenskaper, </a:t>
            </a:r>
            <a:r>
              <a:rPr lang="sv-SE" sz="2000" dirty="0" err="1">
                <a:solidFill>
                  <a:schemeClr val="tx1">
                    <a:alpha val="80000"/>
                  </a:schemeClr>
                </a:solidFill>
              </a:rPr>
              <a:t>name</a:t>
            </a:r>
            <a:r>
              <a:rPr lang="sv-SE" sz="2000" dirty="0">
                <a:solidFill>
                  <a:schemeClr val="tx1">
                    <a:alpha val="80000"/>
                  </a:schemeClr>
                </a:solidFill>
              </a:rPr>
              <a:t> och age. </a:t>
            </a:r>
          </a:p>
          <a:p>
            <a:endParaRPr lang="sv-SE" sz="2000" dirty="0">
              <a:solidFill>
                <a:schemeClr val="tx1">
                  <a:alpha val="80000"/>
                </a:schemeClr>
              </a:solidFill>
            </a:endParaRPr>
          </a:p>
          <a:p>
            <a:r>
              <a:rPr lang="sv-SE" sz="2000" dirty="0">
                <a:solidFill>
                  <a:schemeClr val="tx1">
                    <a:alpha val="80000"/>
                  </a:schemeClr>
                </a:solidFill>
              </a:rPr>
              <a:t>Sedan har jag skrivit en funktion som tar in </a:t>
            </a:r>
            <a:r>
              <a:rPr lang="sv-SE" sz="2000" dirty="0" err="1">
                <a:solidFill>
                  <a:schemeClr val="tx1">
                    <a:alpha val="80000"/>
                  </a:schemeClr>
                </a:solidFill>
              </a:rPr>
              <a:t>arrayen</a:t>
            </a:r>
            <a:r>
              <a:rPr lang="sv-SE" sz="2000" dirty="0">
                <a:solidFill>
                  <a:schemeClr val="tx1">
                    <a:alpha val="80000"/>
                  </a:schemeClr>
                </a:solidFill>
              </a:rPr>
              <a:t> som en argument och inuti funktionen finns det en </a:t>
            </a:r>
            <a:r>
              <a:rPr lang="sv-SE" sz="2000" dirty="0" err="1">
                <a:solidFill>
                  <a:schemeClr val="tx1">
                    <a:alpha val="80000"/>
                  </a:schemeClr>
                </a:solidFill>
              </a:rPr>
              <a:t>if</a:t>
            </a:r>
            <a:r>
              <a:rPr lang="sv-SE" sz="2000" dirty="0">
                <a:solidFill>
                  <a:schemeClr val="tx1">
                    <a:alpha val="80000"/>
                  </a:schemeClr>
                </a:solidFill>
              </a:rPr>
              <a:t>-sats som går igenom varje objekt och jämför specifikt age egenskapen. Om objektets age egenskap är mer än 30 så skrivs det ut i konsolen.</a:t>
            </a:r>
          </a:p>
          <a:p>
            <a:endParaRPr lang="sv-SE" sz="2000" dirty="0">
              <a:solidFill>
                <a:schemeClr val="tx1">
                  <a:alpha val="80000"/>
                </a:schemeClr>
              </a:solidFill>
            </a:endParaRPr>
          </a:p>
          <a:p>
            <a:r>
              <a:rPr lang="sv-SE" sz="2000" dirty="0">
                <a:solidFill>
                  <a:schemeClr val="tx1">
                    <a:alpha val="80000"/>
                  </a:schemeClr>
                </a:solidFill>
              </a:rPr>
              <a:t>Sedan kallar jag den funktionen och ange vår </a:t>
            </a:r>
            <a:r>
              <a:rPr lang="sv-SE" sz="2000" dirty="0" err="1">
                <a:solidFill>
                  <a:schemeClr val="tx1">
                    <a:alpha val="80000"/>
                  </a:schemeClr>
                </a:solidFill>
              </a:rPr>
              <a:t>array</a:t>
            </a:r>
            <a:r>
              <a:rPr lang="sv-SE" sz="2000" dirty="0">
                <a:solidFill>
                  <a:schemeClr val="tx1">
                    <a:alpha val="80000"/>
                  </a:schemeClr>
                </a:solidFill>
              </a:rPr>
              <a:t> som då innehåller 5 objekt. </a:t>
            </a:r>
            <a:endParaRPr lang="en-US" sz="2000" dirty="0">
              <a:solidFill>
                <a:schemeClr val="tx1">
                  <a:alpha val="80000"/>
                </a:schemeClr>
              </a:solidFill>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4434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09C13606-4998-98EF-5058-C7231E1C31D0}"/>
              </a:ext>
            </a:extLst>
          </p:cNvPr>
          <p:cNvSpPr>
            <a:spLocks noGrp="1"/>
          </p:cNvSpPr>
          <p:nvPr>
            <p:ph type="title"/>
          </p:nvPr>
        </p:nvSpPr>
        <p:spPr>
          <a:xfrm>
            <a:off x="6392583" y="349773"/>
            <a:ext cx="4395340" cy="973188"/>
          </a:xfrm>
        </p:spPr>
        <p:txBody>
          <a:bodyPr anchor="b">
            <a:normAutofit/>
          </a:bodyPr>
          <a:lstStyle/>
          <a:p>
            <a:r>
              <a:rPr lang="sv-SE" sz="5600" dirty="0"/>
              <a:t>Uppgift 9</a:t>
            </a:r>
            <a:endParaRPr lang="en-US" sz="5600" dirty="0"/>
          </a:p>
        </p:txBody>
      </p:sp>
      <p:sp>
        <p:nvSpPr>
          <p:cNvPr id="20" name="Rectangle 1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Bildobjekt 12">
            <a:extLst>
              <a:ext uri="{FF2B5EF4-FFF2-40B4-BE49-F238E27FC236}">
                <a16:creationId xmlns:a16="http://schemas.microsoft.com/office/drawing/2014/main" id="{D7C9B614-2DC2-9E76-FA18-ED4D622C5B1E}"/>
              </a:ext>
            </a:extLst>
          </p:cNvPr>
          <p:cNvPicPr>
            <a:picLocks noChangeAspect="1"/>
          </p:cNvPicPr>
          <p:nvPr/>
        </p:nvPicPr>
        <p:blipFill>
          <a:blip r:embed="rId2"/>
          <a:stretch>
            <a:fillRect/>
          </a:stretch>
        </p:blipFill>
        <p:spPr>
          <a:xfrm>
            <a:off x="279143" y="1718919"/>
            <a:ext cx="5221625" cy="3420163"/>
          </a:xfrm>
          <a:prstGeom prst="rect">
            <a:avLst/>
          </a:prstGeom>
        </p:spPr>
      </p:pic>
      <p:sp>
        <p:nvSpPr>
          <p:cNvPr id="3" name="Platshållare för innehåll 2">
            <a:extLst>
              <a:ext uri="{FF2B5EF4-FFF2-40B4-BE49-F238E27FC236}">
                <a16:creationId xmlns:a16="http://schemas.microsoft.com/office/drawing/2014/main" id="{6B714958-E7C4-59CF-96CF-12D37A3D04EB}"/>
              </a:ext>
            </a:extLst>
          </p:cNvPr>
          <p:cNvSpPr>
            <a:spLocks noGrp="1"/>
          </p:cNvSpPr>
          <p:nvPr>
            <p:ph idx="1"/>
          </p:nvPr>
        </p:nvSpPr>
        <p:spPr>
          <a:xfrm>
            <a:off x="6392583" y="1322962"/>
            <a:ext cx="4434721" cy="5033388"/>
          </a:xfrm>
        </p:spPr>
        <p:txBody>
          <a:bodyPr anchor="t">
            <a:normAutofit lnSpcReduction="10000"/>
          </a:bodyPr>
          <a:lstStyle/>
          <a:p>
            <a:r>
              <a:rPr lang="sv-SE" sz="1600" dirty="0">
                <a:solidFill>
                  <a:schemeClr val="tx1">
                    <a:alpha val="80000"/>
                  </a:schemeClr>
                </a:solidFill>
              </a:rPr>
              <a:t>Jag börjar med att skapa en </a:t>
            </a:r>
            <a:r>
              <a:rPr lang="sv-SE" sz="1600" dirty="0" err="1">
                <a:solidFill>
                  <a:schemeClr val="tx1">
                    <a:alpha val="80000"/>
                  </a:schemeClr>
                </a:solidFill>
              </a:rPr>
              <a:t>array</a:t>
            </a:r>
            <a:r>
              <a:rPr lang="sv-SE" sz="1600" dirty="0">
                <a:solidFill>
                  <a:schemeClr val="tx1">
                    <a:alpha val="80000"/>
                  </a:schemeClr>
                </a:solidFill>
              </a:rPr>
              <a:t> som innehåller olika siffror samt en tom </a:t>
            </a:r>
            <a:r>
              <a:rPr lang="sv-SE" sz="1600" dirty="0" err="1">
                <a:solidFill>
                  <a:schemeClr val="tx1">
                    <a:alpha val="80000"/>
                  </a:schemeClr>
                </a:solidFill>
              </a:rPr>
              <a:t>array</a:t>
            </a:r>
            <a:r>
              <a:rPr lang="sv-SE" sz="1600" dirty="0">
                <a:solidFill>
                  <a:schemeClr val="tx1">
                    <a:alpha val="80000"/>
                  </a:schemeClr>
                </a:solidFill>
              </a:rPr>
              <a:t> for jämna tal och en tom </a:t>
            </a:r>
            <a:r>
              <a:rPr lang="sv-SE" sz="1600" dirty="0" err="1">
                <a:solidFill>
                  <a:schemeClr val="tx1">
                    <a:alpha val="80000"/>
                  </a:schemeClr>
                </a:solidFill>
              </a:rPr>
              <a:t>array</a:t>
            </a:r>
            <a:r>
              <a:rPr lang="sv-SE" sz="1600" dirty="0">
                <a:solidFill>
                  <a:schemeClr val="tx1">
                    <a:alpha val="80000"/>
                  </a:schemeClr>
                </a:solidFill>
              </a:rPr>
              <a:t> för udda tal. </a:t>
            </a:r>
          </a:p>
          <a:p>
            <a:r>
              <a:rPr lang="sv-SE" sz="1600" dirty="0">
                <a:solidFill>
                  <a:schemeClr val="tx1">
                    <a:alpha val="80000"/>
                  </a:schemeClr>
                </a:solidFill>
              </a:rPr>
              <a:t>Sedan skapar jag en funktion som tar in en </a:t>
            </a:r>
            <a:r>
              <a:rPr lang="sv-SE" sz="1600" dirty="0" err="1">
                <a:solidFill>
                  <a:schemeClr val="tx1">
                    <a:alpha val="80000"/>
                  </a:schemeClr>
                </a:solidFill>
              </a:rPr>
              <a:t>array</a:t>
            </a:r>
            <a:r>
              <a:rPr lang="sv-SE" sz="1600" dirty="0">
                <a:solidFill>
                  <a:schemeClr val="tx1">
                    <a:alpha val="80000"/>
                  </a:schemeClr>
                </a:solidFill>
              </a:rPr>
              <a:t> som argument och inuti den funktionen finns det en </a:t>
            </a:r>
            <a:r>
              <a:rPr lang="sv-SE" sz="1600" dirty="0" err="1">
                <a:solidFill>
                  <a:schemeClr val="tx1">
                    <a:alpha val="80000"/>
                  </a:schemeClr>
                </a:solidFill>
              </a:rPr>
              <a:t>if</a:t>
            </a:r>
            <a:r>
              <a:rPr lang="sv-SE" sz="1600" dirty="0">
                <a:solidFill>
                  <a:schemeClr val="tx1">
                    <a:alpha val="80000"/>
                  </a:schemeClr>
                </a:solidFill>
              </a:rPr>
              <a:t>-sats. If-satsen använder sig av </a:t>
            </a:r>
            <a:r>
              <a:rPr lang="sv-SE" sz="1600" dirty="0" err="1">
                <a:solidFill>
                  <a:schemeClr val="tx1">
                    <a:alpha val="80000"/>
                  </a:schemeClr>
                </a:solidFill>
              </a:rPr>
              <a:t>modules</a:t>
            </a:r>
            <a:r>
              <a:rPr lang="sv-SE" sz="1600" dirty="0">
                <a:solidFill>
                  <a:schemeClr val="tx1">
                    <a:alpha val="80000"/>
                  </a:schemeClr>
                </a:solidFill>
              </a:rPr>
              <a:t> operatorn som delar siffran med 2, om siffran vi delar i 2 delas jämnt, d.v.s. att det inte blir någon siffra över, då vet jag att siffran är jämn och jag använder push() metoden på </a:t>
            </a:r>
            <a:r>
              <a:rPr lang="sv-SE" sz="1600" dirty="0" err="1">
                <a:solidFill>
                  <a:schemeClr val="tx1">
                    <a:alpha val="80000"/>
                  </a:schemeClr>
                </a:solidFill>
              </a:rPr>
              <a:t>arrayen</a:t>
            </a:r>
            <a:r>
              <a:rPr lang="sv-SE" sz="1600" dirty="0">
                <a:solidFill>
                  <a:schemeClr val="tx1">
                    <a:alpha val="80000"/>
                  </a:schemeClr>
                </a:solidFill>
              </a:rPr>
              <a:t> som innehåller jämna tal för att lägga till denna siffra i </a:t>
            </a:r>
            <a:r>
              <a:rPr lang="sv-SE" sz="1600" dirty="0" err="1">
                <a:solidFill>
                  <a:schemeClr val="tx1">
                    <a:alpha val="80000"/>
                  </a:schemeClr>
                </a:solidFill>
              </a:rPr>
              <a:t>arrayen</a:t>
            </a:r>
            <a:r>
              <a:rPr lang="sv-SE" sz="1600" dirty="0">
                <a:solidFill>
                  <a:schemeClr val="tx1">
                    <a:alpha val="80000"/>
                  </a:schemeClr>
                </a:solidFill>
              </a:rPr>
              <a:t>.</a:t>
            </a:r>
          </a:p>
          <a:p>
            <a:r>
              <a:rPr lang="sv-SE" sz="1600" dirty="0">
                <a:solidFill>
                  <a:schemeClr val="tx1">
                    <a:alpha val="80000"/>
                  </a:schemeClr>
                </a:solidFill>
              </a:rPr>
              <a:t>Om siffran som delas med </a:t>
            </a:r>
            <a:r>
              <a:rPr lang="sv-SE" sz="1600" dirty="0" err="1">
                <a:solidFill>
                  <a:schemeClr val="tx1">
                    <a:alpha val="80000"/>
                  </a:schemeClr>
                </a:solidFill>
              </a:rPr>
              <a:t>modules</a:t>
            </a:r>
            <a:r>
              <a:rPr lang="sv-SE" sz="1600" dirty="0">
                <a:solidFill>
                  <a:schemeClr val="tx1">
                    <a:alpha val="80000"/>
                  </a:schemeClr>
                </a:solidFill>
              </a:rPr>
              <a:t> operatorn skulle ha en siffra över t.ex. 31%2 skulle ge resultatet 1, som i detta fall blir överskottet av uträkningen, då vet jag att siffran vi delat är udda och då använder jag push() metoden på </a:t>
            </a:r>
            <a:r>
              <a:rPr lang="sv-SE" sz="1600" dirty="0" err="1">
                <a:solidFill>
                  <a:schemeClr val="tx1">
                    <a:alpha val="80000"/>
                  </a:schemeClr>
                </a:solidFill>
              </a:rPr>
              <a:t>arrayen</a:t>
            </a:r>
            <a:r>
              <a:rPr lang="sv-SE" sz="1600" dirty="0">
                <a:solidFill>
                  <a:schemeClr val="tx1">
                    <a:alpha val="80000"/>
                  </a:schemeClr>
                </a:solidFill>
              </a:rPr>
              <a:t> som ska innehålla udda siffror och lägger till den där. </a:t>
            </a:r>
          </a:p>
          <a:p>
            <a:r>
              <a:rPr lang="sv-SE" sz="1600" dirty="0">
                <a:solidFill>
                  <a:schemeClr val="tx1">
                    <a:alpha val="80000"/>
                  </a:schemeClr>
                </a:solidFill>
              </a:rPr>
              <a:t>Sedan kallar jag på denna funktion och lägger in vår </a:t>
            </a:r>
            <a:r>
              <a:rPr lang="sv-SE" sz="1600" dirty="0" err="1">
                <a:solidFill>
                  <a:schemeClr val="tx1">
                    <a:alpha val="80000"/>
                  </a:schemeClr>
                </a:solidFill>
              </a:rPr>
              <a:t>array</a:t>
            </a:r>
            <a:r>
              <a:rPr lang="sv-SE" sz="1600" dirty="0">
                <a:solidFill>
                  <a:schemeClr val="tx1">
                    <a:alpha val="80000"/>
                  </a:schemeClr>
                </a:solidFill>
              </a:rPr>
              <a:t> av siffror som ska sorteras.</a:t>
            </a:r>
          </a:p>
          <a:p>
            <a:endParaRPr lang="sv-SE" sz="1100" dirty="0">
              <a:solidFill>
                <a:schemeClr val="tx1">
                  <a:alpha val="80000"/>
                </a:schemeClr>
              </a:solidFill>
            </a:endParaRPr>
          </a:p>
        </p:txBody>
      </p:sp>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967748"/>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745</Words>
  <Application>Microsoft Office PowerPoint</Application>
  <PresentationFormat>Bredbild</PresentationFormat>
  <Paragraphs>40</Paragraphs>
  <Slides>10</Slides>
  <Notes>0</Notes>
  <HiddenSlides>0</HiddenSlides>
  <MMClips>0</MMClips>
  <ScaleCrop>false</ScaleCrop>
  <HeadingPairs>
    <vt:vector size="6" baseType="variant">
      <vt:variant>
        <vt:lpstr>Använt teckensnitt</vt:lpstr>
      </vt:variant>
      <vt:variant>
        <vt:i4>4</vt:i4>
      </vt:variant>
      <vt:variant>
        <vt:lpstr>Tema</vt:lpstr>
      </vt:variant>
      <vt:variant>
        <vt:i4>1</vt:i4>
      </vt:variant>
      <vt:variant>
        <vt:lpstr>Bildrubriker</vt:lpstr>
      </vt:variant>
      <vt:variant>
        <vt:i4>10</vt:i4>
      </vt:variant>
    </vt:vector>
  </HeadingPairs>
  <TitlesOfParts>
    <vt:vector size="15" baseType="lpstr">
      <vt:lpstr>Aptos</vt:lpstr>
      <vt:lpstr>Aptos Display</vt:lpstr>
      <vt:lpstr>Arial</vt:lpstr>
      <vt:lpstr>Calibri</vt:lpstr>
      <vt:lpstr>Office-tema</vt:lpstr>
      <vt:lpstr>Uppgift 1</vt:lpstr>
      <vt:lpstr>Uppgift 2</vt:lpstr>
      <vt:lpstr>Uppgift 3</vt:lpstr>
      <vt:lpstr>Uppgift 4</vt:lpstr>
      <vt:lpstr>Uppgift 5</vt:lpstr>
      <vt:lpstr>Uppgift 6</vt:lpstr>
      <vt:lpstr>Uppgift 7</vt:lpstr>
      <vt:lpstr>Uppgift 8</vt:lpstr>
      <vt:lpstr>Uppgift 9</vt:lpstr>
      <vt:lpstr>Uppgift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Malbards</dc:creator>
  <cp:lastModifiedBy>Chris Malbards</cp:lastModifiedBy>
  <cp:revision>2</cp:revision>
  <dcterms:created xsi:type="dcterms:W3CDTF">2025-05-10T12:16:07Z</dcterms:created>
  <dcterms:modified xsi:type="dcterms:W3CDTF">2025-05-10T12:30:26Z</dcterms:modified>
</cp:coreProperties>
</file>