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94660"/>
  </p:normalViewPr>
  <p:slideViewPr>
    <p:cSldViewPr snapToGrid="0">
      <p:cViewPr varScale="1">
        <p:scale>
          <a:sx n="46" d="100"/>
          <a:sy n="46" d="100"/>
        </p:scale>
        <p:origin x="67"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5354-30DD-43C1-00E0-299E20480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99833-F034-998A-A0CF-086266995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0988D0-140A-5D06-650D-B3BB68E35F86}"/>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5" name="Footer Placeholder 4">
            <a:extLst>
              <a:ext uri="{FF2B5EF4-FFF2-40B4-BE49-F238E27FC236}">
                <a16:creationId xmlns:a16="http://schemas.microsoft.com/office/drawing/2014/main" id="{410587A5-6ADB-5FB1-89BC-26FD9E538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AAB28-48F7-5CDD-FC02-583FC074A1A0}"/>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309054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14EF-015D-6D7E-FC77-248FDFDC1C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25273-AB73-F5BB-432F-5644626C4D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C1DAE-E660-1CE3-3D16-028319687BCD}"/>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5" name="Footer Placeholder 4">
            <a:extLst>
              <a:ext uri="{FF2B5EF4-FFF2-40B4-BE49-F238E27FC236}">
                <a16:creationId xmlns:a16="http://schemas.microsoft.com/office/drawing/2014/main" id="{D62A5648-401A-F763-7518-A3DB79037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AF506-ABB1-328A-159E-FF84090A4442}"/>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337478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AFFEF-0A97-6CA0-56DF-A0DA9793B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F6DF8-B2F7-2237-43E0-5C5235DA6A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985CC-8717-14DD-3C8F-FB53125CD0A1}"/>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5" name="Footer Placeholder 4">
            <a:extLst>
              <a:ext uri="{FF2B5EF4-FFF2-40B4-BE49-F238E27FC236}">
                <a16:creationId xmlns:a16="http://schemas.microsoft.com/office/drawing/2014/main" id="{45107BC9-BCE8-15C4-2680-9937552BA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7073F-3289-C8B5-7232-21942720AE67}"/>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25288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4234-5FFF-E506-009A-038364E6C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81F5B-38AC-DF15-CBC4-878911E50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7CA36-4670-FFB5-58A8-64E1FE097910}"/>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5" name="Footer Placeholder 4">
            <a:extLst>
              <a:ext uri="{FF2B5EF4-FFF2-40B4-BE49-F238E27FC236}">
                <a16:creationId xmlns:a16="http://schemas.microsoft.com/office/drawing/2014/main" id="{935D3AC8-DC33-7304-E3E7-938F70827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E49D6-6115-C6AF-ECAB-D9C370EF745C}"/>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144557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FFE1-1F93-6D12-5DF3-F8F22E55F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2EC41D-53E3-715D-B974-8D9BB49AC9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4E543-B102-26D9-85FC-C90B1FA10460}"/>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5" name="Footer Placeholder 4">
            <a:extLst>
              <a:ext uri="{FF2B5EF4-FFF2-40B4-BE49-F238E27FC236}">
                <a16:creationId xmlns:a16="http://schemas.microsoft.com/office/drawing/2014/main" id="{A2AA8615-74E2-868B-5653-E78E2F6C0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189F1-FEA3-8EE3-21DC-A316DA9DF509}"/>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248316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E19-C8A3-0B75-CDA6-610A353DC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B2627-D77D-5B8A-20A8-7D308A605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B458-3BCC-6ECC-7513-3B40FE9D1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3BE75-BB95-3B78-65FC-EFFB4C57305D}"/>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6" name="Footer Placeholder 5">
            <a:extLst>
              <a:ext uri="{FF2B5EF4-FFF2-40B4-BE49-F238E27FC236}">
                <a16:creationId xmlns:a16="http://schemas.microsoft.com/office/drawing/2014/main" id="{9DE86FCA-56FA-5F91-3751-5D2175B4C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21D5E1-C488-9677-C547-D372E4248C92}"/>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412383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56A-D7BE-8216-FC31-9A0829876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FDDEFF-986C-D395-9262-730637C6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192A8F-3B86-B5B9-8B3E-5B31C5FC0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92633-40D1-631A-510C-7A89E00DBC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3E042-9EF5-3021-B38B-72C47FCAA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826359-536C-F97E-DC3F-9D8DF6135954}"/>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8" name="Footer Placeholder 7">
            <a:extLst>
              <a:ext uri="{FF2B5EF4-FFF2-40B4-BE49-F238E27FC236}">
                <a16:creationId xmlns:a16="http://schemas.microsoft.com/office/drawing/2014/main" id="{B84FA91D-DEB4-14C0-EA7C-DFCEB2FC6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46B5E-2599-248D-6679-E6C9CB2C4193}"/>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137622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D3E4-6BD2-86FD-4E46-E9D53CB06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4582F-AB22-246E-D273-073856075949}"/>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4" name="Footer Placeholder 3">
            <a:extLst>
              <a:ext uri="{FF2B5EF4-FFF2-40B4-BE49-F238E27FC236}">
                <a16:creationId xmlns:a16="http://schemas.microsoft.com/office/drawing/2014/main" id="{E5E112F5-8DB7-9C90-F371-141EC9A6A9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F702A-C539-E9A4-A698-A522799730A0}"/>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18951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A4053-7F29-71EC-ECE2-9234156421AF}"/>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3" name="Footer Placeholder 2">
            <a:extLst>
              <a:ext uri="{FF2B5EF4-FFF2-40B4-BE49-F238E27FC236}">
                <a16:creationId xmlns:a16="http://schemas.microsoft.com/office/drawing/2014/main" id="{20BA4D90-A387-0BC0-E2E0-CA9AE2C3F8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94D8D-A3EF-3833-CF7C-75F6B28D750E}"/>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382324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3B38-92AF-7D46-08BD-7274348D7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EC531-F78C-81B2-954A-93E1F4D7A2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D7C299-62C7-4355-E4A2-876E0234B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E86A5-C979-5864-4E64-AD44EA52BCA0}"/>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6" name="Footer Placeholder 5">
            <a:extLst>
              <a:ext uri="{FF2B5EF4-FFF2-40B4-BE49-F238E27FC236}">
                <a16:creationId xmlns:a16="http://schemas.microsoft.com/office/drawing/2014/main" id="{4240161A-A745-52BA-C8C8-EDC1C134A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4E932-6F9C-8D4A-92EE-13EAD77D3F80}"/>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65102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DBFC-5BC4-3C63-0CB5-F148CF97B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0DC333-D7F6-B051-3662-32F205E40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19AA5-438F-B806-96F2-C9E039504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14238-22A3-FB34-5263-455BF011FAD3}"/>
              </a:ext>
            </a:extLst>
          </p:cNvPr>
          <p:cNvSpPr>
            <a:spLocks noGrp="1"/>
          </p:cNvSpPr>
          <p:nvPr>
            <p:ph type="dt" sz="half" idx="10"/>
          </p:nvPr>
        </p:nvSpPr>
        <p:spPr/>
        <p:txBody>
          <a:bodyPr/>
          <a:lstStyle/>
          <a:p>
            <a:fld id="{6AAB74D8-19D2-46E6-AE74-E0215BB19110}" type="datetimeFigureOut">
              <a:rPr lang="en-US" smtClean="0"/>
              <a:t>5/20/2024</a:t>
            </a:fld>
            <a:endParaRPr lang="en-US"/>
          </a:p>
        </p:txBody>
      </p:sp>
      <p:sp>
        <p:nvSpPr>
          <p:cNvPr id="6" name="Footer Placeholder 5">
            <a:extLst>
              <a:ext uri="{FF2B5EF4-FFF2-40B4-BE49-F238E27FC236}">
                <a16:creationId xmlns:a16="http://schemas.microsoft.com/office/drawing/2014/main" id="{86308DC1-FC57-A2D8-DC2C-2EA232FD5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015CF-D055-4E18-3A25-F63A94E46C3B}"/>
              </a:ext>
            </a:extLst>
          </p:cNvPr>
          <p:cNvSpPr>
            <a:spLocks noGrp="1"/>
          </p:cNvSpPr>
          <p:nvPr>
            <p:ph type="sldNum" sz="quarter" idx="12"/>
          </p:nvPr>
        </p:nvSpPr>
        <p:spPr/>
        <p:txBody>
          <a:bodyPr/>
          <a:lstStyle/>
          <a:p>
            <a:fld id="{293FC78B-1D65-4E3D-8188-4E6426987A5C}" type="slidenum">
              <a:rPr lang="en-US" smtClean="0"/>
              <a:t>‹#›</a:t>
            </a:fld>
            <a:endParaRPr lang="en-US"/>
          </a:p>
        </p:txBody>
      </p:sp>
    </p:spTree>
    <p:extLst>
      <p:ext uri="{BB962C8B-B14F-4D97-AF65-F5344CB8AC3E}">
        <p14:creationId xmlns:p14="http://schemas.microsoft.com/office/powerpoint/2010/main" val="22885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97C2D-7B80-C315-EB94-F3957436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D7B5D1-BD94-5A01-AAD8-C99556470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B5BA-1987-9EFD-19AB-E1BF465C4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AB74D8-19D2-46E6-AE74-E0215BB19110}" type="datetimeFigureOut">
              <a:rPr lang="en-US" smtClean="0"/>
              <a:t>5/20/2024</a:t>
            </a:fld>
            <a:endParaRPr lang="en-US"/>
          </a:p>
        </p:txBody>
      </p:sp>
      <p:sp>
        <p:nvSpPr>
          <p:cNvPr id="5" name="Footer Placeholder 4">
            <a:extLst>
              <a:ext uri="{FF2B5EF4-FFF2-40B4-BE49-F238E27FC236}">
                <a16:creationId xmlns:a16="http://schemas.microsoft.com/office/drawing/2014/main" id="{CCF94293-8EE9-973F-CE95-EE3FBC1AC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91BB8F-9532-987F-F3A3-FF2F604CA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3FC78B-1D65-4E3D-8188-4E6426987A5C}" type="slidenum">
              <a:rPr lang="en-US" smtClean="0"/>
              <a:t>‹#›</a:t>
            </a:fld>
            <a:endParaRPr lang="en-US"/>
          </a:p>
        </p:txBody>
      </p:sp>
    </p:spTree>
    <p:extLst>
      <p:ext uri="{BB962C8B-B14F-4D97-AF65-F5344CB8AC3E}">
        <p14:creationId xmlns:p14="http://schemas.microsoft.com/office/powerpoint/2010/main" val="3558877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AB19-795E-C31F-4065-B02413661404}"/>
              </a:ext>
            </a:extLst>
          </p:cNvPr>
          <p:cNvSpPr>
            <a:spLocks noGrp="1"/>
          </p:cNvSpPr>
          <p:nvPr>
            <p:ph type="ctrTitle"/>
          </p:nvPr>
        </p:nvSpPr>
        <p:spPr/>
        <p:txBody>
          <a:bodyPr/>
          <a:lstStyle/>
          <a:p>
            <a:r>
              <a:rPr lang="en-US" dirty="0"/>
              <a:t>CS 171 Ch 10</a:t>
            </a:r>
          </a:p>
        </p:txBody>
      </p:sp>
      <p:sp>
        <p:nvSpPr>
          <p:cNvPr id="3" name="Subtitle 2">
            <a:extLst>
              <a:ext uri="{FF2B5EF4-FFF2-40B4-BE49-F238E27FC236}">
                <a16:creationId xmlns:a16="http://schemas.microsoft.com/office/drawing/2014/main" id="{D9DC5614-264B-3F80-7D9F-EB6EE8F46CA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58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1FE5-9B1E-68ED-4B42-E40D90559F7A}"/>
              </a:ext>
            </a:extLst>
          </p:cNvPr>
          <p:cNvSpPr>
            <a:spLocks noGrp="1"/>
          </p:cNvSpPr>
          <p:nvPr>
            <p:ph type="title"/>
          </p:nvPr>
        </p:nvSpPr>
        <p:spPr/>
        <p:txBody>
          <a:bodyPr/>
          <a:lstStyle/>
          <a:p>
            <a:r>
              <a:rPr lang="en-US" dirty="0"/>
              <a:t>“Ability to deal with noisy data”</a:t>
            </a:r>
          </a:p>
        </p:txBody>
      </p:sp>
      <p:sp>
        <p:nvSpPr>
          <p:cNvPr id="3" name="Content Placeholder 2">
            <a:extLst>
              <a:ext uri="{FF2B5EF4-FFF2-40B4-BE49-F238E27FC236}">
                <a16:creationId xmlns:a16="http://schemas.microsoft.com/office/drawing/2014/main" id="{04298952-EB67-EDE4-0CBE-E42FAA2C813E}"/>
              </a:ext>
            </a:extLst>
          </p:cNvPr>
          <p:cNvSpPr>
            <a:spLocks noGrp="1"/>
          </p:cNvSpPr>
          <p:nvPr>
            <p:ph idx="1"/>
          </p:nvPr>
        </p:nvSpPr>
        <p:spPr/>
        <p:txBody>
          <a:bodyPr/>
          <a:lstStyle/>
          <a:p>
            <a:r>
              <a:rPr lang="en-US" dirty="0"/>
              <a:t>Most real-world sets contain outliers and/or missing, unknown, or erroneous data. Sensor readings for example, are often noisy-some readings may be inaccurate due to the sensing mechanisms, and some readings may be erroneous due to interferences from surrounding transient objects.</a:t>
            </a:r>
          </a:p>
          <a:p>
            <a:r>
              <a:rPr lang="en-US" dirty="0"/>
              <a:t>Clustering algorithms can be sensitive to such noise and may product poor-quality clusters.</a:t>
            </a:r>
          </a:p>
          <a:p>
            <a:r>
              <a:rPr lang="en-US" dirty="0"/>
              <a:t>Therefore, we need clustering methods that are robust to noise</a:t>
            </a:r>
          </a:p>
        </p:txBody>
      </p:sp>
    </p:spTree>
    <p:extLst>
      <p:ext uri="{BB962C8B-B14F-4D97-AF65-F5344CB8AC3E}">
        <p14:creationId xmlns:p14="http://schemas.microsoft.com/office/powerpoint/2010/main" val="7197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E6FF-91AF-4AAC-3612-CE2B21FAF851}"/>
              </a:ext>
            </a:extLst>
          </p:cNvPr>
          <p:cNvSpPr>
            <a:spLocks noGrp="1"/>
          </p:cNvSpPr>
          <p:nvPr>
            <p:ph type="title"/>
          </p:nvPr>
        </p:nvSpPr>
        <p:spPr/>
        <p:txBody>
          <a:bodyPr/>
          <a:lstStyle/>
          <a:p>
            <a:r>
              <a:rPr lang="en-US" dirty="0"/>
              <a:t>“Incremental clustering and insensitivity to input order”</a:t>
            </a:r>
          </a:p>
        </p:txBody>
      </p:sp>
      <p:sp>
        <p:nvSpPr>
          <p:cNvPr id="3" name="Content Placeholder 2">
            <a:extLst>
              <a:ext uri="{FF2B5EF4-FFF2-40B4-BE49-F238E27FC236}">
                <a16:creationId xmlns:a16="http://schemas.microsoft.com/office/drawing/2014/main" id="{18B5CB4B-5D40-E580-120E-DF62E619A558}"/>
              </a:ext>
            </a:extLst>
          </p:cNvPr>
          <p:cNvSpPr>
            <a:spLocks noGrp="1"/>
          </p:cNvSpPr>
          <p:nvPr>
            <p:ph idx="1"/>
          </p:nvPr>
        </p:nvSpPr>
        <p:spPr/>
        <p:txBody>
          <a:bodyPr/>
          <a:lstStyle/>
          <a:p>
            <a:r>
              <a:rPr lang="en-US" dirty="0"/>
              <a:t>In many applications, incremental updates (representing newer data) may arrive at any time. Some clustering algorithms cannot incorporate incremental updates into existing, clustering structures and instead, have to recompute a new clustering from scratch. Clustering algorithms may also be sensitive to the input data order. That is, given a set of data objects, clustering algorithms may return dramatically different clustering's depending on the order in which the objects are presented. Incremental clustering algorithms and algorithms that are insensitive to the input order are needed.</a:t>
            </a:r>
          </a:p>
        </p:txBody>
      </p:sp>
    </p:spTree>
    <p:extLst>
      <p:ext uri="{BB962C8B-B14F-4D97-AF65-F5344CB8AC3E}">
        <p14:creationId xmlns:p14="http://schemas.microsoft.com/office/powerpoint/2010/main" val="205253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1D9A-2E74-B261-061C-AD9FC61522DF}"/>
              </a:ext>
            </a:extLst>
          </p:cNvPr>
          <p:cNvSpPr>
            <a:spLocks noGrp="1"/>
          </p:cNvSpPr>
          <p:nvPr>
            <p:ph type="title"/>
          </p:nvPr>
        </p:nvSpPr>
        <p:spPr/>
        <p:txBody>
          <a:bodyPr/>
          <a:lstStyle/>
          <a:p>
            <a:r>
              <a:rPr lang="en-US" dirty="0"/>
              <a:t>“Capability of clustering high-dimensionality data”</a:t>
            </a:r>
          </a:p>
        </p:txBody>
      </p:sp>
      <p:sp>
        <p:nvSpPr>
          <p:cNvPr id="3" name="Content Placeholder 2">
            <a:extLst>
              <a:ext uri="{FF2B5EF4-FFF2-40B4-BE49-F238E27FC236}">
                <a16:creationId xmlns:a16="http://schemas.microsoft.com/office/drawing/2014/main" id="{D1F654E7-3EAF-026C-4F41-1CBA85372D76}"/>
              </a:ext>
            </a:extLst>
          </p:cNvPr>
          <p:cNvSpPr>
            <a:spLocks noGrp="1"/>
          </p:cNvSpPr>
          <p:nvPr>
            <p:ph idx="1"/>
          </p:nvPr>
        </p:nvSpPr>
        <p:spPr/>
        <p:txBody>
          <a:bodyPr/>
          <a:lstStyle/>
          <a:p>
            <a:r>
              <a:rPr lang="en-US" dirty="0"/>
              <a:t>A data set can contain numerous dimensions or attributes. When clustering documents, for example, each keyword can be regarded as a dimension, and there are often thousands of keywords. Most clustering algorithms are good at handling low-dimensional data such as data sets involving only two or three dimensions. Finding clusters of data objects in a high dimensional space is challenging, especially considering that such data can be very sparse and highly skewed </a:t>
            </a:r>
          </a:p>
        </p:txBody>
      </p:sp>
    </p:spTree>
    <p:extLst>
      <p:ext uri="{BB962C8B-B14F-4D97-AF65-F5344CB8AC3E}">
        <p14:creationId xmlns:p14="http://schemas.microsoft.com/office/powerpoint/2010/main" val="45778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01CC-5768-EF63-9BF9-B72942E996A1}"/>
              </a:ext>
            </a:extLst>
          </p:cNvPr>
          <p:cNvSpPr>
            <a:spLocks noGrp="1"/>
          </p:cNvSpPr>
          <p:nvPr>
            <p:ph type="title"/>
          </p:nvPr>
        </p:nvSpPr>
        <p:spPr/>
        <p:txBody>
          <a:bodyPr/>
          <a:lstStyle/>
          <a:p>
            <a:r>
              <a:rPr lang="en-US" dirty="0"/>
              <a:t>“Constraint-based clustering”</a:t>
            </a:r>
          </a:p>
        </p:txBody>
      </p:sp>
      <p:sp>
        <p:nvSpPr>
          <p:cNvPr id="3" name="Content Placeholder 2">
            <a:extLst>
              <a:ext uri="{FF2B5EF4-FFF2-40B4-BE49-F238E27FC236}">
                <a16:creationId xmlns:a16="http://schemas.microsoft.com/office/drawing/2014/main" id="{43A1CEEA-C840-BE3F-F688-8CC3FCAEFFDC}"/>
              </a:ext>
            </a:extLst>
          </p:cNvPr>
          <p:cNvSpPr>
            <a:spLocks noGrp="1"/>
          </p:cNvSpPr>
          <p:nvPr>
            <p:ph idx="1"/>
          </p:nvPr>
        </p:nvSpPr>
        <p:spPr/>
        <p:txBody>
          <a:bodyPr/>
          <a:lstStyle/>
          <a:p>
            <a:r>
              <a:rPr lang="en-US" dirty="0"/>
              <a:t>Real-world applications may need to perform clustering under various kinds of constraints. </a:t>
            </a:r>
          </a:p>
          <a:p>
            <a:r>
              <a:rPr lang="en-US" dirty="0"/>
              <a:t>Suppose that your job is to choose the locations for a given number of new automatic teller machines (ATM) in a city.</a:t>
            </a:r>
          </a:p>
          <a:p>
            <a:r>
              <a:rPr lang="en-US" dirty="0"/>
              <a:t>To decide upon this, you may cluster households whole considering constraints such as the city’s rivers and highway networks and the types and number of customers per cluster.</a:t>
            </a:r>
          </a:p>
          <a:p>
            <a:r>
              <a:rPr lang="en-US" dirty="0"/>
              <a:t>A challenging task is to find data groups with good clustering behavior that satisfy specified constraints</a:t>
            </a:r>
          </a:p>
        </p:txBody>
      </p:sp>
    </p:spTree>
    <p:extLst>
      <p:ext uri="{BB962C8B-B14F-4D97-AF65-F5344CB8AC3E}">
        <p14:creationId xmlns:p14="http://schemas.microsoft.com/office/powerpoint/2010/main" val="245438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EE1C-A0E7-7F8D-EE0C-87368998303B}"/>
              </a:ext>
            </a:extLst>
          </p:cNvPr>
          <p:cNvSpPr>
            <a:spLocks noGrp="1"/>
          </p:cNvSpPr>
          <p:nvPr>
            <p:ph type="title"/>
          </p:nvPr>
        </p:nvSpPr>
        <p:spPr/>
        <p:txBody>
          <a:bodyPr/>
          <a:lstStyle/>
          <a:p>
            <a:r>
              <a:rPr lang="en-US" dirty="0"/>
              <a:t>“Interpretability and usability”</a:t>
            </a:r>
          </a:p>
        </p:txBody>
      </p:sp>
      <p:sp>
        <p:nvSpPr>
          <p:cNvPr id="3" name="Content Placeholder 2">
            <a:extLst>
              <a:ext uri="{FF2B5EF4-FFF2-40B4-BE49-F238E27FC236}">
                <a16:creationId xmlns:a16="http://schemas.microsoft.com/office/drawing/2014/main" id="{4717D9D6-A422-0705-D8F9-5DA594162C66}"/>
              </a:ext>
            </a:extLst>
          </p:cNvPr>
          <p:cNvSpPr>
            <a:spLocks noGrp="1"/>
          </p:cNvSpPr>
          <p:nvPr>
            <p:ph idx="1"/>
          </p:nvPr>
        </p:nvSpPr>
        <p:spPr/>
        <p:txBody>
          <a:bodyPr/>
          <a:lstStyle/>
          <a:p>
            <a:r>
              <a:rPr lang="en-US" dirty="0"/>
              <a:t>Users want clustering results to be interpretable, comprehensible, and usable. </a:t>
            </a:r>
          </a:p>
          <a:p>
            <a:r>
              <a:rPr lang="en-US" dirty="0"/>
              <a:t>That is, clustering may need to be tied in with specific semantic interpretations and applications. It is important to study how an application goal may influence the selection of clustering features and clustering methods</a:t>
            </a:r>
          </a:p>
          <a:p>
            <a:endParaRPr lang="en-US" dirty="0"/>
          </a:p>
          <a:p>
            <a:r>
              <a:rPr lang="en-US" dirty="0"/>
              <a:t>The following are orthogonal aspects with which clustering methods can be compared:</a:t>
            </a:r>
          </a:p>
        </p:txBody>
      </p:sp>
    </p:spTree>
    <p:extLst>
      <p:ext uri="{BB962C8B-B14F-4D97-AF65-F5344CB8AC3E}">
        <p14:creationId xmlns:p14="http://schemas.microsoft.com/office/powerpoint/2010/main" val="2680075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8A3D-9F63-0397-264A-7DD82767F3D2}"/>
              </a:ext>
            </a:extLst>
          </p:cNvPr>
          <p:cNvSpPr>
            <a:spLocks noGrp="1"/>
          </p:cNvSpPr>
          <p:nvPr>
            <p:ph type="title"/>
          </p:nvPr>
        </p:nvSpPr>
        <p:spPr/>
        <p:txBody>
          <a:bodyPr/>
          <a:lstStyle/>
          <a:p>
            <a:r>
              <a:rPr lang="en-US" dirty="0"/>
              <a:t>The Partitioning criteria</a:t>
            </a:r>
          </a:p>
        </p:txBody>
      </p:sp>
      <p:sp>
        <p:nvSpPr>
          <p:cNvPr id="3" name="Content Placeholder 2">
            <a:extLst>
              <a:ext uri="{FF2B5EF4-FFF2-40B4-BE49-F238E27FC236}">
                <a16:creationId xmlns:a16="http://schemas.microsoft.com/office/drawing/2014/main" id="{2A1D8767-2D1E-7AC9-D914-29CFB034439C}"/>
              </a:ext>
            </a:extLst>
          </p:cNvPr>
          <p:cNvSpPr>
            <a:spLocks noGrp="1"/>
          </p:cNvSpPr>
          <p:nvPr>
            <p:ph idx="1"/>
          </p:nvPr>
        </p:nvSpPr>
        <p:spPr/>
        <p:txBody>
          <a:bodyPr>
            <a:normAutofit fontScale="92500"/>
          </a:bodyPr>
          <a:lstStyle/>
          <a:p>
            <a:r>
              <a:rPr lang="en-US" dirty="0"/>
              <a:t>In some methods, all the objects are partitioned so that no hierarchy exists among the clusters. That is, all the clusters are at the same level conceptually. Such a method is useful, for example, for partitioning customers into groups so that each group has its own manager. Alternatively, other methods partition data objects hierarchy, where clusters can be formed at different semantic levels. </a:t>
            </a:r>
          </a:p>
          <a:p>
            <a:r>
              <a:rPr lang="en-US" dirty="0"/>
              <a:t>For example, in text mining, we may want to organize a corpus of documents into multiple general topics, such as “politics” and “sports” , each of which may have subtopics, for instance, “football”, “basketball”, ”baseball "can exist as subtopics of “sports”. The latter four subtopics are at a lower level in the hierarchy than “sports”</a:t>
            </a:r>
          </a:p>
        </p:txBody>
      </p:sp>
    </p:spTree>
    <p:extLst>
      <p:ext uri="{BB962C8B-B14F-4D97-AF65-F5344CB8AC3E}">
        <p14:creationId xmlns:p14="http://schemas.microsoft.com/office/powerpoint/2010/main" val="162415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E414-0911-8AD8-8512-72FB4197F46C}"/>
              </a:ext>
            </a:extLst>
          </p:cNvPr>
          <p:cNvSpPr>
            <a:spLocks noGrp="1"/>
          </p:cNvSpPr>
          <p:nvPr>
            <p:ph type="title"/>
          </p:nvPr>
        </p:nvSpPr>
        <p:spPr/>
        <p:txBody>
          <a:bodyPr/>
          <a:lstStyle/>
          <a:p>
            <a:r>
              <a:rPr lang="en-US" dirty="0"/>
              <a:t>“Separation of clusters”</a:t>
            </a:r>
          </a:p>
        </p:txBody>
      </p:sp>
      <p:sp>
        <p:nvSpPr>
          <p:cNvPr id="3" name="Content Placeholder 2">
            <a:extLst>
              <a:ext uri="{FF2B5EF4-FFF2-40B4-BE49-F238E27FC236}">
                <a16:creationId xmlns:a16="http://schemas.microsoft.com/office/drawing/2014/main" id="{A57A829C-7E1C-1B18-C3EB-517D59599BF7}"/>
              </a:ext>
            </a:extLst>
          </p:cNvPr>
          <p:cNvSpPr>
            <a:spLocks noGrp="1"/>
          </p:cNvSpPr>
          <p:nvPr>
            <p:ph idx="1"/>
          </p:nvPr>
        </p:nvSpPr>
        <p:spPr/>
        <p:txBody>
          <a:bodyPr/>
          <a:lstStyle/>
          <a:p>
            <a:r>
              <a:rPr lang="en-US" dirty="0"/>
              <a:t>Some methods partition data objects into mutually exclusive clusters. When clustering customers into groups so that each group is taken care of by one manager, each customer may belong to only one group. In some other situations; the clusters may not be exclusive, that is, a data object may belong to more than one cluster.</a:t>
            </a:r>
          </a:p>
          <a:p>
            <a:r>
              <a:rPr lang="en-US" dirty="0"/>
              <a:t> For example, when clustering documents into topics, a document may be related to multiple topics. Thus, the topics as clusters may not be exclusive</a:t>
            </a:r>
          </a:p>
        </p:txBody>
      </p:sp>
    </p:spTree>
    <p:extLst>
      <p:ext uri="{BB962C8B-B14F-4D97-AF65-F5344CB8AC3E}">
        <p14:creationId xmlns:p14="http://schemas.microsoft.com/office/powerpoint/2010/main" val="8736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D789-62C4-2309-C1F7-C5F0D33FABFE}"/>
              </a:ext>
            </a:extLst>
          </p:cNvPr>
          <p:cNvSpPr>
            <a:spLocks noGrp="1"/>
          </p:cNvSpPr>
          <p:nvPr>
            <p:ph type="title"/>
          </p:nvPr>
        </p:nvSpPr>
        <p:spPr/>
        <p:txBody>
          <a:bodyPr/>
          <a:lstStyle/>
          <a:p>
            <a:r>
              <a:rPr lang="en-US" dirty="0"/>
              <a:t>“Similarity measure”</a:t>
            </a:r>
          </a:p>
        </p:txBody>
      </p:sp>
      <p:sp>
        <p:nvSpPr>
          <p:cNvPr id="3" name="Content Placeholder 2">
            <a:extLst>
              <a:ext uri="{FF2B5EF4-FFF2-40B4-BE49-F238E27FC236}">
                <a16:creationId xmlns:a16="http://schemas.microsoft.com/office/drawing/2014/main" id="{C02EAF42-5FF2-1501-3B6E-FF1870BA4C13}"/>
              </a:ext>
            </a:extLst>
          </p:cNvPr>
          <p:cNvSpPr>
            <a:spLocks noGrp="1"/>
          </p:cNvSpPr>
          <p:nvPr>
            <p:ph idx="1"/>
          </p:nvPr>
        </p:nvSpPr>
        <p:spPr/>
        <p:txBody>
          <a:bodyPr>
            <a:normAutofit fontScale="92500"/>
          </a:bodyPr>
          <a:lstStyle/>
          <a:p>
            <a:r>
              <a:rPr lang="en-US" dirty="0"/>
              <a:t>Some methods determine the similarity between two objects by the distance between them. Such a distance can be defined on Euclidean space, a road network, a vector space, or any other space. </a:t>
            </a:r>
          </a:p>
          <a:p>
            <a:r>
              <a:rPr lang="en-US" dirty="0"/>
              <a:t>In other methods, the similarity may be defined by connectivity based on density or contiguity and may not rely on the absolute distance between two objects.</a:t>
            </a:r>
          </a:p>
          <a:p>
            <a:r>
              <a:rPr lang="en-US" dirty="0"/>
              <a:t>Similarity measures play a fundamental role in the design of clustering methods. While distance-based methods can often take advantage of optimization techniques, density- and continuity-based methods can often find clusters of arbitrary shape</a:t>
            </a:r>
          </a:p>
        </p:txBody>
      </p:sp>
    </p:spTree>
    <p:extLst>
      <p:ext uri="{BB962C8B-B14F-4D97-AF65-F5344CB8AC3E}">
        <p14:creationId xmlns:p14="http://schemas.microsoft.com/office/powerpoint/2010/main" val="27014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F705-F4DB-7064-7E78-29AEF5E00214}"/>
              </a:ext>
            </a:extLst>
          </p:cNvPr>
          <p:cNvSpPr>
            <a:spLocks noGrp="1"/>
          </p:cNvSpPr>
          <p:nvPr>
            <p:ph type="title"/>
          </p:nvPr>
        </p:nvSpPr>
        <p:spPr/>
        <p:txBody>
          <a:bodyPr/>
          <a:lstStyle/>
          <a:p>
            <a:r>
              <a:rPr lang="en-US" dirty="0"/>
              <a:t>“Clustering space”</a:t>
            </a:r>
          </a:p>
        </p:txBody>
      </p:sp>
      <p:sp>
        <p:nvSpPr>
          <p:cNvPr id="3" name="Content Placeholder 2">
            <a:extLst>
              <a:ext uri="{FF2B5EF4-FFF2-40B4-BE49-F238E27FC236}">
                <a16:creationId xmlns:a16="http://schemas.microsoft.com/office/drawing/2014/main" id="{7A9A9717-B282-B6B2-A4ED-DDC1AB11F756}"/>
              </a:ext>
            </a:extLst>
          </p:cNvPr>
          <p:cNvSpPr>
            <a:spLocks noGrp="1"/>
          </p:cNvSpPr>
          <p:nvPr>
            <p:ph idx="1"/>
          </p:nvPr>
        </p:nvSpPr>
        <p:spPr/>
        <p:txBody>
          <a:bodyPr/>
          <a:lstStyle/>
          <a:p>
            <a:r>
              <a:rPr lang="en-US" dirty="0"/>
              <a:t>Many clustering methods search for clusters within the entire given data space. These methods are useful for low-dimensionality data sets. With high-dimensional data, however, there can be many irrelevant attributes, which can make similarity measurements unreliable. </a:t>
            </a:r>
          </a:p>
          <a:p>
            <a:r>
              <a:rPr lang="en-US" dirty="0"/>
              <a:t>Consequently, clusters found in the full space are often meaningless. It’s often better to instead search for clusters within different subspaces of the same data set.</a:t>
            </a:r>
          </a:p>
          <a:p>
            <a:r>
              <a:rPr lang="en-US" dirty="0"/>
              <a:t>Subspace clustering discovers clusters and subspaces (often of low dimensionality) that manifest object similarity</a:t>
            </a:r>
          </a:p>
        </p:txBody>
      </p:sp>
    </p:spTree>
    <p:extLst>
      <p:ext uri="{BB962C8B-B14F-4D97-AF65-F5344CB8AC3E}">
        <p14:creationId xmlns:p14="http://schemas.microsoft.com/office/powerpoint/2010/main" val="333253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C0B8-EE73-69CA-0A0B-947912BFFAB4}"/>
              </a:ext>
            </a:extLst>
          </p:cNvPr>
          <p:cNvSpPr>
            <a:spLocks noGrp="1"/>
          </p:cNvSpPr>
          <p:nvPr>
            <p:ph type="title"/>
          </p:nvPr>
        </p:nvSpPr>
        <p:spPr/>
        <p:txBody>
          <a:bodyPr/>
          <a:lstStyle/>
          <a:p>
            <a:r>
              <a:rPr lang="en-US" dirty="0"/>
              <a:t>Partitioning methods</a:t>
            </a:r>
          </a:p>
        </p:txBody>
      </p:sp>
      <p:sp>
        <p:nvSpPr>
          <p:cNvPr id="3" name="Content Placeholder 2">
            <a:extLst>
              <a:ext uri="{FF2B5EF4-FFF2-40B4-BE49-F238E27FC236}">
                <a16:creationId xmlns:a16="http://schemas.microsoft.com/office/drawing/2014/main" id="{AF727246-ACBF-8928-79AA-B1D6F08085F0}"/>
              </a:ext>
            </a:extLst>
          </p:cNvPr>
          <p:cNvSpPr>
            <a:spLocks noGrp="1"/>
          </p:cNvSpPr>
          <p:nvPr>
            <p:ph idx="1"/>
          </p:nvPr>
        </p:nvSpPr>
        <p:spPr>
          <a:xfrm>
            <a:off x="182881" y="1825625"/>
            <a:ext cx="11804072" cy="4807932"/>
          </a:xfrm>
        </p:spPr>
        <p:txBody>
          <a:bodyPr>
            <a:normAutofit lnSpcReduction="10000"/>
          </a:bodyPr>
          <a:lstStyle/>
          <a:p>
            <a:r>
              <a:rPr lang="en-US" dirty="0"/>
              <a:t>Given a set of n objects, a partitioning method constructs k partitions of the data into k groups such that each group must contain at least one object.</a:t>
            </a:r>
          </a:p>
          <a:p>
            <a:r>
              <a:rPr lang="en-US" dirty="0"/>
              <a:t>In other words, partitioning methods conduct one-level partitioning on data sets.</a:t>
            </a:r>
          </a:p>
          <a:p>
            <a:r>
              <a:rPr lang="en-US" dirty="0"/>
              <a:t>The basic partitioning methods typically adopt exclusive cluster separation. That is, each object must belong to exactly one group. This requirement may be relaxed, for example, in fuzzy partitioning techniques. </a:t>
            </a:r>
          </a:p>
          <a:p>
            <a:r>
              <a:rPr lang="en-US" dirty="0"/>
              <a:t>Most partitioning methods are distance-based. Given k, the number of partitions to construct, a partitioning method creates an initial partitioning. It then uses an iterative relocation technique that attempts to improve the partitioning by moving objects from one group to another.</a:t>
            </a:r>
          </a:p>
        </p:txBody>
      </p:sp>
    </p:spTree>
    <p:extLst>
      <p:ext uri="{BB962C8B-B14F-4D97-AF65-F5344CB8AC3E}">
        <p14:creationId xmlns:p14="http://schemas.microsoft.com/office/powerpoint/2010/main" val="90901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A1DE-34DD-AD6D-8080-EBEB4EE6D4D6}"/>
              </a:ext>
            </a:extLst>
          </p:cNvPr>
          <p:cNvSpPr>
            <a:spLocks noGrp="1"/>
          </p:cNvSpPr>
          <p:nvPr>
            <p:ph type="title"/>
          </p:nvPr>
        </p:nvSpPr>
        <p:spPr/>
        <p:txBody>
          <a:bodyPr/>
          <a:lstStyle/>
          <a:p>
            <a:r>
              <a:rPr lang="en-US" dirty="0"/>
              <a:t>Ch 10.1 Cluster Analysis</a:t>
            </a:r>
          </a:p>
        </p:txBody>
      </p:sp>
      <p:sp>
        <p:nvSpPr>
          <p:cNvPr id="3" name="Content Placeholder 2">
            <a:extLst>
              <a:ext uri="{FF2B5EF4-FFF2-40B4-BE49-F238E27FC236}">
                <a16:creationId xmlns:a16="http://schemas.microsoft.com/office/drawing/2014/main" id="{FC1479B8-3B55-6E4E-9A7E-FE9FA4F6C976}"/>
              </a:ext>
            </a:extLst>
          </p:cNvPr>
          <p:cNvSpPr>
            <a:spLocks noGrp="1"/>
          </p:cNvSpPr>
          <p:nvPr>
            <p:ph idx="1"/>
          </p:nvPr>
        </p:nvSpPr>
        <p:spPr/>
        <p:txBody>
          <a:bodyPr>
            <a:normAutofit lnSpcReduction="10000"/>
          </a:bodyPr>
          <a:lstStyle/>
          <a:p>
            <a:r>
              <a:rPr lang="en-US" dirty="0"/>
              <a:t>Cluster analysis or simply clustering is the process of partitioning a set of data objects (or observations) into subsets.</a:t>
            </a:r>
          </a:p>
          <a:p>
            <a:r>
              <a:rPr lang="en-US" dirty="0"/>
              <a:t>Each subset is a cluster such that objects in a cluster are similar to one another, yet dissimilar to objects in other clusters</a:t>
            </a:r>
          </a:p>
          <a:p>
            <a:r>
              <a:rPr lang="en-US" dirty="0"/>
              <a:t>The set of clusters resulting from a cluster methods may generate different clustering's on the same data set. </a:t>
            </a:r>
          </a:p>
          <a:p>
            <a:r>
              <a:rPr lang="en-US" dirty="0"/>
              <a:t>The partitioning is not performed by humans, but by the clustering algorithm</a:t>
            </a:r>
          </a:p>
          <a:p>
            <a:r>
              <a:rPr lang="en-US" dirty="0"/>
              <a:t>Hence, clustering is useful in that it can lead to the discovery of previously unknown groups within the data</a:t>
            </a:r>
          </a:p>
        </p:txBody>
      </p:sp>
    </p:spTree>
    <p:extLst>
      <p:ext uri="{BB962C8B-B14F-4D97-AF65-F5344CB8AC3E}">
        <p14:creationId xmlns:p14="http://schemas.microsoft.com/office/powerpoint/2010/main" val="114940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80DF-0AFC-FE0F-6024-27895E0599D8}"/>
              </a:ext>
            </a:extLst>
          </p:cNvPr>
          <p:cNvSpPr>
            <a:spLocks noGrp="1"/>
          </p:cNvSpPr>
          <p:nvPr>
            <p:ph type="title"/>
          </p:nvPr>
        </p:nvSpPr>
        <p:spPr/>
        <p:txBody>
          <a:bodyPr/>
          <a:lstStyle/>
          <a:p>
            <a:r>
              <a:rPr lang="en-US" dirty="0"/>
              <a:t>Hierarchical methods:</a:t>
            </a:r>
          </a:p>
        </p:txBody>
      </p:sp>
      <p:sp>
        <p:nvSpPr>
          <p:cNvPr id="3" name="Content Placeholder 2">
            <a:extLst>
              <a:ext uri="{FF2B5EF4-FFF2-40B4-BE49-F238E27FC236}">
                <a16:creationId xmlns:a16="http://schemas.microsoft.com/office/drawing/2014/main" id="{1A0795B4-0311-5D72-D099-7F040CB476EF}"/>
              </a:ext>
            </a:extLst>
          </p:cNvPr>
          <p:cNvSpPr>
            <a:spLocks noGrp="1"/>
          </p:cNvSpPr>
          <p:nvPr>
            <p:ph idx="1"/>
          </p:nvPr>
        </p:nvSpPr>
        <p:spPr>
          <a:xfrm>
            <a:off x="149629" y="1825625"/>
            <a:ext cx="11853949" cy="4874434"/>
          </a:xfrm>
        </p:spPr>
        <p:txBody>
          <a:bodyPr>
            <a:normAutofit lnSpcReduction="10000"/>
          </a:bodyPr>
          <a:lstStyle/>
          <a:p>
            <a:r>
              <a:rPr lang="en-US" dirty="0"/>
              <a:t>A hierarchical method creates a hierarchical decomposition of the data set of data objects. A hierarchical method can be classified as being either agglomerative or divisive, based on how the hierarchical decomposition is formed</a:t>
            </a:r>
          </a:p>
          <a:p>
            <a:r>
              <a:rPr lang="en-US" dirty="0"/>
              <a:t>The agglomerative approach, also called the bottom-up approach, starts with each object forming a separate group. It successively merges the objects or groups close to one another, until all the groups are merged into one (the topmost level of the hierarchy) or a termination condition holds. </a:t>
            </a:r>
          </a:p>
          <a:p>
            <a:r>
              <a:rPr lang="en-US" dirty="0"/>
              <a:t>The divisive approach, also called the top-down approach, starts with all the objects in the same cluster. In each successive iteration, a cluster is split into smaller clusters, until eventually each object is in one cluster, or a termination condition holds</a:t>
            </a:r>
          </a:p>
        </p:txBody>
      </p:sp>
    </p:spTree>
    <p:extLst>
      <p:ext uri="{BB962C8B-B14F-4D97-AF65-F5344CB8AC3E}">
        <p14:creationId xmlns:p14="http://schemas.microsoft.com/office/powerpoint/2010/main" val="142219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BF0A-D1CE-AB18-E7C5-A05670D66F07}"/>
              </a:ext>
            </a:extLst>
          </p:cNvPr>
          <p:cNvSpPr>
            <a:spLocks noGrp="1"/>
          </p:cNvSpPr>
          <p:nvPr>
            <p:ph type="title"/>
          </p:nvPr>
        </p:nvSpPr>
        <p:spPr/>
        <p:txBody>
          <a:bodyPr/>
          <a:lstStyle/>
          <a:p>
            <a:r>
              <a:rPr lang="en-US" dirty="0"/>
              <a:t>Density-Based methods</a:t>
            </a:r>
          </a:p>
        </p:txBody>
      </p:sp>
      <p:sp>
        <p:nvSpPr>
          <p:cNvPr id="3" name="Content Placeholder 2">
            <a:extLst>
              <a:ext uri="{FF2B5EF4-FFF2-40B4-BE49-F238E27FC236}">
                <a16:creationId xmlns:a16="http://schemas.microsoft.com/office/drawing/2014/main" id="{B79FF603-5442-2B99-500C-458159B1EBD0}"/>
              </a:ext>
            </a:extLst>
          </p:cNvPr>
          <p:cNvSpPr>
            <a:spLocks noGrp="1"/>
          </p:cNvSpPr>
          <p:nvPr>
            <p:ph idx="1"/>
          </p:nvPr>
        </p:nvSpPr>
        <p:spPr/>
        <p:txBody>
          <a:bodyPr/>
          <a:lstStyle/>
          <a:p>
            <a:r>
              <a:rPr lang="en-US" dirty="0"/>
              <a:t>The general idea of density based methods is to continue growing a given cluster as long as the density (number of objects or data points) in the “neighborhood” exceeds some threshold. </a:t>
            </a:r>
          </a:p>
          <a:p>
            <a:r>
              <a:rPr lang="en-US" dirty="0"/>
              <a:t>For example, for each data point within a given cluster, the neighborhood of a given radius has to contain at least a minimum number of points.</a:t>
            </a:r>
          </a:p>
          <a:p>
            <a:r>
              <a:rPr lang="en-US" dirty="0"/>
              <a:t>Such a method can be used to filter out noise or outliers and discover clusters of arbitrary shape</a:t>
            </a:r>
          </a:p>
        </p:txBody>
      </p:sp>
    </p:spTree>
    <p:extLst>
      <p:ext uri="{BB962C8B-B14F-4D97-AF65-F5344CB8AC3E}">
        <p14:creationId xmlns:p14="http://schemas.microsoft.com/office/powerpoint/2010/main" val="286391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553D-AF19-8020-97DE-BA1FD7129121}"/>
              </a:ext>
            </a:extLst>
          </p:cNvPr>
          <p:cNvSpPr>
            <a:spLocks noGrp="1"/>
          </p:cNvSpPr>
          <p:nvPr>
            <p:ph type="title"/>
          </p:nvPr>
        </p:nvSpPr>
        <p:spPr/>
        <p:txBody>
          <a:bodyPr/>
          <a:lstStyle/>
          <a:p>
            <a:r>
              <a:rPr lang="en-US" dirty="0"/>
              <a:t>Grid-Based Methods:</a:t>
            </a:r>
          </a:p>
        </p:txBody>
      </p:sp>
      <p:sp>
        <p:nvSpPr>
          <p:cNvPr id="3" name="Content Placeholder 2">
            <a:extLst>
              <a:ext uri="{FF2B5EF4-FFF2-40B4-BE49-F238E27FC236}">
                <a16:creationId xmlns:a16="http://schemas.microsoft.com/office/drawing/2014/main" id="{3EAF413A-5BCF-BC6E-34E8-781BF39353AF}"/>
              </a:ext>
            </a:extLst>
          </p:cNvPr>
          <p:cNvSpPr>
            <a:spLocks noGrp="1"/>
          </p:cNvSpPr>
          <p:nvPr>
            <p:ph idx="1"/>
          </p:nvPr>
        </p:nvSpPr>
        <p:spPr/>
        <p:txBody>
          <a:bodyPr/>
          <a:lstStyle/>
          <a:p>
            <a:r>
              <a:rPr lang="en-US" dirty="0"/>
              <a:t>Grid-based methods quantize the object space into a finite number of cells that form a grid structure</a:t>
            </a:r>
          </a:p>
          <a:p>
            <a:r>
              <a:rPr lang="en-US" dirty="0"/>
              <a:t>All the clustering operations are performed on the grid structure (i.e., on the quantized space)</a:t>
            </a:r>
          </a:p>
          <a:p>
            <a:r>
              <a:rPr lang="en-US" dirty="0"/>
              <a:t>The main advantage of this approach is its fast-processing time, which is typically independent of the number of data objects and dependent only on the number of cells in each dimension in the quantized space</a:t>
            </a:r>
          </a:p>
        </p:txBody>
      </p:sp>
    </p:spTree>
    <p:extLst>
      <p:ext uri="{BB962C8B-B14F-4D97-AF65-F5344CB8AC3E}">
        <p14:creationId xmlns:p14="http://schemas.microsoft.com/office/powerpoint/2010/main" val="377196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ACC0-7CC9-652B-D4AE-E4638E4D312D}"/>
              </a:ext>
            </a:extLst>
          </p:cNvPr>
          <p:cNvSpPr>
            <a:spLocks noGrp="1"/>
          </p:cNvSpPr>
          <p:nvPr>
            <p:ph type="title"/>
          </p:nvPr>
        </p:nvSpPr>
        <p:spPr/>
        <p:txBody>
          <a:bodyPr/>
          <a:lstStyle/>
          <a:p>
            <a:r>
              <a:rPr lang="en-US" dirty="0"/>
              <a:t>Ch 10.2 Partitioning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6977F1-1673-6725-7912-A1CA20460B1B}"/>
                  </a:ext>
                </a:extLst>
              </p:cNvPr>
              <p:cNvSpPr>
                <a:spLocks noGrp="1"/>
              </p:cNvSpPr>
              <p:nvPr>
                <p:ph idx="1"/>
              </p:nvPr>
            </p:nvSpPr>
            <p:spPr/>
            <p:txBody>
              <a:bodyPr/>
              <a:lstStyle/>
              <a:p>
                <a:r>
                  <a:rPr lang="en-US" dirty="0"/>
                  <a:t>Formally, given a data set, D of n objects, and k, the number of clusters to form, a partitioning algorithm organizes the objects into k partitions (k</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n), where each partition represents a cluster. </a:t>
                </a:r>
              </a:p>
              <a:p>
                <a:r>
                  <a:rPr lang="en-US" dirty="0"/>
                  <a:t>The clusters are formed to optimize an objective partitioning criterion, such as a dissimilarity function based on distance, so that the objects within a cluster are “similar” to one another and “dissimilar” to objects in other clusters in terms of the data set attributes</a:t>
                </a:r>
              </a:p>
            </p:txBody>
          </p:sp>
        </mc:Choice>
        <mc:Fallback>
          <p:sp>
            <p:nvSpPr>
              <p:cNvPr id="3" name="Content Placeholder 2">
                <a:extLst>
                  <a:ext uri="{FF2B5EF4-FFF2-40B4-BE49-F238E27FC236}">
                    <a16:creationId xmlns:a16="http://schemas.microsoft.com/office/drawing/2014/main" id="{376977F1-1673-6725-7912-A1CA20460B1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1541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934C-7844-8A29-CFF0-8E2A0E6EB3D5}"/>
              </a:ext>
            </a:extLst>
          </p:cNvPr>
          <p:cNvSpPr>
            <a:spLocks noGrp="1"/>
          </p:cNvSpPr>
          <p:nvPr>
            <p:ph type="title"/>
          </p:nvPr>
        </p:nvSpPr>
        <p:spPr/>
        <p:txBody>
          <a:bodyPr/>
          <a:lstStyle/>
          <a:p>
            <a:r>
              <a:rPr lang="en-US" dirty="0"/>
              <a:t>PAM algorithm</a:t>
            </a:r>
          </a:p>
        </p:txBody>
      </p:sp>
      <p:sp>
        <p:nvSpPr>
          <p:cNvPr id="3" name="Content Placeholder 2">
            <a:extLst>
              <a:ext uri="{FF2B5EF4-FFF2-40B4-BE49-F238E27FC236}">
                <a16:creationId xmlns:a16="http://schemas.microsoft.com/office/drawing/2014/main" id="{6A79C300-F9AD-787A-E0A6-D45AE3BA97D2}"/>
              </a:ext>
            </a:extLst>
          </p:cNvPr>
          <p:cNvSpPr>
            <a:spLocks noGrp="1"/>
          </p:cNvSpPr>
          <p:nvPr>
            <p:ph idx="1"/>
          </p:nvPr>
        </p:nvSpPr>
        <p:spPr/>
        <p:txBody>
          <a:bodyPr/>
          <a:lstStyle/>
          <a:p>
            <a:r>
              <a:rPr lang="en-US" dirty="0"/>
              <a:t>The partitioning around medoids (PAM) algorithm is a popular realization of k-medoids clustering. </a:t>
            </a:r>
          </a:p>
          <a:p>
            <a:r>
              <a:rPr lang="en-US" dirty="0"/>
              <a:t>It tackles the problem in an iterative, greedy way. Like the k-means algorithm, the initial representative objects (called seeds) are chosen arbitrarily. We consider whether replacing a representative object by a nonrepresentative object would improve the clustering quality</a:t>
            </a:r>
          </a:p>
        </p:txBody>
      </p:sp>
    </p:spTree>
    <p:extLst>
      <p:ext uri="{BB962C8B-B14F-4D97-AF65-F5344CB8AC3E}">
        <p14:creationId xmlns:p14="http://schemas.microsoft.com/office/powerpoint/2010/main" val="3729493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184A-99A6-5386-9959-1C45FA18A13A}"/>
              </a:ext>
            </a:extLst>
          </p:cNvPr>
          <p:cNvSpPr>
            <a:spLocks noGrp="1"/>
          </p:cNvSpPr>
          <p:nvPr>
            <p:ph type="title"/>
          </p:nvPr>
        </p:nvSpPr>
        <p:spPr/>
        <p:txBody>
          <a:bodyPr/>
          <a:lstStyle/>
          <a:p>
            <a:r>
              <a:rPr lang="en-US" dirty="0"/>
              <a:t>Ch 10.3 Hierarchical methods</a:t>
            </a:r>
          </a:p>
        </p:txBody>
      </p:sp>
      <p:sp>
        <p:nvSpPr>
          <p:cNvPr id="3" name="Content Placeholder 2">
            <a:extLst>
              <a:ext uri="{FF2B5EF4-FFF2-40B4-BE49-F238E27FC236}">
                <a16:creationId xmlns:a16="http://schemas.microsoft.com/office/drawing/2014/main" id="{47B3EAC6-4D53-1B55-2125-B8750036D60D}"/>
              </a:ext>
            </a:extLst>
          </p:cNvPr>
          <p:cNvSpPr>
            <a:spLocks noGrp="1"/>
          </p:cNvSpPr>
          <p:nvPr>
            <p:ph idx="1"/>
          </p:nvPr>
        </p:nvSpPr>
        <p:spPr/>
        <p:txBody>
          <a:bodyPr/>
          <a:lstStyle/>
          <a:p>
            <a:r>
              <a:rPr lang="en-US" dirty="0"/>
              <a:t>While partitioning methods meet the basic clustering requirement of organizing a set of objects into a number of exclusive groups, in some situations we may want to partition our data into groups at different levels such as in a hierarchy. A hierarchical clustering method works by grouping data objects into a hierarchy or “tree” of clusters</a:t>
            </a:r>
          </a:p>
        </p:txBody>
      </p:sp>
    </p:spTree>
    <p:extLst>
      <p:ext uri="{BB962C8B-B14F-4D97-AF65-F5344CB8AC3E}">
        <p14:creationId xmlns:p14="http://schemas.microsoft.com/office/powerpoint/2010/main" val="292949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7FFD-AABE-DDEA-A714-A5F764054F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1676E4-4667-7190-2704-95A6535B701E}"/>
              </a:ext>
            </a:extLst>
          </p:cNvPr>
          <p:cNvSpPr>
            <a:spLocks noGrp="1"/>
          </p:cNvSpPr>
          <p:nvPr>
            <p:ph idx="1"/>
          </p:nvPr>
        </p:nvSpPr>
        <p:spPr/>
        <p:txBody>
          <a:bodyPr>
            <a:normAutofit lnSpcReduction="10000"/>
          </a:bodyPr>
          <a:lstStyle/>
          <a:p>
            <a:r>
              <a:rPr lang="en-US" dirty="0"/>
              <a:t>A promising direction for improving the clustering quality of hierarchical methods is to integrate hierarchical clustering with other clustering techniques, resulting in multiple-phase (or multiphase) clustering.</a:t>
            </a:r>
          </a:p>
          <a:p>
            <a:r>
              <a:rPr lang="en-US" dirty="0"/>
              <a:t>We introduce two such methods, namely BIRCH and chameleon. BIRCH begins by partitioning objects hierarchically using tree structures, where the leaf or low-level </a:t>
            </a:r>
            <a:r>
              <a:rPr lang="en-US" dirty="0" err="1"/>
              <a:t>nonleaf</a:t>
            </a:r>
            <a:r>
              <a:rPr lang="en-US" dirty="0"/>
              <a:t> nodes can be viewed as “micro clusters” depending on the resolution scale. It then applies other clustering algorithms to perform macro clustering on the micro clusters. Chameleon explores dynamic modeling in hierarchical clustering.</a:t>
            </a:r>
          </a:p>
        </p:txBody>
      </p:sp>
    </p:spTree>
    <p:extLst>
      <p:ext uri="{BB962C8B-B14F-4D97-AF65-F5344CB8AC3E}">
        <p14:creationId xmlns:p14="http://schemas.microsoft.com/office/powerpoint/2010/main" val="133506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7A70-99BE-4945-C87D-AC62F157A7C0}"/>
              </a:ext>
            </a:extLst>
          </p:cNvPr>
          <p:cNvSpPr>
            <a:spLocks noGrp="1"/>
          </p:cNvSpPr>
          <p:nvPr>
            <p:ph type="title"/>
          </p:nvPr>
        </p:nvSpPr>
        <p:spPr/>
        <p:txBody>
          <a:bodyPr/>
          <a:lstStyle/>
          <a:p>
            <a:r>
              <a:rPr lang="en-US" dirty="0"/>
              <a:t>Agglomerative hierarchical clustering method </a:t>
            </a:r>
          </a:p>
        </p:txBody>
      </p:sp>
      <p:sp>
        <p:nvSpPr>
          <p:cNvPr id="3" name="Content Placeholder 2">
            <a:extLst>
              <a:ext uri="{FF2B5EF4-FFF2-40B4-BE49-F238E27FC236}">
                <a16:creationId xmlns:a16="http://schemas.microsoft.com/office/drawing/2014/main" id="{50EDFA96-28CB-8A15-35A8-9D83CDFA44A8}"/>
              </a:ext>
            </a:extLst>
          </p:cNvPr>
          <p:cNvSpPr>
            <a:spLocks noGrp="1"/>
          </p:cNvSpPr>
          <p:nvPr>
            <p:ph idx="1"/>
          </p:nvPr>
        </p:nvSpPr>
        <p:spPr/>
        <p:txBody>
          <a:bodyPr/>
          <a:lstStyle/>
          <a:p>
            <a:r>
              <a:rPr lang="en-US" dirty="0"/>
              <a:t>Agglomerative hierarchical clustering method uses a bottom-up strategy. It typically starts by letting each object form its own cluster and iteratively merges clusters into larger and larger clusters, until all the objects are in a single cluster or certain termination conditions are satisfies.</a:t>
            </a:r>
          </a:p>
        </p:txBody>
      </p:sp>
    </p:spTree>
    <p:extLst>
      <p:ext uri="{BB962C8B-B14F-4D97-AF65-F5344CB8AC3E}">
        <p14:creationId xmlns:p14="http://schemas.microsoft.com/office/powerpoint/2010/main" val="2119508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37DE-6B1E-EC4B-0F67-A54A6DFA9701}"/>
              </a:ext>
            </a:extLst>
          </p:cNvPr>
          <p:cNvSpPr>
            <a:spLocks noGrp="1"/>
          </p:cNvSpPr>
          <p:nvPr>
            <p:ph type="title"/>
          </p:nvPr>
        </p:nvSpPr>
        <p:spPr/>
        <p:txBody>
          <a:bodyPr/>
          <a:lstStyle/>
          <a:p>
            <a:r>
              <a:rPr lang="en-US" dirty="0"/>
              <a:t>A divisive hierarchical clustering method</a:t>
            </a:r>
          </a:p>
        </p:txBody>
      </p:sp>
      <p:sp>
        <p:nvSpPr>
          <p:cNvPr id="3" name="Content Placeholder 2">
            <a:extLst>
              <a:ext uri="{FF2B5EF4-FFF2-40B4-BE49-F238E27FC236}">
                <a16:creationId xmlns:a16="http://schemas.microsoft.com/office/drawing/2014/main" id="{FD7CDD5E-F0E9-0CB8-59F9-084D5C40D283}"/>
              </a:ext>
            </a:extLst>
          </p:cNvPr>
          <p:cNvSpPr>
            <a:spLocks noGrp="1"/>
          </p:cNvSpPr>
          <p:nvPr>
            <p:ph idx="1"/>
          </p:nvPr>
        </p:nvSpPr>
        <p:spPr/>
        <p:txBody>
          <a:bodyPr/>
          <a:lstStyle/>
          <a:p>
            <a:r>
              <a:rPr lang="en-US" dirty="0"/>
              <a:t>A divisive hierarchical clustering method employs a top-down strategy. It starts by placing all objects in one cluster, which is the hierarchy’s root. It then divides the root cluster into several smaller subclusters, and recursively partitions those clusters into smaller ones.</a:t>
            </a:r>
          </a:p>
          <a:p>
            <a:r>
              <a:rPr lang="en-US" dirty="0"/>
              <a:t>The partitioning process continues until each cluster at the lowest level is coherent enough-either containing only one object, or the objects within a cluster are sufficiently similar to each other.</a:t>
            </a:r>
          </a:p>
        </p:txBody>
      </p:sp>
    </p:spTree>
    <p:extLst>
      <p:ext uri="{BB962C8B-B14F-4D97-AF65-F5344CB8AC3E}">
        <p14:creationId xmlns:p14="http://schemas.microsoft.com/office/powerpoint/2010/main" val="1391456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8243-D6AE-3C31-0308-0E87542B13A8}"/>
              </a:ext>
            </a:extLst>
          </p:cNvPr>
          <p:cNvSpPr>
            <a:spLocks noGrp="1"/>
          </p:cNvSpPr>
          <p:nvPr>
            <p:ph type="title"/>
          </p:nvPr>
        </p:nvSpPr>
        <p:spPr/>
        <p:txBody>
          <a:bodyPr/>
          <a:lstStyle/>
          <a:p>
            <a:r>
              <a:rPr lang="en-US" dirty="0"/>
              <a:t>Ch 10.4 Density Based Methods</a:t>
            </a:r>
          </a:p>
        </p:txBody>
      </p:sp>
      <p:sp>
        <p:nvSpPr>
          <p:cNvPr id="3" name="Content Placeholder 2">
            <a:extLst>
              <a:ext uri="{FF2B5EF4-FFF2-40B4-BE49-F238E27FC236}">
                <a16:creationId xmlns:a16="http://schemas.microsoft.com/office/drawing/2014/main" id="{77C1A667-49C3-3D36-15CC-515AC496CB02}"/>
              </a:ext>
            </a:extLst>
          </p:cNvPr>
          <p:cNvSpPr>
            <a:spLocks noGrp="1"/>
          </p:cNvSpPr>
          <p:nvPr>
            <p:ph idx="1"/>
          </p:nvPr>
        </p:nvSpPr>
        <p:spPr/>
        <p:txBody>
          <a:bodyPr/>
          <a:lstStyle/>
          <a:p>
            <a:r>
              <a:rPr lang="en-US" dirty="0"/>
              <a:t>Remember in statistics, that density is how many objects are in a neighborhood or area/space</a:t>
            </a:r>
          </a:p>
        </p:txBody>
      </p:sp>
    </p:spTree>
    <p:extLst>
      <p:ext uri="{BB962C8B-B14F-4D97-AF65-F5344CB8AC3E}">
        <p14:creationId xmlns:p14="http://schemas.microsoft.com/office/powerpoint/2010/main" val="429483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F7C5-ADFC-C5E0-8D92-68128897097E}"/>
              </a:ext>
            </a:extLst>
          </p:cNvPr>
          <p:cNvSpPr>
            <a:spLocks noGrp="1"/>
          </p:cNvSpPr>
          <p:nvPr>
            <p:ph type="title"/>
          </p:nvPr>
        </p:nvSpPr>
        <p:spPr/>
        <p:txBody>
          <a:bodyPr/>
          <a:lstStyle/>
          <a:p>
            <a:r>
              <a:rPr lang="en-US" dirty="0"/>
              <a:t>Where is Cluster Analysis used in</a:t>
            </a:r>
          </a:p>
        </p:txBody>
      </p:sp>
      <p:sp>
        <p:nvSpPr>
          <p:cNvPr id="3" name="Content Placeholder 2">
            <a:extLst>
              <a:ext uri="{FF2B5EF4-FFF2-40B4-BE49-F238E27FC236}">
                <a16:creationId xmlns:a16="http://schemas.microsoft.com/office/drawing/2014/main" id="{ADCDF2FF-2A26-32B5-27F1-773DF52C59B0}"/>
              </a:ext>
            </a:extLst>
          </p:cNvPr>
          <p:cNvSpPr>
            <a:spLocks noGrp="1"/>
          </p:cNvSpPr>
          <p:nvPr>
            <p:ph idx="1"/>
          </p:nvPr>
        </p:nvSpPr>
        <p:spPr/>
        <p:txBody>
          <a:bodyPr/>
          <a:lstStyle/>
          <a:p>
            <a:r>
              <a:rPr lang="en-US" dirty="0"/>
              <a:t>Business Intelligence</a:t>
            </a:r>
          </a:p>
          <a:p>
            <a:r>
              <a:rPr lang="en-US" dirty="0"/>
              <a:t>Image pattern recognition</a:t>
            </a:r>
          </a:p>
          <a:p>
            <a:r>
              <a:rPr lang="en-US" dirty="0"/>
              <a:t>Web search</a:t>
            </a:r>
          </a:p>
          <a:p>
            <a:r>
              <a:rPr lang="en-US" dirty="0"/>
              <a:t>Biology</a:t>
            </a:r>
          </a:p>
          <a:p>
            <a:r>
              <a:rPr lang="en-US" dirty="0"/>
              <a:t>security</a:t>
            </a:r>
          </a:p>
        </p:txBody>
      </p:sp>
    </p:spTree>
    <p:extLst>
      <p:ext uri="{BB962C8B-B14F-4D97-AF65-F5344CB8AC3E}">
        <p14:creationId xmlns:p14="http://schemas.microsoft.com/office/powerpoint/2010/main" val="3291777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761B-724E-2D48-6C17-5BA112C8711D}"/>
              </a:ext>
            </a:extLst>
          </p:cNvPr>
          <p:cNvSpPr>
            <a:spLocks noGrp="1"/>
          </p:cNvSpPr>
          <p:nvPr>
            <p:ph type="title"/>
          </p:nvPr>
        </p:nvSpPr>
        <p:spPr/>
        <p:txBody>
          <a:bodyPr/>
          <a:lstStyle/>
          <a:p>
            <a:r>
              <a:rPr lang="en-US" dirty="0"/>
              <a:t>Ch. 10.5 Grid-Based Methods</a:t>
            </a:r>
          </a:p>
        </p:txBody>
      </p:sp>
      <p:sp>
        <p:nvSpPr>
          <p:cNvPr id="3" name="Content Placeholder 2">
            <a:extLst>
              <a:ext uri="{FF2B5EF4-FFF2-40B4-BE49-F238E27FC236}">
                <a16:creationId xmlns:a16="http://schemas.microsoft.com/office/drawing/2014/main" id="{FDEE8AE4-9B1F-56F3-3CB7-F2E6C0C31BB6}"/>
              </a:ext>
            </a:extLst>
          </p:cNvPr>
          <p:cNvSpPr>
            <a:spLocks noGrp="1"/>
          </p:cNvSpPr>
          <p:nvPr>
            <p:ph idx="1"/>
          </p:nvPr>
        </p:nvSpPr>
        <p:spPr/>
        <p:txBody>
          <a:bodyPr/>
          <a:lstStyle/>
          <a:p>
            <a:r>
              <a:rPr lang="en-US" dirty="0"/>
              <a:t>The clustering methods discussed so far are data-driven – they partition the set of objects and adapt to the distribution of the objects in the embedding space. Alternatively, a grid-based clustering method takes a space driven approach by partitioning the embedding space into cells independent of the distributions of the input objects</a:t>
            </a:r>
          </a:p>
        </p:txBody>
      </p:sp>
    </p:spTree>
    <p:extLst>
      <p:ext uri="{BB962C8B-B14F-4D97-AF65-F5344CB8AC3E}">
        <p14:creationId xmlns:p14="http://schemas.microsoft.com/office/powerpoint/2010/main" val="2376251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639A-A6AB-DFCE-655D-81FD63926B81}"/>
              </a:ext>
            </a:extLst>
          </p:cNvPr>
          <p:cNvSpPr>
            <a:spLocks noGrp="1"/>
          </p:cNvSpPr>
          <p:nvPr>
            <p:ph type="title"/>
          </p:nvPr>
        </p:nvSpPr>
        <p:spPr/>
        <p:txBody>
          <a:bodyPr/>
          <a:lstStyle/>
          <a:p>
            <a:r>
              <a:rPr lang="en-US" dirty="0"/>
              <a:t>CLIQUE</a:t>
            </a:r>
          </a:p>
        </p:txBody>
      </p:sp>
      <p:sp>
        <p:nvSpPr>
          <p:cNvPr id="3" name="Content Placeholder 2">
            <a:extLst>
              <a:ext uri="{FF2B5EF4-FFF2-40B4-BE49-F238E27FC236}">
                <a16:creationId xmlns:a16="http://schemas.microsoft.com/office/drawing/2014/main" id="{E05F45D4-F286-9D5C-64A8-64BAAE5F41D2}"/>
              </a:ext>
            </a:extLst>
          </p:cNvPr>
          <p:cNvSpPr>
            <a:spLocks noGrp="1"/>
          </p:cNvSpPr>
          <p:nvPr>
            <p:ph idx="1"/>
          </p:nvPr>
        </p:nvSpPr>
        <p:spPr/>
        <p:txBody>
          <a:bodyPr>
            <a:normAutofit fontScale="85000" lnSpcReduction="10000"/>
          </a:bodyPr>
          <a:lstStyle/>
          <a:p>
            <a:r>
              <a:rPr lang="en-US" dirty="0"/>
              <a:t>It may be more meaningful to instead search for clusters within different subspaces of the data.</a:t>
            </a:r>
          </a:p>
          <a:p>
            <a:endParaRPr lang="en-US" dirty="0"/>
          </a:p>
          <a:p>
            <a:r>
              <a:rPr lang="en-US" dirty="0"/>
              <a:t>Finding a nontrivial group of patients for which all or even most of the attribute strongly agree is unlikely</a:t>
            </a:r>
          </a:p>
          <a:p>
            <a:endParaRPr lang="en-US" dirty="0"/>
          </a:p>
          <a:p>
            <a:r>
              <a:rPr lang="en-US" dirty="0"/>
              <a:t>CLIQUE (</a:t>
            </a:r>
            <a:r>
              <a:rPr lang="en-US" dirty="0" err="1"/>
              <a:t>CLustering</a:t>
            </a:r>
            <a:r>
              <a:rPr lang="en-US" dirty="0"/>
              <a:t> In </a:t>
            </a:r>
            <a:r>
              <a:rPr lang="en-US" dirty="0" err="1"/>
              <a:t>QUEst</a:t>
            </a:r>
            <a:r>
              <a:rPr lang="en-US" dirty="0"/>
              <a:t>) is a simply grid-based method for finding density-based clusters in subspaces. CLIQUE partitions each dimension into nonoverlapping intervals, thereby partitioning the entire embedding space of the data objects into cells.</a:t>
            </a:r>
          </a:p>
          <a:p>
            <a:r>
              <a:rPr lang="en-US" dirty="0"/>
              <a:t>It uses a density threshold to identify dense cells and sparse ones. A cell is dense if the number of objects mapped to it exceeds the density threshold.</a:t>
            </a:r>
          </a:p>
        </p:txBody>
      </p:sp>
    </p:spTree>
    <p:extLst>
      <p:ext uri="{BB962C8B-B14F-4D97-AF65-F5344CB8AC3E}">
        <p14:creationId xmlns:p14="http://schemas.microsoft.com/office/powerpoint/2010/main" val="234223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CBBF-2C2E-3C97-8FEA-E2B3D8348173}"/>
              </a:ext>
            </a:extLst>
          </p:cNvPr>
          <p:cNvSpPr>
            <a:spLocks noGrp="1"/>
          </p:cNvSpPr>
          <p:nvPr>
            <p:ph type="title"/>
          </p:nvPr>
        </p:nvSpPr>
        <p:spPr/>
        <p:txBody>
          <a:bodyPr/>
          <a:lstStyle/>
          <a:p>
            <a:r>
              <a:rPr lang="en-US" dirty="0"/>
              <a:t>Ch 10.6 Evaluation of Clustering</a:t>
            </a:r>
          </a:p>
        </p:txBody>
      </p:sp>
      <p:sp>
        <p:nvSpPr>
          <p:cNvPr id="3" name="Content Placeholder 2">
            <a:extLst>
              <a:ext uri="{FF2B5EF4-FFF2-40B4-BE49-F238E27FC236}">
                <a16:creationId xmlns:a16="http://schemas.microsoft.com/office/drawing/2014/main" id="{71989FF2-2F42-F3DE-0CB9-92A29A4AF9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326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1545-1EA5-F958-C5FE-203B39965148}"/>
              </a:ext>
            </a:extLst>
          </p:cNvPr>
          <p:cNvSpPr>
            <a:spLocks noGrp="1"/>
          </p:cNvSpPr>
          <p:nvPr>
            <p:ph type="title"/>
          </p:nvPr>
        </p:nvSpPr>
        <p:spPr/>
        <p:txBody>
          <a:bodyPr/>
          <a:lstStyle/>
          <a:p>
            <a:r>
              <a:rPr lang="en-US" dirty="0"/>
              <a:t>“Assessing clustering tendency”</a:t>
            </a:r>
          </a:p>
        </p:txBody>
      </p:sp>
      <p:sp>
        <p:nvSpPr>
          <p:cNvPr id="3" name="Content Placeholder 2">
            <a:extLst>
              <a:ext uri="{FF2B5EF4-FFF2-40B4-BE49-F238E27FC236}">
                <a16:creationId xmlns:a16="http://schemas.microsoft.com/office/drawing/2014/main" id="{B53CDC62-E399-1074-8A37-BC40F4436BAC}"/>
              </a:ext>
            </a:extLst>
          </p:cNvPr>
          <p:cNvSpPr>
            <a:spLocks noGrp="1"/>
          </p:cNvSpPr>
          <p:nvPr>
            <p:ph idx="1"/>
          </p:nvPr>
        </p:nvSpPr>
        <p:spPr/>
        <p:txBody>
          <a:bodyPr/>
          <a:lstStyle/>
          <a:p>
            <a:r>
              <a:rPr lang="en-US" dirty="0"/>
              <a:t>In this task, for a given data set, we assess whether a nonrandom structure exists in the data. Blindly applying a clustering method on a data set will return clusters; however, the cluster mined may be misleading. Clustering analysis on a data set is meaningful only when there is a nonrandom structure in the data</a:t>
            </a:r>
          </a:p>
        </p:txBody>
      </p:sp>
    </p:spTree>
    <p:extLst>
      <p:ext uri="{BB962C8B-B14F-4D97-AF65-F5344CB8AC3E}">
        <p14:creationId xmlns:p14="http://schemas.microsoft.com/office/powerpoint/2010/main" val="2853189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0438-8B05-69C2-700F-CFC9F6162770}"/>
              </a:ext>
            </a:extLst>
          </p:cNvPr>
          <p:cNvSpPr>
            <a:spLocks noGrp="1"/>
          </p:cNvSpPr>
          <p:nvPr>
            <p:ph type="title"/>
          </p:nvPr>
        </p:nvSpPr>
        <p:spPr/>
        <p:txBody>
          <a:bodyPr/>
          <a:lstStyle/>
          <a:p>
            <a:r>
              <a:rPr lang="en-US" dirty="0"/>
              <a:t>“Determining the number of clusters in a data set”</a:t>
            </a:r>
          </a:p>
        </p:txBody>
      </p:sp>
      <p:sp>
        <p:nvSpPr>
          <p:cNvPr id="3" name="Content Placeholder 2">
            <a:extLst>
              <a:ext uri="{FF2B5EF4-FFF2-40B4-BE49-F238E27FC236}">
                <a16:creationId xmlns:a16="http://schemas.microsoft.com/office/drawing/2014/main" id="{27A578C9-04CC-D881-64A2-E2177B05A559}"/>
              </a:ext>
            </a:extLst>
          </p:cNvPr>
          <p:cNvSpPr>
            <a:spLocks noGrp="1"/>
          </p:cNvSpPr>
          <p:nvPr>
            <p:ph idx="1"/>
          </p:nvPr>
        </p:nvSpPr>
        <p:spPr/>
        <p:txBody>
          <a:bodyPr/>
          <a:lstStyle/>
          <a:p>
            <a:r>
              <a:rPr lang="en-US" dirty="0"/>
              <a:t>A few algorithms, such as k-means require the number of clusters in a data set as the parameter. Moreover, the number of clusters can be regarded as an interesting and important summary statistic of a data set. Therefore, it is desirable to estimate this number even before a clustering algorithm is used to derive detailed clusters</a:t>
            </a:r>
          </a:p>
        </p:txBody>
      </p:sp>
    </p:spTree>
    <p:extLst>
      <p:ext uri="{BB962C8B-B14F-4D97-AF65-F5344CB8AC3E}">
        <p14:creationId xmlns:p14="http://schemas.microsoft.com/office/powerpoint/2010/main" val="3729340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E6BF-59F3-E2C1-C730-4831D49ABF7D}"/>
              </a:ext>
            </a:extLst>
          </p:cNvPr>
          <p:cNvSpPr>
            <a:spLocks noGrp="1"/>
          </p:cNvSpPr>
          <p:nvPr>
            <p:ph type="title"/>
          </p:nvPr>
        </p:nvSpPr>
        <p:spPr/>
        <p:txBody>
          <a:bodyPr/>
          <a:lstStyle/>
          <a:p>
            <a:r>
              <a:rPr lang="en-US" dirty="0"/>
              <a:t>“Measuring clustering quality”</a:t>
            </a:r>
          </a:p>
        </p:txBody>
      </p:sp>
      <p:sp>
        <p:nvSpPr>
          <p:cNvPr id="3" name="Content Placeholder 2">
            <a:extLst>
              <a:ext uri="{FF2B5EF4-FFF2-40B4-BE49-F238E27FC236}">
                <a16:creationId xmlns:a16="http://schemas.microsoft.com/office/drawing/2014/main" id="{BCE7D7F1-59B5-C8AC-AD72-573AB99AA9B3}"/>
              </a:ext>
            </a:extLst>
          </p:cNvPr>
          <p:cNvSpPr>
            <a:spLocks noGrp="1"/>
          </p:cNvSpPr>
          <p:nvPr>
            <p:ph idx="1"/>
          </p:nvPr>
        </p:nvSpPr>
        <p:spPr/>
        <p:txBody>
          <a:bodyPr/>
          <a:lstStyle/>
          <a:p>
            <a:r>
              <a:rPr lang="en-US" dirty="0"/>
              <a:t>After applying a clustering method on a data set, we want to assess how good the resulting clusters are. A number of measures can be used. Some methods measure how well the clusters fit the data set, while others measure how well the clusters match the ground truth, if such truth is available. </a:t>
            </a:r>
          </a:p>
          <a:p>
            <a:r>
              <a:rPr lang="en-US" dirty="0"/>
              <a:t>There are also measures that score </a:t>
            </a:r>
            <a:r>
              <a:rPr lang="en-US" dirty="0" err="1"/>
              <a:t>clusterings</a:t>
            </a:r>
            <a:r>
              <a:rPr lang="en-US" dirty="0"/>
              <a:t> and thus can compare two sets of clustering results on the same data set</a:t>
            </a:r>
          </a:p>
        </p:txBody>
      </p:sp>
    </p:spTree>
    <p:extLst>
      <p:ext uri="{BB962C8B-B14F-4D97-AF65-F5344CB8AC3E}">
        <p14:creationId xmlns:p14="http://schemas.microsoft.com/office/powerpoint/2010/main" val="281660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CA1D-563A-F7F5-9090-6D5167774DA7}"/>
              </a:ext>
            </a:extLst>
          </p:cNvPr>
          <p:cNvSpPr>
            <a:spLocks noGrp="1"/>
          </p:cNvSpPr>
          <p:nvPr>
            <p:ph type="title"/>
          </p:nvPr>
        </p:nvSpPr>
        <p:spPr/>
        <p:txBody>
          <a:bodyPr/>
          <a:lstStyle/>
          <a:p>
            <a:r>
              <a:rPr lang="en-US" dirty="0"/>
              <a:t>Hopkins Statistic</a:t>
            </a:r>
          </a:p>
        </p:txBody>
      </p:sp>
      <p:sp>
        <p:nvSpPr>
          <p:cNvPr id="3" name="Content Placeholder 2">
            <a:extLst>
              <a:ext uri="{FF2B5EF4-FFF2-40B4-BE49-F238E27FC236}">
                <a16:creationId xmlns:a16="http://schemas.microsoft.com/office/drawing/2014/main" id="{DCE57472-1EDA-4530-DE63-DCD8F55E8F69}"/>
              </a:ext>
            </a:extLst>
          </p:cNvPr>
          <p:cNvSpPr>
            <a:spLocks noGrp="1"/>
          </p:cNvSpPr>
          <p:nvPr>
            <p:ph idx="1"/>
          </p:nvPr>
        </p:nvSpPr>
        <p:spPr/>
        <p:txBody>
          <a:bodyPr/>
          <a:lstStyle/>
          <a:p>
            <a:r>
              <a:rPr lang="en-US" dirty="0"/>
              <a:t>Hopkins Statistic is a spatial statistic that tests the spatial randomness of a variable as distributed in a space. Given a data set, D, which is regarded as a sample of a random variable, o, we want to determine how far away o is from being uniformly distributed in the data space. We calculate the Hopkins statistic </a:t>
            </a:r>
            <a:r>
              <a:rPr lang="en-US"/>
              <a:t>as follows on page 485</a:t>
            </a:r>
          </a:p>
        </p:txBody>
      </p:sp>
    </p:spTree>
    <p:extLst>
      <p:ext uri="{BB962C8B-B14F-4D97-AF65-F5344CB8AC3E}">
        <p14:creationId xmlns:p14="http://schemas.microsoft.com/office/powerpoint/2010/main" val="401437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26E0-5AC4-D298-6651-DB97E14374F4}"/>
              </a:ext>
            </a:extLst>
          </p:cNvPr>
          <p:cNvSpPr>
            <a:spLocks noGrp="1"/>
          </p:cNvSpPr>
          <p:nvPr>
            <p:ph type="title"/>
          </p:nvPr>
        </p:nvSpPr>
        <p:spPr/>
        <p:txBody>
          <a:bodyPr/>
          <a:lstStyle/>
          <a:p>
            <a:r>
              <a:rPr lang="en-US" dirty="0"/>
              <a:t>Image recognition</a:t>
            </a:r>
          </a:p>
        </p:txBody>
      </p:sp>
      <p:sp>
        <p:nvSpPr>
          <p:cNvPr id="3" name="Content Placeholder 2">
            <a:extLst>
              <a:ext uri="{FF2B5EF4-FFF2-40B4-BE49-F238E27FC236}">
                <a16:creationId xmlns:a16="http://schemas.microsoft.com/office/drawing/2014/main" id="{EC7C0F9B-4C35-AE86-3DF3-27B0C3B05F5B}"/>
              </a:ext>
            </a:extLst>
          </p:cNvPr>
          <p:cNvSpPr>
            <a:spLocks noGrp="1"/>
          </p:cNvSpPr>
          <p:nvPr>
            <p:ph idx="1"/>
          </p:nvPr>
        </p:nvSpPr>
        <p:spPr>
          <a:xfrm>
            <a:off x="133004" y="1825624"/>
            <a:ext cx="11870574" cy="4874434"/>
          </a:xfrm>
        </p:spPr>
        <p:txBody>
          <a:bodyPr>
            <a:noAutofit/>
          </a:bodyPr>
          <a:lstStyle/>
          <a:p>
            <a:r>
              <a:rPr lang="en-US" sz="2950" dirty="0"/>
              <a:t>Clustering can be used to discover clusters or “subclasses” in handwritten character recognition systems. Suppose we have a data set of handwritten digits, where each digit is labeled as either 1,2,3 and so on. </a:t>
            </a:r>
          </a:p>
          <a:p>
            <a:r>
              <a:rPr lang="en-US" sz="2950" dirty="0"/>
              <a:t>Note that there can be a large variance in the way in which people write the same digit. Take the number 2, for example. Some people may write it with a small circle at the left bottom part, while some others may not. </a:t>
            </a:r>
          </a:p>
          <a:p>
            <a:r>
              <a:rPr lang="en-US" sz="2950" dirty="0"/>
              <a:t>We can use clustering to determine subclasses for “2” each of which represents a variation on the way in which 2 can be written. Using multiple models based on the subclasses can improve overall recognition accuracy</a:t>
            </a:r>
          </a:p>
        </p:txBody>
      </p:sp>
    </p:spTree>
    <p:extLst>
      <p:ext uri="{BB962C8B-B14F-4D97-AF65-F5344CB8AC3E}">
        <p14:creationId xmlns:p14="http://schemas.microsoft.com/office/powerpoint/2010/main" val="318137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F63-A361-CFCB-0590-0C18B066E8D9}"/>
              </a:ext>
            </a:extLst>
          </p:cNvPr>
          <p:cNvSpPr>
            <a:spLocks noGrp="1"/>
          </p:cNvSpPr>
          <p:nvPr>
            <p:ph type="title"/>
          </p:nvPr>
        </p:nvSpPr>
        <p:spPr/>
        <p:txBody>
          <a:bodyPr/>
          <a:lstStyle/>
          <a:p>
            <a:r>
              <a:rPr lang="en-US" dirty="0"/>
              <a:t>Ch 10.1.2 Requirements for cluster analysis</a:t>
            </a:r>
          </a:p>
        </p:txBody>
      </p:sp>
      <p:sp>
        <p:nvSpPr>
          <p:cNvPr id="3" name="Content Placeholder 2">
            <a:extLst>
              <a:ext uri="{FF2B5EF4-FFF2-40B4-BE49-F238E27FC236}">
                <a16:creationId xmlns:a16="http://schemas.microsoft.com/office/drawing/2014/main" id="{F7696CC9-EFA2-3D90-58D9-7BBC81A049D7}"/>
              </a:ext>
            </a:extLst>
          </p:cNvPr>
          <p:cNvSpPr>
            <a:spLocks noGrp="1"/>
          </p:cNvSpPr>
          <p:nvPr>
            <p:ph idx="1"/>
          </p:nvPr>
        </p:nvSpPr>
        <p:spPr/>
        <p:txBody>
          <a:bodyPr/>
          <a:lstStyle/>
          <a:p>
            <a:r>
              <a:rPr lang="en-US" dirty="0"/>
              <a:t>Clustering is a challenging research field. In this section, you will learn about the requirements for clustering as a data mining tool, as well as aspects that can be used for comparing clustering methods</a:t>
            </a:r>
          </a:p>
          <a:p>
            <a:pPr marL="0" indent="0">
              <a:buNone/>
            </a:pPr>
            <a:endParaRPr lang="en-US" dirty="0"/>
          </a:p>
        </p:txBody>
      </p:sp>
    </p:spTree>
    <p:extLst>
      <p:ext uri="{BB962C8B-B14F-4D97-AF65-F5344CB8AC3E}">
        <p14:creationId xmlns:p14="http://schemas.microsoft.com/office/powerpoint/2010/main" val="409364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686B-AD71-08C2-5242-2BD1894316E4}"/>
              </a:ext>
            </a:extLst>
          </p:cNvPr>
          <p:cNvSpPr>
            <a:spLocks noGrp="1"/>
          </p:cNvSpPr>
          <p:nvPr>
            <p:ph type="title"/>
          </p:nvPr>
        </p:nvSpPr>
        <p:spPr/>
        <p:txBody>
          <a:bodyPr/>
          <a:lstStyle/>
          <a:p>
            <a:r>
              <a:rPr lang="en-US" dirty="0"/>
              <a:t>Requirements for cluster analysis: “Scalability”</a:t>
            </a:r>
          </a:p>
        </p:txBody>
      </p:sp>
      <p:sp>
        <p:nvSpPr>
          <p:cNvPr id="3" name="Content Placeholder 2">
            <a:extLst>
              <a:ext uri="{FF2B5EF4-FFF2-40B4-BE49-F238E27FC236}">
                <a16:creationId xmlns:a16="http://schemas.microsoft.com/office/drawing/2014/main" id="{1290507F-852E-E485-39E7-F10BC42C95FF}"/>
              </a:ext>
            </a:extLst>
          </p:cNvPr>
          <p:cNvSpPr>
            <a:spLocks noGrp="1"/>
          </p:cNvSpPr>
          <p:nvPr>
            <p:ph idx="1"/>
          </p:nvPr>
        </p:nvSpPr>
        <p:spPr/>
        <p:txBody>
          <a:bodyPr/>
          <a:lstStyle/>
          <a:p>
            <a:r>
              <a:rPr lang="en-US" dirty="0"/>
              <a:t>Many clustering algorithms work well on small data sets containing fewer than several hundred data objects; however, a large database may contain millions or even billions of objects, particularly in web search scenarios. Clustering on only a sample of a given large data set may lead to biased results. Therefore, highly scalable clustering algorithms are needed</a:t>
            </a:r>
          </a:p>
        </p:txBody>
      </p:sp>
    </p:spTree>
    <p:extLst>
      <p:ext uri="{BB962C8B-B14F-4D97-AF65-F5344CB8AC3E}">
        <p14:creationId xmlns:p14="http://schemas.microsoft.com/office/powerpoint/2010/main" val="267186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0D41-D584-E219-9AFC-FCCC56513A6C}"/>
              </a:ext>
            </a:extLst>
          </p:cNvPr>
          <p:cNvSpPr>
            <a:spLocks noGrp="1"/>
          </p:cNvSpPr>
          <p:nvPr>
            <p:ph type="title"/>
          </p:nvPr>
        </p:nvSpPr>
        <p:spPr/>
        <p:txBody>
          <a:bodyPr/>
          <a:lstStyle/>
          <a:p>
            <a:r>
              <a:rPr lang="en-US" dirty="0"/>
              <a:t>“Ability to deal with different types of attributes”</a:t>
            </a:r>
          </a:p>
        </p:txBody>
      </p:sp>
      <p:sp>
        <p:nvSpPr>
          <p:cNvPr id="3" name="Content Placeholder 2">
            <a:extLst>
              <a:ext uri="{FF2B5EF4-FFF2-40B4-BE49-F238E27FC236}">
                <a16:creationId xmlns:a16="http://schemas.microsoft.com/office/drawing/2014/main" id="{6C87AB10-099B-069D-F267-0A79B442B7BC}"/>
              </a:ext>
            </a:extLst>
          </p:cNvPr>
          <p:cNvSpPr>
            <a:spLocks noGrp="1"/>
          </p:cNvSpPr>
          <p:nvPr>
            <p:ph idx="1"/>
          </p:nvPr>
        </p:nvSpPr>
        <p:spPr/>
        <p:txBody>
          <a:bodyPr/>
          <a:lstStyle/>
          <a:p>
            <a:r>
              <a:rPr lang="en-US" dirty="0"/>
              <a:t>Many algorithms are designed to cluster numeric (interval-based) data. </a:t>
            </a:r>
          </a:p>
          <a:p>
            <a:r>
              <a:rPr lang="en-US" dirty="0"/>
              <a:t>However, applications may require clustering other data types, such as binary, nominal (categorical), and ordinal data, or mixtures of these data types. </a:t>
            </a:r>
          </a:p>
          <a:p>
            <a:r>
              <a:rPr lang="en-US" dirty="0"/>
              <a:t>Recently, more and more applications need clustering techniques for complex data types such as graphs, sequences, images, and documents</a:t>
            </a:r>
          </a:p>
        </p:txBody>
      </p:sp>
    </p:spTree>
    <p:extLst>
      <p:ext uri="{BB962C8B-B14F-4D97-AF65-F5344CB8AC3E}">
        <p14:creationId xmlns:p14="http://schemas.microsoft.com/office/powerpoint/2010/main" val="280987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403F-C251-649F-BD70-11A92EA30EE4}"/>
              </a:ext>
            </a:extLst>
          </p:cNvPr>
          <p:cNvSpPr>
            <a:spLocks noGrp="1"/>
          </p:cNvSpPr>
          <p:nvPr>
            <p:ph type="title"/>
          </p:nvPr>
        </p:nvSpPr>
        <p:spPr/>
        <p:txBody>
          <a:bodyPr/>
          <a:lstStyle/>
          <a:p>
            <a:r>
              <a:rPr lang="en-US" dirty="0"/>
              <a:t>“Discovery of clusters with arbitrary shape”</a:t>
            </a:r>
          </a:p>
        </p:txBody>
      </p:sp>
      <p:sp>
        <p:nvSpPr>
          <p:cNvPr id="3" name="Content Placeholder 2">
            <a:extLst>
              <a:ext uri="{FF2B5EF4-FFF2-40B4-BE49-F238E27FC236}">
                <a16:creationId xmlns:a16="http://schemas.microsoft.com/office/drawing/2014/main" id="{51086DEB-A1C5-9425-B08E-84404A9CAF71}"/>
              </a:ext>
            </a:extLst>
          </p:cNvPr>
          <p:cNvSpPr>
            <a:spLocks noGrp="1"/>
          </p:cNvSpPr>
          <p:nvPr>
            <p:ph idx="1"/>
          </p:nvPr>
        </p:nvSpPr>
        <p:spPr/>
        <p:txBody>
          <a:bodyPr/>
          <a:lstStyle/>
          <a:p>
            <a:r>
              <a:rPr lang="en-US" dirty="0"/>
              <a:t>Many clustering algorithms determine clusters based on Euclidean or Manhattan distance measures (Chapter 2). </a:t>
            </a:r>
          </a:p>
          <a:p>
            <a:r>
              <a:rPr lang="en-US" dirty="0"/>
              <a:t>Algorithms based on such distance measures tend to find spherical clusters with similar size and density.</a:t>
            </a:r>
          </a:p>
          <a:p>
            <a:r>
              <a:rPr lang="en-US" dirty="0"/>
              <a:t>However, a cluster could be of any shape. Consider sensors, for example, which are often deployed for environment surveillance. Cluster analysis on sensor readings can detect interesting phenomena. We may want to use clustering to find the frontier of a running forest fire, which is often not spherical. It is important to develop algorithms that can detect clusters of arbitrary shape.</a:t>
            </a:r>
          </a:p>
        </p:txBody>
      </p:sp>
    </p:spTree>
    <p:extLst>
      <p:ext uri="{BB962C8B-B14F-4D97-AF65-F5344CB8AC3E}">
        <p14:creationId xmlns:p14="http://schemas.microsoft.com/office/powerpoint/2010/main" val="180287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2A09-E47E-217D-EEAA-574758A200D0}"/>
              </a:ext>
            </a:extLst>
          </p:cNvPr>
          <p:cNvSpPr>
            <a:spLocks noGrp="1"/>
          </p:cNvSpPr>
          <p:nvPr>
            <p:ph type="title"/>
          </p:nvPr>
        </p:nvSpPr>
        <p:spPr/>
        <p:txBody>
          <a:bodyPr/>
          <a:lstStyle/>
          <a:p>
            <a:r>
              <a:rPr lang="en-US" dirty="0"/>
              <a:t>“Requirements for domain knowledge to determine input parameters”</a:t>
            </a:r>
          </a:p>
        </p:txBody>
      </p:sp>
      <p:sp>
        <p:nvSpPr>
          <p:cNvPr id="3" name="Content Placeholder 2">
            <a:extLst>
              <a:ext uri="{FF2B5EF4-FFF2-40B4-BE49-F238E27FC236}">
                <a16:creationId xmlns:a16="http://schemas.microsoft.com/office/drawing/2014/main" id="{BEE7F72B-8658-A0A1-1AD5-BD2ED6605863}"/>
              </a:ext>
            </a:extLst>
          </p:cNvPr>
          <p:cNvSpPr>
            <a:spLocks noGrp="1"/>
          </p:cNvSpPr>
          <p:nvPr>
            <p:ph idx="1"/>
          </p:nvPr>
        </p:nvSpPr>
        <p:spPr/>
        <p:txBody>
          <a:bodyPr/>
          <a:lstStyle/>
          <a:p>
            <a:r>
              <a:rPr lang="en-US" dirty="0"/>
              <a:t>Many clustering algorithms require users to provide domain knowledge in the form of input parameters such as the desired number of clusters. Consequently, the clustering results may be sensitive to such parameters. Parameters are often hard to determine, especially for high-dimensionality data sets and where users have yet to grasp a deep understanding of their data. Requiring the specification of domain knowledge not only burdens users, but also makes the quality of clustering difficult to control</a:t>
            </a:r>
          </a:p>
        </p:txBody>
      </p:sp>
    </p:spTree>
    <p:extLst>
      <p:ext uri="{BB962C8B-B14F-4D97-AF65-F5344CB8AC3E}">
        <p14:creationId xmlns:p14="http://schemas.microsoft.com/office/powerpoint/2010/main" val="413326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TotalTime>
  <Words>2871</Words>
  <Application>Microsoft Office PowerPoint</Application>
  <PresentationFormat>Widescreen</PresentationFormat>
  <Paragraphs>116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Cambria Math</vt:lpstr>
      <vt:lpstr>Office Theme</vt:lpstr>
      <vt:lpstr>CS 171 Ch 10</vt:lpstr>
      <vt:lpstr>Ch 10.1 Cluster Analysis</vt:lpstr>
      <vt:lpstr>Where is Cluster Analysis used in</vt:lpstr>
      <vt:lpstr>Image recognition</vt:lpstr>
      <vt:lpstr>Ch 10.1.2 Requirements for cluster analysis</vt:lpstr>
      <vt:lpstr>Requirements for cluster analysis: “Scalability”</vt:lpstr>
      <vt:lpstr>“Ability to deal with different types of attributes”</vt:lpstr>
      <vt:lpstr>“Discovery of clusters with arbitrary shape”</vt:lpstr>
      <vt:lpstr>“Requirements for domain knowledge to determine input parameters”</vt:lpstr>
      <vt:lpstr>“Ability to deal with noisy data”</vt:lpstr>
      <vt:lpstr>“Incremental clustering and insensitivity to input order”</vt:lpstr>
      <vt:lpstr>“Capability of clustering high-dimensionality data”</vt:lpstr>
      <vt:lpstr>“Constraint-based clustering”</vt:lpstr>
      <vt:lpstr>“Interpretability and usability”</vt:lpstr>
      <vt:lpstr>The Partitioning criteria</vt:lpstr>
      <vt:lpstr>“Separation of clusters”</vt:lpstr>
      <vt:lpstr>“Similarity measure”</vt:lpstr>
      <vt:lpstr>“Clustering space”</vt:lpstr>
      <vt:lpstr>Partitioning methods</vt:lpstr>
      <vt:lpstr>Hierarchical methods:</vt:lpstr>
      <vt:lpstr>Density-Based methods</vt:lpstr>
      <vt:lpstr>Grid-Based Methods:</vt:lpstr>
      <vt:lpstr>Ch 10.2 Partitioning methods</vt:lpstr>
      <vt:lpstr>PAM algorithm</vt:lpstr>
      <vt:lpstr>Ch 10.3 Hierarchical methods</vt:lpstr>
      <vt:lpstr>PowerPoint Presentation</vt:lpstr>
      <vt:lpstr>Agglomerative hierarchical clustering method </vt:lpstr>
      <vt:lpstr>A divisive hierarchical clustering method</vt:lpstr>
      <vt:lpstr>Ch 10.4 Density Based Methods</vt:lpstr>
      <vt:lpstr>Ch. 10.5 Grid-Based Methods</vt:lpstr>
      <vt:lpstr>CLIQUE</vt:lpstr>
      <vt:lpstr>Ch 10.6 Evaluation of Clustering</vt:lpstr>
      <vt:lpstr>“Assessing clustering tendency”</vt:lpstr>
      <vt:lpstr>“Determining the number of clusters in a data set”</vt:lpstr>
      <vt:lpstr>“Measuring clustering quality”</vt:lpstr>
      <vt:lpstr>Hopkins Statistic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171 Ch 10</dc:title>
  <dc:creator>Charles Seager</dc:creator>
  <cp:lastModifiedBy>Charles Seager</cp:lastModifiedBy>
  <cp:revision>1</cp:revision>
  <dcterms:created xsi:type="dcterms:W3CDTF">2024-05-20T19:43:01Z</dcterms:created>
  <dcterms:modified xsi:type="dcterms:W3CDTF">2024-05-21T02:17:16Z</dcterms:modified>
</cp:coreProperties>
</file>