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95" autoAdjust="0"/>
    <p:restoredTop sz="94660"/>
  </p:normalViewPr>
  <p:slideViewPr>
    <p:cSldViewPr snapToGrid="0">
      <p:cViewPr>
        <p:scale>
          <a:sx n="30" d="100"/>
          <a:sy n="30" d="100"/>
        </p:scale>
        <p:origin x="1997" y="11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A3D6-C199-C053-0BF1-1436CC395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CCAA21-ACA1-A4F4-B4E3-BA629D9CB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425855-5662-09C8-B3F8-50A68B0AB6F9}"/>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6549AC9D-5154-0232-8930-22C9285AA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A88F7-E5FE-9375-7450-8286CBEC4F94}"/>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37089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ED8E-79DB-2F2F-1046-D61A579EE1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AA148-6DD3-04CE-AFAE-C21D046E18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C104F-1496-FDC0-472F-F819FA418965}"/>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E522CFCE-1950-EEEB-B8E7-0B1F78A99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AF189-D1CD-2D9E-DBC5-C2AEE164C553}"/>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329466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E785F-B288-C047-D09C-49F1B1907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97EC9-9D04-046C-2959-182E08DB7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6EF08-C3C5-C2BE-282A-94AF51C8D56C}"/>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AC600A24-5A38-B3F2-5FF5-B84BEBC69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AE020-74DB-D31E-363D-725469EFE62D}"/>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271708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EA4F-71C0-1CC6-37E2-B32A0C38E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E498-00C4-3704-DDAD-5F251620D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6E0C7-CD1C-21B6-A277-6AA7A2F6F0ED}"/>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F80BD469-1574-5037-92F7-E35D21BAE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B2EEF-1A7A-3625-14FF-080360DBF1A5}"/>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107939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F46D-4946-C5D8-51D2-290DA1FFAF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33398-FEF8-0680-CFF6-5911197E4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A257E-8B56-570D-54EE-9663AC2E174E}"/>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13509532-492F-2B2E-DF98-69082607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3D579-1EB7-10A1-4939-1A8110CB715A}"/>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253384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922F-F76C-7D5F-4DDB-838D55D76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C3C57-71F0-6BC7-3EE9-178B8E1A4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72AD9-E41C-2324-7A7B-9721AE7B7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54E65-AF2F-9E05-4F4A-AC625EBAAC82}"/>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6" name="Footer Placeholder 5">
            <a:extLst>
              <a:ext uri="{FF2B5EF4-FFF2-40B4-BE49-F238E27FC236}">
                <a16:creationId xmlns:a16="http://schemas.microsoft.com/office/drawing/2014/main" id="{73CDFC8E-6898-DDB7-11E2-90A16CAF9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0C843-F42B-5636-A4BF-8D165402194C}"/>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357071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A50B-98F9-BF6D-AB0F-1E292E3591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833657-F93B-2C53-5B20-F8ECB2EE7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BEDCBC-B4F3-036C-B743-CE7707EE2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BEF0FE-21BB-A82A-862B-285486C88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47392-C87F-770E-6AA5-3D5E768D6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016E2E-6D35-464F-BF96-7C72586E5922}"/>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8" name="Footer Placeholder 7">
            <a:extLst>
              <a:ext uri="{FF2B5EF4-FFF2-40B4-BE49-F238E27FC236}">
                <a16:creationId xmlns:a16="http://schemas.microsoft.com/office/drawing/2014/main" id="{FC7BC6D4-79F5-B4AC-E276-5569B1618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662AB-63DA-AEB4-FF00-66C065BA9674}"/>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238198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ED35-8F16-08C5-C261-77E0169C25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87433-FDA2-CF29-ABA2-B15F8AE0085A}"/>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4" name="Footer Placeholder 3">
            <a:extLst>
              <a:ext uri="{FF2B5EF4-FFF2-40B4-BE49-F238E27FC236}">
                <a16:creationId xmlns:a16="http://schemas.microsoft.com/office/drawing/2014/main" id="{1737E1F8-3060-2B2D-383C-B487A70F8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8A9A84-5471-AC71-4711-6418755BD97E}"/>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401401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DBF17-9499-8436-752E-2C324CCD3001}"/>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3" name="Footer Placeholder 2">
            <a:extLst>
              <a:ext uri="{FF2B5EF4-FFF2-40B4-BE49-F238E27FC236}">
                <a16:creationId xmlns:a16="http://schemas.microsoft.com/office/drawing/2014/main" id="{15E177AF-69FB-A02E-429B-763431B59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EE915-6D71-5777-DAEF-966DD18AE5FC}"/>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168942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1FA2-0C1D-E2A2-C43D-7A5252031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BAD57-A923-0C05-8E1D-CB4B89641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6D1266-1AB4-574A-CA5E-D22AF9EF7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436A8-7DFF-A57B-D8A8-7EB6A541F5C5}"/>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6" name="Footer Placeholder 5">
            <a:extLst>
              <a:ext uri="{FF2B5EF4-FFF2-40B4-BE49-F238E27FC236}">
                <a16:creationId xmlns:a16="http://schemas.microsoft.com/office/drawing/2014/main" id="{978E9B1B-4F1E-8CAA-5A44-B2966BD1F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15EDE-86C8-0A27-3FD0-2117C4866C07}"/>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239775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9FB8-8DE8-35D8-E59F-91F5A8E20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B91821-B0C9-D31F-B1CE-83809D66A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8FCED0-3A27-F62C-3A24-C02025248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CED53-DEE6-CFE4-06CA-52FE4BB1D2BF}"/>
              </a:ext>
            </a:extLst>
          </p:cNvPr>
          <p:cNvSpPr>
            <a:spLocks noGrp="1"/>
          </p:cNvSpPr>
          <p:nvPr>
            <p:ph type="dt" sz="half" idx="10"/>
          </p:nvPr>
        </p:nvSpPr>
        <p:spPr/>
        <p:txBody>
          <a:bodyPr/>
          <a:lstStyle/>
          <a:p>
            <a:fld id="{255B131D-9D5E-4451-A954-8F57BE76AC5F}" type="datetimeFigureOut">
              <a:rPr lang="en-US" smtClean="0"/>
              <a:t>3/13/2024</a:t>
            </a:fld>
            <a:endParaRPr lang="en-US"/>
          </a:p>
        </p:txBody>
      </p:sp>
      <p:sp>
        <p:nvSpPr>
          <p:cNvPr id="6" name="Footer Placeholder 5">
            <a:extLst>
              <a:ext uri="{FF2B5EF4-FFF2-40B4-BE49-F238E27FC236}">
                <a16:creationId xmlns:a16="http://schemas.microsoft.com/office/drawing/2014/main" id="{6AC1220F-D0AD-3011-2FF9-4A804699D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2763D-C540-8A84-45EB-8A315AAFE1E9}"/>
              </a:ext>
            </a:extLst>
          </p:cNvPr>
          <p:cNvSpPr>
            <a:spLocks noGrp="1"/>
          </p:cNvSpPr>
          <p:nvPr>
            <p:ph type="sldNum" sz="quarter" idx="12"/>
          </p:nvPr>
        </p:nvSpPr>
        <p:spPr/>
        <p:txBody>
          <a:bodyPr/>
          <a:lstStyle/>
          <a:p>
            <a:fld id="{10D20BC4-31CC-40FD-A166-EC3894BE4C32}" type="slidenum">
              <a:rPr lang="en-US" smtClean="0"/>
              <a:t>‹#›</a:t>
            </a:fld>
            <a:endParaRPr lang="en-US"/>
          </a:p>
        </p:txBody>
      </p:sp>
    </p:spTree>
    <p:extLst>
      <p:ext uri="{BB962C8B-B14F-4D97-AF65-F5344CB8AC3E}">
        <p14:creationId xmlns:p14="http://schemas.microsoft.com/office/powerpoint/2010/main" val="27618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6292B-6E1B-4885-1ABC-A6551D5B5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104B0-2A90-D818-DB0F-7853B8649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CE6AA-A97B-9C59-CB71-E945A7B90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5B131D-9D5E-4451-A954-8F57BE76AC5F}" type="datetimeFigureOut">
              <a:rPr lang="en-US" smtClean="0"/>
              <a:t>3/13/2024</a:t>
            </a:fld>
            <a:endParaRPr lang="en-US"/>
          </a:p>
        </p:txBody>
      </p:sp>
      <p:sp>
        <p:nvSpPr>
          <p:cNvPr id="5" name="Footer Placeholder 4">
            <a:extLst>
              <a:ext uri="{FF2B5EF4-FFF2-40B4-BE49-F238E27FC236}">
                <a16:creationId xmlns:a16="http://schemas.microsoft.com/office/drawing/2014/main" id="{923EA14F-4CE4-121C-6103-A15391EBB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66F9EE-802D-E78F-D22B-8CCFEC5B5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D20BC4-31CC-40FD-A166-EC3894BE4C32}" type="slidenum">
              <a:rPr lang="en-US" smtClean="0"/>
              <a:t>‹#›</a:t>
            </a:fld>
            <a:endParaRPr lang="en-US"/>
          </a:p>
        </p:txBody>
      </p:sp>
    </p:spTree>
    <p:extLst>
      <p:ext uri="{BB962C8B-B14F-4D97-AF65-F5344CB8AC3E}">
        <p14:creationId xmlns:p14="http://schemas.microsoft.com/office/powerpoint/2010/main" val="2936321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385D-AD2B-3FAD-99A1-B4ADCCD8BA05}"/>
              </a:ext>
            </a:extLst>
          </p:cNvPr>
          <p:cNvSpPr>
            <a:spLocks noGrp="1"/>
          </p:cNvSpPr>
          <p:nvPr>
            <p:ph type="ctrTitle"/>
          </p:nvPr>
        </p:nvSpPr>
        <p:spPr/>
        <p:txBody>
          <a:bodyPr/>
          <a:lstStyle/>
          <a:p>
            <a:r>
              <a:rPr lang="en-US" dirty="0"/>
              <a:t>CS 171 </a:t>
            </a:r>
            <a:r>
              <a:rPr lang="en-US" dirty="0" err="1"/>
              <a:t>ch</a:t>
            </a:r>
            <a:r>
              <a:rPr lang="en-US" dirty="0"/>
              <a:t> 3</a:t>
            </a:r>
          </a:p>
        </p:txBody>
      </p:sp>
      <p:sp>
        <p:nvSpPr>
          <p:cNvPr id="3" name="Subtitle 2">
            <a:extLst>
              <a:ext uri="{FF2B5EF4-FFF2-40B4-BE49-F238E27FC236}">
                <a16:creationId xmlns:a16="http://schemas.microsoft.com/office/drawing/2014/main" id="{E553CF9A-28D2-3FE9-F1C1-61D6A140A028}"/>
              </a:ext>
            </a:extLst>
          </p:cNvPr>
          <p:cNvSpPr>
            <a:spLocks noGrp="1"/>
          </p:cNvSpPr>
          <p:nvPr>
            <p:ph type="subTitle" idx="1"/>
          </p:nvPr>
        </p:nvSpPr>
        <p:spPr/>
        <p:txBody>
          <a:bodyPr/>
          <a:lstStyle/>
          <a:p>
            <a:r>
              <a:rPr lang="en-US" dirty="0"/>
              <a:t>Notes transcribed by Charlie </a:t>
            </a:r>
            <a:r>
              <a:rPr lang="en-US" dirty="0" err="1"/>
              <a:t>seager</a:t>
            </a:r>
            <a:endParaRPr lang="en-US" dirty="0"/>
          </a:p>
        </p:txBody>
      </p:sp>
    </p:spTree>
    <p:extLst>
      <p:ext uri="{BB962C8B-B14F-4D97-AF65-F5344CB8AC3E}">
        <p14:creationId xmlns:p14="http://schemas.microsoft.com/office/powerpoint/2010/main" val="15418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C35C-B623-53F3-BCE6-E90050B4B190}"/>
              </a:ext>
            </a:extLst>
          </p:cNvPr>
          <p:cNvSpPr>
            <a:spLocks noGrp="1"/>
          </p:cNvSpPr>
          <p:nvPr>
            <p:ph type="title"/>
          </p:nvPr>
        </p:nvSpPr>
        <p:spPr>
          <a:xfrm>
            <a:off x="177800" y="203201"/>
            <a:ext cx="6705600" cy="1041400"/>
          </a:xfrm>
        </p:spPr>
        <p:txBody>
          <a:bodyPr/>
          <a:lstStyle/>
          <a:p>
            <a:r>
              <a:rPr lang="en-US" dirty="0"/>
              <a:t>Noisy Data pt 2</a:t>
            </a:r>
          </a:p>
        </p:txBody>
      </p:sp>
      <p:sp>
        <p:nvSpPr>
          <p:cNvPr id="3" name="Content Placeholder 2">
            <a:extLst>
              <a:ext uri="{FF2B5EF4-FFF2-40B4-BE49-F238E27FC236}">
                <a16:creationId xmlns:a16="http://schemas.microsoft.com/office/drawing/2014/main" id="{6C18DA79-322D-6762-0FEA-8FF877026154}"/>
              </a:ext>
            </a:extLst>
          </p:cNvPr>
          <p:cNvSpPr>
            <a:spLocks noGrp="1"/>
          </p:cNvSpPr>
          <p:nvPr>
            <p:ph idx="1"/>
          </p:nvPr>
        </p:nvSpPr>
        <p:spPr>
          <a:xfrm>
            <a:off x="177800" y="1473200"/>
            <a:ext cx="11785600" cy="5384800"/>
          </a:xfrm>
        </p:spPr>
        <p:txBody>
          <a:bodyPr>
            <a:normAutofit fontScale="92500"/>
          </a:bodyPr>
          <a:lstStyle/>
          <a:p>
            <a:r>
              <a:rPr lang="en-US" b="1" dirty="0"/>
              <a:t>Binning</a:t>
            </a:r>
            <a:r>
              <a:rPr lang="en-US" dirty="0"/>
              <a:t>: Binning methods smooth a sorted data value by consulting its “neighborhood” that is, the values around it. </a:t>
            </a:r>
          </a:p>
          <a:p>
            <a:r>
              <a:rPr lang="en-US" dirty="0"/>
              <a:t>The sorted values are distributed into a number of “buckets” or bins</a:t>
            </a:r>
          </a:p>
          <a:p>
            <a:r>
              <a:rPr lang="en-US" dirty="0"/>
              <a:t>When </a:t>
            </a:r>
            <a:r>
              <a:rPr lang="en-US" b="1" dirty="0"/>
              <a:t>smoothing by bin means</a:t>
            </a:r>
            <a:r>
              <a:rPr lang="en-US" dirty="0"/>
              <a:t>, each value in a bin is replaced by the mean value of the bin.</a:t>
            </a:r>
          </a:p>
          <a:p>
            <a:r>
              <a:rPr lang="en-US" dirty="0"/>
              <a:t>Similarly, </a:t>
            </a:r>
            <a:r>
              <a:rPr lang="en-US" b="1" dirty="0"/>
              <a:t>smoothing by bin medians</a:t>
            </a:r>
            <a:r>
              <a:rPr lang="en-US" dirty="0"/>
              <a:t> can be employed in which each bin value is replaced by the bin median.</a:t>
            </a:r>
          </a:p>
          <a:p>
            <a:r>
              <a:rPr lang="en-US" dirty="0"/>
              <a:t>In </a:t>
            </a:r>
            <a:r>
              <a:rPr lang="en-US" b="1" dirty="0"/>
              <a:t>smoothing by bin boundaries</a:t>
            </a:r>
            <a:r>
              <a:rPr lang="en-US" dirty="0"/>
              <a:t>, the minimum and maximum values in a given bin are identified as the bin boundaries. Each bin value is then replaced by the closest boundary value. In general, the larger the width, the greater the effect of the smoothing. Alternatively, bins may be equal width, where the interval range of values in each bin is constant. Binning is also used as a discretization technique and is further discussed in section 3.5</a:t>
            </a:r>
          </a:p>
        </p:txBody>
      </p:sp>
    </p:spTree>
    <p:extLst>
      <p:ext uri="{BB962C8B-B14F-4D97-AF65-F5344CB8AC3E}">
        <p14:creationId xmlns:p14="http://schemas.microsoft.com/office/powerpoint/2010/main" val="388073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2AD2-5361-BFF9-D059-3DC08D94FCAF}"/>
              </a:ext>
            </a:extLst>
          </p:cNvPr>
          <p:cNvSpPr>
            <a:spLocks noGrp="1"/>
          </p:cNvSpPr>
          <p:nvPr>
            <p:ph type="title"/>
          </p:nvPr>
        </p:nvSpPr>
        <p:spPr/>
        <p:txBody>
          <a:bodyPr/>
          <a:lstStyle/>
          <a:p>
            <a:r>
              <a:rPr lang="en-US" dirty="0"/>
              <a:t>Noisy data pt 3</a:t>
            </a:r>
          </a:p>
        </p:txBody>
      </p:sp>
      <p:sp>
        <p:nvSpPr>
          <p:cNvPr id="3" name="Content Placeholder 2">
            <a:extLst>
              <a:ext uri="{FF2B5EF4-FFF2-40B4-BE49-F238E27FC236}">
                <a16:creationId xmlns:a16="http://schemas.microsoft.com/office/drawing/2014/main" id="{1904E221-F602-3C5A-9AA4-0AFA6399989B}"/>
              </a:ext>
            </a:extLst>
          </p:cNvPr>
          <p:cNvSpPr>
            <a:spLocks noGrp="1"/>
          </p:cNvSpPr>
          <p:nvPr>
            <p:ph idx="1"/>
          </p:nvPr>
        </p:nvSpPr>
        <p:spPr/>
        <p:txBody>
          <a:bodyPr>
            <a:normAutofit lnSpcReduction="10000"/>
          </a:bodyPr>
          <a:lstStyle/>
          <a:p>
            <a:r>
              <a:rPr lang="en-US" dirty="0"/>
              <a:t>Regression: data smoothing can also be done by regression, a technique that conforms data values to a function. Linear regression involves finding the “best” line to fit two attributes (or variables) so that one attribute can be used to predict the other. Multiple linear regression is an extension of linear regression, where more than two attributes are involved, and the data are fit to a multidimensional surface</a:t>
            </a:r>
          </a:p>
          <a:p>
            <a:r>
              <a:rPr lang="en-US" dirty="0"/>
              <a:t>Outlier analysis outliers may be detected by clustering, for example where similar values are organized into groups or “clusters” Intuitively, values that fall outside of the set of clusters may be considered outliers </a:t>
            </a:r>
          </a:p>
        </p:txBody>
      </p:sp>
    </p:spTree>
    <p:extLst>
      <p:ext uri="{BB962C8B-B14F-4D97-AF65-F5344CB8AC3E}">
        <p14:creationId xmlns:p14="http://schemas.microsoft.com/office/powerpoint/2010/main" val="66998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43D6-BAE2-2173-D1B7-363A676CED98}"/>
              </a:ext>
            </a:extLst>
          </p:cNvPr>
          <p:cNvSpPr>
            <a:spLocks noGrp="1"/>
          </p:cNvSpPr>
          <p:nvPr>
            <p:ph type="title"/>
          </p:nvPr>
        </p:nvSpPr>
        <p:spPr/>
        <p:txBody>
          <a:bodyPr/>
          <a:lstStyle/>
          <a:p>
            <a:r>
              <a:rPr lang="en-US" dirty="0"/>
              <a:t>Data cleaning as a process</a:t>
            </a:r>
          </a:p>
        </p:txBody>
      </p:sp>
      <p:sp>
        <p:nvSpPr>
          <p:cNvPr id="3" name="Content Placeholder 2">
            <a:extLst>
              <a:ext uri="{FF2B5EF4-FFF2-40B4-BE49-F238E27FC236}">
                <a16:creationId xmlns:a16="http://schemas.microsoft.com/office/drawing/2014/main" id="{3CD93C7F-2A9F-5761-3BB2-E569FF5FBD22}"/>
              </a:ext>
            </a:extLst>
          </p:cNvPr>
          <p:cNvSpPr>
            <a:spLocks noGrp="1"/>
          </p:cNvSpPr>
          <p:nvPr>
            <p:ph idx="1"/>
          </p:nvPr>
        </p:nvSpPr>
        <p:spPr/>
        <p:txBody>
          <a:bodyPr>
            <a:normAutofit lnSpcReduction="10000"/>
          </a:bodyPr>
          <a:lstStyle/>
          <a:p>
            <a:r>
              <a:rPr lang="en-US" dirty="0"/>
              <a:t>Missing values, noise, and inconsistencies contribute to inaccurate data. So far, we have looked at techniques for handling missing data and for smoothing data “But data cleaning is a big job. What about data cleaning as a process? How exactly does one proceed in tackling this task? Are there any tools out there to help?”</a:t>
            </a:r>
          </a:p>
          <a:p>
            <a:r>
              <a:rPr lang="en-US" dirty="0"/>
              <a:t>The first step in data cleaning as a process is discrepancy detection. Discrepancies can be caused by several factors, including poorly designed data entry forms that have many optional fields, human error in data entry, deliberate errors (e.g. respondents not wanting to divulge information about themselves) and data decay (e.g. outdated addresses)</a:t>
            </a:r>
          </a:p>
        </p:txBody>
      </p:sp>
    </p:spTree>
    <p:extLst>
      <p:ext uri="{BB962C8B-B14F-4D97-AF65-F5344CB8AC3E}">
        <p14:creationId xmlns:p14="http://schemas.microsoft.com/office/powerpoint/2010/main" val="159587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5EF7-3518-25F7-3CEA-A70C9A2520A7}"/>
              </a:ext>
            </a:extLst>
          </p:cNvPr>
          <p:cNvSpPr>
            <a:spLocks noGrp="1"/>
          </p:cNvSpPr>
          <p:nvPr>
            <p:ph type="title"/>
          </p:nvPr>
        </p:nvSpPr>
        <p:spPr/>
        <p:txBody>
          <a:bodyPr/>
          <a:lstStyle/>
          <a:p>
            <a:r>
              <a:rPr lang="en-US" dirty="0"/>
              <a:t>Data cleaning as a process pt 2</a:t>
            </a:r>
          </a:p>
        </p:txBody>
      </p:sp>
      <p:sp>
        <p:nvSpPr>
          <p:cNvPr id="3" name="Content Placeholder 2">
            <a:extLst>
              <a:ext uri="{FF2B5EF4-FFF2-40B4-BE49-F238E27FC236}">
                <a16:creationId xmlns:a16="http://schemas.microsoft.com/office/drawing/2014/main" id="{BB3660A6-7032-EBDF-2E3E-FD6733F1747E}"/>
              </a:ext>
            </a:extLst>
          </p:cNvPr>
          <p:cNvSpPr>
            <a:spLocks noGrp="1"/>
          </p:cNvSpPr>
          <p:nvPr>
            <p:ph idx="1"/>
          </p:nvPr>
        </p:nvSpPr>
        <p:spPr/>
        <p:txBody>
          <a:bodyPr>
            <a:normAutofit lnSpcReduction="10000"/>
          </a:bodyPr>
          <a:lstStyle/>
          <a:p>
            <a:r>
              <a:rPr lang="en-US" dirty="0"/>
              <a:t>“Data about data” is referred to as </a:t>
            </a:r>
            <a:r>
              <a:rPr lang="en-US" b="1" dirty="0"/>
              <a:t>metadata. </a:t>
            </a:r>
          </a:p>
          <a:p>
            <a:r>
              <a:rPr lang="en-US" dirty="0"/>
              <a:t>This is where we can make use of the knowledge, we gained about our data in chapter 2.  </a:t>
            </a:r>
          </a:p>
          <a:p>
            <a:r>
              <a:rPr lang="en-US" dirty="0"/>
              <a:t>As a data analyst, you should  be on the lookout for the inconsistent use of codes and any inconsistent data representations (e.g. “2010/12/15” for date)</a:t>
            </a:r>
          </a:p>
          <a:p>
            <a:r>
              <a:rPr lang="en-US" b="1" dirty="0"/>
              <a:t>Field overloading </a:t>
            </a:r>
            <a:r>
              <a:rPr lang="en-US" dirty="0"/>
              <a:t>is another error source that typically results when developers squeeze new attribute definitions into unused (bit) portion's of already defined attributes (e.g. an unused bit of an attribute that has a value range that uses only, say, 31 out of 32 bits)</a:t>
            </a:r>
          </a:p>
        </p:txBody>
      </p:sp>
    </p:spTree>
    <p:extLst>
      <p:ext uri="{BB962C8B-B14F-4D97-AF65-F5344CB8AC3E}">
        <p14:creationId xmlns:p14="http://schemas.microsoft.com/office/powerpoint/2010/main" val="82762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0D4A-98A5-88D2-913D-52902342B813}"/>
              </a:ext>
            </a:extLst>
          </p:cNvPr>
          <p:cNvSpPr>
            <a:spLocks noGrp="1"/>
          </p:cNvSpPr>
          <p:nvPr>
            <p:ph type="title"/>
          </p:nvPr>
        </p:nvSpPr>
        <p:spPr/>
        <p:txBody>
          <a:bodyPr/>
          <a:lstStyle/>
          <a:p>
            <a:r>
              <a:rPr lang="en-US" dirty="0"/>
              <a:t>Data cleaning as a process pt 3</a:t>
            </a:r>
          </a:p>
        </p:txBody>
      </p:sp>
      <p:sp>
        <p:nvSpPr>
          <p:cNvPr id="3" name="Content Placeholder 2">
            <a:extLst>
              <a:ext uri="{FF2B5EF4-FFF2-40B4-BE49-F238E27FC236}">
                <a16:creationId xmlns:a16="http://schemas.microsoft.com/office/drawing/2014/main" id="{D1CC028D-BB59-1FE9-14C6-8D240B748A4D}"/>
              </a:ext>
            </a:extLst>
          </p:cNvPr>
          <p:cNvSpPr>
            <a:spLocks noGrp="1"/>
          </p:cNvSpPr>
          <p:nvPr>
            <p:ph idx="1"/>
          </p:nvPr>
        </p:nvSpPr>
        <p:spPr/>
        <p:txBody>
          <a:bodyPr/>
          <a:lstStyle/>
          <a:p>
            <a:r>
              <a:rPr lang="en-US" b="1" dirty="0"/>
              <a:t>A unique rule </a:t>
            </a:r>
            <a:r>
              <a:rPr lang="en-US" dirty="0"/>
              <a:t>says that each value of the given attribute must be different from all other values for the attribute</a:t>
            </a:r>
          </a:p>
          <a:p>
            <a:r>
              <a:rPr lang="en-US" b="1" dirty="0"/>
              <a:t>A consecutive rule </a:t>
            </a:r>
            <a:r>
              <a:rPr lang="en-US" dirty="0"/>
              <a:t>says that there can be no missing values between the lowest and highest values for the attribute and that all values must also be unique</a:t>
            </a:r>
          </a:p>
          <a:p>
            <a:r>
              <a:rPr lang="en-US" b="1" dirty="0"/>
              <a:t>A null rule </a:t>
            </a:r>
            <a:r>
              <a:rPr lang="en-US" dirty="0"/>
              <a:t>specifies the use of blanks, question marks, special characters, or other strings that may indicate the null condition (e.g. where a value for a given attribute is not available) and how such values should be handled</a:t>
            </a:r>
          </a:p>
          <a:p>
            <a:endParaRPr lang="en-US" dirty="0"/>
          </a:p>
        </p:txBody>
      </p:sp>
    </p:spTree>
    <p:extLst>
      <p:ext uri="{BB962C8B-B14F-4D97-AF65-F5344CB8AC3E}">
        <p14:creationId xmlns:p14="http://schemas.microsoft.com/office/powerpoint/2010/main" val="235164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CF58-B9FD-2793-BCB6-37F1E8AF16CE}"/>
              </a:ext>
            </a:extLst>
          </p:cNvPr>
          <p:cNvSpPr>
            <a:spLocks noGrp="1"/>
          </p:cNvSpPr>
          <p:nvPr>
            <p:ph type="title"/>
          </p:nvPr>
        </p:nvSpPr>
        <p:spPr/>
        <p:txBody>
          <a:bodyPr/>
          <a:lstStyle/>
          <a:p>
            <a:r>
              <a:rPr lang="en-US" dirty="0"/>
              <a:t>Data cleaning as a process pt 4</a:t>
            </a:r>
          </a:p>
        </p:txBody>
      </p:sp>
      <p:sp>
        <p:nvSpPr>
          <p:cNvPr id="3" name="Content Placeholder 2">
            <a:extLst>
              <a:ext uri="{FF2B5EF4-FFF2-40B4-BE49-F238E27FC236}">
                <a16:creationId xmlns:a16="http://schemas.microsoft.com/office/drawing/2014/main" id="{F9786971-1DD1-A422-768C-F4CA6B6BE477}"/>
              </a:ext>
            </a:extLst>
          </p:cNvPr>
          <p:cNvSpPr>
            <a:spLocks noGrp="1"/>
          </p:cNvSpPr>
          <p:nvPr>
            <p:ph idx="1"/>
          </p:nvPr>
        </p:nvSpPr>
        <p:spPr>
          <a:xfrm>
            <a:off x="177800" y="1473200"/>
            <a:ext cx="12014200" cy="5384800"/>
          </a:xfrm>
        </p:spPr>
        <p:txBody>
          <a:bodyPr>
            <a:normAutofit/>
          </a:bodyPr>
          <a:lstStyle/>
          <a:p>
            <a:r>
              <a:rPr lang="en-US" b="1" dirty="0"/>
              <a:t>Data scrubbing tools</a:t>
            </a:r>
            <a:r>
              <a:rPr lang="en-US" dirty="0"/>
              <a:t> use simple domain knowledge (e.g. knowledge of postal addresses and spell checking) to detect errors and make corrections in the data. These tools rely on parsing and fuzzy matching techniques when cleaning data from multiple sources.</a:t>
            </a:r>
          </a:p>
          <a:p>
            <a:r>
              <a:rPr lang="en-US" b="1" dirty="0"/>
              <a:t>Data auditing tools </a:t>
            </a:r>
            <a:r>
              <a:rPr lang="en-US" dirty="0"/>
              <a:t>find discrepancies by analyzing the data to discover rules and relationships, and detecting data that violate such conditions. They are variants of data mining tools</a:t>
            </a:r>
          </a:p>
          <a:p>
            <a:r>
              <a:rPr lang="en-US" b="1" dirty="0"/>
              <a:t>Data migration tools </a:t>
            </a:r>
            <a:r>
              <a:rPr lang="en-US" dirty="0"/>
              <a:t>allow simple transformation to be specified such as to replace the string “gender” by “sex”</a:t>
            </a:r>
          </a:p>
          <a:p>
            <a:r>
              <a:rPr lang="en-US" b="1" dirty="0"/>
              <a:t>ETL (extraction/transformation/loading) </a:t>
            </a:r>
            <a:r>
              <a:rPr lang="en-US" dirty="0"/>
              <a:t>tools allow users to specify transforms through a GUI</a:t>
            </a:r>
          </a:p>
        </p:txBody>
      </p:sp>
    </p:spTree>
    <p:extLst>
      <p:ext uri="{BB962C8B-B14F-4D97-AF65-F5344CB8AC3E}">
        <p14:creationId xmlns:p14="http://schemas.microsoft.com/office/powerpoint/2010/main" val="854233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732E-4A54-375B-5D6F-AE90E45BA8D8}"/>
              </a:ext>
            </a:extLst>
          </p:cNvPr>
          <p:cNvSpPr>
            <a:spLocks noGrp="1"/>
          </p:cNvSpPr>
          <p:nvPr>
            <p:ph type="title"/>
          </p:nvPr>
        </p:nvSpPr>
        <p:spPr/>
        <p:txBody>
          <a:bodyPr/>
          <a:lstStyle/>
          <a:p>
            <a:r>
              <a:rPr lang="en-US" dirty="0"/>
              <a:t>Data integration</a:t>
            </a:r>
          </a:p>
        </p:txBody>
      </p:sp>
      <p:sp>
        <p:nvSpPr>
          <p:cNvPr id="3" name="Content Placeholder 2">
            <a:extLst>
              <a:ext uri="{FF2B5EF4-FFF2-40B4-BE49-F238E27FC236}">
                <a16:creationId xmlns:a16="http://schemas.microsoft.com/office/drawing/2014/main" id="{6FDD39C1-0AEA-EC43-7B14-F4C07316ECF0}"/>
              </a:ext>
            </a:extLst>
          </p:cNvPr>
          <p:cNvSpPr>
            <a:spLocks noGrp="1"/>
          </p:cNvSpPr>
          <p:nvPr>
            <p:ph idx="1"/>
          </p:nvPr>
        </p:nvSpPr>
        <p:spPr/>
        <p:txBody>
          <a:bodyPr/>
          <a:lstStyle/>
          <a:p>
            <a:r>
              <a:rPr lang="en-US" dirty="0"/>
              <a:t>Data mining often requires data integration– the merging of data from multiple data stores. Careful integration can help reduce and avoid redundancies and inconsistencies in the resulting data set. This can help improve the accuracy and speed of the subsequent data mining process.</a:t>
            </a:r>
          </a:p>
        </p:txBody>
      </p:sp>
    </p:spTree>
    <p:extLst>
      <p:ext uri="{BB962C8B-B14F-4D97-AF65-F5344CB8AC3E}">
        <p14:creationId xmlns:p14="http://schemas.microsoft.com/office/powerpoint/2010/main" val="286554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A1E6-EFE4-B8DC-1C03-083BB7BDAEAD}"/>
              </a:ext>
            </a:extLst>
          </p:cNvPr>
          <p:cNvSpPr>
            <a:spLocks noGrp="1"/>
          </p:cNvSpPr>
          <p:nvPr>
            <p:ph type="title"/>
          </p:nvPr>
        </p:nvSpPr>
        <p:spPr/>
        <p:txBody>
          <a:bodyPr/>
          <a:lstStyle/>
          <a:p>
            <a:r>
              <a:rPr lang="en-US" dirty="0"/>
              <a:t>Here are several data preprocessing techniques:</a:t>
            </a:r>
          </a:p>
        </p:txBody>
      </p:sp>
      <p:sp>
        <p:nvSpPr>
          <p:cNvPr id="3" name="Content Placeholder 2">
            <a:extLst>
              <a:ext uri="{FF2B5EF4-FFF2-40B4-BE49-F238E27FC236}">
                <a16:creationId xmlns:a16="http://schemas.microsoft.com/office/drawing/2014/main" id="{8127B107-70AC-39AC-931C-39E475A1C0E5}"/>
              </a:ext>
            </a:extLst>
          </p:cNvPr>
          <p:cNvSpPr>
            <a:spLocks noGrp="1"/>
          </p:cNvSpPr>
          <p:nvPr>
            <p:ph idx="1"/>
          </p:nvPr>
        </p:nvSpPr>
        <p:spPr>
          <a:xfrm>
            <a:off x="228600" y="1841666"/>
            <a:ext cx="11963400" cy="5016333"/>
          </a:xfrm>
        </p:spPr>
        <p:txBody>
          <a:bodyPr>
            <a:normAutofit/>
          </a:bodyPr>
          <a:lstStyle/>
          <a:p>
            <a:r>
              <a:rPr lang="en-US" dirty="0"/>
              <a:t>Data cleaning can be applied to remove noise and correct inconsistencies in data</a:t>
            </a:r>
          </a:p>
          <a:p>
            <a:r>
              <a:rPr lang="en-US" dirty="0"/>
              <a:t>Data integration merges data from multiple sources into a coherent data store such as a data warehouse. </a:t>
            </a:r>
          </a:p>
          <a:p>
            <a:r>
              <a:rPr lang="en-US" dirty="0"/>
              <a:t>Data </a:t>
            </a:r>
            <a:r>
              <a:rPr lang="en-US" dirty="0" err="1"/>
              <a:t>reducation</a:t>
            </a:r>
            <a:r>
              <a:rPr lang="en-US" dirty="0"/>
              <a:t> can reduce data size by, for instance  aggregating, eliminating redundant features or clustering.</a:t>
            </a:r>
          </a:p>
          <a:p>
            <a:r>
              <a:rPr lang="en-US" dirty="0"/>
              <a:t>Data transformation (e.g. normalization) may be applied, where data are scaled to fall within a smaller range like 0.0 to 1.0. This can improve the accuracy and efficiency of mining algorithms involving distance measurements.</a:t>
            </a:r>
          </a:p>
          <a:p>
            <a:r>
              <a:rPr lang="en-US" dirty="0"/>
              <a:t>These techniques may work together</a:t>
            </a:r>
          </a:p>
        </p:txBody>
      </p:sp>
    </p:spTree>
    <p:extLst>
      <p:ext uri="{BB962C8B-B14F-4D97-AF65-F5344CB8AC3E}">
        <p14:creationId xmlns:p14="http://schemas.microsoft.com/office/powerpoint/2010/main" val="173865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B7C-91B5-8E8A-C296-4FBFCC90907F}"/>
              </a:ext>
            </a:extLst>
          </p:cNvPr>
          <p:cNvSpPr>
            <a:spLocks noGrp="1"/>
          </p:cNvSpPr>
          <p:nvPr>
            <p:ph type="title"/>
          </p:nvPr>
        </p:nvSpPr>
        <p:spPr/>
        <p:txBody>
          <a:bodyPr/>
          <a:lstStyle/>
          <a:p>
            <a:r>
              <a:rPr lang="en-US" dirty="0"/>
              <a:t>Many factors comprise data quality:</a:t>
            </a:r>
          </a:p>
        </p:txBody>
      </p:sp>
      <p:sp>
        <p:nvSpPr>
          <p:cNvPr id="3" name="Content Placeholder 2">
            <a:extLst>
              <a:ext uri="{FF2B5EF4-FFF2-40B4-BE49-F238E27FC236}">
                <a16:creationId xmlns:a16="http://schemas.microsoft.com/office/drawing/2014/main" id="{15AFB871-0231-E95C-88F2-7D730E0D4D1F}"/>
              </a:ext>
            </a:extLst>
          </p:cNvPr>
          <p:cNvSpPr>
            <a:spLocks noGrp="1"/>
          </p:cNvSpPr>
          <p:nvPr>
            <p:ph idx="1"/>
          </p:nvPr>
        </p:nvSpPr>
        <p:spPr/>
        <p:txBody>
          <a:bodyPr/>
          <a:lstStyle/>
          <a:p>
            <a:r>
              <a:rPr lang="en-US" dirty="0"/>
              <a:t>Accuracy</a:t>
            </a:r>
          </a:p>
          <a:p>
            <a:r>
              <a:rPr lang="en-US" dirty="0"/>
              <a:t>completeness, </a:t>
            </a:r>
          </a:p>
          <a:p>
            <a:r>
              <a:rPr lang="en-US" dirty="0"/>
              <a:t>consistency, </a:t>
            </a:r>
          </a:p>
          <a:p>
            <a:r>
              <a:rPr lang="en-US" dirty="0"/>
              <a:t>timeliness, </a:t>
            </a:r>
          </a:p>
          <a:p>
            <a:r>
              <a:rPr lang="en-US" dirty="0"/>
              <a:t>believability </a:t>
            </a:r>
          </a:p>
          <a:p>
            <a:r>
              <a:rPr lang="en-US" dirty="0"/>
              <a:t>interpretability.</a:t>
            </a:r>
          </a:p>
          <a:p>
            <a:r>
              <a:rPr lang="en-US" dirty="0"/>
              <a:t>Timeliness </a:t>
            </a:r>
          </a:p>
        </p:txBody>
      </p:sp>
    </p:spTree>
    <p:extLst>
      <p:ext uri="{BB962C8B-B14F-4D97-AF65-F5344CB8AC3E}">
        <p14:creationId xmlns:p14="http://schemas.microsoft.com/office/powerpoint/2010/main" val="216752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FFF2-665A-C1A2-3B88-7D59FC6382C7}"/>
              </a:ext>
            </a:extLst>
          </p:cNvPr>
          <p:cNvSpPr>
            <a:spLocks noGrp="1"/>
          </p:cNvSpPr>
          <p:nvPr>
            <p:ph type="title"/>
          </p:nvPr>
        </p:nvSpPr>
        <p:spPr/>
        <p:txBody>
          <a:bodyPr/>
          <a:lstStyle/>
          <a:p>
            <a:r>
              <a:rPr lang="en-US" dirty="0"/>
              <a:t>Data cleaning / Data preprocessing</a:t>
            </a:r>
          </a:p>
        </p:txBody>
      </p:sp>
      <p:sp>
        <p:nvSpPr>
          <p:cNvPr id="3" name="Content Placeholder 2">
            <a:extLst>
              <a:ext uri="{FF2B5EF4-FFF2-40B4-BE49-F238E27FC236}">
                <a16:creationId xmlns:a16="http://schemas.microsoft.com/office/drawing/2014/main" id="{13E00BC1-87EA-B6CD-189E-D0E4C95D6138}"/>
              </a:ext>
            </a:extLst>
          </p:cNvPr>
          <p:cNvSpPr>
            <a:spLocks noGrp="1"/>
          </p:cNvSpPr>
          <p:nvPr>
            <p:ph idx="1"/>
          </p:nvPr>
        </p:nvSpPr>
        <p:spPr/>
        <p:txBody>
          <a:bodyPr>
            <a:normAutofit fontScale="85000" lnSpcReduction="10000"/>
          </a:bodyPr>
          <a:lstStyle/>
          <a:p>
            <a:r>
              <a:rPr lang="en-US" dirty="0"/>
              <a:t>Data cleaning routines work to “clean” the data by filling in missing values, smoothing noisy data, identifying or removing outliers, and resolving inconsistencies</a:t>
            </a:r>
          </a:p>
          <a:p>
            <a:r>
              <a:rPr lang="en-US" dirty="0"/>
              <a:t>If users believe the data are dirty, they are unlikely to trust the results of any data mining that has been applied</a:t>
            </a:r>
          </a:p>
          <a:p>
            <a:r>
              <a:rPr lang="en-US" dirty="0"/>
              <a:t>Any dirty data can cause confusion for the mining procedure resulting in unreliable output</a:t>
            </a:r>
          </a:p>
          <a:p>
            <a:r>
              <a:rPr lang="en-US" dirty="0"/>
              <a:t>Although most mining routines have some procedures for dealing with incomplete or noisy data, they are not always robust</a:t>
            </a:r>
          </a:p>
          <a:p>
            <a:r>
              <a:rPr lang="en-US" dirty="0"/>
              <a:t>Instead they may concentrate on avoiding the data through some data cleaning routines</a:t>
            </a:r>
          </a:p>
          <a:p>
            <a:r>
              <a:rPr lang="en-US" dirty="0"/>
              <a:t>Integrating multiple databases, data cubes, or files (is called data integration)</a:t>
            </a:r>
          </a:p>
        </p:txBody>
      </p:sp>
    </p:spTree>
    <p:extLst>
      <p:ext uri="{BB962C8B-B14F-4D97-AF65-F5344CB8AC3E}">
        <p14:creationId xmlns:p14="http://schemas.microsoft.com/office/powerpoint/2010/main" val="252279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1C9D-C867-F46A-4442-A92165BC7251}"/>
              </a:ext>
            </a:extLst>
          </p:cNvPr>
          <p:cNvSpPr>
            <a:spLocks noGrp="1"/>
          </p:cNvSpPr>
          <p:nvPr>
            <p:ph type="title"/>
          </p:nvPr>
        </p:nvSpPr>
        <p:spPr/>
        <p:txBody>
          <a:bodyPr/>
          <a:lstStyle/>
          <a:p>
            <a:r>
              <a:rPr lang="en-US" dirty="0"/>
              <a:t>Data reduction</a:t>
            </a:r>
          </a:p>
        </p:txBody>
      </p:sp>
      <p:sp>
        <p:nvSpPr>
          <p:cNvPr id="3" name="Content Placeholder 2">
            <a:extLst>
              <a:ext uri="{FF2B5EF4-FFF2-40B4-BE49-F238E27FC236}">
                <a16:creationId xmlns:a16="http://schemas.microsoft.com/office/drawing/2014/main" id="{7B349B43-C132-8B5C-FD03-59BF8AFA9903}"/>
              </a:ext>
            </a:extLst>
          </p:cNvPr>
          <p:cNvSpPr>
            <a:spLocks noGrp="1"/>
          </p:cNvSpPr>
          <p:nvPr>
            <p:ph idx="1"/>
          </p:nvPr>
        </p:nvSpPr>
        <p:spPr>
          <a:xfrm>
            <a:off x="114300" y="1502230"/>
            <a:ext cx="11838214" cy="5143500"/>
          </a:xfrm>
        </p:spPr>
        <p:txBody>
          <a:bodyPr>
            <a:noAutofit/>
          </a:bodyPr>
          <a:lstStyle/>
          <a:p>
            <a:r>
              <a:rPr lang="en-US" sz="2700" dirty="0"/>
              <a:t>Data reduction obtains a reduced representation of the data set that is much smaller in volume, yet produces the same (or nearly the same) analytical results</a:t>
            </a:r>
          </a:p>
          <a:p>
            <a:r>
              <a:rPr lang="en-US" sz="2700" dirty="0"/>
              <a:t>Data reduction strategies include dimensionality reduction and numerosity reduction</a:t>
            </a:r>
          </a:p>
          <a:p>
            <a:r>
              <a:rPr lang="en-US" sz="2700" dirty="0"/>
              <a:t>In dimensionality reduction, data encoding schemes are applied so as to obtain a reduced or “compressed” representation of the original data. Examples include data compression techniques (e.g. wavelet transforms and </a:t>
            </a:r>
            <a:r>
              <a:rPr lang="en-US" sz="2700" dirty="0" err="1"/>
              <a:t>and</a:t>
            </a:r>
            <a:r>
              <a:rPr lang="en-US" sz="2700" dirty="0"/>
              <a:t> principal components analysis) attribute subset selection and attribute construction</a:t>
            </a:r>
          </a:p>
          <a:p>
            <a:r>
              <a:rPr lang="en-US" sz="2700" dirty="0"/>
              <a:t>In numerosity reduction, the data are </a:t>
            </a:r>
            <a:r>
              <a:rPr lang="en-US" sz="2700" dirty="0" err="1"/>
              <a:t>are</a:t>
            </a:r>
            <a:r>
              <a:rPr lang="en-US" sz="2700" dirty="0"/>
              <a:t> replaced by alternative, smaller representations using models (e.g. regression or log-linear models) or nonparametric models (histograms, clusters, sampling or data aggregation)</a:t>
            </a:r>
          </a:p>
        </p:txBody>
      </p:sp>
    </p:spTree>
    <p:extLst>
      <p:ext uri="{BB962C8B-B14F-4D97-AF65-F5344CB8AC3E}">
        <p14:creationId xmlns:p14="http://schemas.microsoft.com/office/powerpoint/2010/main" val="38732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3C5-0490-0A88-8F09-8F8B22F1C01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AAC08154-7AB9-AB19-840F-7B2A9449FEEE}"/>
              </a:ext>
            </a:extLst>
          </p:cNvPr>
          <p:cNvSpPr>
            <a:spLocks noGrp="1"/>
          </p:cNvSpPr>
          <p:nvPr>
            <p:ph idx="1"/>
          </p:nvPr>
        </p:nvSpPr>
        <p:spPr/>
        <p:txBody>
          <a:bodyPr/>
          <a:lstStyle/>
          <a:p>
            <a:r>
              <a:rPr lang="en-US" dirty="0"/>
              <a:t>Real world data tend to be incomplete, noisy and inconsistent. </a:t>
            </a:r>
          </a:p>
          <a:p>
            <a:r>
              <a:rPr lang="en-US" dirty="0"/>
              <a:t>Data cleaning (or data cleansing) routines attempt to fill in missing values, smooth out noise while identifying outliers, and correct inconsistencies in the data</a:t>
            </a:r>
          </a:p>
        </p:txBody>
      </p:sp>
    </p:spTree>
    <p:extLst>
      <p:ext uri="{BB962C8B-B14F-4D97-AF65-F5344CB8AC3E}">
        <p14:creationId xmlns:p14="http://schemas.microsoft.com/office/powerpoint/2010/main" val="344497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448F-327E-B8AC-F564-078D03681B34}"/>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933796AE-66C9-BEDC-F9EC-A53642FE31E7}"/>
              </a:ext>
            </a:extLst>
          </p:cNvPr>
          <p:cNvSpPr>
            <a:spLocks noGrp="1"/>
          </p:cNvSpPr>
          <p:nvPr>
            <p:ph idx="1"/>
          </p:nvPr>
        </p:nvSpPr>
        <p:spPr>
          <a:xfrm>
            <a:off x="179613" y="1453244"/>
            <a:ext cx="11805557" cy="5290456"/>
          </a:xfrm>
        </p:spPr>
        <p:txBody>
          <a:bodyPr>
            <a:normAutofit lnSpcReduction="10000"/>
          </a:bodyPr>
          <a:lstStyle/>
          <a:p>
            <a:pPr marL="514350" indent="-514350">
              <a:buAutoNum type="arabicPeriod"/>
            </a:pPr>
            <a:r>
              <a:rPr lang="en-US" b="1" dirty="0"/>
              <a:t>Ignore the tuple:</a:t>
            </a:r>
            <a:r>
              <a:rPr lang="en-US" dirty="0"/>
              <a:t> this is usually done when the class label is missing (assuming the mining task involves classification) This method is not very effective, unless the tuple contains several attributes with missing values. It is especially poor when the percentage of missing values per attribute varies considerably</a:t>
            </a:r>
          </a:p>
          <a:p>
            <a:pPr marL="514350" indent="-514350">
              <a:buAutoNum type="arabicPeriod"/>
            </a:pPr>
            <a:r>
              <a:rPr lang="en-US" b="1" dirty="0"/>
              <a:t>Fill the missing value manually: </a:t>
            </a:r>
            <a:r>
              <a:rPr lang="en-US" dirty="0"/>
              <a:t>In general this approach is time consuming and may not be feasible given a large data set with many missing values</a:t>
            </a:r>
          </a:p>
          <a:p>
            <a:pPr marL="514350" indent="-514350">
              <a:buAutoNum type="arabicPeriod"/>
            </a:pPr>
            <a:r>
              <a:rPr lang="en-US" b="1" dirty="0"/>
              <a:t>Use a global constant to fill in the missing value: </a:t>
            </a:r>
            <a:r>
              <a:rPr lang="en-US" dirty="0"/>
              <a:t>Replace all missing attribute values by the same constant such as a label like “Unknown” or -∞. If missing values are replaced by say, “Unknown” then the mining program may mistakenly think that they form an interesting concept, since they all have a value in common– that of “unknown” hence, although this method is simple, it is not foolproof</a:t>
            </a:r>
          </a:p>
        </p:txBody>
      </p:sp>
    </p:spTree>
    <p:extLst>
      <p:ext uri="{BB962C8B-B14F-4D97-AF65-F5344CB8AC3E}">
        <p14:creationId xmlns:p14="http://schemas.microsoft.com/office/powerpoint/2010/main" val="117235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5508-6854-13DD-7EEA-F94A25DF6E84}"/>
              </a:ext>
            </a:extLst>
          </p:cNvPr>
          <p:cNvSpPr>
            <a:spLocks noGrp="1"/>
          </p:cNvSpPr>
          <p:nvPr>
            <p:ph type="title"/>
          </p:nvPr>
        </p:nvSpPr>
        <p:spPr/>
        <p:txBody>
          <a:bodyPr/>
          <a:lstStyle/>
          <a:p>
            <a:r>
              <a:rPr lang="en-US" dirty="0"/>
              <a:t>Missing values pt 2</a:t>
            </a:r>
          </a:p>
        </p:txBody>
      </p:sp>
      <p:sp>
        <p:nvSpPr>
          <p:cNvPr id="3" name="Content Placeholder 2">
            <a:extLst>
              <a:ext uri="{FF2B5EF4-FFF2-40B4-BE49-F238E27FC236}">
                <a16:creationId xmlns:a16="http://schemas.microsoft.com/office/drawing/2014/main" id="{0FF83F87-B399-8F55-CA7D-7E085D810715}"/>
              </a:ext>
            </a:extLst>
          </p:cNvPr>
          <p:cNvSpPr>
            <a:spLocks noGrp="1"/>
          </p:cNvSpPr>
          <p:nvPr>
            <p:ph idx="1"/>
          </p:nvPr>
        </p:nvSpPr>
        <p:spPr/>
        <p:txBody>
          <a:bodyPr>
            <a:normAutofit fontScale="92500" lnSpcReduction="20000"/>
          </a:bodyPr>
          <a:lstStyle/>
          <a:p>
            <a:pPr marL="0" indent="0">
              <a:buNone/>
            </a:pPr>
            <a:r>
              <a:rPr lang="en-US" dirty="0"/>
              <a:t>4. </a:t>
            </a:r>
            <a:r>
              <a:rPr lang="en-US" b="1" dirty="0"/>
              <a:t>Use a measure of central tendency for the attribute (e.g. the mean or median) to fill in the missing value: </a:t>
            </a:r>
            <a:r>
              <a:rPr lang="en-US" dirty="0" err="1"/>
              <a:t>ch</a:t>
            </a:r>
            <a:r>
              <a:rPr lang="en-US" dirty="0"/>
              <a:t> 2 discussed measures of central tendency, which indicate the “middle” value of a data distribution. For normal (symmetric) data distributions, the mean can be used, while skewed data distribution should employ the median</a:t>
            </a:r>
          </a:p>
          <a:p>
            <a:pPr marL="0" indent="0">
              <a:buNone/>
            </a:pPr>
            <a:r>
              <a:rPr lang="en-US" dirty="0"/>
              <a:t>5. </a:t>
            </a:r>
            <a:r>
              <a:rPr lang="en-US" b="1" dirty="0"/>
              <a:t>Use the attribute mean or median for all samples belonging to the same class as the given tuple:</a:t>
            </a:r>
            <a:r>
              <a:rPr lang="en-US" dirty="0"/>
              <a:t> For ex. If classifying customers according to </a:t>
            </a:r>
            <a:r>
              <a:rPr lang="en-US" dirty="0" err="1"/>
              <a:t>credit_risk</a:t>
            </a:r>
            <a:r>
              <a:rPr lang="en-US" dirty="0"/>
              <a:t>, we may replace the missing value with the mean income value for customers in the credit risk category as that of the given tuple. If the data distribution for a given class is skewed, the median value is a better choice.</a:t>
            </a:r>
          </a:p>
          <a:p>
            <a:pPr marL="0" indent="0">
              <a:buNone/>
            </a:pPr>
            <a:r>
              <a:rPr lang="en-US" dirty="0"/>
              <a:t>6. </a:t>
            </a:r>
            <a:r>
              <a:rPr lang="en-US" b="1" dirty="0"/>
              <a:t>Use the most probable value to fill in the missing value: </a:t>
            </a:r>
            <a:r>
              <a:rPr lang="en-US" dirty="0"/>
              <a:t>This may be determined with regression, inference-based tools using a Bayesian formalism, or decision tree induction</a:t>
            </a:r>
          </a:p>
        </p:txBody>
      </p:sp>
    </p:spTree>
    <p:extLst>
      <p:ext uri="{BB962C8B-B14F-4D97-AF65-F5344CB8AC3E}">
        <p14:creationId xmlns:p14="http://schemas.microsoft.com/office/powerpoint/2010/main" val="213933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35B6-002D-995A-4519-A48F335F4700}"/>
              </a:ext>
            </a:extLst>
          </p:cNvPr>
          <p:cNvSpPr>
            <a:spLocks noGrp="1"/>
          </p:cNvSpPr>
          <p:nvPr>
            <p:ph type="title"/>
          </p:nvPr>
        </p:nvSpPr>
        <p:spPr/>
        <p:txBody>
          <a:bodyPr/>
          <a:lstStyle/>
          <a:p>
            <a:r>
              <a:rPr lang="en-US" dirty="0"/>
              <a:t>Noisy Data</a:t>
            </a:r>
          </a:p>
        </p:txBody>
      </p:sp>
      <p:sp>
        <p:nvSpPr>
          <p:cNvPr id="3" name="Content Placeholder 2">
            <a:extLst>
              <a:ext uri="{FF2B5EF4-FFF2-40B4-BE49-F238E27FC236}">
                <a16:creationId xmlns:a16="http://schemas.microsoft.com/office/drawing/2014/main" id="{032D56D8-0FA0-4742-696B-C35115A884AD}"/>
              </a:ext>
            </a:extLst>
          </p:cNvPr>
          <p:cNvSpPr>
            <a:spLocks noGrp="1"/>
          </p:cNvSpPr>
          <p:nvPr>
            <p:ph idx="1"/>
          </p:nvPr>
        </p:nvSpPr>
        <p:spPr/>
        <p:txBody>
          <a:bodyPr/>
          <a:lstStyle/>
          <a:p>
            <a:r>
              <a:rPr lang="en-US" dirty="0"/>
              <a:t>“What is noise?” Noise is a random error or variance in a measured variable. In </a:t>
            </a:r>
            <a:r>
              <a:rPr lang="en-US" dirty="0" err="1"/>
              <a:t>ch.</a:t>
            </a:r>
            <a:r>
              <a:rPr lang="en-US" dirty="0"/>
              <a:t> 2 we saw how some basic statistical description techniques (e.g. boxplots and scatter plots), and methods of data visualization can be used to identify outliers, which may represent noise. Given a numeric attribute such as price, how can we “smooth” out the data to remove the noise? Let’s look at the following data smoothing techniques</a:t>
            </a:r>
          </a:p>
          <a:p>
            <a:endParaRPr lang="en-US" dirty="0"/>
          </a:p>
          <a:p>
            <a:endParaRPr lang="en-US" dirty="0"/>
          </a:p>
        </p:txBody>
      </p:sp>
    </p:spTree>
    <p:extLst>
      <p:ext uri="{BB962C8B-B14F-4D97-AF65-F5344CB8AC3E}">
        <p14:creationId xmlns:p14="http://schemas.microsoft.com/office/powerpoint/2010/main" val="871315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1444</TotalTime>
  <Words>1672</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CS 171 ch 3</vt:lpstr>
      <vt:lpstr>Here are several data preprocessing techniques:</vt:lpstr>
      <vt:lpstr>Many factors comprise data quality:</vt:lpstr>
      <vt:lpstr>Data cleaning / Data preprocessing</vt:lpstr>
      <vt:lpstr>Data reduction</vt:lpstr>
      <vt:lpstr>Data cleaning</vt:lpstr>
      <vt:lpstr>Missing values</vt:lpstr>
      <vt:lpstr>Missing values pt 2</vt:lpstr>
      <vt:lpstr>Noisy Data</vt:lpstr>
      <vt:lpstr>Noisy Data pt 2</vt:lpstr>
      <vt:lpstr>Noisy data pt 3</vt:lpstr>
      <vt:lpstr>Data cleaning as a process</vt:lpstr>
      <vt:lpstr>Data cleaning as a process pt 2</vt:lpstr>
      <vt:lpstr>Data cleaning as a process pt 3</vt:lpstr>
      <vt:lpstr>Data cleaning as a process pt 4</vt:lpstr>
      <vt:lpstr>Data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171 ch 3</dc:title>
  <dc:creator>Charles Seager</dc:creator>
  <cp:lastModifiedBy>Charles Seager</cp:lastModifiedBy>
  <cp:revision>4</cp:revision>
  <dcterms:created xsi:type="dcterms:W3CDTF">2024-03-13T20:26:51Z</dcterms:created>
  <dcterms:modified xsi:type="dcterms:W3CDTF">2024-03-14T20:31:43Z</dcterms:modified>
</cp:coreProperties>
</file>