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6" autoAdjust="0"/>
  </p:normalViewPr>
  <p:slideViewPr>
    <p:cSldViewPr snapToGrid="0">
      <p:cViewPr varScale="1">
        <p:scale>
          <a:sx n="48" d="100"/>
          <a:sy n="48" d="100"/>
        </p:scale>
        <p:origin x="67" y="7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B779-A388-2143-A8A4-1AC3E15BEC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EADD1-22F8-3D54-ECAF-82573BCA3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8740C3-BF39-B40B-C32D-359CCA4B0B7F}"/>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5" name="Footer Placeholder 4">
            <a:extLst>
              <a:ext uri="{FF2B5EF4-FFF2-40B4-BE49-F238E27FC236}">
                <a16:creationId xmlns:a16="http://schemas.microsoft.com/office/drawing/2014/main" id="{4D89CD12-1A50-43AE-DB95-BFB33982D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0C37B-8C32-2A6F-C458-F843A3B2B9A0}"/>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244241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D0BF-FB87-4864-4782-407B86173C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5B7B6A-D008-9541-2B1E-B1BA441BC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9C8D1-7B62-2D71-A450-32C6410D3324}"/>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5" name="Footer Placeholder 4">
            <a:extLst>
              <a:ext uri="{FF2B5EF4-FFF2-40B4-BE49-F238E27FC236}">
                <a16:creationId xmlns:a16="http://schemas.microsoft.com/office/drawing/2014/main" id="{37FFB1D8-6EDD-00DA-A1CF-D75998C61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C1D36-1583-8348-D62F-73FCC7CDDAB0}"/>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16367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6A78F-A62C-A149-37CC-C0492004B5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C7EC52-4FA4-E8EB-405E-90C14D3AC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A9AB1-0495-0B25-85E9-DF538A727198}"/>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5" name="Footer Placeholder 4">
            <a:extLst>
              <a:ext uri="{FF2B5EF4-FFF2-40B4-BE49-F238E27FC236}">
                <a16:creationId xmlns:a16="http://schemas.microsoft.com/office/drawing/2014/main" id="{49742BFC-14E9-C12D-2C12-E590592E3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2A7C6-2F5A-C630-203D-F5A0C85BF182}"/>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176173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0733-DAEC-AEB5-F318-81E346B47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2A9C3-85D2-2053-92AC-BA1F418E35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E81B4-13C6-C0B2-1C71-DFD8B4657285}"/>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5" name="Footer Placeholder 4">
            <a:extLst>
              <a:ext uri="{FF2B5EF4-FFF2-40B4-BE49-F238E27FC236}">
                <a16:creationId xmlns:a16="http://schemas.microsoft.com/office/drawing/2014/main" id="{49C9273D-8650-7403-0C7C-0A5FE4490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A0F5D-F547-6662-A2B5-AC22B3F5B07B}"/>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131274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BC2A-949E-7FA5-695F-5F2F3DE9F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D28545-BC4A-D2A7-3284-B165D8882A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E0F011-7BBF-B30D-2B36-3DAD9158E67D}"/>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5" name="Footer Placeholder 4">
            <a:extLst>
              <a:ext uri="{FF2B5EF4-FFF2-40B4-BE49-F238E27FC236}">
                <a16:creationId xmlns:a16="http://schemas.microsoft.com/office/drawing/2014/main" id="{20465424-EC26-C56B-1B80-479A58E03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4F49A-C43C-6125-6F62-B40C9F065B35}"/>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176511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6DA7-2B4F-4DB3-D5EA-B926476B63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BA70D-55A9-FEF7-6AFB-F3A1DE473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AA08A-F67E-77D0-0395-5C09D7111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00A65E-8B6A-E876-FAD2-2AF5A31937DE}"/>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6" name="Footer Placeholder 5">
            <a:extLst>
              <a:ext uri="{FF2B5EF4-FFF2-40B4-BE49-F238E27FC236}">
                <a16:creationId xmlns:a16="http://schemas.microsoft.com/office/drawing/2014/main" id="{11E8B361-6160-6571-059F-C022CA840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35E53-FA3F-85ED-4473-A15DAA8B8063}"/>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223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1ECE-8C22-13E8-8215-5B6EE3638E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BA8D41-1D41-07C9-CA89-5F7B9FEA4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A4B16-D22A-6DC8-347F-88FA96A90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940996-48E7-FBA2-743E-899AA7203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2BD2EB-2F6F-88B8-A74F-E78FDB5C5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FE242E-403D-029C-949D-F52DE4ECEDFD}"/>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8" name="Footer Placeholder 7">
            <a:extLst>
              <a:ext uri="{FF2B5EF4-FFF2-40B4-BE49-F238E27FC236}">
                <a16:creationId xmlns:a16="http://schemas.microsoft.com/office/drawing/2014/main" id="{C798B465-F062-5532-B952-57A793FF9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590719-38F1-B3EC-3DD6-35B3E85CB27B}"/>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284682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9EC9-B348-592A-333A-C0F752BFD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110DA1-DA70-1286-F3C2-E80C4BDB1B11}"/>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4" name="Footer Placeholder 3">
            <a:extLst>
              <a:ext uri="{FF2B5EF4-FFF2-40B4-BE49-F238E27FC236}">
                <a16:creationId xmlns:a16="http://schemas.microsoft.com/office/drawing/2014/main" id="{F4AAEB31-7DB4-3E28-4FF8-C83A38850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B3FF75-C496-77D0-794D-379480A8F8A6}"/>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181881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E4062-477D-1ECF-B81D-0E092D26E36C}"/>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3" name="Footer Placeholder 2">
            <a:extLst>
              <a:ext uri="{FF2B5EF4-FFF2-40B4-BE49-F238E27FC236}">
                <a16:creationId xmlns:a16="http://schemas.microsoft.com/office/drawing/2014/main" id="{6E7574C6-CC82-4FA5-9FEF-A8493F4643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731D48-DDD6-BACE-13BC-C6441587632A}"/>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297790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55F5-0663-6F2E-0E53-30A63030D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E9113-6E4D-F614-BF33-8239EAD4A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72E382-BC89-0837-D527-D6E84E2BE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CB23B-FC83-15B5-11C9-F3CD4603EEED}"/>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6" name="Footer Placeholder 5">
            <a:extLst>
              <a:ext uri="{FF2B5EF4-FFF2-40B4-BE49-F238E27FC236}">
                <a16:creationId xmlns:a16="http://schemas.microsoft.com/office/drawing/2014/main" id="{9A46909A-E018-15CC-EA06-22D9FF67B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B3096-4B48-0F75-21F7-3274BBA02D0E}"/>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372248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40C2-3B88-1E47-9AE9-D6EE3073E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1C1F1-6136-FFF4-3B3C-53E1FE3397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29788-1A4F-5A0A-3B00-C2596BDC2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FEE98-2808-56FB-2E35-E221301E8709}"/>
              </a:ext>
            </a:extLst>
          </p:cNvPr>
          <p:cNvSpPr>
            <a:spLocks noGrp="1"/>
          </p:cNvSpPr>
          <p:nvPr>
            <p:ph type="dt" sz="half" idx="10"/>
          </p:nvPr>
        </p:nvSpPr>
        <p:spPr/>
        <p:txBody>
          <a:bodyPr/>
          <a:lstStyle/>
          <a:p>
            <a:fld id="{75A2217C-4F7A-4799-B3AD-D6E976A2E0D5}" type="datetimeFigureOut">
              <a:rPr lang="en-US" smtClean="0"/>
              <a:t>3/14/2024</a:t>
            </a:fld>
            <a:endParaRPr lang="en-US"/>
          </a:p>
        </p:txBody>
      </p:sp>
      <p:sp>
        <p:nvSpPr>
          <p:cNvPr id="6" name="Footer Placeholder 5">
            <a:extLst>
              <a:ext uri="{FF2B5EF4-FFF2-40B4-BE49-F238E27FC236}">
                <a16:creationId xmlns:a16="http://schemas.microsoft.com/office/drawing/2014/main" id="{0BD424B4-0F73-A0B5-B593-D95426A95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EC28E-7BD9-5C0C-0D4E-0CB3CFF8CBE6}"/>
              </a:ext>
            </a:extLst>
          </p:cNvPr>
          <p:cNvSpPr>
            <a:spLocks noGrp="1"/>
          </p:cNvSpPr>
          <p:nvPr>
            <p:ph type="sldNum" sz="quarter" idx="12"/>
          </p:nvPr>
        </p:nvSpPr>
        <p:spPr/>
        <p:txBody>
          <a:bodyPr/>
          <a:lstStyle/>
          <a:p>
            <a:fld id="{C69705CD-5D7B-4116-AE90-7C5D273F5B06}" type="slidenum">
              <a:rPr lang="en-US" smtClean="0"/>
              <a:t>‹#›</a:t>
            </a:fld>
            <a:endParaRPr lang="en-US"/>
          </a:p>
        </p:txBody>
      </p:sp>
    </p:spTree>
    <p:extLst>
      <p:ext uri="{BB962C8B-B14F-4D97-AF65-F5344CB8AC3E}">
        <p14:creationId xmlns:p14="http://schemas.microsoft.com/office/powerpoint/2010/main" val="96412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6E58C-49A5-4494-5E33-BAEF75E0C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7F2AE-FDD8-78AA-71D8-B02882BA1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94A23-C420-399A-3EFD-D67A4FE42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A2217C-4F7A-4799-B3AD-D6E976A2E0D5}" type="datetimeFigureOut">
              <a:rPr lang="en-US" smtClean="0"/>
              <a:t>3/14/2024</a:t>
            </a:fld>
            <a:endParaRPr lang="en-US"/>
          </a:p>
        </p:txBody>
      </p:sp>
      <p:sp>
        <p:nvSpPr>
          <p:cNvPr id="5" name="Footer Placeholder 4">
            <a:extLst>
              <a:ext uri="{FF2B5EF4-FFF2-40B4-BE49-F238E27FC236}">
                <a16:creationId xmlns:a16="http://schemas.microsoft.com/office/drawing/2014/main" id="{81276434-5A0B-48FD-C5CF-483FAB52B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E19702-1D5D-A267-28E9-C00FD8AB4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705CD-5D7B-4116-AE90-7C5D273F5B06}" type="slidenum">
              <a:rPr lang="en-US" smtClean="0"/>
              <a:t>‹#›</a:t>
            </a:fld>
            <a:endParaRPr lang="en-US"/>
          </a:p>
        </p:txBody>
      </p:sp>
    </p:spTree>
    <p:extLst>
      <p:ext uri="{BB962C8B-B14F-4D97-AF65-F5344CB8AC3E}">
        <p14:creationId xmlns:p14="http://schemas.microsoft.com/office/powerpoint/2010/main" val="316891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2EDE-E276-6A35-1AC3-F42E5B62D30F}"/>
              </a:ext>
            </a:extLst>
          </p:cNvPr>
          <p:cNvSpPr>
            <a:spLocks noGrp="1"/>
          </p:cNvSpPr>
          <p:nvPr>
            <p:ph type="ctrTitle"/>
          </p:nvPr>
        </p:nvSpPr>
        <p:spPr/>
        <p:txBody>
          <a:bodyPr>
            <a:normAutofit fontScale="90000"/>
          </a:bodyPr>
          <a:lstStyle/>
          <a:p>
            <a:r>
              <a:rPr lang="en-US" dirty="0"/>
              <a:t>CS 171 </a:t>
            </a:r>
            <a:r>
              <a:rPr lang="en-US" dirty="0" err="1"/>
              <a:t>ch</a:t>
            </a:r>
            <a:r>
              <a:rPr lang="en-US" dirty="0"/>
              <a:t> 6 Mining frequent patterns, associations, and correlations: Basic concepts and methods</a:t>
            </a:r>
          </a:p>
        </p:txBody>
      </p:sp>
      <p:sp>
        <p:nvSpPr>
          <p:cNvPr id="3" name="Subtitle 2">
            <a:extLst>
              <a:ext uri="{FF2B5EF4-FFF2-40B4-BE49-F238E27FC236}">
                <a16:creationId xmlns:a16="http://schemas.microsoft.com/office/drawing/2014/main" id="{2749F444-0E44-3AA9-96AC-24DEB682C80C}"/>
              </a:ext>
            </a:extLst>
          </p:cNvPr>
          <p:cNvSpPr>
            <a:spLocks noGrp="1"/>
          </p:cNvSpPr>
          <p:nvPr>
            <p:ph type="subTitle" idx="1"/>
          </p:nvPr>
        </p:nvSpPr>
        <p:spPr/>
        <p:txBody>
          <a:bodyPr/>
          <a:lstStyle/>
          <a:p>
            <a:r>
              <a:rPr lang="en-US" dirty="0"/>
              <a:t>Transcribed by Charlie </a:t>
            </a:r>
            <a:r>
              <a:rPr lang="en-US" dirty="0" err="1"/>
              <a:t>seager</a:t>
            </a:r>
            <a:endParaRPr lang="en-US" dirty="0"/>
          </a:p>
        </p:txBody>
      </p:sp>
    </p:spTree>
    <p:extLst>
      <p:ext uri="{BB962C8B-B14F-4D97-AF65-F5344CB8AC3E}">
        <p14:creationId xmlns:p14="http://schemas.microsoft.com/office/powerpoint/2010/main" val="1511223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0BCF-DD00-D23C-CEF1-5CB7362E6DDA}"/>
              </a:ext>
            </a:extLst>
          </p:cNvPr>
          <p:cNvSpPr>
            <a:spLocks noGrp="1"/>
          </p:cNvSpPr>
          <p:nvPr>
            <p:ph type="title"/>
          </p:nvPr>
        </p:nvSpPr>
        <p:spPr/>
        <p:txBody>
          <a:bodyPr/>
          <a:lstStyle/>
          <a:p>
            <a:r>
              <a:rPr lang="en-US" dirty="0"/>
              <a:t>6.2.2 Generating association rules from frequent </a:t>
            </a:r>
            <a:r>
              <a:rPr lang="en-US" dirty="0" err="1"/>
              <a:t>itemsets</a:t>
            </a:r>
            <a:endParaRPr lang="en-US" dirty="0"/>
          </a:p>
        </p:txBody>
      </p:sp>
      <p:sp>
        <p:nvSpPr>
          <p:cNvPr id="3" name="Content Placeholder 2">
            <a:extLst>
              <a:ext uri="{FF2B5EF4-FFF2-40B4-BE49-F238E27FC236}">
                <a16:creationId xmlns:a16="http://schemas.microsoft.com/office/drawing/2014/main" id="{5C3FD606-FFC6-360C-FC5E-4224AEC580EC}"/>
              </a:ext>
            </a:extLst>
          </p:cNvPr>
          <p:cNvSpPr>
            <a:spLocks noGrp="1"/>
          </p:cNvSpPr>
          <p:nvPr>
            <p:ph idx="1"/>
          </p:nvPr>
        </p:nvSpPr>
        <p:spPr>
          <a:xfrm>
            <a:off x="838200" y="1825625"/>
            <a:ext cx="10515600" cy="4351338"/>
          </a:xfrm>
        </p:spPr>
        <p:txBody>
          <a:bodyPr/>
          <a:lstStyle/>
          <a:p>
            <a:r>
              <a:rPr lang="en-US" dirty="0"/>
              <a:t>Once the frequent </a:t>
            </a:r>
            <a:r>
              <a:rPr lang="en-US" dirty="0" err="1"/>
              <a:t>itemsets</a:t>
            </a:r>
            <a:r>
              <a:rPr lang="en-US" dirty="0"/>
              <a:t> form transactions in a database D have been found, it is straightforward to generate strong association rules from them (where strong association rules satisfy both minimum support and minimum confidence)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254B4E24-994C-95B8-7EF0-1F963F247403}"/>
              </a:ext>
            </a:extLst>
          </p:cNvPr>
          <p:cNvPicPr>
            <a:picLocks noChangeAspect="1"/>
          </p:cNvPicPr>
          <p:nvPr/>
        </p:nvPicPr>
        <p:blipFill>
          <a:blip r:embed="rId2"/>
          <a:stretch>
            <a:fillRect/>
          </a:stretch>
        </p:blipFill>
        <p:spPr>
          <a:xfrm>
            <a:off x="0" y="3776774"/>
            <a:ext cx="12235107" cy="2535126"/>
          </a:xfrm>
          <a:prstGeom prst="rect">
            <a:avLst/>
          </a:prstGeom>
        </p:spPr>
      </p:pic>
    </p:spTree>
    <p:extLst>
      <p:ext uri="{BB962C8B-B14F-4D97-AF65-F5344CB8AC3E}">
        <p14:creationId xmlns:p14="http://schemas.microsoft.com/office/powerpoint/2010/main" val="285676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EC06-4A53-620F-F29C-5F46325DE08B}"/>
              </a:ext>
            </a:extLst>
          </p:cNvPr>
          <p:cNvSpPr>
            <a:spLocks noGrp="1"/>
          </p:cNvSpPr>
          <p:nvPr>
            <p:ph type="title"/>
          </p:nvPr>
        </p:nvSpPr>
        <p:spPr/>
        <p:txBody>
          <a:bodyPr/>
          <a:lstStyle/>
          <a:p>
            <a:r>
              <a:rPr lang="en-US" dirty="0"/>
              <a:t>Generating Association rules from frequent </a:t>
            </a:r>
            <a:r>
              <a:rPr lang="en-US" dirty="0" err="1"/>
              <a:t>itemsets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F36CE4-CB1B-5277-4C57-C1E699FB4CCE}"/>
                  </a:ext>
                </a:extLst>
              </p:cNvPr>
              <p:cNvSpPr>
                <a:spLocks noGrp="1"/>
              </p:cNvSpPr>
              <p:nvPr>
                <p:ph idx="1"/>
              </p:nvPr>
            </p:nvSpPr>
            <p:spPr>
              <a:xfrm>
                <a:off x="176463" y="1690688"/>
                <a:ext cx="11871157" cy="5167311"/>
              </a:xfrm>
            </p:spPr>
            <p:txBody>
              <a:bodyPr>
                <a:noAutofit/>
              </a:bodyPr>
              <a:lstStyle/>
              <a:p>
                <a:r>
                  <a:rPr lang="en-US" sz="2600" dirty="0"/>
                  <a:t>The conditional probability is expressed in terms of itemset support count, where </a:t>
                </a:r>
                <a:r>
                  <a:rPr lang="en-US" sz="2600" dirty="0" err="1"/>
                  <a:t>support_count</a:t>
                </a:r>
                <a:r>
                  <a:rPr lang="en-US" sz="2600" dirty="0"/>
                  <a:t>(A</a:t>
                </a:r>
                <a14:m>
                  <m:oMath xmlns:m="http://schemas.openxmlformats.org/officeDocument/2006/math">
                    <m:r>
                      <a:rPr lang="en-US" sz="2600" i="1" smtClean="0">
                        <a:latin typeface="Cambria Math" panose="02040503050406030204" pitchFamily="18" charset="0"/>
                        <a:ea typeface="Cambria Math" panose="02040503050406030204" pitchFamily="18" charset="0"/>
                      </a:rPr>
                      <m:t>∪</m:t>
                    </m:r>
                  </m:oMath>
                </a14:m>
                <a:r>
                  <a:rPr lang="en-US" sz="2600" dirty="0"/>
                  <a:t>B) is the number of transactions containing the </a:t>
                </a:r>
                <a:r>
                  <a:rPr lang="en-US" sz="2600" dirty="0" err="1"/>
                  <a:t>itemsets</a:t>
                </a:r>
                <a:r>
                  <a:rPr lang="en-US" sz="2600" dirty="0"/>
                  <a:t> A</a:t>
                </a:r>
                <a14:m>
                  <m:oMath xmlns:m="http://schemas.openxmlformats.org/officeDocument/2006/math">
                    <m:r>
                      <a:rPr lang="en-US" sz="2600" i="1" smtClean="0">
                        <a:latin typeface="Cambria Math" panose="02040503050406030204" pitchFamily="18" charset="0"/>
                        <a:ea typeface="Cambria Math" panose="02040503050406030204" pitchFamily="18" charset="0"/>
                      </a:rPr>
                      <m:t>∪</m:t>
                    </m:r>
                  </m:oMath>
                </a14:m>
                <a:r>
                  <a:rPr lang="en-US" sz="2600" dirty="0"/>
                  <a:t>B, and </a:t>
                </a:r>
                <a:r>
                  <a:rPr lang="en-US" sz="2600" dirty="0" err="1"/>
                  <a:t>support_count</a:t>
                </a:r>
                <a:r>
                  <a:rPr lang="en-US" sz="2600" dirty="0"/>
                  <a:t>(A) is the number of transactions containing the itemset A. Based on this equation, association rules can be generated as follows</a:t>
                </a:r>
              </a:p>
              <a:p>
                <a:r>
                  <a:rPr lang="en-US" sz="2600" dirty="0"/>
                  <a:t>For each frequent itemset I, generate all nonempty subsets of L</a:t>
                </a:r>
              </a:p>
              <a:p>
                <a:pPr marL="0" indent="0">
                  <a:buNone/>
                </a:pPr>
                <a:r>
                  <a:rPr lang="en-US" sz="2600" dirty="0"/>
                  <a:t>    for every nonempty subset s of I, output the rule “s</a:t>
                </a:r>
                <a14:m>
                  <m:oMath xmlns:m="http://schemas.openxmlformats.org/officeDocument/2006/math">
                    <m:r>
                      <a:rPr lang="en-US" sz="2600" i="1" smtClean="0">
                        <a:latin typeface="Cambria Math" panose="02040503050406030204" pitchFamily="18" charset="0"/>
                        <a:ea typeface="Cambria Math" panose="02040503050406030204" pitchFamily="18" charset="0"/>
                      </a:rPr>
                      <m:t>⇒</m:t>
                    </m:r>
                  </m:oMath>
                </a14:m>
                <a:r>
                  <a:rPr lang="en-US" sz="2600" dirty="0"/>
                  <a:t> (I-s)” if</a:t>
                </a:r>
              </a:p>
              <a:p>
                <a:r>
                  <a:rPr lang="en-US" sz="2600" dirty="0"/>
                  <a:t> </a:t>
                </a:r>
                <a14:m>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𝑠𝑢𝑝𝑝𝑜𝑟𝑡</m:t>
                        </m:r>
                        <m:r>
                          <a:rPr lang="en-US" sz="2600" b="0" i="1" smtClean="0">
                            <a:latin typeface="Cambria Math" panose="02040503050406030204" pitchFamily="18" charset="0"/>
                          </a:rPr>
                          <m:t>_</m:t>
                        </m:r>
                        <m:r>
                          <a:rPr lang="en-US" sz="2600" b="0" i="1" smtClean="0">
                            <a:latin typeface="Cambria Math" panose="02040503050406030204" pitchFamily="18" charset="0"/>
                          </a:rPr>
                          <m:t>𝑐𝑜𝑢𝑛𝑡</m:t>
                        </m:r>
                        <m:r>
                          <a:rPr lang="en-US" sz="2600" b="0" i="1" smtClean="0">
                            <a:latin typeface="Cambria Math" panose="02040503050406030204" pitchFamily="18" charset="0"/>
                          </a:rPr>
                          <m:t>(</m:t>
                        </m:r>
                        <m:r>
                          <a:rPr lang="en-US" sz="2600" b="0" i="1" smtClean="0">
                            <a:latin typeface="Cambria Math" panose="02040503050406030204" pitchFamily="18" charset="0"/>
                          </a:rPr>
                          <m:t>𝐼</m:t>
                        </m:r>
                        <m:r>
                          <a:rPr lang="en-US" sz="2600" b="0" i="1" smtClean="0">
                            <a:latin typeface="Cambria Math" panose="02040503050406030204" pitchFamily="18" charset="0"/>
                          </a:rPr>
                          <m:t>)</m:t>
                        </m:r>
                      </m:num>
                      <m:den>
                        <m:r>
                          <a:rPr lang="en-US" sz="2600" b="0" i="1" smtClean="0">
                            <a:latin typeface="Cambria Math" panose="02040503050406030204" pitchFamily="18" charset="0"/>
                          </a:rPr>
                          <m:t>𝑠𝑢𝑝𝑝𝑜𝑟𝑡</m:t>
                        </m:r>
                        <m:r>
                          <a:rPr lang="en-US" sz="2600" b="0" i="1" smtClean="0">
                            <a:latin typeface="Cambria Math" panose="02040503050406030204" pitchFamily="18" charset="0"/>
                          </a:rPr>
                          <m:t>_</m:t>
                        </m:r>
                        <m:r>
                          <a:rPr lang="en-US" sz="2600" b="0" i="1" smtClean="0">
                            <a:latin typeface="Cambria Math" panose="02040503050406030204" pitchFamily="18" charset="0"/>
                          </a:rPr>
                          <m:t>𝑐𝑜𝑢𝑛𝑡</m:t>
                        </m:r>
                        <m:r>
                          <a:rPr lang="en-US" sz="2600" b="0" i="1" smtClean="0">
                            <a:latin typeface="Cambria Math" panose="02040503050406030204" pitchFamily="18" charset="0"/>
                          </a:rPr>
                          <m:t>(</m:t>
                        </m:r>
                        <m:r>
                          <a:rPr lang="en-US" sz="2600" b="0" i="1" smtClean="0">
                            <a:latin typeface="Cambria Math" panose="02040503050406030204" pitchFamily="18" charset="0"/>
                          </a:rPr>
                          <m:t>𝑠</m:t>
                        </m:r>
                        <m:r>
                          <a:rPr lang="en-US" sz="2600" b="0" i="1" smtClean="0">
                            <a:latin typeface="Cambria Math" panose="02040503050406030204" pitchFamily="18" charset="0"/>
                          </a:rPr>
                          <m:t>)</m:t>
                        </m:r>
                      </m:den>
                    </m:f>
                    <m:r>
                      <a:rPr lang="en-US" sz="2600" i="1" smtClean="0">
                        <a:latin typeface="Cambria Math" panose="02040503050406030204" pitchFamily="18" charset="0"/>
                        <a:ea typeface="Cambria Math" panose="02040503050406030204" pitchFamily="18" charset="0"/>
                      </a:rPr>
                      <m:t>≥</m:t>
                    </m:r>
                  </m:oMath>
                </a14:m>
                <a:r>
                  <a:rPr lang="en-US" sz="2600" dirty="0"/>
                  <a:t> </a:t>
                </a:r>
                <a:r>
                  <a:rPr lang="en-US" sz="2600" dirty="0" err="1"/>
                  <a:t>min_conf</a:t>
                </a:r>
                <a:r>
                  <a:rPr lang="en-US" sz="2600" dirty="0"/>
                  <a:t>, where </a:t>
                </a:r>
                <a:r>
                  <a:rPr lang="en-US" sz="2600" dirty="0" err="1"/>
                  <a:t>min_conf</a:t>
                </a:r>
                <a:r>
                  <a:rPr lang="en-US" sz="2600" dirty="0"/>
                  <a:t> is the minimum confidence</a:t>
                </a:r>
              </a:p>
              <a:p>
                <a:pPr marL="0" indent="0">
                  <a:buNone/>
                </a:pPr>
                <a:r>
                  <a:rPr lang="en-US" sz="2600" dirty="0"/>
                  <a:t> threshold</a:t>
                </a:r>
              </a:p>
              <a:p>
                <a:r>
                  <a:rPr lang="en-US" sz="2600" dirty="0"/>
                  <a:t>Because the rules are generated from frequent </a:t>
                </a:r>
                <a:r>
                  <a:rPr lang="en-US" sz="2600" dirty="0" err="1"/>
                  <a:t>itemsets</a:t>
                </a:r>
                <a:r>
                  <a:rPr lang="en-US" sz="2600" dirty="0"/>
                  <a:t>, each one automatically satisfies the minimum support. Frequent </a:t>
                </a:r>
                <a:r>
                  <a:rPr lang="en-US" sz="2600" dirty="0" err="1"/>
                  <a:t>itemsets</a:t>
                </a:r>
                <a:r>
                  <a:rPr lang="en-US" sz="2600" dirty="0"/>
                  <a:t> can be stored ahead of time in hash tables along with their counts so that they can be accessed quickly</a:t>
                </a:r>
              </a:p>
            </p:txBody>
          </p:sp>
        </mc:Choice>
        <mc:Fallback>
          <p:sp>
            <p:nvSpPr>
              <p:cNvPr id="3" name="Content Placeholder 2">
                <a:extLst>
                  <a:ext uri="{FF2B5EF4-FFF2-40B4-BE49-F238E27FC236}">
                    <a16:creationId xmlns:a16="http://schemas.microsoft.com/office/drawing/2014/main" id="{75F36CE4-CB1B-5277-4C57-C1E699FB4CCE}"/>
                  </a:ext>
                </a:extLst>
              </p:cNvPr>
              <p:cNvSpPr>
                <a:spLocks noGrp="1" noRot="1" noChangeAspect="1" noMove="1" noResize="1" noEditPoints="1" noAdjustHandles="1" noChangeArrowheads="1" noChangeShapeType="1" noTextEdit="1"/>
              </p:cNvSpPr>
              <p:nvPr>
                <p:ph idx="1"/>
              </p:nvPr>
            </p:nvSpPr>
            <p:spPr>
              <a:xfrm>
                <a:off x="176463" y="1690688"/>
                <a:ext cx="11871157" cy="5167311"/>
              </a:xfrm>
              <a:blipFill>
                <a:blip r:embed="rId2"/>
                <a:stretch>
                  <a:fillRect l="-822" t="-1769" r="-1387" b="-4009"/>
                </a:stretch>
              </a:blipFill>
            </p:spPr>
            <p:txBody>
              <a:bodyPr/>
              <a:lstStyle/>
              <a:p>
                <a:r>
                  <a:rPr lang="en-US">
                    <a:noFill/>
                  </a:rPr>
                  <a:t> </a:t>
                </a:r>
              </a:p>
            </p:txBody>
          </p:sp>
        </mc:Fallback>
      </mc:AlternateContent>
    </p:spTree>
    <p:extLst>
      <p:ext uri="{BB962C8B-B14F-4D97-AF65-F5344CB8AC3E}">
        <p14:creationId xmlns:p14="http://schemas.microsoft.com/office/powerpoint/2010/main" val="276779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D39A-7078-E59B-5840-826FB4212309}"/>
              </a:ext>
            </a:extLst>
          </p:cNvPr>
          <p:cNvSpPr>
            <a:spLocks noGrp="1"/>
          </p:cNvSpPr>
          <p:nvPr>
            <p:ph type="title"/>
          </p:nvPr>
        </p:nvSpPr>
        <p:spPr/>
        <p:txBody>
          <a:bodyPr/>
          <a:lstStyle/>
          <a:p>
            <a:r>
              <a:rPr lang="en-US" dirty="0"/>
              <a:t>6.2.3 Improving the efficiency of </a:t>
            </a:r>
            <a:r>
              <a:rPr lang="en-US" dirty="0" err="1"/>
              <a:t>Apriori</a:t>
            </a:r>
            <a:endParaRPr lang="en-US" dirty="0"/>
          </a:p>
        </p:txBody>
      </p:sp>
      <p:sp>
        <p:nvSpPr>
          <p:cNvPr id="3" name="Content Placeholder 2">
            <a:extLst>
              <a:ext uri="{FF2B5EF4-FFF2-40B4-BE49-F238E27FC236}">
                <a16:creationId xmlns:a16="http://schemas.microsoft.com/office/drawing/2014/main" id="{0B39D53D-0485-551A-65E7-0E6094283419}"/>
              </a:ext>
            </a:extLst>
          </p:cNvPr>
          <p:cNvSpPr>
            <a:spLocks noGrp="1"/>
          </p:cNvSpPr>
          <p:nvPr>
            <p:ph idx="1"/>
          </p:nvPr>
        </p:nvSpPr>
        <p:spPr/>
        <p:txBody>
          <a:bodyPr/>
          <a:lstStyle/>
          <a:p>
            <a:r>
              <a:rPr lang="en-US" dirty="0"/>
              <a:t>“How can we further improve the efficiency of </a:t>
            </a:r>
            <a:r>
              <a:rPr lang="en-US" dirty="0" err="1"/>
              <a:t>Apriori</a:t>
            </a:r>
            <a:r>
              <a:rPr lang="en-US" dirty="0"/>
              <a:t>-based mining?” Many variations of the </a:t>
            </a:r>
            <a:r>
              <a:rPr lang="en-US" dirty="0" err="1"/>
              <a:t>Apriori</a:t>
            </a:r>
            <a:r>
              <a:rPr lang="en-US" dirty="0"/>
              <a:t> algorithm have been proposed that focus on improving the efficiency of the original algorithm</a:t>
            </a:r>
          </a:p>
        </p:txBody>
      </p:sp>
    </p:spTree>
    <p:extLst>
      <p:ext uri="{BB962C8B-B14F-4D97-AF65-F5344CB8AC3E}">
        <p14:creationId xmlns:p14="http://schemas.microsoft.com/office/powerpoint/2010/main" val="129028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62BB-0C34-30C2-4F69-684B4B9AC7FB}"/>
              </a:ext>
            </a:extLst>
          </p:cNvPr>
          <p:cNvSpPr>
            <a:spLocks noGrp="1"/>
          </p:cNvSpPr>
          <p:nvPr>
            <p:ph type="title"/>
          </p:nvPr>
        </p:nvSpPr>
        <p:spPr>
          <a:xfrm>
            <a:off x="0" y="0"/>
            <a:ext cx="10515600" cy="689811"/>
          </a:xfrm>
        </p:spPr>
        <p:txBody>
          <a:bodyPr>
            <a:normAutofit fontScale="90000"/>
          </a:bodyPr>
          <a:lstStyle/>
          <a:p>
            <a:r>
              <a:rPr lang="en-US" dirty="0"/>
              <a:t>Hash based technique</a:t>
            </a:r>
          </a:p>
        </p:txBody>
      </p:sp>
      <p:sp>
        <p:nvSpPr>
          <p:cNvPr id="3" name="Content Placeholder 2">
            <a:extLst>
              <a:ext uri="{FF2B5EF4-FFF2-40B4-BE49-F238E27FC236}">
                <a16:creationId xmlns:a16="http://schemas.microsoft.com/office/drawing/2014/main" id="{50248A5F-E7A3-9138-D8A6-E948022A6B53}"/>
              </a:ext>
            </a:extLst>
          </p:cNvPr>
          <p:cNvSpPr>
            <a:spLocks noGrp="1"/>
          </p:cNvSpPr>
          <p:nvPr>
            <p:ph idx="1"/>
          </p:nvPr>
        </p:nvSpPr>
        <p:spPr>
          <a:xfrm>
            <a:off x="112295" y="689812"/>
            <a:ext cx="11823031" cy="6015788"/>
          </a:xfrm>
        </p:spPr>
        <p:txBody>
          <a:bodyPr>
            <a:normAutofit/>
          </a:bodyPr>
          <a:lstStyle/>
          <a:p>
            <a:r>
              <a:rPr lang="en-US" sz="3100" dirty="0"/>
              <a:t>(hashing </a:t>
            </a:r>
            <a:r>
              <a:rPr lang="en-US" sz="3100" dirty="0" err="1"/>
              <a:t>itemsets</a:t>
            </a:r>
            <a:r>
              <a:rPr lang="en-US" sz="3100" dirty="0"/>
              <a:t> into corresponding buckets): A hash based technique can be used to reduce the size of the candidate k-</a:t>
            </a:r>
            <a:r>
              <a:rPr lang="en-US" sz="3100" dirty="0" err="1"/>
              <a:t>itemsets</a:t>
            </a:r>
            <a:r>
              <a:rPr lang="en-US" sz="3100" dirty="0"/>
              <a:t>, </a:t>
            </a:r>
            <a:r>
              <a:rPr lang="en-US" sz="3100" dirty="0" err="1"/>
              <a:t>C_k</a:t>
            </a:r>
            <a:r>
              <a:rPr lang="en-US" sz="3100" dirty="0"/>
              <a:t> for k &gt; 1.</a:t>
            </a:r>
          </a:p>
          <a:p>
            <a:r>
              <a:rPr lang="en-US" sz="3100" dirty="0"/>
              <a:t>For example, when scanning each transaction in the database to generate the </a:t>
            </a:r>
            <a:r>
              <a:rPr lang="en-US" sz="3100" dirty="0" err="1"/>
              <a:t>frequente</a:t>
            </a:r>
            <a:r>
              <a:rPr lang="en-US" sz="3100" dirty="0"/>
              <a:t> I-</a:t>
            </a:r>
            <a:r>
              <a:rPr lang="en-US" sz="3100" dirty="0" err="1"/>
              <a:t>itemsets</a:t>
            </a:r>
            <a:r>
              <a:rPr lang="en-US" sz="3100" dirty="0"/>
              <a:t> L_1, we can generate all the 2-itemsets for each transaction hash (i.e. map) them into the different buckets of a hash table structure, and increase the </a:t>
            </a:r>
            <a:r>
              <a:rPr lang="en-US" sz="3100" dirty="0" err="1"/>
              <a:t>correspondening</a:t>
            </a:r>
            <a:r>
              <a:rPr lang="en-US" sz="3100" dirty="0"/>
              <a:t> bucket counts</a:t>
            </a:r>
          </a:p>
          <a:p>
            <a:r>
              <a:rPr lang="en-US" sz="3100" dirty="0"/>
              <a:t>A 2-itemset with a corresponding bucket count in the hash table that is below the support threshold cannot be frequent and thus should be removed from the candidate set.</a:t>
            </a:r>
          </a:p>
          <a:p>
            <a:r>
              <a:rPr lang="en-US" sz="3100" dirty="0"/>
              <a:t>Such a hash-based technique may substantially reduce the number of candidate k-</a:t>
            </a:r>
            <a:r>
              <a:rPr lang="en-US" sz="3100" dirty="0" err="1"/>
              <a:t>itemsets</a:t>
            </a:r>
            <a:r>
              <a:rPr lang="en-US" sz="3100" dirty="0"/>
              <a:t> examined (especially when k=2)</a:t>
            </a:r>
          </a:p>
        </p:txBody>
      </p:sp>
    </p:spTree>
    <p:extLst>
      <p:ext uri="{BB962C8B-B14F-4D97-AF65-F5344CB8AC3E}">
        <p14:creationId xmlns:p14="http://schemas.microsoft.com/office/powerpoint/2010/main" val="161789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107A-A4FA-EE1C-91B6-197DF540517C}"/>
              </a:ext>
            </a:extLst>
          </p:cNvPr>
          <p:cNvSpPr>
            <a:spLocks noGrp="1"/>
          </p:cNvSpPr>
          <p:nvPr>
            <p:ph type="title"/>
          </p:nvPr>
        </p:nvSpPr>
        <p:spPr/>
        <p:txBody>
          <a:bodyPr/>
          <a:lstStyle/>
          <a:p>
            <a:r>
              <a:rPr lang="en-US" dirty="0"/>
              <a:t>Transaction reduction</a:t>
            </a:r>
          </a:p>
        </p:txBody>
      </p:sp>
      <p:sp>
        <p:nvSpPr>
          <p:cNvPr id="3" name="Content Placeholder 2">
            <a:extLst>
              <a:ext uri="{FF2B5EF4-FFF2-40B4-BE49-F238E27FC236}">
                <a16:creationId xmlns:a16="http://schemas.microsoft.com/office/drawing/2014/main" id="{953185EF-4A5A-EE03-02C8-7EE4D101D6B9}"/>
              </a:ext>
            </a:extLst>
          </p:cNvPr>
          <p:cNvSpPr>
            <a:spLocks noGrp="1"/>
          </p:cNvSpPr>
          <p:nvPr>
            <p:ph idx="1"/>
          </p:nvPr>
        </p:nvSpPr>
        <p:spPr/>
        <p:txBody>
          <a:bodyPr/>
          <a:lstStyle/>
          <a:p>
            <a:r>
              <a:rPr lang="en-US" dirty="0"/>
              <a:t>(reducing the number of transactions scanned in future iterations)</a:t>
            </a:r>
          </a:p>
          <a:p>
            <a:r>
              <a:rPr lang="en-US" dirty="0"/>
              <a:t>A transaction that does not contain any frequent k-itemset cannot contain any frequent (k+1)-</a:t>
            </a:r>
            <a:r>
              <a:rPr lang="en-US" dirty="0" err="1"/>
              <a:t>itemsets</a:t>
            </a:r>
            <a:r>
              <a:rPr lang="en-US" dirty="0"/>
              <a:t>. </a:t>
            </a:r>
          </a:p>
          <a:p>
            <a:r>
              <a:rPr lang="en-US" dirty="0"/>
              <a:t>Therefore, such a transaction can be marked or removed from further consideration because subsequent database scans for j-</a:t>
            </a:r>
            <a:r>
              <a:rPr lang="en-US" dirty="0" err="1"/>
              <a:t>itemsets</a:t>
            </a:r>
            <a:r>
              <a:rPr lang="en-US" dirty="0"/>
              <a:t>, where j&gt;k, will not need to consider such a transaction</a:t>
            </a:r>
          </a:p>
        </p:txBody>
      </p:sp>
    </p:spTree>
    <p:extLst>
      <p:ext uri="{BB962C8B-B14F-4D97-AF65-F5344CB8AC3E}">
        <p14:creationId xmlns:p14="http://schemas.microsoft.com/office/powerpoint/2010/main" val="488217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8C72-A725-D794-47CC-9B66908CA5D9}"/>
              </a:ext>
            </a:extLst>
          </p:cNvPr>
          <p:cNvSpPr>
            <a:spLocks noGrp="1"/>
          </p:cNvSpPr>
          <p:nvPr>
            <p:ph type="title"/>
          </p:nvPr>
        </p:nvSpPr>
        <p:spPr>
          <a:xfrm>
            <a:off x="160421" y="188663"/>
            <a:ext cx="10499558" cy="773864"/>
          </a:xfrm>
        </p:spPr>
        <p:txBody>
          <a:bodyPr/>
          <a:lstStyle/>
          <a:p>
            <a:r>
              <a:rPr lang="en-US" dirty="0"/>
              <a:t>Partitioning</a:t>
            </a:r>
          </a:p>
        </p:txBody>
      </p:sp>
      <p:sp>
        <p:nvSpPr>
          <p:cNvPr id="3" name="Content Placeholder 2">
            <a:extLst>
              <a:ext uri="{FF2B5EF4-FFF2-40B4-BE49-F238E27FC236}">
                <a16:creationId xmlns:a16="http://schemas.microsoft.com/office/drawing/2014/main" id="{71792DF5-6CF5-D77F-DE0D-0F61E4F471A3}"/>
              </a:ext>
            </a:extLst>
          </p:cNvPr>
          <p:cNvSpPr>
            <a:spLocks noGrp="1"/>
          </p:cNvSpPr>
          <p:nvPr>
            <p:ph idx="1"/>
          </p:nvPr>
        </p:nvSpPr>
        <p:spPr>
          <a:xfrm>
            <a:off x="160421" y="962528"/>
            <a:ext cx="11887199" cy="5895472"/>
          </a:xfrm>
        </p:spPr>
        <p:txBody>
          <a:bodyPr>
            <a:noAutofit/>
          </a:bodyPr>
          <a:lstStyle/>
          <a:p>
            <a:r>
              <a:rPr lang="en-US" sz="2400" dirty="0"/>
              <a:t>(partitioning the data to find candidate </a:t>
            </a:r>
            <a:r>
              <a:rPr lang="en-US" sz="2400" dirty="0" err="1"/>
              <a:t>itemsets</a:t>
            </a:r>
            <a:r>
              <a:rPr lang="en-US" sz="2400" dirty="0"/>
              <a:t>)</a:t>
            </a:r>
          </a:p>
          <a:p>
            <a:r>
              <a:rPr lang="en-US" sz="2400" dirty="0"/>
              <a:t>A partitioning technique can be used that requires just two database scans to mine the frequent </a:t>
            </a:r>
            <a:r>
              <a:rPr lang="en-US" sz="2400" dirty="0" err="1"/>
              <a:t>itemsets</a:t>
            </a:r>
            <a:r>
              <a:rPr lang="en-US" sz="2400" dirty="0"/>
              <a:t> </a:t>
            </a:r>
          </a:p>
          <a:p>
            <a:r>
              <a:rPr lang="en-US" sz="2400" dirty="0"/>
              <a:t>It consists of two phases. In phase 1, the algorithm divides the transactions of D into n nonoverlapping partitions. If the minimum support count for a partition is </a:t>
            </a:r>
            <a:r>
              <a:rPr lang="en-US" sz="2400" dirty="0" err="1"/>
              <a:t>min_sup</a:t>
            </a:r>
            <a:r>
              <a:rPr lang="en-US" sz="2400" dirty="0"/>
              <a:t> x the number of transactions in that partition. For each partition all the local frequent </a:t>
            </a:r>
            <a:r>
              <a:rPr lang="en-US" sz="2400" dirty="0" err="1"/>
              <a:t>itemsets</a:t>
            </a:r>
            <a:r>
              <a:rPr lang="en-US" sz="2400" dirty="0"/>
              <a:t> (i.e. the </a:t>
            </a:r>
            <a:r>
              <a:rPr lang="en-US" sz="2400" dirty="0" err="1"/>
              <a:t>itemsets</a:t>
            </a:r>
            <a:r>
              <a:rPr lang="en-US" sz="2400" dirty="0"/>
              <a:t> frequent within the partition) are found</a:t>
            </a:r>
          </a:p>
          <a:p>
            <a:r>
              <a:rPr lang="en-US" sz="2400" dirty="0"/>
              <a:t>A local frequent itemset may or may not be frequent with respect to the entire database D, However any itemset that is potentially frequent with respect to D must occur as a frequent itemset in at least one of the partitions. Therefore all local frequent </a:t>
            </a:r>
            <a:r>
              <a:rPr lang="en-US" sz="2400" dirty="0" err="1"/>
              <a:t>itemsets</a:t>
            </a:r>
            <a:r>
              <a:rPr lang="en-US" sz="2400" dirty="0"/>
              <a:t> are candidate </a:t>
            </a:r>
            <a:r>
              <a:rPr lang="en-US" sz="2400" dirty="0" err="1"/>
              <a:t>itemsets</a:t>
            </a:r>
            <a:r>
              <a:rPr lang="en-US" sz="2400" dirty="0"/>
              <a:t> with respect to D. The collection of frequent </a:t>
            </a:r>
            <a:r>
              <a:rPr lang="en-US" sz="2400" dirty="0" err="1"/>
              <a:t>itemsets</a:t>
            </a:r>
            <a:r>
              <a:rPr lang="en-US" sz="2400" dirty="0"/>
              <a:t> from all </a:t>
            </a:r>
            <a:r>
              <a:rPr lang="en-US" sz="2400" dirty="0" err="1"/>
              <a:t>partiions</a:t>
            </a:r>
            <a:r>
              <a:rPr lang="en-US" sz="2400" dirty="0"/>
              <a:t> forms the global candidate </a:t>
            </a:r>
            <a:r>
              <a:rPr lang="en-US" sz="2400" dirty="0" err="1"/>
              <a:t>itemsets</a:t>
            </a:r>
            <a:r>
              <a:rPr lang="en-US" sz="2400" dirty="0"/>
              <a:t> with respect to D. </a:t>
            </a:r>
          </a:p>
          <a:p>
            <a:r>
              <a:rPr lang="en-US" sz="2400" dirty="0"/>
              <a:t>In phase 2, a second scan of D is conducted in which the actual support of each candidate is assessed to determine the global frequent </a:t>
            </a:r>
            <a:r>
              <a:rPr lang="en-US" sz="2400" dirty="0" err="1"/>
              <a:t>itemsets</a:t>
            </a:r>
            <a:r>
              <a:rPr lang="en-US" sz="2400" dirty="0"/>
              <a:t>. Partition size and the number of partitions are set so that each partition can fit into main memory and therefore be read only once in each phase </a:t>
            </a:r>
          </a:p>
        </p:txBody>
      </p:sp>
    </p:spTree>
    <p:extLst>
      <p:ext uri="{BB962C8B-B14F-4D97-AF65-F5344CB8AC3E}">
        <p14:creationId xmlns:p14="http://schemas.microsoft.com/office/powerpoint/2010/main" val="241458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A6F2-8FAB-F2CD-82DA-09620E5F6D39}"/>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88F10364-4785-BA8C-0265-0A5D7DB077CB}"/>
              </a:ext>
            </a:extLst>
          </p:cNvPr>
          <p:cNvSpPr>
            <a:spLocks noGrp="1"/>
          </p:cNvSpPr>
          <p:nvPr>
            <p:ph idx="1"/>
          </p:nvPr>
        </p:nvSpPr>
        <p:spPr>
          <a:xfrm>
            <a:off x="224589" y="1283368"/>
            <a:ext cx="11678653" cy="5454315"/>
          </a:xfrm>
        </p:spPr>
        <p:txBody>
          <a:bodyPr>
            <a:normAutofit/>
          </a:bodyPr>
          <a:lstStyle/>
          <a:p>
            <a:r>
              <a:rPr lang="en-US" sz="3200" dirty="0"/>
              <a:t>(mining on a subset of the given data)</a:t>
            </a:r>
          </a:p>
          <a:p>
            <a:r>
              <a:rPr lang="en-US" sz="3200" dirty="0"/>
              <a:t>The basic idea of the sampling approach is to pick a random sample S of the given data D, and then search for frequent </a:t>
            </a:r>
            <a:r>
              <a:rPr lang="en-US" sz="3200" dirty="0" err="1"/>
              <a:t>itemsets</a:t>
            </a:r>
            <a:r>
              <a:rPr lang="en-US" sz="3200" dirty="0"/>
              <a:t> in S instead of D. In this way we trade off some degree of accuracy against efficiency.</a:t>
            </a:r>
          </a:p>
          <a:p>
            <a:r>
              <a:rPr lang="en-US" sz="3200" dirty="0"/>
              <a:t>The S sample size is such that the search for frequent </a:t>
            </a:r>
            <a:r>
              <a:rPr lang="en-US" sz="3200" dirty="0" err="1"/>
              <a:t>itemsets</a:t>
            </a:r>
            <a:r>
              <a:rPr lang="en-US" sz="3200" dirty="0"/>
              <a:t> in S can be done in main memory, and so only one scan of the transactions in S is required overall. </a:t>
            </a:r>
          </a:p>
          <a:p>
            <a:r>
              <a:rPr lang="en-US" sz="3200" dirty="0"/>
              <a:t>Because we are searching for frequent </a:t>
            </a:r>
            <a:r>
              <a:rPr lang="en-US" sz="3200" dirty="0" err="1"/>
              <a:t>itemsets</a:t>
            </a:r>
            <a:r>
              <a:rPr lang="en-US" sz="3200" dirty="0"/>
              <a:t> in S rather than in D, it possible that we will miss some of the global frequent </a:t>
            </a:r>
            <a:r>
              <a:rPr lang="en-US" sz="3200" dirty="0" err="1"/>
              <a:t>itemsets</a:t>
            </a:r>
            <a:endParaRPr lang="en-US" sz="3200" dirty="0"/>
          </a:p>
        </p:txBody>
      </p:sp>
    </p:spTree>
    <p:extLst>
      <p:ext uri="{BB962C8B-B14F-4D97-AF65-F5344CB8AC3E}">
        <p14:creationId xmlns:p14="http://schemas.microsoft.com/office/powerpoint/2010/main" val="113762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0862-2C3C-DAE4-71A2-60709CF243DF}"/>
              </a:ext>
            </a:extLst>
          </p:cNvPr>
          <p:cNvSpPr>
            <a:spLocks noGrp="1"/>
          </p:cNvSpPr>
          <p:nvPr>
            <p:ph type="title"/>
          </p:nvPr>
        </p:nvSpPr>
        <p:spPr/>
        <p:txBody>
          <a:bodyPr/>
          <a:lstStyle/>
          <a:p>
            <a:r>
              <a:rPr lang="en-US" dirty="0"/>
              <a:t>Sampling pt 2</a:t>
            </a:r>
          </a:p>
        </p:txBody>
      </p:sp>
      <p:sp>
        <p:nvSpPr>
          <p:cNvPr id="3" name="Content Placeholder 2">
            <a:extLst>
              <a:ext uri="{FF2B5EF4-FFF2-40B4-BE49-F238E27FC236}">
                <a16:creationId xmlns:a16="http://schemas.microsoft.com/office/drawing/2014/main" id="{1599ED3D-B28E-2B3D-550A-342ADDB45CA1}"/>
              </a:ext>
            </a:extLst>
          </p:cNvPr>
          <p:cNvSpPr>
            <a:spLocks noGrp="1"/>
          </p:cNvSpPr>
          <p:nvPr>
            <p:ph idx="1"/>
          </p:nvPr>
        </p:nvSpPr>
        <p:spPr>
          <a:xfrm>
            <a:off x="192505" y="1331496"/>
            <a:ext cx="11438021" cy="5358062"/>
          </a:xfrm>
        </p:spPr>
        <p:txBody>
          <a:bodyPr>
            <a:noAutofit/>
          </a:bodyPr>
          <a:lstStyle/>
          <a:p>
            <a:r>
              <a:rPr lang="en-US" dirty="0"/>
              <a:t>To reduce this possibility we use a lower support threshold than minimum support to find the frequent </a:t>
            </a:r>
            <a:r>
              <a:rPr lang="en-US" dirty="0" err="1"/>
              <a:t>itemsets</a:t>
            </a:r>
            <a:r>
              <a:rPr lang="en-US" dirty="0"/>
              <a:t> local to S (denoted L^S). </a:t>
            </a:r>
          </a:p>
          <a:p>
            <a:r>
              <a:rPr lang="en-US" dirty="0"/>
              <a:t>The rest of the database is then used to compute the actual frequencies of each itemset in L^S. A mechanism is used to determine whether all the global frequent </a:t>
            </a:r>
            <a:r>
              <a:rPr lang="en-US" dirty="0" err="1"/>
              <a:t>itemsets</a:t>
            </a:r>
            <a:r>
              <a:rPr lang="en-US" dirty="0"/>
              <a:t> are included in L^S. If L^S actually contains all the frequent </a:t>
            </a:r>
            <a:r>
              <a:rPr lang="en-US" dirty="0" err="1"/>
              <a:t>itemsets</a:t>
            </a:r>
            <a:r>
              <a:rPr lang="en-US" dirty="0"/>
              <a:t> in D, then only one scan of D is required</a:t>
            </a:r>
          </a:p>
          <a:p>
            <a:r>
              <a:rPr lang="en-US" dirty="0"/>
              <a:t>Otherwise, a second pass can be done to find the frequent </a:t>
            </a:r>
            <a:r>
              <a:rPr lang="en-US" dirty="0" err="1"/>
              <a:t>itemsets</a:t>
            </a:r>
            <a:r>
              <a:rPr lang="en-US" dirty="0"/>
              <a:t> that were missed in the first pass. </a:t>
            </a:r>
          </a:p>
          <a:p>
            <a:r>
              <a:rPr lang="en-US" dirty="0"/>
              <a:t>The sampling approach is </a:t>
            </a:r>
            <a:r>
              <a:rPr lang="en-US" dirty="0" err="1"/>
              <a:t>espically</a:t>
            </a:r>
            <a:r>
              <a:rPr lang="en-US" dirty="0"/>
              <a:t> </a:t>
            </a:r>
            <a:r>
              <a:rPr lang="en-US" dirty="0" err="1"/>
              <a:t>benefincial</a:t>
            </a:r>
            <a:r>
              <a:rPr lang="en-US" dirty="0"/>
              <a:t> when efficiency is of utmost importance such as in computationally intensive application that must be run frequently</a:t>
            </a:r>
          </a:p>
        </p:txBody>
      </p:sp>
    </p:spTree>
    <p:extLst>
      <p:ext uri="{BB962C8B-B14F-4D97-AF65-F5344CB8AC3E}">
        <p14:creationId xmlns:p14="http://schemas.microsoft.com/office/powerpoint/2010/main" val="257904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807C-04DA-64D8-44FC-62F1ED35085A}"/>
              </a:ext>
            </a:extLst>
          </p:cNvPr>
          <p:cNvSpPr>
            <a:spLocks noGrp="1"/>
          </p:cNvSpPr>
          <p:nvPr>
            <p:ph type="title"/>
          </p:nvPr>
        </p:nvSpPr>
        <p:spPr/>
        <p:txBody>
          <a:bodyPr/>
          <a:lstStyle/>
          <a:p>
            <a:r>
              <a:rPr lang="en-US" dirty="0"/>
              <a:t>Dynamic itemset counting </a:t>
            </a:r>
          </a:p>
        </p:txBody>
      </p:sp>
      <p:sp>
        <p:nvSpPr>
          <p:cNvPr id="3" name="Content Placeholder 2">
            <a:extLst>
              <a:ext uri="{FF2B5EF4-FFF2-40B4-BE49-F238E27FC236}">
                <a16:creationId xmlns:a16="http://schemas.microsoft.com/office/drawing/2014/main" id="{305EED80-FCDE-0886-8266-52FA720A6456}"/>
              </a:ext>
            </a:extLst>
          </p:cNvPr>
          <p:cNvSpPr>
            <a:spLocks noGrp="1"/>
          </p:cNvSpPr>
          <p:nvPr>
            <p:ph idx="1"/>
          </p:nvPr>
        </p:nvSpPr>
        <p:spPr>
          <a:xfrm>
            <a:off x="192505" y="1825625"/>
            <a:ext cx="11774906" cy="4799764"/>
          </a:xfrm>
        </p:spPr>
        <p:txBody>
          <a:bodyPr>
            <a:normAutofit lnSpcReduction="10000"/>
          </a:bodyPr>
          <a:lstStyle/>
          <a:p>
            <a:r>
              <a:rPr lang="en-US" dirty="0"/>
              <a:t>(adding candidate </a:t>
            </a:r>
            <a:r>
              <a:rPr lang="en-US" dirty="0" err="1"/>
              <a:t>itemsets</a:t>
            </a:r>
            <a:r>
              <a:rPr lang="en-US" dirty="0"/>
              <a:t> at different points during a scan):</a:t>
            </a:r>
          </a:p>
          <a:p>
            <a:r>
              <a:rPr lang="en-US" dirty="0"/>
              <a:t>A dynamic itemset counting technique was proposed in which the database is partitioned into blocks marked by start points.</a:t>
            </a:r>
          </a:p>
          <a:p>
            <a:r>
              <a:rPr lang="en-US" dirty="0"/>
              <a:t>In this variations, new candidate </a:t>
            </a:r>
            <a:r>
              <a:rPr lang="en-US" dirty="0" err="1"/>
              <a:t>itemsets</a:t>
            </a:r>
            <a:r>
              <a:rPr lang="en-US" dirty="0"/>
              <a:t> can be added at any start point, unlike in </a:t>
            </a:r>
            <a:r>
              <a:rPr lang="en-US" dirty="0" err="1"/>
              <a:t>Apriori</a:t>
            </a:r>
            <a:r>
              <a:rPr lang="en-US" dirty="0"/>
              <a:t>, which determines new candidate </a:t>
            </a:r>
            <a:r>
              <a:rPr lang="en-US" dirty="0" err="1"/>
              <a:t>itemsets</a:t>
            </a:r>
            <a:r>
              <a:rPr lang="en-US" dirty="0"/>
              <a:t> only immediately before each complete database scan.</a:t>
            </a:r>
          </a:p>
          <a:p>
            <a:r>
              <a:rPr lang="en-US" dirty="0"/>
              <a:t>The technique uses the count-so-far as the lower bound of the actual count</a:t>
            </a:r>
          </a:p>
          <a:p>
            <a:r>
              <a:rPr lang="en-US" dirty="0"/>
              <a:t>If the count-so=far passes the minimum support, the itemset is added into the frequent itemset collection and can be used to generate longer candidates. This leads to fewer database scans than with </a:t>
            </a:r>
            <a:r>
              <a:rPr lang="en-US" dirty="0" err="1"/>
              <a:t>Apriori</a:t>
            </a:r>
            <a:r>
              <a:rPr lang="en-US" dirty="0"/>
              <a:t> for finding all the frequent </a:t>
            </a:r>
            <a:r>
              <a:rPr lang="en-US" dirty="0" err="1"/>
              <a:t>itemsets</a:t>
            </a:r>
            <a:endParaRPr lang="en-US" dirty="0"/>
          </a:p>
        </p:txBody>
      </p:sp>
    </p:spTree>
    <p:extLst>
      <p:ext uri="{BB962C8B-B14F-4D97-AF65-F5344CB8AC3E}">
        <p14:creationId xmlns:p14="http://schemas.microsoft.com/office/powerpoint/2010/main" val="388774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3C59-7D68-8F5C-C981-E3136781D2A1}"/>
              </a:ext>
            </a:extLst>
          </p:cNvPr>
          <p:cNvSpPr>
            <a:spLocks noGrp="1"/>
          </p:cNvSpPr>
          <p:nvPr>
            <p:ph type="title"/>
          </p:nvPr>
        </p:nvSpPr>
        <p:spPr/>
        <p:txBody>
          <a:bodyPr/>
          <a:lstStyle/>
          <a:p>
            <a:r>
              <a:rPr lang="en-US" dirty="0"/>
              <a:t>6.2.4 A pattern-growth approach for mining frequent </a:t>
            </a:r>
            <a:r>
              <a:rPr lang="en-US" dirty="0" err="1"/>
              <a:t>itemsets</a:t>
            </a:r>
            <a:endParaRPr lang="en-US" dirty="0"/>
          </a:p>
        </p:txBody>
      </p:sp>
      <p:sp>
        <p:nvSpPr>
          <p:cNvPr id="3" name="Content Placeholder 2">
            <a:extLst>
              <a:ext uri="{FF2B5EF4-FFF2-40B4-BE49-F238E27FC236}">
                <a16:creationId xmlns:a16="http://schemas.microsoft.com/office/drawing/2014/main" id="{37B44A73-ECFA-64F8-97D4-7B84DB7A5742}"/>
              </a:ext>
            </a:extLst>
          </p:cNvPr>
          <p:cNvSpPr>
            <a:spLocks noGrp="1"/>
          </p:cNvSpPr>
          <p:nvPr>
            <p:ph idx="1"/>
          </p:nvPr>
        </p:nvSpPr>
        <p:spPr/>
        <p:txBody>
          <a:bodyPr>
            <a:normAutofit lnSpcReduction="10000"/>
          </a:bodyPr>
          <a:lstStyle/>
          <a:p>
            <a:r>
              <a:rPr lang="en-US" dirty="0"/>
              <a:t>In many cases the </a:t>
            </a:r>
            <a:r>
              <a:rPr lang="en-US" dirty="0" err="1"/>
              <a:t>Apriori</a:t>
            </a:r>
            <a:r>
              <a:rPr lang="en-US" dirty="0"/>
              <a:t> candidate generate and test method significantly reduces the size of candidate sets, leading to good performance gain. However it can suffer from two nontrivial costs</a:t>
            </a:r>
          </a:p>
          <a:p>
            <a:r>
              <a:rPr lang="en-US" dirty="0"/>
              <a:t>It may still need to generate a huge number of candidate sets. For example if there are 10^4 frequent 1-itemsets, the </a:t>
            </a:r>
            <a:r>
              <a:rPr lang="en-US" dirty="0" err="1"/>
              <a:t>Apriori</a:t>
            </a:r>
            <a:r>
              <a:rPr lang="en-US" dirty="0"/>
              <a:t> algorithm will need to generate more than 10^7 candidate 2-itemsets</a:t>
            </a:r>
          </a:p>
          <a:p>
            <a:r>
              <a:rPr lang="en-US" dirty="0"/>
              <a:t>It may need to repeatedly scan the whole database and check a large set of candidates by pattern matching. It is costly to go over each transaction in the database to determine the support of the candidate </a:t>
            </a:r>
            <a:r>
              <a:rPr lang="en-US" dirty="0" err="1"/>
              <a:t>itemsets</a:t>
            </a:r>
            <a:endParaRPr lang="en-US" dirty="0"/>
          </a:p>
          <a:p>
            <a:endParaRPr lang="en-US" dirty="0"/>
          </a:p>
        </p:txBody>
      </p:sp>
    </p:spTree>
    <p:extLst>
      <p:ext uri="{BB962C8B-B14F-4D97-AF65-F5344CB8AC3E}">
        <p14:creationId xmlns:p14="http://schemas.microsoft.com/office/powerpoint/2010/main" val="321309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757-4630-84F7-7D91-10BB97997F5E}"/>
              </a:ext>
            </a:extLst>
          </p:cNvPr>
          <p:cNvSpPr>
            <a:spLocks noGrp="1"/>
          </p:cNvSpPr>
          <p:nvPr>
            <p:ph type="title"/>
          </p:nvPr>
        </p:nvSpPr>
        <p:spPr/>
        <p:txBody>
          <a:bodyPr/>
          <a:lstStyle/>
          <a:p>
            <a:r>
              <a:rPr lang="en-US" dirty="0"/>
              <a:t>Basic concepts</a:t>
            </a:r>
          </a:p>
        </p:txBody>
      </p:sp>
      <p:sp>
        <p:nvSpPr>
          <p:cNvPr id="3" name="Content Placeholder 2">
            <a:extLst>
              <a:ext uri="{FF2B5EF4-FFF2-40B4-BE49-F238E27FC236}">
                <a16:creationId xmlns:a16="http://schemas.microsoft.com/office/drawing/2014/main" id="{1BCB8940-7CEE-275A-4633-BE166FA8B0E2}"/>
              </a:ext>
            </a:extLst>
          </p:cNvPr>
          <p:cNvSpPr>
            <a:spLocks noGrp="1"/>
          </p:cNvSpPr>
          <p:nvPr>
            <p:ph idx="1"/>
          </p:nvPr>
        </p:nvSpPr>
        <p:spPr/>
        <p:txBody>
          <a:bodyPr/>
          <a:lstStyle/>
          <a:p>
            <a:r>
              <a:rPr lang="en-US" dirty="0"/>
              <a:t>Frequent pattern mining searches for recurring relationships in a given data set. This section introduces the basic concepts of frequent pattern mining for the discovery of interesting associations and correlations between item sets in transactional and relational databases. We begin section 6.1.1 by presenting an example of market basket analysis, the earliest form of frequent pattern mining for associations rules. </a:t>
            </a:r>
          </a:p>
        </p:txBody>
      </p:sp>
    </p:spTree>
    <p:extLst>
      <p:ext uri="{BB962C8B-B14F-4D97-AF65-F5344CB8AC3E}">
        <p14:creationId xmlns:p14="http://schemas.microsoft.com/office/powerpoint/2010/main" val="457719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C26D-700D-791F-25F7-D27551EADE26}"/>
              </a:ext>
            </a:extLst>
          </p:cNvPr>
          <p:cNvSpPr>
            <a:spLocks noGrp="1"/>
          </p:cNvSpPr>
          <p:nvPr>
            <p:ph type="title"/>
          </p:nvPr>
        </p:nvSpPr>
        <p:spPr>
          <a:xfrm>
            <a:off x="144378" y="152401"/>
            <a:ext cx="10371221" cy="473241"/>
          </a:xfrm>
        </p:spPr>
        <p:txBody>
          <a:bodyPr>
            <a:normAutofit fontScale="90000"/>
          </a:bodyPr>
          <a:lstStyle/>
          <a:p>
            <a:r>
              <a:rPr lang="en-US" dirty="0"/>
              <a:t>6.2.4</a:t>
            </a:r>
          </a:p>
        </p:txBody>
      </p:sp>
      <p:sp>
        <p:nvSpPr>
          <p:cNvPr id="3" name="Content Placeholder 2">
            <a:extLst>
              <a:ext uri="{FF2B5EF4-FFF2-40B4-BE49-F238E27FC236}">
                <a16:creationId xmlns:a16="http://schemas.microsoft.com/office/drawing/2014/main" id="{8408797B-E260-2F95-172E-816632718743}"/>
              </a:ext>
            </a:extLst>
          </p:cNvPr>
          <p:cNvSpPr>
            <a:spLocks noGrp="1"/>
          </p:cNvSpPr>
          <p:nvPr>
            <p:ph idx="1"/>
          </p:nvPr>
        </p:nvSpPr>
        <p:spPr>
          <a:xfrm>
            <a:off x="144379" y="770022"/>
            <a:ext cx="12047622" cy="5935578"/>
          </a:xfrm>
        </p:spPr>
        <p:txBody>
          <a:bodyPr>
            <a:noAutofit/>
          </a:bodyPr>
          <a:lstStyle/>
          <a:p>
            <a:r>
              <a:rPr lang="en-US" sz="3000" dirty="0"/>
              <a:t>“Can we design a method that mines the complete set of frequent </a:t>
            </a:r>
            <a:r>
              <a:rPr lang="en-US" sz="3000" dirty="0" err="1"/>
              <a:t>itemsets</a:t>
            </a:r>
            <a:r>
              <a:rPr lang="en-US" sz="3000" dirty="0"/>
              <a:t> without such a costly candidate generation process?” An interesting method in this attempt is called </a:t>
            </a:r>
            <a:r>
              <a:rPr lang="en-US" sz="3000" b="1" dirty="0"/>
              <a:t>frequent pattern growth</a:t>
            </a:r>
            <a:r>
              <a:rPr lang="en-US" sz="3000" dirty="0"/>
              <a:t>, or simply </a:t>
            </a:r>
            <a:r>
              <a:rPr lang="en-US" sz="3000" b="1" dirty="0"/>
              <a:t>FP-growth</a:t>
            </a:r>
            <a:r>
              <a:rPr lang="en-US" sz="3000" dirty="0"/>
              <a:t>, which adopts a divide and conquer strategy as follows. First it compresses the database representing frequent items into a </a:t>
            </a:r>
            <a:r>
              <a:rPr lang="en-US" sz="3000" b="1" dirty="0"/>
              <a:t>frequent pattern tree</a:t>
            </a:r>
            <a:r>
              <a:rPr lang="en-US" sz="3000" dirty="0"/>
              <a:t>, or </a:t>
            </a:r>
            <a:r>
              <a:rPr lang="en-US" sz="3000" b="1" dirty="0"/>
              <a:t>FP-tree</a:t>
            </a:r>
            <a:r>
              <a:rPr lang="en-US" sz="3000" dirty="0"/>
              <a:t>, which retains the itemset </a:t>
            </a:r>
            <a:r>
              <a:rPr lang="en-US" sz="3000" dirty="0" err="1"/>
              <a:t>assocaiton</a:t>
            </a:r>
            <a:r>
              <a:rPr lang="en-US" sz="3000" dirty="0"/>
              <a:t> information. </a:t>
            </a:r>
          </a:p>
          <a:p>
            <a:r>
              <a:rPr lang="en-US" sz="3000" dirty="0"/>
              <a:t>It then divides the compressed database into a set of conditional databases (a special kind of projected database), each associated with one frequent item or “pattern fragment” and mines each database separately. For each “pattern fragment” only its </a:t>
            </a:r>
            <a:r>
              <a:rPr lang="en-US" sz="3000" dirty="0" err="1"/>
              <a:t>assocaicted</a:t>
            </a:r>
            <a:r>
              <a:rPr lang="en-US" sz="3000" dirty="0"/>
              <a:t> data sets needs to be examined. Therefore this approach may substantially reduce the size of data sets to be searched, along with the “growth” patterns being examined</a:t>
            </a:r>
          </a:p>
        </p:txBody>
      </p:sp>
    </p:spTree>
    <p:extLst>
      <p:ext uri="{BB962C8B-B14F-4D97-AF65-F5344CB8AC3E}">
        <p14:creationId xmlns:p14="http://schemas.microsoft.com/office/powerpoint/2010/main" val="972116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8FA7-DCF6-EA79-4A19-07624189B848}"/>
              </a:ext>
            </a:extLst>
          </p:cNvPr>
          <p:cNvSpPr>
            <a:spLocks noGrp="1"/>
          </p:cNvSpPr>
          <p:nvPr>
            <p:ph type="title"/>
          </p:nvPr>
        </p:nvSpPr>
        <p:spPr/>
        <p:txBody>
          <a:bodyPr/>
          <a:lstStyle/>
          <a:p>
            <a:r>
              <a:rPr lang="en-US" dirty="0"/>
              <a:t>6.2.5 Mining frequent </a:t>
            </a:r>
            <a:r>
              <a:rPr lang="en-US" dirty="0" err="1"/>
              <a:t>itemsets</a:t>
            </a:r>
            <a:r>
              <a:rPr lang="en-US" dirty="0"/>
              <a:t> using the vertical data format</a:t>
            </a:r>
          </a:p>
        </p:txBody>
      </p:sp>
      <p:sp>
        <p:nvSpPr>
          <p:cNvPr id="3" name="Content Placeholder 2">
            <a:extLst>
              <a:ext uri="{FF2B5EF4-FFF2-40B4-BE49-F238E27FC236}">
                <a16:creationId xmlns:a16="http://schemas.microsoft.com/office/drawing/2014/main" id="{55545FEE-9963-C3E3-1C13-79289F75416E}"/>
              </a:ext>
            </a:extLst>
          </p:cNvPr>
          <p:cNvSpPr>
            <a:spLocks noGrp="1"/>
          </p:cNvSpPr>
          <p:nvPr>
            <p:ph idx="1"/>
          </p:nvPr>
        </p:nvSpPr>
        <p:spPr/>
        <p:txBody>
          <a:bodyPr/>
          <a:lstStyle/>
          <a:p>
            <a:r>
              <a:rPr lang="en-US" dirty="0"/>
              <a:t>Both the </a:t>
            </a:r>
            <a:r>
              <a:rPr lang="en-US" dirty="0" err="1"/>
              <a:t>Apriori</a:t>
            </a:r>
            <a:r>
              <a:rPr lang="en-US" dirty="0"/>
              <a:t> and FP-growth methods mine frequent patterns from a set of transactions in TID-itemset format (i.e. {TID : itemset} ), where TID is a transaction ID and itemset is the set of items bought in transaction TID. This is known as the </a:t>
            </a:r>
            <a:r>
              <a:rPr lang="en-US" b="1" dirty="0"/>
              <a:t>horizontal data format</a:t>
            </a:r>
          </a:p>
          <a:p>
            <a:r>
              <a:rPr lang="en-US" dirty="0"/>
              <a:t>Alternatively, data can be presented in item-</a:t>
            </a:r>
            <a:r>
              <a:rPr lang="en-US" dirty="0" err="1"/>
              <a:t>TID_set</a:t>
            </a:r>
            <a:r>
              <a:rPr lang="en-US" dirty="0"/>
              <a:t> format</a:t>
            </a:r>
          </a:p>
          <a:p>
            <a:endParaRPr lang="en-US" b="1" dirty="0"/>
          </a:p>
        </p:txBody>
      </p:sp>
    </p:spTree>
    <p:extLst>
      <p:ext uri="{BB962C8B-B14F-4D97-AF65-F5344CB8AC3E}">
        <p14:creationId xmlns:p14="http://schemas.microsoft.com/office/powerpoint/2010/main" val="4289705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3919-E635-3E7F-7B12-8064F20B08C2}"/>
              </a:ext>
            </a:extLst>
          </p:cNvPr>
          <p:cNvSpPr>
            <a:spLocks noGrp="1"/>
          </p:cNvSpPr>
          <p:nvPr>
            <p:ph type="title"/>
          </p:nvPr>
        </p:nvSpPr>
        <p:spPr/>
        <p:txBody>
          <a:bodyPr/>
          <a:lstStyle/>
          <a:p>
            <a:r>
              <a:rPr lang="en-US" dirty="0"/>
              <a:t>FP-growth algorithm</a:t>
            </a:r>
          </a:p>
        </p:txBody>
      </p:sp>
      <p:sp>
        <p:nvSpPr>
          <p:cNvPr id="3" name="Content Placeholder 2">
            <a:extLst>
              <a:ext uri="{FF2B5EF4-FFF2-40B4-BE49-F238E27FC236}">
                <a16:creationId xmlns:a16="http://schemas.microsoft.com/office/drawing/2014/main" id="{70CE1C07-34F2-7438-1E38-EC3B77CAE620}"/>
              </a:ext>
            </a:extLst>
          </p:cNvPr>
          <p:cNvSpPr>
            <a:spLocks noGrp="1"/>
          </p:cNvSpPr>
          <p:nvPr>
            <p:ph idx="1"/>
          </p:nvPr>
        </p:nvSpPr>
        <p:spPr/>
        <p:txBody>
          <a:bodyPr/>
          <a:lstStyle/>
          <a:p>
            <a:r>
              <a:rPr lang="en-US" dirty="0"/>
              <a:t>Algorithm FP-growth: mine frequent </a:t>
            </a:r>
            <a:r>
              <a:rPr lang="en-US" dirty="0" err="1"/>
              <a:t>itemsets</a:t>
            </a:r>
            <a:r>
              <a:rPr lang="en-US" dirty="0"/>
              <a:t> using an FP-tree by pattern fragment growth</a:t>
            </a:r>
          </a:p>
          <a:p>
            <a:r>
              <a:rPr lang="en-US" dirty="0"/>
              <a:t>Input:</a:t>
            </a:r>
          </a:p>
          <a:p>
            <a:r>
              <a:rPr lang="en-US" dirty="0"/>
              <a:t>D, a transaction database</a:t>
            </a:r>
          </a:p>
          <a:p>
            <a:r>
              <a:rPr lang="en-US" dirty="0" err="1"/>
              <a:t>Min_sup</a:t>
            </a:r>
            <a:r>
              <a:rPr lang="en-US" dirty="0"/>
              <a:t>, the minimum support count threshold </a:t>
            </a:r>
          </a:p>
          <a:p>
            <a:r>
              <a:rPr lang="en-US" dirty="0"/>
              <a:t>Output the complete set of frequent patterns</a:t>
            </a:r>
          </a:p>
        </p:txBody>
      </p:sp>
    </p:spTree>
    <p:extLst>
      <p:ext uri="{BB962C8B-B14F-4D97-AF65-F5344CB8AC3E}">
        <p14:creationId xmlns:p14="http://schemas.microsoft.com/office/powerpoint/2010/main" val="103108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B9D-0754-C5F1-92B7-2E67F3F6E12D}"/>
              </a:ext>
            </a:extLst>
          </p:cNvPr>
          <p:cNvSpPr>
            <a:spLocks noGrp="1"/>
          </p:cNvSpPr>
          <p:nvPr>
            <p:ph type="title"/>
          </p:nvPr>
        </p:nvSpPr>
        <p:spPr>
          <a:xfrm>
            <a:off x="160421" y="152401"/>
            <a:ext cx="8887326" cy="729916"/>
          </a:xfrm>
        </p:spPr>
        <p:txBody>
          <a:bodyPr/>
          <a:lstStyle/>
          <a:p>
            <a:r>
              <a:rPr lang="en-US" dirty="0"/>
              <a:t>Methods of the FP-growth algorithm</a:t>
            </a:r>
          </a:p>
        </p:txBody>
      </p:sp>
      <p:sp>
        <p:nvSpPr>
          <p:cNvPr id="3" name="Content Placeholder 2">
            <a:extLst>
              <a:ext uri="{FF2B5EF4-FFF2-40B4-BE49-F238E27FC236}">
                <a16:creationId xmlns:a16="http://schemas.microsoft.com/office/drawing/2014/main" id="{D045AA46-4087-25B5-0CCF-ED4D7052F247}"/>
              </a:ext>
            </a:extLst>
          </p:cNvPr>
          <p:cNvSpPr>
            <a:spLocks noGrp="1"/>
          </p:cNvSpPr>
          <p:nvPr>
            <p:ph idx="1"/>
          </p:nvPr>
        </p:nvSpPr>
        <p:spPr>
          <a:xfrm>
            <a:off x="112295" y="882317"/>
            <a:ext cx="11919284" cy="5823283"/>
          </a:xfrm>
        </p:spPr>
        <p:txBody>
          <a:bodyPr>
            <a:normAutofit fontScale="92500"/>
          </a:bodyPr>
          <a:lstStyle/>
          <a:p>
            <a:r>
              <a:rPr lang="en-US" dirty="0"/>
              <a:t>1. The FP-tree is constructed in the following steps:</a:t>
            </a:r>
          </a:p>
          <a:p>
            <a:r>
              <a:rPr lang="en-US" dirty="0"/>
              <a:t>A) Scan the transaction database D once. Collect F, the set of frequent items and their support counts. Sort F in support count descending order as L, the list of frequent items</a:t>
            </a:r>
          </a:p>
          <a:p>
            <a:r>
              <a:rPr lang="en-US" dirty="0"/>
              <a:t>Create the root of an FP-tree, and label it as “null”. For each transaction Trans in D do the following.</a:t>
            </a:r>
          </a:p>
          <a:p>
            <a:r>
              <a:rPr lang="en-US" dirty="0"/>
              <a:t>Select and sort the frequent items in Trans according to the order of L. Let the sorted </a:t>
            </a:r>
            <a:r>
              <a:rPr lang="en-US" dirty="0" err="1"/>
              <a:t>freqeutn</a:t>
            </a:r>
            <a:r>
              <a:rPr lang="en-US" dirty="0"/>
              <a:t> item list in Trans be [</a:t>
            </a:r>
            <a:r>
              <a:rPr lang="en-US" dirty="0" err="1"/>
              <a:t>p|P</a:t>
            </a:r>
            <a:r>
              <a:rPr lang="en-US" dirty="0"/>
              <a:t>] where p is the first element and P is the </a:t>
            </a:r>
            <a:r>
              <a:rPr lang="en-US" dirty="0" err="1"/>
              <a:t>remaing</a:t>
            </a:r>
            <a:r>
              <a:rPr lang="en-US" dirty="0"/>
              <a:t> list. Call </a:t>
            </a:r>
            <a:r>
              <a:rPr lang="en-US" dirty="0" err="1"/>
              <a:t>insert_tree</a:t>
            </a:r>
            <a:r>
              <a:rPr lang="en-US" dirty="0"/>
              <a:t> ([</a:t>
            </a:r>
            <a:r>
              <a:rPr lang="en-US" dirty="0" err="1"/>
              <a:t>p|P</a:t>
            </a:r>
            <a:r>
              <a:rPr lang="en-US" dirty="0"/>
              <a:t>], T), which is performed as follows </a:t>
            </a:r>
          </a:p>
          <a:p>
            <a:r>
              <a:rPr lang="en-US" dirty="0"/>
              <a:t>If T has a child N such that </a:t>
            </a:r>
            <a:r>
              <a:rPr lang="en-US" dirty="0" err="1"/>
              <a:t>N.item</a:t>
            </a:r>
            <a:r>
              <a:rPr lang="en-US" dirty="0"/>
              <a:t>-name = </a:t>
            </a:r>
            <a:r>
              <a:rPr lang="en-US" dirty="0" err="1"/>
              <a:t>p.item</a:t>
            </a:r>
            <a:r>
              <a:rPr lang="en-US" dirty="0"/>
              <a:t>-name, then increment N’s count by 1; else create a new node N, and let its count be 1, its parent link be linked to T, and its node-link to the nodes with the same item-name via the node link structure</a:t>
            </a:r>
          </a:p>
          <a:p>
            <a:r>
              <a:rPr lang="en-US" dirty="0"/>
              <a:t>If p is nonempty, call </a:t>
            </a:r>
            <a:r>
              <a:rPr lang="en-US" dirty="0" err="1"/>
              <a:t>insert_tree</a:t>
            </a:r>
            <a:r>
              <a:rPr lang="en-US" dirty="0"/>
              <a:t>(P,N) recursively</a:t>
            </a:r>
          </a:p>
        </p:txBody>
      </p:sp>
    </p:spTree>
    <p:extLst>
      <p:ext uri="{BB962C8B-B14F-4D97-AF65-F5344CB8AC3E}">
        <p14:creationId xmlns:p14="http://schemas.microsoft.com/office/powerpoint/2010/main" val="804331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ABC0-1F0E-4C86-60C1-3C277088D734}"/>
              </a:ext>
            </a:extLst>
          </p:cNvPr>
          <p:cNvSpPr>
            <a:spLocks noGrp="1"/>
          </p:cNvSpPr>
          <p:nvPr>
            <p:ph type="title"/>
          </p:nvPr>
        </p:nvSpPr>
        <p:spPr/>
        <p:txBody>
          <a:bodyPr/>
          <a:lstStyle/>
          <a:p>
            <a:r>
              <a:rPr lang="en-US" dirty="0"/>
              <a:t>Methods of the FP-growth algorithm pt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21B39C-5AC0-A199-FDB4-54F6C31C0F3B}"/>
                  </a:ext>
                </a:extLst>
              </p:cNvPr>
              <p:cNvSpPr>
                <a:spLocks noGrp="1"/>
              </p:cNvSpPr>
              <p:nvPr>
                <p:ph idx="1"/>
              </p:nvPr>
            </p:nvSpPr>
            <p:spPr/>
            <p:txBody>
              <a:bodyPr/>
              <a:lstStyle/>
              <a:p>
                <a:r>
                  <a:rPr lang="en-US" dirty="0"/>
                  <a:t>2. The FP-tree is mined by calling FP-growth(</a:t>
                </a:r>
                <a:r>
                  <a:rPr lang="en-US" dirty="0" err="1"/>
                  <a:t>FP_tree</a:t>
                </a:r>
                <a:r>
                  <a:rPr lang="en-US" dirty="0"/>
                  <a:t>, null) which is implemented as follows</a:t>
                </a:r>
              </a:p>
              <a:p>
                <a:r>
                  <a:rPr lang="en-US" dirty="0"/>
                  <a:t>Procedure FP-growth(Tree,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α</m:t>
                    </m:r>
                    <m:r>
                      <a:rPr lang="en-US" b="0" i="0" smtClean="0">
                        <a:latin typeface="Cambria Math" panose="02040503050406030204" pitchFamily="18" charset="0"/>
                        <a:ea typeface="Cambria Math" panose="02040503050406030204" pitchFamily="18" charset="0"/>
                      </a:rPr>
                      <m:t>)</m:t>
                    </m:r>
                  </m:oMath>
                </a14:m>
                <a:endParaRPr lang="en-US" dirty="0"/>
              </a:p>
              <a:p>
                <a:r>
                  <a:rPr lang="en-US" dirty="0"/>
                  <a:t>(1) if Tree contains a single path p then</a:t>
                </a:r>
              </a:p>
              <a:p>
                <a:pPr lvl="1"/>
                <a:r>
                  <a:rPr lang="en-US" dirty="0"/>
                  <a:t>For each combination (denoted as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of the nodes in the path P</a:t>
                </a:r>
              </a:p>
              <a:p>
                <a:pPr lvl="2"/>
                <a:r>
                  <a:rPr lang="en-US" dirty="0"/>
                  <a:t>Generate pattern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oMath>
                </a14:m>
                <a:r>
                  <a:rPr lang="en-US" dirty="0"/>
                  <a:t> with </a:t>
                </a:r>
                <a:r>
                  <a:rPr lang="en-US" dirty="0" err="1"/>
                  <a:t>support_count</a:t>
                </a:r>
                <a:r>
                  <a:rPr lang="en-US" dirty="0"/>
                  <a:t> = minimum support count of nodes in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0"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2"/>
                <a:r>
                  <a:rPr lang="en-US" dirty="0"/>
                  <a:t>Else for each </a:t>
                </a:r>
                <a:r>
                  <a:rPr lang="en-US" dirty="0" err="1"/>
                  <a:t>a_i</a:t>
                </a:r>
                <a:r>
                  <a:rPr lang="en-US" dirty="0"/>
                  <a:t> in the </a:t>
                </a:r>
                <a:r>
                  <a:rPr lang="en-US" dirty="0" err="1"/>
                  <a:t>ehader</a:t>
                </a:r>
                <a:r>
                  <a:rPr lang="en-US" dirty="0"/>
                  <a:t> of Tree {</a:t>
                </a:r>
              </a:p>
              <a:p>
                <a:pPr lvl="2"/>
                <a:r>
                  <a:rPr lang="en-US" dirty="0"/>
                  <a:t>Generate patter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0" smtClean="0">
                        <a:latin typeface="Cambria Math" panose="02040503050406030204" pitchFamily="18" charset="0"/>
                        <a:ea typeface="Cambria Math" panose="02040503050406030204" pitchFamily="18" charset="0"/>
                      </a:rPr>
                      <m:t> </m:t>
                    </m:r>
                  </m:oMath>
                </a14:m>
                <a:r>
                  <a:rPr lang="en-US" dirty="0"/>
                  <a:t>=</a:t>
                </a:r>
                <a:r>
                  <a:rPr lang="en-US" dirty="0" err="1"/>
                  <a:t>a_i</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oMath>
                </a14:m>
                <a:r>
                  <a:rPr lang="en-US" dirty="0"/>
                  <a:t> with </a:t>
                </a:r>
                <a:r>
                  <a:rPr lang="en-US" dirty="0" err="1"/>
                  <a:t>support_count</a:t>
                </a:r>
                <a:r>
                  <a:rPr lang="en-US" dirty="0"/>
                  <a:t> = </a:t>
                </a:r>
                <a:r>
                  <a:rPr lang="en-US" dirty="0" err="1"/>
                  <a:t>a_i.support_count</a:t>
                </a:r>
                <a:r>
                  <a:rPr lang="en-US" dirty="0"/>
                  <a:t>:</a:t>
                </a:r>
              </a:p>
              <a:p>
                <a:pPr lvl="2"/>
                <a:r>
                  <a:rPr lang="en-US" dirty="0"/>
                  <a:t>Construct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’s conditional pattern base and then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’s condition FP=tree </a:t>
                </a:r>
                <a:r>
                  <a:rPr lang="en-US" dirty="0" err="1"/>
                  <a:t>Tree</a:t>
                </a:r>
                <a:r>
                  <a:rPr lang="en-US" dirty="0"/>
                  <a:t>_</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lvl="2"/>
                <a:r>
                  <a:rPr lang="en-US" dirty="0"/>
                  <a:t>If Tree_</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then</a:t>
                </a:r>
              </a:p>
              <a:p>
                <a:pPr lvl="2"/>
                <a:r>
                  <a:rPr lang="en-US" dirty="0"/>
                  <a:t>Call </a:t>
                </a:r>
                <a:r>
                  <a:rPr lang="en-US" dirty="0" err="1"/>
                  <a:t>FP_growth</a:t>
                </a:r>
                <a:r>
                  <a:rPr lang="en-US" dirty="0"/>
                  <a:t>(Tree_</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t>
                </a:r>
              </a:p>
            </p:txBody>
          </p:sp>
        </mc:Choice>
        <mc:Fallback>
          <p:sp>
            <p:nvSpPr>
              <p:cNvPr id="3" name="Content Placeholder 2">
                <a:extLst>
                  <a:ext uri="{FF2B5EF4-FFF2-40B4-BE49-F238E27FC236}">
                    <a16:creationId xmlns:a16="http://schemas.microsoft.com/office/drawing/2014/main" id="{2F21B39C-5AC0-A199-FDB4-54F6C31C0F3B}"/>
                  </a:ext>
                </a:extLst>
              </p:cNvPr>
              <p:cNvSpPr>
                <a:spLocks noGrp="1" noRot="1" noChangeAspect="1" noMove="1" noResize="1" noEditPoints="1" noAdjustHandles="1" noChangeArrowheads="1" noChangeShapeType="1" noTextEdit="1"/>
              </p:cNvSpPr>
              <p:nvPr>
                <p:ph idx="1"/>
              </p:nvPr>
            </p:nvSpPr>
            <p:spPr>
              <a:blipFill>
                <a:blip r:embed="rId2"/>
                <a:stretch>
                  <a:fillRect l="-1043" t="-2381" r="-1159" b="-1401"/>
                </a:stretch>
              </a:blipFill>
            </p:spPr>
            <p:txBody>
              <a:bodyPr/>
              <a:lstStyle/>
              <a:p>
                <a:r>
                  <a:rPr lang="en-US">
                    <a:noFill/>
                  </a:rPr>
                  <a:t> </a:t>
                </a:r>
              </a:p>
            </p:txBody>
          </p:sp>
        </mc:Fallback>
      </mc:AlternateContent>
    </p:spTree>
    <p:extLst>
      <p:ext uri="{BB962C8B-B14F-4D97-AF65-F5344CB8AC3E}">
        <p14:creationId xmlns:p14="http://schemas.microsoft.com/office/powerpoint/2010/main" val="698031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1E75-5875-CBB8-4D40-C60ABD2774C2}"/>
              </a:ext>
            </a:extLst>
          </p:cNvPr>
          <p:cNvSpPr>
            <a:spLocks noGrp="1"/>
          </p:cNvSpPr>
          <p:nvPr>
            <p:ph type="title"/>
          </p:nvPr>
        </p:nvSpPr>
        <p:spPr/>
        <p:txBody>
          <a:bodyPr/>
          <a:lstStyle/>
          <a:p>
            <a:r>
              <a:rPr lang="en-US" dirty="0"/>
              <a:t>6.2.6 Mining closed and max patters</a:t>
            </a:r>
          </a:p>
        </p:txBody>
      </p:sp>
      <p:sp>
        <p:nvSpPr>
          <p:cNvPr id="3" name="Content Placeholder 2">
            <a:extLst>
              <a:ext uri="{FF2B5EF4-FFF2-40B4-BE49-F238E27FC236}">
                <a16:creationId xmlns:a16="http://schemas.microsoft.com/office/drawing/2014/main" id="{3283EA76-E3B8-ED09-CDDE-453677AA09E5}"/>
              </a:ext>
            </a:extLst>
          </p:cNvPr>
          <p:cNvSpPr>
            <a:spLocks noGrp="1"/>
          </p:cNvSpPr>
          <p:nvPr>
            <p:ph idx="1"/>
          </p:nvPr>
        </p:nvSpPr>
        <p:spPr/>
        <p:txBody>
          <a:bodyPr/>
          <a:lstStyle/>
          <a:p>
            <a:r>
              <a:rPr lang="en-US" dirty="0"/>
              <a:t>“How can we mine closed frequent </a:t>
            </a:r>
            <a:r>
              <a:rPr lang="en-US" dirty="0" err="1"/>
              <a:t>itemsets</a:t>
            </a:r>
            <a:r>
              <a:rPr lang="en-US" dirty="0"/>
              <a:t>?” A naïve approach would be to first mine the complete set of frequent </a:t>
            </a:r>
            <a:r>
              <a:rPr lang="en-US" dirty="0" err="1"/>
              <a:t>itemsets</a:t>
            </a:r>
            <a:r>
              <a:rPr lang="en-US" dirty="0"/>
              <a:t> and then remove every frequent itemset that is a proper subset of, and carries the same support as, an existing frequent itemset. However this is quite costly.</a:t>
            </a:r>
          </a:p>
          <a:p>
            <a:r>
              <a:rPr lang="en-US" dirty="0"/>
              <a:t>A recommended methodology is to search for closed frequent </a:t>
            </a:r>
            <a:r>
              <a:rPr lang="en-US" dirty="0" err="1"/>
              <a:t>itemsets</a:t>
            </a:r>
            <a:r>
              <a:rPr lang="en-US" dirty="0"/>
              <a:t> directly during the mining process. This requires us to prune the search space as soon as we can identify the case of closed </a:t>
            </a:r>
            <a:r>
              <a:rPr lang="en-US" dirty="0" err="1"/>
              <a:t>itemsets</a:t>
            </a:r>
            <a:r>
              <a:rPr lang="en-US" dirty="0"/>
              <a:t> during mining. Pruning strategies include the following:</a:t>
            </a:r>
          </a:p>
        </p:txBody>
      </p:sp>
    </p:spTree>
    <p:extLst>
      <p:ext uri="{BB962C8B-B14F-4D97-AF65-F5344CB8AC3E}">
        <p14:creationId xmlns:p14="http://schemas.microsoft.com/office/powerpoint/2010/main" val="216036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4578-9393-199C-CE69-335D1871E7C4}"/>
              </a:ext>
            </a:extLst>
          </p:cNvPr>
          <p:cNvSpPr>
            <a:spLocks noGrp="1"/>
          </p:cNvSpPr>
          <p:nvPr>
            <p:ph type="title"/>
          </p:nvPr>
        </p:nvSpPr>
        <p:spPr/>
        <p:txBody>
          <a:bodyPr/>
          <a:lstStyle/>
          <a:p>
            <a:r>
              <a:rPr lang="en-US" dirty="0"/>
              <a:t>Item-Merging</a:t>
            </a:r>
          </a:p>
        </p:txBody>
      </p:sp>
      <p:sp>
        <p:nvSpPr>
          <p:cNvPr id="3" name="Content Placeholder 2">
            <a:extLst>
              <a:ext uri="{FF2B5EF4-FFF2-40B4-BE49-F238E27FC236}">
                <a16:creationId xmlns:a16="http://schemas.microsoft.com/office/drawing/2014/main" id="{C46F2BAB-BF46-8909-9E4A-BB4117D9D827}"/>
              </a:ext>
            </a:extLst>
          </p:cNvPr>
          <p:cNvSpPr>
            <a:spLocks noGrp="1"/>
          </p:cNvSpPr>
          <p:nvPr>
            <p:ph idx="1"/>
          </p:nvPr>
        </p:nvSpPr>
        <p:spPr/>
        <p:txBody>
          <a:bodyPr/>
          <a:lstStyle/>
          <a:p>
            <a:r>
              <a:rPr lang="en-US" dirty="0"/>
              <a:t>If every transaction containing a frequent itemset X also contains an itemset Y but not any proper superset of Y, then X </a:t>
            </a:r>
            <a:r>
              <a:rPr lang="en-US" dirty="0">
                <a:latin typeface="Cambria Math" panose="02040503050406030204" pitchFamily="18" charset="0"/>
                <a:ea typeface="Cambria Math" panose="02040503050406030204" pitchFamily="18" charset="0"/>
              </a:rPr>
              <a:t>∪ Y forms a </a:t>
            </a:r>
            <a:r>
              <a:rPr lang="en-US" dirty="0" err="1">
                <a:latin typeface="Cambria Math" panose="02040503050406030204" pitchFamily="18" charset="0"/>
                <a:ea typeface="Cambria Math" panose="02040503050406030204" pitchFamily="18" charset="0"/>
              </a:rPr>
              <a:t>freqeuent</a:t>
            </a:r>
            <a:r>
              <a:rPr lang="en-US" dirty="0">
                <a:latin typeface="Cambria Math" panose="02040503050406030204" pitchFamily="18" charset="0"/>
                <a:ea typeface="Cambria Math" panose="02040503050406030204" pitchFamily="18" charset="0"/>
              </a:rPr>
              <a:t> closed itemset and there is no need to search for any itemset containing X but no Y</a:t>
            </a:r>
          </a:p>
          <a:p>
            <a:r>
              <a:rPr lang="en-US" dirty="0">
                <a:latin typeface="Cambria Math" panose="02040503050406030204" pitchFamily="18" charset="0"/>
                <a:ea typeface="Cambria Math" panose="02040503050406030204" pitchFamily="18" charset="0"/>
              </a:rPr>
              <a:t>For example in Table 6.2 </a:t>
            </a:r>
            <a:r>
              <a:rPr lang="en-US" dirty="0" err="1">
                <a:latin typeface="Cambria Math" panose="02040503050406030204" pitchFamily="18" charset="0"/>
                <a:ea typeface="Cambria Math" panose="02040503050406030204" pitchFamily="18" charset="0"/>
              </a:rPr>
              <a:t>fo</a:t>
            </a:r>
            <a:r>
              <a:rPr lang="en-US" dirty="0">
                <a:latin typeface="Cambria Math" panose="02040503050406030204" pitchFamily="18" charset="0"/>
                <a:ea typeface="Cambria Math" panose="02040503050406030204" pitchFamily="18" charset="0"/>
              </a:rPr>
              <a:t> example 6.5, the projected conditional database for prefix itemset {I5:2} is {{I2, I1}, {I2, I1, I3}}, from which we can see that each of its transactions contains itemset {I2, I1} but no proper subset of {I2, I1}. Itemset {I2, I1} can be merged with {I5} to form the closed itemset {I5, I2, I1: 2} and we do not need to mine for closed </a:t>
            </a:r>
            <a:r>
              <a:rPr lang="en-US" dirty="0" err="1">
                <a:latin typeface="Cambria Math" panose="02040503050406030204" pitchFamily="18" charset="0"/>
                <a:ea typeface="Cambria Math" panose="02040503050406030204" pitchFamily="18" charset="0"/>
              </a:rPr>
              <a:t>itemsets</a:t>
            </a:r>
            <a:r>
              <a:rPr lang="en-US" dirty="0">
                <a:latin typeface="Cambria Math" panose="02040503050406030204" pitchFamily="18" charset="0"/>
                <a:ea typeface="Cambria Math" panose="02040503050406030204" pitchFamily="18" charset="0"/>
              </a:rPr>
              <a:t> that contain I5 but not {I2, I1}</a:t>
            </a:r>
            <a:endParaRPr lang="en-US" dirty="0"/>
          </a:p>
        </p:txBody>
      </p:sp>
    </p:spTree>
    <p:extLst>
      <p:ext uri="{BB962C8B-B14F-4D97-AF65-F5344CB8AC3E}">
        <p14:creationId xmlns:p14="http://schemas.microsoft.com/office/powerpoint/2010/main" val="1827272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9BDE-934A-2981-7AF0-9BDDB8EB3762}"/>
              </a:ext>
            </a:extLst>
          </p:cNvPr>
          <p:cNvSpPr>
            <a:spLocks noGrp="1"/>
          </p:cNvSpPr>
          <p:nvPr>
            <p:ph type="title"/>
          </p:nvPr>
        </p:nvSpPr>
        <p:spPr/>
        <p:txBody>
          <a:bodyPr/>
          <a:lstStyle/>
          <a:p>
            <a:r>
              <a:rPr lang="en-US" dirty="0"/>
              <a:t>Sub-itemset Pruning:</a:t>
            </a:r>
          </a:p>
        </p:txBody>
      </p:sp>
      <p:sp>
        <p:nvSpPr>
          <p:cNvPr id="3" name="Content Placeholder 2">
            <a:extLst>
              <a:ext uri="{FF2B5EF4-FFF2-40B4-BE49-F238E27FC236}">
                <a16:creationId xmlns:a16="http://schemas.microsoft.com/office/drawing/2014/main" id="{2AAA260B-0F0E-7998-1632-425A918C2C27}"/>
              </a:ext>
            </a:extLst>
          </p:cNvPr>
          <p:cNvSpPr>
            <a:spLocks noGrp="1"/>
          </p:cNvSpPr>
          <p:nvPr>
            <p:ph idx="1"/>
          </p:nvPr>
        </p:nvSpPr>
        <p:spPr/>
        <p:txBody>
          <a:bodyPr/>
          <a:lstStyle/>
          <a:p>
            <a:r>
              <a:rPr lang="en-US" dirty="0"/>
              <a:t>If a frequent itemset X is a proper subset of an already found frequent closed itemset Y and </a:t>
            </a:r>
            <a:r>
              <a:rPr lang="en-US" dirty="0" err="1"/>
              <a:t>support_count</a:t>
            </a:r>
            <a:r>
              <a:rPr lang="en-US" dirty="0"/>
              <a:t>(X)= </a:t>
            </a:r>
            <a:r>
              <a:rPr lang="en-US" dirty="0" err="1"/>
              <a:t>support_count</a:t>
            </a:r>
            <a:r>
              <a:rPr lang="en-US" dirty="0"/>
              <a:t>(Y), then X and all of X”s descendants in the set enumeration tree cannot be frequent closed </a:t>
            </a:r>
            <a:r>
              <a:rPr lang="en-US" dirty="0" err="1"/>
              <a:t>itemsets</a:t>
            </a:r>
            <a:r>
              <a:rPr lang="en-US" dirty="0"/>
              <a:t> and thus can be pruned</a:t>
            </a:r>
          </a:p>
        </p:txBody>
      </p:sp>
    </p:spTree>
    <p:extLst>
      <p:ext uri="{BB962C8B-B14F-4D97-AF65-F5344CB8AC3E}">
        <p14:creationId xmlns:p14="http://schemas.microsoft.com/office/powerpoint/2010/main" val="3871858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0E6A-685B-A009-7E2E-7135A749EC85}"/>
              </a:ext>
            </a:extLst>
          </p:cNvPr>
          <p:cNvSpPr>
            <a:spLocks noGrp="1"/>
          </p:cNvSpPr>
          <p:nvPr>
            <p:ph type="title"/>
          </p:nvPr>
        </p:nvSpPr>
        <p:spPr/>
        <p:txBody>
          <a:bodyPr/>
          <a:lstStyle/>
          <a:p>
            <a:r>
              <a:rPr lang="en-US" dirty="0"/>
              <a:t>Item skipping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FBBE03-1F28-E796-F4F7-47AC4908A6FB}"/>
                  </a:ext>
                </a:extLst>
              </p:cNvPr>
              <p:cNvSpPr>
                <a:spLocks noGrp="1"/>
              </p:cNvSpPr>
              <p:nvPr>
                <p:ph idx="1"/>
              </p:nvPr>
            </p:nvSpPr>
            <p:spPr/>
            <p:txBody>
              <a:bodyPr>
                <a:normAutofit lnSpcReduction="10000"/>
              </a:bodyPr>
              <a:lstStyle/>
              <a:p>
                <a:r>
                  <a:rPr lang="en-US" dirty="0"/>
                  <a:t>In the depth-first mining of closed </a:t>
                </a:r>
                <a:r>
                  <a:rPr lang="en-US" dirty="0" err="1"/>
                  <a:t>itemsets</a:t>
                </a:r>
                <a:r>
                  <a:rPr lang="en-US" dirty="0"/>
                  <a:t>, at each level there will be a prefix itemset X associated with a header table and a projected database. If a local frequent item p has the same support in several header tables at different levels, we can safely prune p from the header tables at high levels</a:t>
                </a:r>
              </a:p>
              <a:p>
                <a:r>
                  <a:rPr lang="en-US" dirty="0"/>
                  <a:t>Consider, for example, the previous transaction database having only two transactions {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100</m:t>
                            </m:r>
                          </m:sub>
                        </m:sSub>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50</m:t>
                            </m:r>
                          </m:sub>
                        </m:sSub>
                      </m:e>
                    </m:d>
                    <m:r>
                      <a:rPr lang="en-US" b="0" i="1" smtClean="0">
                        <a:latin typeface="Cambria Math" panose="02040503050406030204" pitchFamily="18" charset="0"/>
                      </a:rPr>
                      <m:t> }</m:t>
                    </m:r>
                  </m:oMath>
                </a14:m>
                <a:r>
                  <a:rPr lang="en-US" dirty="0"/>
                  <a:t> where </a:t>
                </a:r>
                <a:r>
                  <a:rPr lang="en-US" dirty="0" err="1"/>
                  <a:t>min_sup</a:t>
                </a:r>
                <a:r>
                  <a:rPr lang="en-US" dirty="0"/>
                  <a:t>=2. Because a_2 in a_1’s projected database has the same support as a_2 in the global header table, a_2 can be pruned from the global header table. Similar pruning can be done for a_3,…,a_50. There is no need to mine anything more after mining a_1’s projected database</a:t>
                </a:r>
              </a:p>
            </p:txBody>
          </p:sp>
        </mc:Choice>
        <mc:Fallback>
          <p:sp>
            <p:nvSpPr>
              <p:cNvPr id="3" name="Content Placeholder 2">
                <a:extLst>
                  <a:ext uri="{FF2B5EF4-FFF2-40B4-BE49-F238E27FC236}">
                    <a16:creationId xmlns:a16="http://schemas.microsoft.com/office/drawing/2014/main" id="{FAFBBE03-1F28-E796-F4F7-47AC4908A6FB}"/>
                  </a:ext>
                </a:extLst>
              </p:cNvPr>
              <p:cNvSpPr>
                <a:spLocks noGrp="1" noRot="1" noChangeAspect="1" noMove="1" noResize="1" noEditPoints="1" noAdjustHandles="1" noChangeArrowheads="1" noChangeShapeType="1" noTextEdit="1"/>
              </p:cNvSpPr>
              <p:nvPr>
                <p:ph idx="1"/>
              </p:nvPr>
            </p:nvSpPr>
            <p:spPr>
              <a:blipFill>
                <a:blip r:embed="rId2"/>
                <a:stretch>
                  <a:fillRect l="-1043" t="-3081" r="-1797" b="-3361"/>
                </a:stretch>
              </a:blipFill>
            </p:spPr>
            <p:txBody>
              <a:bodyPr/>
              <a:lstStyle/>
              <a:p>
                <a:r>
                  <a:rPr lang="en-US">
                    <a:noFill/>
                  </a:rPr>
                  <a:t> </a:t>
                </a:r>
              </a:p>
            </p:txBody>
          </p:sp>
        </mc:Fallback>
      </mc:AlternateContent>
    </p:spTree>
    <p:extLst>
      <p:ext uri="{BB962C8B-B14F-4D97-AF65-F5344CB8AC3E}">
        <p14:creationId xmlns:p14="http://schemas.microsoft.com/office/powerpoint/2010/main" val="3640219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BE74-36EB-7CDD-1E0B-7F2CAC74AF15}"/>
              </a:ext>
            </a:extLst>
          </p:cNvPr>
          <p:cNvSpPr>
            <a:spLocks noGrp="1"/>
          </p:cNvSpPr>
          <p:nvPr>
            <p:ph type="title"/>
          </p:nvPr>
        </p:nvSpPr>
        <p:spPr/>
        <p:txBody>
          <a:bodyPr/>
          <a:lstStyle/>
          <a:p>
            <a:r>
              <a:rPr lang="en-US" dirty="0"/>
              <a:t>FYI</a:t>
            </a:r>
          </a:p>
        </p:txBody>
      </p:sp>
      <p:sp>
        <p:nvSpPr>
          <p:cNvPr id="3" name="Content Placeholder 2">
            <a:extLst>
              <a:ext uri="{FF2B5EF4-FFF2-40B4-BE49-F238E27FC236}">
                <a16:creationId xmlns:a16="http://schemas.microsoft.com/office/drawing/2014/main" id="{56FFECAE-67A4-78AE-B552-4E94B3A17598}"/>
              </a:ext>
            </a:extLst>
          </p:cNvPr>
          <p:cNvSpPr>
            <a:spLocks noGrp="1"/>
          </p:cNvSpPr>
          <p:nvPr>
            <p:ph idx="1"/>
          </p:nvPr>
        </p:nvSpPr>
        <p:spPr/>
        <p:txBody>
          <a:bodyPr/>
          <a:lstStyle/>
          <a:p>
            <a:r>
              <a:rPr lang="en-US" dirty="0"/>
              <a:t>Superset checking: which checks if this new frequent itemset is a superset of some already found closed </a:t>
            </a:r>
            <a:r>
              <a:rPr lang="en-US" dirty="0" err="1"/>
              <a:t>itemsets</a:t>
            </a:r>
            <a:r>
              <a:rPr lang="en-US" dirty="0"/>
              <a:t> with the same support and</a:t>
            </a:r>
          </a:p>
          <a:p>
            <a:r>
              <a:rPr lang="en-US" dirty="0"/>
              <a:t>Subset checking: which checks whether the newly found itemset is a subset of an already found closed itemset with the same support</a:t>
            </a:r>
          </a:p>
          <a:p>
            <a:r>
              <a:rPr lang="en-US" dirty="0"/>
              <a:t>A </a:t>
            </a:r>
            <a:r>
              <a:rPr lang="en-US" b="1" dirty="0"/>
              <a:t>two level hash index structure </a:t>
            </a:r>
            <a:r>
              <a:rPr lang="en-US" dirty="0"/>
              <a:t>can be built for fast accessing of the pattern tree</a:t>
            </a:r>
          </a:p>
        </p:txBody>
      </p:sp>
    </p:spTree>
    <p:extLst>
      <p:ext uri="{BB962C8B-B14F-4D97-AF65-F5344CB8AC3E}">
        <p14:creationId xmlns:p14="http://schemas.microsoft.com/office/powerpoint/2010/main" val="153676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4291-9EF4-5A47-AC40-BD098ACAA213}"/>
              </a:ext>
            </a:extLst>
          </p:cNvPr>
          <p:cNvSpPr>
            <a:spLocks noGrp="1"/>
          </p:cNvSpPr>
          <p:nvPr>
            <p:ph type="title"/>
          </p:nvPr>
        </p:nvSpPr>
        <p:spPr/>
        <p:txBody>
          <a:bodyPr/>
          <a:lstStyle/>
          <a:p>
            <a:r>
              <a:rPr lang="en-US" dirty="0"/>
              <a:t>Market Basket Analysis: A motivating example</a:t>
            </a:r>
          </a:p>
        </p:txBody>
      </p:sp>
      <p:sp>
        <p:nvSpPr>
          <p:cNvPr id="3" name="Content Placeholder 2">
            <a:extLst>
              <a:ext uri="{FF2B5EF4-FFF2-40B4-BE49-F238E27FC236}">
                <a16:creationId xmlns:a16="http://schemas.microsoft.com/office/drawing/2014/main" id="{2A2EACFA-87CE-7111-DB9A-488F5753B766}"/>
              </a:ext>
            </a:extLst>
          </p:cNvPr>
          <p:cNvSpPr>
            <a:spLocks noGrp="1"/>
          </p:cNvSpPr>
          <p:nvPr>
            <p:ph idx="1"/>
          </p:nvPr>
        </p:nvSpPr>
        <p:spPr>
          <a:xfrm>
            <a:off x="128337" y="1315454"/>
            <a:ext cx="11871157" cy="5422230"/>
          </a:xfrm>
        </p:spPr>
        <p:txBody>
          <a:bodyPr>
            <a:noAutofit/>
          </a:bodyPr>
          <a:lstStyle/>
          <a:p>
            <a:r>
              <a:rPr lang="en-US" sz="3100" dirty="0"/>
              <a:t>Frequent itemset mining leads to the discovery of associations and correlations among items in large transactional or relational data sets. </a:t>
            </a:r>
          </a:p>
          <a:p>
            <a:r>
              <a:rPr lang="en-US" sz="3100" dirty="0"/>
              <a:t>A typical example of frequent itemset mining is </a:t>
            </a:r>
            <a:r>
              <a:rPr lang="en-US" sz="3100" b="1" dirty="0"/>
              <a:t>market basket analysis. </a:t>
            </a:r>
            <a:r>
              <a:rPr lang="en-US" sz="3100" dirty="0"/>
              <a:t>This process analyzes customer buying habits by finding associations between the different items that customers place in their “shopping baskets”</a:t>
            </a:r>
          </a:p>
          <a:p>
            <a:r>
              <a:rPr lang="en-US" sz="3100" dirty="0"/>
              <a:t>The discovery of these associations can help retailers develop marketing strategies by gaining insight into which items are frequently purchased together by customers</a:t>
            </a:r>
          </a:p>
          <a:p>
            <a:r>
              <a:rPr lang="en-US" sz="3100" dirty="0"/>
              <a:t>For example if customers are buying milk, how likely are they to also buy bread (and what kind of bread) on the same trip</a:t>
            </a:r>
          </a:p>
        </p:txBody>
      </p:sp>
    </p:spTree>
    <p:extLst>
      <p:ext uri="{BB962C8B-B14F-4D97-AF65-F5344CB8AC3E}">
        <p14:creationId xmlns:p14="http://schemas.microsoft.com/office/powerpoint/2010/main" val="144215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C201-DB9D-C00A-56E6-8453946B068C}"/>
              </a:ext>
            </a:extLst>
          </p:cNvPr>
          <p:cNvSpPr>
            <a:spLocks noGrp="1"/>
          </p:cNvSpPr>
          <p:nvPr>
            <p:ph type="title"/>
          </p:nvPr>
        </p:nvSpPr>
        <p:spPr/>
        <p:txBody>
          <a:bodyPr/>
          <a:lstStyle/>
          <a:p>
            <a:r>
              <a:rPr lang="en-US" dirty="0"/>
              <a:t>Frequent </a:t>
            </a:r>
            <a:r>
              <a:rPr lang="en-US" dirty="0" err="1"/>
              <a:t>itemsets</a:t>
            </a:r>
            <a:r>
              <a:rPr lang="en-US" dirty="0"/>
              <a:t>, closed </a:t>
            </a:r>
            <a:r>
              <a:rPr lang="en-US" dirty="0" err="1"/>
              <a:t>itemsets</a:t>
            </a:r>
            <a:r>
              <a:rPr lang="en-US" dirty="0"/>
              <a:t>, and association rules</a:t>
            </a:r>
          </a:p>
        </p:txBody>
      </p:sp>
      <p:sp>
        <p:nvSpPr>
          <p:cNvPr id="3" name="Content Placeholder 2">
            <a:extLst>
              <a:ext uri="{FF2B5EF4-FFF2-40B4-BE49-F238E27FC236}">
                <a16:creationId xmlns:a16="http://schemas.microsoft.com/office/drawing/2014/main" id="{A1709E62-3365-3028-A178-F8CC2276EA80}"/>
              </a:ext>
            </a:extLst>
          </p:cNvPr>
          <p:cNvSpPr>
            <a:spLocks noGrp="1"/>
          </p:cNvSpPr>
          <p:nvPr>
            <p:ph idx="1"/>
          </p:nvPr>
        </p:nvSpPr>
        <p:spPr/>
        <p:txBody>
          <a:bodyPr/>
          <a:lstStyle/>
          <a:p>
            <a:r>
              <a:rPr lang="en-US" dirty="0"/>
              <a:t>Refer to textbook: </a:t>
            </a:r>
            <a:r>
              <a:rPr lang="en-US" dirty="0" err="1"/>
              <a:t>pg</a:t>
            </a:r>
            <a:r>
              <a:rPr lang="en-US" dirty="0"/>
              <a:t> 246</a:t>
            </a:r>
          </a:p>
          <a:p>
            <a:r>
              <a:rPr lang="en-US" dirty="0"/>
              <a:t>https://myweb.sabanciuniv.edu/rdehkharghani/files/2016/02/The-Morgan-Kaufmann-Series-in-Data-Management-Systems-Jiawei-Han-Micheline-Kamber-Jian-Pei-Data-Mining.-Concepts-and-Techniques-3rd-Edition-Morgan-Kaufmann-2011.pdf</a:t>
            </a:r>
          </a:p>
        </p:txBody>
      </p:sp>
    </p:spTree>
    <p:extLst>
      <p:ext uri="{BB962C8B-B14F-4D97-AF65-F5344CB8AC3E}">
        <p14:creationId xmlns:p14="http://schemas.microsoft.com/office/powerpoint/2010/main" val="329128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496E-B52E-8A65-9270-447F646EC495}"/>
              </a:ext>
            </a:extLst>
          </p:cNvPr>
          <p:cNvSpPr>
            <a:spLocks noGrp="1"/>
          </p:cNvSpPr>
          <p:nvPr>
            <p:ph type="title"/>
          </p:nvPr>
        </p:nvSpPr>
        <p:spPr/>
        <p:txBody>
          <a:bodyPr/>
          <a:lstStyle/>
          <a:p>
            <a:r>
              <a:rPr lang="en-US" dirty="0"/>
              <a:t>Frequent itemset mining methods: </a:t>
            </a:r>
            <a:r>
              <a:rPr lang="en-US" dirty="0" err="1"/>
              <a:t>ch</a:t>
            </a:r>
            <a:r>
              <a:rPr lang="en-US" dirty="0"/>
              <a:t> 6.2</a:t>
            </a:r>
          </a:p>
        </p:txBody>
      </p:sp>
      <p:sp>
        <p:nvSpPr>
          <p:cNvPr id="3" name="Content Placeholder 2">
            <a:extLst>
              <a:ext uri="{FF2B5EF4-FFF2-40B4-BE49-F238E27FC236}">
                <a16:creationId xmlns:a16="http://schemas.microsoft.com/office/drawing/2014/main" id="{9CE05C01-3E79-3C7B-5EBC-3AF2E9A3316F}"/>
              </a:ext>
            </a:extLst>
          </p:cNvPr>
          <p:cNvSpPr>
            <a:spLocks noGrp="1"/>
          </p:cNvSpPr>
          <p:nvPr>
            <p:ph idx="1"/>
          </p:nvPr>
        </p:nvSpPr>
        <p:spPr/>
        <p:txBody>
          <a:bodyPr/>
          <a:lstStyle/>
          <a:p>
            <a:r>
              <a:rPr lang="en-US" dirty="0"/>
              <a:t>For this section you will learn methods for mining the simplest form of frequent patterns such as those discussed for market basket analysis in section 6.1.1</a:t>
            </a:r>
          </a:p>
          <a:p>
            <a:r>
              <a:rPr lang="en-US" dirty="0"/>
              <a:t>We begin by presenting </a:t>
            </a:r>
            <a:r>
              <a:rPr lang="en-US" b="1" dirty="0" err="1"/>
              <a:t>Apiori</a:t>
            </a:r>
            <a:r>
              <a:rPr lang="en-US" dirty="0"/>
              <a:t> the basic algorithm for finding </a:t>
            </a:r>
            <a:r>
              <a:rPr lang="en-US" dirty="0" err="1"/>
              <a:t>itemsets</a:t>
            </a:r>
            <a:r>
              <a:rPr lang="en-US" dirty="0"/>
              <a:t>. Section 6.2.3 describes several variations to the </a:t>
            </a:r>
            <a:r>
              <a:rPr lang="en-US" dirty="0" err="1"/>
              <a:t>Apiori</a:t>
            </a:r>
            <a:r>
              <a:rPr lang="en-US" dirty="0"/>
              <a:t> algorithm for improved efficiency and scalability. Section 6.2.4 presents pattern growth methods for mining the current frequent </a:t>
            </a:r>
            <a:r>
              <a:rPr lang="en-US" dirty="0" err="1"/>
              <a:t>itemsets</a:t>
            </a:r>
            <a:r>
              <a:rPr lang="en-US" dirty="0"/>
              <a:t>. Section 6.2.5 presents methods for mining frequent </a:t>
            </a:r>
            <a:r>
              <a:rPr lang="en-US" dirty="0" err="1"/>
              <a:t>itemsets</a:t>
            </a:r>
            <a:r>
              <a:rPr lang="en-US" dirty="0"/>
              <a:t> that take advantage of the vertical data format</a:t>
            </a:r>
          </a:p>
        </p:txBody>
      </p:sp>
    </p:spTree>
    <p:extLst>
      <p:ext uri="{BB962C8B-B14F-4D97-AF65-F5344CB8AC3E}">
        <p14:creationId xmlns:p14="http://schemas.microsoft.com/office/powerpoint/2010/main" val="388070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CD7A-4766-F524-B71C-54B35EAA491C}"/>
              </a:ext>
            </a:extLst>
          </p:cNvPr>
          <p:cNvSpPr>
            <a:spLocks noGrp="1"/>
          </p:cNvSpPr>
          <p:nvPr>
            <p:ph type="title"/>
          </p:nvPr>
        </p:nvSpPr>
        <p:spPr/>
        <p:txBody>
          <a:bodyPr/>
          <a:lstStyle/>
          <a:p>
            <a:r>
              <a:rPr lang="en-US" dirty="0"/>
              <a:t>6.2.1 </a:t>
            </a:r>
            <a:r>
              <a:rPr lang="en-US" dirty="0" err="1"/>
              <a:t>Apriori</a:t>
            </a:r>
            <a:r>
              <a:rPr lang="en-US" dirty="0"/>
              <a:t> algorithm: Finding frequent </a:t>
            </a:r>
            <a:r>
              <a:rPr lang="en-US" dirty="0" err="1"/>
              <a:t>itemsets</a:t>
            </a:r>
            <a:r>
              <a:rPr lang="en-US" dirty="0"/>
              <a:t> by confined generation</a:t>
            </a:r>
          </a:p>
        </p:txBody>
      </p:sp>
      <p:sp>
        <p:nvSpPr>
          <p:cNvPr id="3" name="Content Placeholder 2">
            <a:extLst>
              <a:ext uri="{FF2B5EF4-FFF2-40B4-BE49-F238E27FC236}">
                <a16:creationId xmlns:a16="http://schemas.microsoft.com/office/drawing/2014/main" id="{D3ADA3B1-0677-0A2A-097F-6A6D0F3C4DDF}"/>
              </a:ext>
            </a:extLst>
          </p:cNvPr>
          <p:cNvSpPr>
            <a:spLocks noGrp="1"/>
          </p:cNvSpPr>
          <p:nvPr>
            <p:ph idx="1"/>
          </p:nvPr>
        </p:nvSpPr>
        <p:spPr>
          <a:xfrm>
            <a:off x="176463" y="1825624"/>
            <a:ext cx="11887199" cy="4847891"/>
          </a:xfrm>
        </p:spPr>
        <p:txBody>
          <a:bodyPr>
            <a:normAutofit fontScale="92500" lnSpcReduction="20000"/>
          </a:bodyPr>
          <a:lstStyle/>
          <a:p>
            <a:r>
              <a:rPr lang="en-US" b="1" dirty="0" err="1"/>
              <a:t>Apriori</a:t>
            </a:r>
            <a:r>
              <a:rPr lang="en-US" dirty="0"/>
              <a:t> is a seminal algorithm proposed by R. Agrawal and R. Srikant in 1994 for mining frequent </a:t>
            </a:r>
            <a:r>
              <a:rPr lang="en-US" dirty="0" err="1"/>
              <a:t>itemsets</a:t>
            </a:r>
            <a:r>
              <a:rPr lang="en-US" dirty="0"/>
              <a:t> for Boolean association rules. </a:t>
            </a:r>
          </a:p>
          <a:p>
            <a:r>
              <a:rPr lang="en-US" dirty="0"/>
              <a:t>The name of the algorithm is based on the fact that the algorithm uses prior knowledge of frequent itemset properties, as we shall see later.</a:t>
            </a:r>
          </a:p>
          <a:p>
            <a:r>
              <a:rPr lang="en-US" dirty="0" err="1"/>
              <a:t>Apriori</a:t>
            </a:r>
            <a:r>
              <a:rPr lang="en-US" dirty="0"/>
              <a:t> employs an iterative approach known as a level-wise search, where k-</a:t>
            </a:r>
            <a:r>
              <a:rPr lang="en-US" dirty="0" err="1"/>
              <a:t>itemsets</a:t>
            </a:r>
            <a:r>
              <a:rPr lang="en-US" dirty="0"/>
              <a:t> are used to explore (k+1)</a:t>
            </a:r>
          </a:p>
          <a:p>
            <a:r>
              <a:rPr lang="en-US" dirty="0"/>
              <a:t>First, the set of frequent 1-itemsets is found by scanning the database to accumulate the count for each item and collecting those items that satisfy minimum support. The resulting set is denoted by L_1. Next L_1 is used to find L_2, the set of frequent 2-itemsets, which is used to find L_3 and so on, until no more frequent k-</a:t>
            </a:r>
            <a:r>
              <a:rPr lang="en-US" dirty="0" err="1"/>
              <a:t>itemsets</a:t>
            </a:r>
            <a:r>
              <a:rPr lang="en-US" dirty="0"/>
              <a:t> can be found. The finding of each </a:t>
            </a:r>
            <a:r>
              <a:rPr lang="en-US" dirty="0" err="1"/>
              <a:t>L_k</a:t>
            </a:r>
            <a:r>
              <a:rPr lang="en-US" dirty="0"/>
              <a:t> requires one full scan of the database</a:t>
            </a:r>
          </a:p>
          <a:p>
            <a:r>
              <a:rPr lang="en-US" dirty="0"/>
              <a:t>To improve the efficiency of the level wise generation of frequent </a:t>
            </a:r>
            <a:r>
              <a:rPr lang="en-US" dirty="0" err="1"/>
              <a:t>itemsets</a:t>
            </a:r>
            <a:r>
              <a:rPr lang="en-US" dirty="0"/>
              <a:t>, an important property called the </a:t>
            </a:r>
            <a:r>
              <a:rPr lang="en-US" b="1" dirty="0" err="1"/>
              <a:t>Apriori</a:t>
            </a:r>
            <a:r>
              <a:rPr lang="en-US" b="1" dirty="0"/>
              <a:t> property </a:t>
            </a:r>
            <a:r>
              <a:rPr lang="en-US" dirty="0"/>
              <a:t>is used to reduce the search space</a:t>
            </a:r>
          </a:p>
        </p:txBody>
      </p:sp>
    </p:spTree>
    <p:extLst>
      <p:ext uri="{BB962C8B-B14F-4D97-AF65-F5344CB8AC3E}">
        <p14:creationId xmlns:p14="http://schemas.microsoft.com/office/powerpoint/2010/main" val="121498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890D-73D9-ED3F-E413-B5B3464B9E97}"/>
              </a:ext>
            </a:extLst>
          </p:cNvPr>
          <p:cNvSpPr>
            <a:spLocks noGrp="1"/>
          </p:cNvSpPr>
          <p:nvPr>
            <p:ph type="title"/>
          </p:nvPr>
        </p:nvSpPr>
        <p:spPr/>
        <p:txBody>
          <a:bodyPr/>
          <a:lstStyle/>
          <a:p>
            <a:r>
              <a:rPr lang="en-US" dirty="0" err="1"/>
              <a:t>Apriori</a:t>
            </a:r>
            <a:r>
              <a:rPr lang="en-US" dirty="0"/>
              <a:t> property: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99D445-B0EA-D35F-6E5E-3B7D4B5195EB}"/>
                  </a:ext>
                </a:extLst>
              </p:cNvPr>
              <p:cNvSpPr>
                <a:spLocks noGrp="1"/>
              </p:cNvSpPr>
              <p:nvPr>
                <p:ph idx="1"/>
              </p:nvPr>
            </p:nvSpPr>
            <p:spPr>
              <a:xfrm>
                <a:off x="112294" y="1299411"/>
                <a:ext cx="12079705" cy="5558589"/>
              </a:xfrm>
            </p:spPr>
            <p:txBody>
              <a:bodyPr>
                <a:normAutofit lnSpcReduction="10000"/>
              </a:bodyPr>
              <a:lstStyle/>
              <a:p>
                <a:r>
                  <a:rPr lang="en-US" dirty="0"/>
                  <a:t>All nonempty subsets of a frequent itemset must also be frequent</a:t>
                </a:r>
              </a:p>
              <a:p>
                <a:r>
                  <a:rPr lang="en-US" dirty="0"/>
                  <a:t>The </a:t>
                </a:r>
                <a:r>
                  <a:rPr lang="en-US" dirty="0" err="1"/>
                  <a:t>apriori</a:t>
                </a:r>
                <a:r>
                  <a:rPr lang="en-US" dirty="0"/>
                  <a:t> property is based on the following observation. </a:t>
                </a:r>
              </a:p>
              <a:p>
                <a:r>
                  <a:rPr lang="en-US" dirty="0"/>
                  <a:t>By definition, if an itemset I does not satisfy the minimum support threshold, </a:t>
                </a:r>
                <a:r>
                  <a:rPr lang="en-US" dirty="0" err="1"/>
                  <a:t>min_sup</a:t>
                </a:r>
                <a:r>
                  <a:rPr lang="en-US" dirty="0"/>
                  <a:t> then I is not frequent, that is P(I) &lt; </a:t>
                </a:r>
                <a:r>
                  <a:rPr lang="en-US" dirty="0" err="1"/>
                  <a:t>min_sup</a:t>
                </a:r>
                <a:r>
                  <a:rPr lang="en-US" dirty="0"/>
                  <a:t>. If an item A is added to the itemset I, then the resulting itemset (i.e. I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 cannot occur more frequently than I. Therefore, I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 is not frequent either, that is P(I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 &lt; </a:t>
                </a:r>
                <a:r>
                  <a:rPr lang="en-US" dirty="0" err="1"/>
                  <a:t>min_sup</a:t>
                </a:r>
                <a:endParaRPr lang="en-US" dirty="0"/>
              </a:p>
              <a:p>
                <a:r>
                  <a:rPr lang="en-US" dirty="0"/>
                  <a:t>This property belongs to a special category of properties called </a:t>
                </a:r>
                <a:r>
                  <a:rPr lang="en-US" dirty="0" err="1"/>
                  <a:t>antimonotonicity</a:t>
                </a:r>
                <a:r>
                  <a:rPr lang="en-US" dirty="0"/>
                  <a:t> in the sense that if a set cannot pass a test, all of its supersets will fail the same test as well.</a:t>
                </a:r>
              </a:p>
              <a:p>
                <a:r>
                  <a:rPr lang="en-US" dirty="0"/>
                  <a:t>It is called </a:t>
                </a:r>
                <a:r>
                  <a:rPr lang="en-US" dirty="0" err="1"/>
                  <a:t>antimonotonicity</a:t>
                </a:r>
                <a:r>
                  <a:rPr lang="en-US" dirty="0"/>
                  <a:t> because the property is monotonic in the context of failing a test</a:t>
                </a:r>
              </a:p>
              <a:p>
                <a:r>
                  <a:rPr lang="en-US" dirty="0"/>
                  <a:t>“How is the </a:t>
                </a:r>
                <a:r>
                  <a:rPr lang="en-US" dirty="0" err="1"/>
                  <a:t>Apriori</a:t>
                </a:r>
                <a:r>
                  <a:rPr lang="en-US" dirty="0"/>
                  <a:t> property used in the algorithm?” A two step process is followed, consisting of </a:t>
                </a:r>
                <a:r>
                  <a:rPr lang="en-US" b="1" dirty="0"/>
                  <a:t>join</a:t>
                </a:r>
                <a:r>
                  <a:rPr lang="en-US" dirty="0"/>
                  <a:t> and </a:t>
                </a:r>
                <a:r>
                  <a:rPr lang="en-US" b="1" dirty="0"/>
                  <a:t>prune</a:t>
                </a:r>
                <a:r>
                  <a:rPr lang="en-US" dirty="0"/>
                  <a:t> actions.</a:t>
                </a:r>
              </a:p>
            </p:txBody>
          </p:sp>
        </mc:Choice>
        <mc:Fallback>
          <p:sp>
            <p:nvSpPr>
              <p:cNvPr id="3" name="Content Placeholder 2">
                <a:extLst>
                  <a:ext uri="{FF2B5EF4-FFF2-40B4-BE49-F238E27FC236}">
                    <a16:creationId xmlns:a16="http://schemas.microsoft.com/office/drawing/2014/main" id="{9E99D445-B0EA-D35F-6E5E-3B7D4B5195EB}"/>
                  </a:ext>
                </a:extLst>
              </p:cNvPr>
              <p:cNvSpPr>
                <a:spLocks noGrp="1" noRot="1" noChangeAspect="1" noMove="1" noResize="1" noEditPoints="1" noAdjustHandles="1" noChangeArrowheads="1" noChangeShapeType="1" noTextEdit="1"/>
              </p:cNvSpPr>
              <p:nvPr>
                <p:ph idx="1"/>
              </p:nvPr>
            </p:nvSpPr>
            <p:spPr>
              <a:xfrm>
                <a:off x="112294" y="1299411"/>
                <a:ext cx="12079705" cy="5558589"/>
              </a:xfrm>
              <a:blipFill>
                <a:blip r:embed="rId2"/>
                <a:stretch>
                  <a:fillRect l="-908" t="-2412" r="-1362" b="-2303"/>
                </a:stretch>
              </a:blipFill>
            </p:spPr>
            <p:txBody>
              <a:bodyPr/>
              <a:lstStyle/>
              <a:p>
                <a:r>
                  <a:rPr lang="en-US">
                    <a:noFill/>
                  </a:rPr>
                  <a:t> </a:t>
                </a:r>
              </a:p>
            </p:txBody>
          </p:sp>
        </mc:Fallback>
      </mc:AlternateContent>
    </p:spTree>
    <p:extLst>
      <p:ext uri="{BB962C8B-B14F-4D97-AF65-F5344CB8AC3E}">
        <p14:creationId xmlns:p14="http://schemas.microsoft.com/office/powerpoint/2010/main" val="58681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5AA-A58C-840E-46F5-C73D0B013A74}"/>
              </a:ext>
            </a:extLst>
          </p:cNvPr>
          <p:cNvSpPr>
            <a:spLocks noGrp="1"/>
          </p:cNvSpPr>
          <p:nvPr>
            <p:ph type="title"/>
          </p:nvPr>
        </p:nvSpPr>
        <p:spPr>
          <a:xfrm>
            <a:off x="212558" y="156579"/>
            <a:ext cx="10515600" cy="821990"/>
          </a:xfrm>
        </p:spPr>
        <p:txBody>
          <a:bodyPr/>
          <a:lstStyle/>
          <a:p>
            <a:r>
              <a:rPr lang="en-US" dirty="0"/>
              <a:t>Join step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9E6619-766A-707E-EBBD-DEF3B2652E77}"/>
                  </a:ext>
                </a:extLst>
              </p:cNvPr>
              <p:cNvSpPr>
                <a:spLocks noGrp="1"/>
              </p:cNvSpPr>
              <p:nvPr>
                <p:ph idx="1"/>
              </p:nvPr>
            </p:nvSpPr>
            <p:spPr>
              <a:xfrm>
                <a:off x="212558" y="850232"/>
                <a:ext cx="11979442" cy="5851189"/>
              </a:xfrm>
            </p:spPr>
            <p:txBody>
              <a:bodyPr>
                <a:noAutofit/>
              </a:bodyPr>
              <a:lstStyle/>
              <a:p>
                <a:pPr marL="514350" indent="-514350">
                  <a:buAutoNum type="arabicPeriod"/>
                </a:pPr>
                <a:r>
                  <a:rPr lang="en-US" sz="2900" dirty="0"/>
                  <a:t>To find </a:t>
                </a:r>
                <a:r>
                  <a:rPr lang="en-US" sz="2900" dirty="0" err="1"/>
                  <a:t>L_k</a:t>
                </a:r>
                <a:r>
                  <a:rPr lang="en-US" sz="2900" dirty="0"/>
                  <a:t> a set of candidate k-</a:t>
                </a:r>
                <a:r>
                  <a:rPr lang="en-US" sz="2900" dirty="0" err="1"/>
                  <a:t>itemsets</a:t>
                </a:r>
                <a:r>
                  <a:rPr lang="en-US" sz="2900" dirty="0"/>
                  <a:t> is generated by joining L_{k-1} with itself. This set of candidates is denoted </a:t>
                </a:r>
                <a:r>
                  <a:rPr lang="en-US" sz="2900" dirty="0" err="1"/>
                  <a:t>C_k</a:t>
                </a:r>
                <a:r>
                  <a:rPr lang="en-US" sz="2900" dirty="0"/>
                  <a:t>. Let  I_1 and I_2 be </a:t>
                </a:r>
                <a:r>
                  <a:rPr lang="en-US" sz="2900" dirty="0" err="1"/>
                  <a:t>itemsets</a:t>
                </a:r>
                <a:r>
                  <a:rPr lang="en-US" sz="2900" dirty="0"/>
                  <a:t> in L_{k-1}. The notation </a:t>
                </a:r>
                <a:r>
                  <a:rPr lang="en-US" sz="2900" dirty="0" err="1"/>
                  <a:t>I_i</a:t>
                </a:r>
                <a:r>
                  <a:rPr lang="en-US" sz="2900" dirty="0"/>
                  <a:t>[j] refers to the </a:t>
                </a:r>
                <a:r>
                  <a:rPr lang="en-US" sz="2900" dirty="0" err="1"/>
                  <a:t>jth</a:t>
                </a:r>
                <a:r>
                  <a:rPr lang="en-US" sz="2900" dirty="0"/>
                  <a:t> item in </a:t>
                </a:r>
                <a:r>
                  <a:rPr lang="en-US" sz="2900" dirty="0" err="1"/>
                  <a:t>I_i</a:t>
                </a:r>
                <a:r>
                  <a:rPr lang="en-US" sz="2900" dirty="0"/>
                  <a:t> </a:t>
                </a:r>
              </a:p>
              <a:p>
                <a:pPr marL="514350" indent="-514350">
                  <a:buAutoNum type="arabicPeriod"/>
                </a:pPr>
                <a:r>
                  <a:rPr lang="en-US" sz="2900" dirty="0"/>
                  <a:t>For efficient implementation, </a:t>
                </a:r>
                <a:r>
                  <a:rPr lang="en-US" sz="2900" dirty="0" err="1"/>
                  <a:t>Apriori</a:t>
                </a:r>
                <a:r>
                  <a:rPr lang="en-US" sz="2900" dirty="0"/>
                  <a:t> assumes that items within a transaction or itemset are sorted in lexicographic order. For the (k-1) itemset, </a:t>
                </a:r>
                <a:r>
                  <a:rPr lang="en-US" sz="2900" dirty="0" err="1"/>
                  <a:t>I_i</a:t>
                </a:r>
                <a:r>
                  <a:rPr lang="en-US" sz="2900" dirty="0"/>
                  <a:t>, this means that the items are sorted such that </a:t>
                </a:r>
                <a:r>
                  <a:rPr lang="en-US" sz="2900" dirty="0" err="1"/>
                  <a:t>I_i</a:t>
                </a:r>
                <a:r>
                  <a:rPr lang="en-US" sz="2900" dirty="0"/>
                  <a:t>[1] &lt; </a:t>
                </a:r>
                <a:r>
                  <a:rPr lang="en-US" sz="2900" dirty="0" err="1"/>
                  <a:t>I_i</a:t>
                </a:r>
                <a:r>
                  <a:rPr lang="en-US" sz="2900" dirty="0"/>
                  <a:t>[2] &lt; … &lt; </a:t>
                </a:r>
                <a:r>
                  <a:rPr lang="en-US" sz="2900" dirty="0" err="1"/>
                  <a:t>I_i</a:t>
                </a:r>
                <a:r>
                  <a:rPr lang="en-US" sz="2900" dirty="0"/>
                  <a:t>[k-1].</a:t>
                </a:r>
              </a:p>
              <a:p>
                <a:pPr marL="514350" indent="-514350">
                  <a:buAutoNum type="arabicPeriod"/>
                </a:pPr>
                <a:r>
                  <a:rPr lang="en-US" sz="2900" dirty="0"/>
                  <a:t>The join L_{k-1}</a:t>
                </a:r>
                <a14:m>
                  <m:oMath xmlns:m="http://schemas.openxmlformats.org/officeDocument/2006/math">
                    <m:r>
                      <a:rPr lang="en-US" sz="2900" i="1" smtClean="0">
                        <a:latin typeface="Cambria Math" panose="02040503050406030204" pitchFamily="18" charset="0"/>
                      </a:rPr>
                      <m:t>⧓</m:t>
                    </m:r>
                  </m:oMath>
                </a14:m>
                <a:r>
                  <a:rPr lang="en-US" sz="2900" dirty="0"/>
                  <a:t> L_{k-1}, is performed where members of L_{k-1} are joinable if their first (k-2) items are in common. That is members I_1 and I_2 of L_{k-1} are joined if (I_1[1] = I_2[1]) </a:t>
                </a:r>
                <a:r>
                  <a:rPr lang="el-GR" sz="2900" dirty="0"/>
                  <a:t>Λ</a:t>
                </a:r>
                <a:r>
                  <a:rPr lang="en-US" sz="2900" dirty="0"/>
                  <a:t> (I_1[2] = I_2[2]) </a:t>
                </a:r>
                <a:r>
                  <a:rPr lang="el-GR" sz="2900" dirty="0"/>
                  <a:t>Λ</a:t>
                </a:r>
                <a:r>
                  <a:rPr lang="en-US" sz="2900" dirty="0"/>
                  <a:t>  … </a:t>
                </a:r>
                <a:r>
                  <a:rPr lang="el-GR" sz="2900" dirty="0"/>
                  <a:t>Λ</a:t>
                </a:r>
                <a:r>
                  <a:rPr lang="en-US" sz="2900" dirty="0"/>
                  <a:t> (I_1[k-2] = I_2[k-2]) </a:t>
                </a:r>
                <a:r>
                  <a:rPr lang="el-GR" sz="2900" dirty="0"/>
                  <a:t>Λ</a:t>
                </a:r>
                <a:r>
                  <a:rPr lang="en-US" sz="2900" dirty="0"/>
                  <a:t> (I_1[k-1] &lt; I_2[k-1]). The condition </a:t>
                </a:r>
                <a:r>
                  <a:rPr lang="en-US" sz="2900" dirty="0" err="1"/>
                  <a:t>I_i</a:t>
                </a:r>
                <a:r>
                  <a:rPr lang="en-US" sz="2900" dirty="0"/>
                  <a:t>[k-1] &lt; I_2[k-1] simply ensures that no duplicated are generated. The resulting itemset formed by joining I_1 and I_2 is {I_1[1], I_1[2],…,I_1[k-1], I_1[k-1], I_2[k-1]}</a:t>
                </a:r>
              </a:p>
            </p:txBody>
          </p:sp>
        </mc:Choice>
        <mc:Fallback>
          <p:sp>
            <p:nvSpPr>
              <p:cNvPr id="3" name="Content Placeholder 2">
                <a:extLst>
                  <a:ext uri="{FF2B5EF4-FFF2-40B4-BE49-F238E27FC236}">
                    <a16:creationId xmlns:a16="http://schemas.microsoft.com/office/drawing/2014/main" id="{B99E6619-766A-707E-EBBD-DEF3B2652E77}"/>
                  </a:ext>
                </a:extLst>
              </p:cNvPr>
              <p:cNvSpPr>
                <a:spLocks noGrp="1" noRot="1" noChangeAspect="1" noMove="1" noResize="1" noEditPoints="1" noAdjustHandles="1" noChangeArrowheads="1" noChangeShapeType="1" noTextEdit="1"/>
              </p:cNvSpPr>
              <p:nvPr>
                <p:ph idx="1"/>
              </p:nvPr>
            </p:nvSpPr>
            <p:spPr>
              <a:xfrm>
                <a:off x="212558" y="850232"/>
                <a:ext cx="11979442" cy="5851189"/>
              </a:xfrm>
              <a:blipFill>
                <a:blip r:embed="rId2"/>
                <a:stretch>
                  <a:fillRect l="-1120" t="-1875" r="-1578"/>
                </a:stretch>
              </a:blipFill>
            </p:spPr>
            <p:txBody>
              <a:bodyPr/>
              <a:lstStyle/>
              <a:p>
                <a:r>
                  <a:rPr lang="en-US">
                    <a:noFill/>
                  </a:rPr>
                  <a:t> </a:t>
                </a:r>
              </a:p>
            </p:txBody>
          </p:sp>
        </mc:Fallback>
      </mc:AlternateContent>
    </p:spTree>
    <p:extLst>
      <p:ext uri="{BB962C8B-B14F-4D97-AF65-F5344CB8AC3E}">
        <p14:creationId xmlns:p14="http://schemas.microsoft.com/office/powerpoint/2010/main" val="96460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5C55-5FB8-F72D-6AD1-77E3D07B1791}"/>
              </a:ext>
            </a:extLst>
          </p:cNvPr>
          <p:cNvSpPr>
            <a:spLocks noGrp="1"/>
          </p:cNvSpPr>
          <p:nvPr>
            <p:ph type="title"/>
          </p:nvPr>
        </p:nvSpPr>
        <p:spPr>
          <a:xfrm>
            <a:off x="128337" y="109119"/>
            <a:ext cx="10563726" cy="837365"/>
          </a:xfrm>
        </p:spPr>
        <p:txBody>
          <a:bodyPr/>
          <a:lstStyle/>
          <a:p>
            <a:r>
              <a:rPr lang="en-US" dirty="0"/>
              <a:t>Prune Step</a:t>
            </a:r>
          </a:p>
        </p:txBody>
      </p:sp>
      <p:sp>
        <p:nvSpPr>
          <p:cNvPr id="3" name="Content Placeholder 2">
            <a:extLst>
              <a:ext uri="{FF2B5EF4-FFF2-40B4-BE49-F238E27FC236}">
                <a16:creationId xmlns:a16="http://schemas.microsoft.com/office/drawing/2014/main" id="{89926B97-6890-4881-BA73-F95DA1D3EBB2}"/>
              </a:ext>
            </a:extLst>
          </p:cNvPr>
          <p:cNvSpPr>
            <a:spLocks noGrp="1"/>
          </p:cNvSpPr>
          <p:nvPr>
            <p:ph idx="1"/>
          </p:nvPr>
        </p:nvSpPr>
        <p:spPr>
          <a:xfrm>
            <a:off x="128337" y="818148"/>
            <a:ext cx="11887199" cy="6039852"/>
          </a:xfrm>
        </p:spPr>
        <p:txBody>
          <a:bodyPr>
            <a:normAutofit/>
          </a:bodyPr>
          <a:lstStyle/>
          <a:p>
            <a:r>
              <a:rPr lang="en-US" dirty="0" err="1"/>
              <a:t>C_k</a:t>
            </a:r>
            <a:r>
              <a:rPr lang="en-US" dirty="0"/>
              <a:t> is a superset of </a:t>
            </a:r>
            <a:r>
              <a:rPr lang="en-US" dirty="0" err="1"/>
              <a:t>L_k</a:t>
            </a:r>
            <a:r>
              <a:rPr lang="en-US" dirty="0"/>
              <a:t> that is, its members may or may not be frequent, but all of the frequent k-</a:t>
            </a:r>
            <a:r>
              <a:rPr lang="en-US" dirty="0" err="1"/>
              <a:t>itemsets</a:t>
            </a:r>
            <a:r>
              <a:rPr lang="en-US" dirty="0"/>
              <a:t> are included in </a:t>
            </a:r>
            <a:r>
              <a:rPr lang="en-US" dirty="0" err="1"/>
              <a:t>C_k</a:t>
            </a:r>
            <a:r>
              <a:rPr lang="en-US" dirty="0"/>
              <a:t>. </a:t>
            </a:r>
          </a:p>
          <a:p>
            <a:r>
              <a:rPr lang="en-US" dirty="0"/>
              <a:t>A database scan to determine the count of each candidate in </a:t>
            </a:r>
            <a:r>
              <a:rPr lang="en-US" dirty="0" err="1"/>
              <a:t>C_k</a:t>
            </a:r>
            <a:r>
              <a:rPr lang="en-US" dirty="0"/>
              <a:t> would result in the determination of </a:t>
            </a:r>
            <a:r>
              <a:rPr lang="en-US" dirty="0" err="1"/>
              <a:t>L_k</a:t>
            </a:r>
            <a:r>
              <a:rPr lang="en-US" dirty="0"/>
              <a:t> (i.e. all candidates having a count no less than the minimum support count are frequent by definitions and therefore belong to </a:t>
            </a:r>
            <a:r>
              <a:rPr lang="en-US" dirty="0" err="1"/>
              <a:t>L_k</a:t>
            </a:r>
            <a:r>
              <a:rPr lang="en-US" dirty="0"/>
              <a:t>). </a:t>
            </a:r>
            <a:r>
              <a:rPr lang="en-US" dirty="0" err="1"/>
              <a:t>C_k</a:t>
            </a:r>
            <a:r>
              <a:rPr lang="en-US" dirty="0"/>
              <a:t> however, can be huge, and so this could involve heavy computation. To reduce the size of </a:t>
            </a:r>
            <a:r>
              <a:rPr lang="en-US" dirty="0" err="1"/>
              <a:t>C_k</a:t>
            </a:r>
            <a:r>
              <a:rPr lang="en-US" dirty="0"/>
              <a:t>, the </a:t>
            </a:r>
            <a:r>
              <a:rPr lang="en-US" dirty="0" err="1"/>
              <a:t>Apriori</a:t>
            </a:r>
            <a:r>
              <a:rPr lang="en-US" dirty="0"/>
              <a:t> property is used as follows</a:t>
            </a:r>
          </a:p>
          <a:p>
            <a:r>
              <a:rPr lang="en-US" dirty="0"/>
              <a:t>Any (k-1) itemset that is not frequent cannot be a subset of a frequent k-itemset. Hence, if any (k-1)-subset of a candidate k-itemset is not in L_{k-1}, then the candidate cannot be frequent either and so can be removed from </a:t>
            </a:r>
            <a:r>
              <a:rPr lang="en-US" dirty="0" err="1"/>
              <a:t>C_k</a:t>
            </a:r>
            <a:r>
              <a:rPr lang="en-US" dirty="0"/>
              <a:t>.</a:t>
            </a:r>
          </a:p>
          <a:p>
            <a:r>
              <a:rPr lang="en-US" dirty="0"/>
              <a:t>This subset testing can be done quickly by maintaining a hash tree of all frequent </a:t>
            </a:r>
            <a:r>
              <a:rPr lang="en-US" dirty="0" err="1"/>
              <a:t>itemsets</a:t>
            </a:r>
            <a:endParaRPr lang="en-US" dirty="0"/>
          </a:p>
        </p:txBody>
      </p:sp>
    </p:spTree>
    <p:extLst>
      <p:ext uri="{BB962C8B-B14F-4D97-AF65-F5344CB8AC3E}">
        <p14:creationId xmlns:p14="http://schemas.microsoft.com/office/powerpoint/2010/main" val="491193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2271</TotalTime>
  <Words>3494</Words>
  <Application>Microsoft Office PowerPoint</Application>
  <PresentationFormat>Widescreen</PresentationFormat>
  <Paragraphs>129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Cambria Math</vt:lpstr>
      <vt:lpstr>Office Theme</vt:lpstr>
      <vt:lpstr>CS 171 ch 6 Mining frequent patterns, associations, and correlations: Basic concepts and methods</vt:lpstr>
      <vt:lpstr>Basic concepts</vt:lpstr>
      <vt:lpstr>Market Basket Analysis: A motivating example</vt:lpstr>
      <vt:lpstr>Frequent itemsets, closed itemsets, and association rules</vt:lpstr>
      <vt:lpstr>Frequent itemset mining methods: ch 6.2</vt:lpstr>
      <vt:lpstr>6.2.1 Apriori algorithm: Finding frequent itemsets by confined generation</vt:lpstr>
      <vt:lpstr>Apriori property:</vt:lpstr>
      <vt:lpstr>Join step</vt:lpstr>
      <vt:lpstr>Prune Step</vt:lpstr>
      <vt:lpstr>6.2.2 Generating association rules from frequent itemsets</vt:lpstr>
      <vt:lpstr>Generating Association rules from frequent itemsets</vt:lpstr>
      <vt:lpstr>6.2.3 Improving the efficiency of Apriori</vt:lpstr>
      <vt:lpstr>Hash based technique</vt:lpstr>
      <vt:lpstr>Transaction reduction</vt:lpstr>
      <vt:lpstr>Partitioning</vt:lpstr>
      <vt:lpstr>Sampling</vt:lpstr>
      <vt:lpstr>Sampling pt 2</vt:lpstr>
      <vt:lpstr>Dynamic itemset counting </vt:lpstr>
      <vt:lpstr>6.2.4 A pattern-growth approach for mining frequent itemsets</vt:lpstr>
      <vt:lpstr>6.2.4</vt:lpstr>
      <vt:lpstr>6.2.5 Mining frequent itemsets using the vertical data format</vt:lpstr>
      <vt:lpstr>FP-growth algorithm</vt:lpstr>
      <vt:lpstr>Methods of the FP-growth algorithm</vt:lpstr>
      <vt:lpstr>Methods of the FP-growth algorithm pt 2</vt:lpstr>
      <vt:lpstr>6.2.6 Mining closed and max patters</vt:lpstr>
      <vt:lpstr>Item-Merging</vt:lpstr>
      <vt:lpstr>Sub-itemset Pruning:</vt:lpstr>
      <vt:lpstr>Item skipping</vt:lpstr>
      <vt:lpstr>FYI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171 ch 6 Mining frequent patterns, associations, and correlations: Basic concepts and methods</dc:title>
  <dc:creator>Charles Seager</dc:creator>
  <cp:lastModifiedBy>Charles Seager</cp:lastModifiedBy>
  <cp:revision>4</cp:revision>
  <dcterms:created xsi:type="dcterms:W3CDTF">2024-03-14T20:31:36Z</dcterms:created>
  <dcterms:modified xsi:type="dcterms:W3CDTF">2024-03-16T10:23:13Z</dcterms:modified>
</cp:coreProperties>
</file>