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94660"/>
  </p:normalViewPr>
  <p:slideViewPr>
    <p:cSldViewPr snapToGrid="0">
      <p:cViewPr varScale="1">
        <p:scale>
          <a:sx n="46" d="100"/>
          <a:sy n="46" d="100"/>
        </p:scale>
        <p:origin x="67"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A9FD-20BE-F013-7549-B462BB78CE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1A1555-B6DE-4591-D619-9B67E6D64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3C44CA-3B57-95B5-16B8-41F97214380E}"/>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5" name="Footer Placeholder 4">
            <a:extLst>
              <a:ext uri="{FF2B5EF4-FFF2-40B4-BE49-F238E27FC236}">
                <a16:creationId xmlns:a16="http://schemas.microsoft.com/office/drawing/2014/main" id="{29BBE0BA-BD6B-6614-1331-A77606951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4374D-6E09-7494-DE30-20A5A1F36B51}"/>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414149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34EC-D5CA-E2D6-2CD1-D7A60D5F71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1DBCA-535A-5BA2-D512-3608F2AF4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BEFAF-55F0-2D40-82C5-E87267BF7D1F}"/>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5" name="Footer Placeholder 4">
            <a:extLst>
              <a:ext uri="{FF2B5EF4-FFF2-40B4-BE49-F238E27FC236}">
                <a16:creationId xmlns:a16="http://schemas.microsoft.com/office/drawing/2014/main" id="{3E9118A4-03CF-492C-E59F-FDE29EDE3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9830C-4F0F-BADA-A94B-DF64440AAF28}"/>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10195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63B60-015B-1555-29CC-2282B78B80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D36876-0AC7-9276-CAB0-E527225F1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EA7DA-1943-B28D-3B7F-A84A35ECB35D}"/>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5" name="Footer Placeholder 4">
            <a:extLst>
              <a:ext uri="{FF2B5EF4-FFF2-40B4-BE49-F238E27FC236}">
                <a16:creationId xmlns:a16="http://schemas.microsoft.com/office/drawing/2014/main" id="{28A586C7-AD7D-68E9-528F-0CC1CC025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0C5A2-4A7C-5C54-07FF-9DF45D2DC377}"/>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366218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5B8E-82FB-E13D-5324-F19C90093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EC1F46-39EB-AABF-819B-02F590623D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AE3D8-0DDA-8F91-3795-5B2A79A67332}"/>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5" name="Footer Placeholder 4">
            <a:extLst>
              <a:ext uri="{FF2B5EF4-FFF2-40B4-BE49-F238E27FC236}">
                <a16:creationId xmlns:a16="http://schemas.microsoft.com/office/drawing/2014/main" id="{2E44745F-5573-254F-8DED-FF0EC0F16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47ACD-CD1C-EA3C-C75A-6EE9AEC2AE88}"/>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374317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73E-03A0-AB75-D538-6125104E5E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573B91-2FA1-B2C5-566D-306944FE9B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6256C-E2A8-C2FE-CA89-0013D78365EA}"/>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5" name="Footer Placeholder 4">
            <a:extLst>
              <a:ext uri="{FF2B5EF4-FFF2-40B4-BE49-F238E27FC236}">
                <a16:creationId xmlns:a16="http://schemas.microsoft.com/office/drawing/2014/main" id="{17DE397E-439F-0A2D-92B2-2D3AECC51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167A0-2BFF-D36C-C837-7AE05650050C}"/>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5548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914E-AFCB-0DA1-B7A3-0164E2FDC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EAE7E-0DEE-68F1-F803-4F61C7307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06C2DD-A7A2-651C-DC54-603BA7C22B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1E05CE-8D7B-5214-E068-C7526DF277C3}"/>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6" name="Footer Placeholder 5">
            <a:extLst>
              <a:ext uri="{FF2B5EF4-FFF2-40B4-BE49-F238E27FC236}">
                <a16:creationId xmlns:a16="http://schemas.microsoft.com/office/drawing/2014/main" id="{D1B3E84A-EA5B-6F1B-E2ED-35627B4997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764CA-8CB3-A437-84B1-C7A8F3B8A7EC}"/>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283680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36D9-C9D5-CBF5-685F-1511AEEB93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99395F-6A39-1B7F-DC5D-465780847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A34B8-2A4D-7EFA-89AF-10C1B036A4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753E0B-28E4-7D99-D4D7-921EEB625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0EBC1C-FF57-A598-C183-062878F1B3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AD6C1-1E9C-55FC-9017-DF0C2CED63FD}"/>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8" name="Footer Placeholder 7">
            <a:extLst>
              <a:ext uri="{FF2B5EF4-FFF2-40B4-BE49-F238E27FC236}">
                <a16:creationId xmlns:a16="http://schemas.microsoft.com/office/drawing/2014/main" id="{0F09C994-84E3-CFA9-8CF5-459A5D8D1F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25CFB-4838-5477-4A6A-B60BF4D88A62}"/>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76982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5D8D-C350-2912-D734-819F5F3B0F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55EEFA-B3D0-03D3-850B-9D2B48D15A84}"/>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4" name="Footer Placeholder 3">
            <a:extLst>
              <a:ext uri="{FF2B5EF4-FFF2-40B4-BE49-F238E27FC236}">
                <a16:creationId xmlns:a16="http://schemas.microsoft.com/office/drawing/2014/main" id="{9213AD7C-6340-A233-5E7D-88EFAFB43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33D845-BE26-9133-0761-EE32EC0BF8FA}"/>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176571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444C1-1688-7534-1DFB-D5A8C32F914D}"/>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3" name="Footer Placeholder 2">
            <a:extLst>
              <a:ext uri="{FF2B5EF4-FFF2-40B4-BE49-F238E27FC236}">
                <a16:creationId xmlns:a16="http://schemas.microsoft.com/office/drawing/2014/main" id="{F9DB8A98-32DE-3215-F329-229D1FEBF9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6523FC-0BD6-9F55-2727-5CD76D0707BE}"/>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221076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6C99-2DA6-77D4-284E-B60BD97D0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80833E-E1E5-58CC-6463-8874900A5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084789-50CB-DC48-804E-CEE5B007F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3DF0ED-9FDC-97B8-993C-648DAD104289}"/>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6" name="Footer Placeholder 5">
            <a:extLst>
              <a:ext uri="{FF2B5EF4-FFF2-40B4-BE49-F238E27FC236}">
                <a16:creationId xmlns:a16="http://schemas.microsoft.com/office/drawing/2014/main" id="{3FA14880-275B-7833-7442-66F6A3D69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3C6C4-5CE9-2A7C-E652-203229C9C4DE}"/>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34929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99EB-91C8-C751-AE56-48DEA5866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4F084D-9AFD-7133-6217-850B94054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BB44BC-7F92-F64F-E135-0FEB4D9CB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C89739-939A-8BB3-8DC5-A4332F3C5628}"/>
              </a:ext>
            </a:extLst>
          </p:cNvPr>
          <p:cNvSpPr>
            <a:spLocks noGrp="1"/>
          </p:cNvSpPr>
          <p:nvPr>
            <p:ph type="dt" sz="half" idx="10"/>
          </p:nvPr>
        </p:nvSpPr>
        <p:spPr/>
        <p:txBody>
          <a:bodyPr/>
          <a:lstStyle/>
          <a:p>
            <a:fld id="{C2309522-F84D-43BC-B4D2-560E854BA3DB}" type="datetimeFigureOut">
              <a:rPr lang="en-US" smtClean="0"/>
              <a:t>5/17/2024</a:t>
            </a:fld>
            <a:endParaRPr lang="en-US"/>
          </a:p>
        </p:txBody>
      </p:sp>
      <p:sp>
        <p:nvSpPr>
          <p:cNvPr id="6" name="Footer Placeholder 5">
            <a:extLst>
              <a:ext uri="{FF2B5EF4-FFF2-40B4-BE49-F238E27FC236}">
                <a16:creationId xmlns:a16="http://schemas.microsoft.com/office/drawing/2014/main" id="{084CBD45-1BBB-9B23-1111-29E37C812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D9760-FC9E-0A8B-C35F-82797A6FF98F}"/>
              </a:ext>
            </a:extLst>
          </p:cNvPr>
          <p:cNvSpPr>
            <a:spLocks noGrp="1"/>
          </p:cNvSpPr>
          <p:nvPr>
            <p:ph type="sldNum" sz="quarter" idx="12"/>
          </p:nvPr>
        </p:nvSpPr>
        <p:spPr/>
        <p:txBody>
          <a:bodyPr/>
          <a:lstStyle/>
          <a:p>
            <a:fld id="{C9F1FF06-C95B-4144-9CE1-CBAD2E9135A8}" type="slidenum">
              <a:rPr lang="en-US" smtClean="0"/>
              <a:t>‹#›</a:t>
            </a:fld>
            <a:endParaRPr lang="en-US"/>
          </a:p>
        </p:txBody>
      </p:sp>
    </p:spTree>
    <p:extLst>
      <p:ext uri="{BB962C8B-B14F-4D97-AF65-F5344CB8AC3E}">
        <p14:creationId xmlns:p14="http://schemas.microsoft.com/office/powerpoint/2010/main" val="218188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8367F-CCE4-9226-4A01-1A866EAA0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771E14-9A02-72EE-E8A6-1AC2FC7DB1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23B95-D369-DA58-6ED9-75CC271B7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309522-F84D-43BC-B4D2-560E854BA3DB}" type="datetimeFigureOut">
              <a:rPr lang="en-US" smtClean="0"/>
              <a:t>5/17/2024</a:t>
            </a:fld>
            <a:endParaRPr lang="en-US"/>
          </a:p>
        </p:txBody>
      </p:sp>
      <p:sp>
        <p:nvSpPr>
          <p:cNvPr id="5" name="Footer Placeholder 4">
            <a:extLst>
              <a:ext uri="{FF2B5EF4-FFF2-40B4-BE49-F238E27FC236}">
                <a16:creationId xmlns:a16="http://schemas.microsoft.com/office/drawing/2014/main" id="{B0659A20-4D62-213C-835B-02DA48C01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8CF65F4-A7EF-3C8F-48E8-5E51CF8C9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F1FF06-C95B-4144-9CE1-CBAD2E9135A8}" type="slidenum">
              <a:rPr lang="en-US" smtClean="0"/>
              <a:t>‹#›</a:t>
            </a:fld>
            <a:endParaRPr lang="en-US"/>
          </a:p>
        </p:txBody>
      </p:sp>
    </p:spTree>
    <p:extLst>
      <p:ext uri="{BB962C8B-B14F-4D97-AF65-F5344CB8AC3E}">
        <p14:creationId xmlns:p14="http://schemas.microsoft.com/office/powerpoint/2010/main" val="1670185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2FB2-9010-F455-0597-5DA7CF87CED8}"/>
              </a:ext>
            </a:extLst>
          </p:cNvPr>
          <p:cNvSpPr>
            <a:spLocks noGrp="1"/>
          </p:cNvSpPr>
          <p:nvPr>
            <p:ph type="ctrTitle"/>
          </p:nvPr>
        </p:nvSpPr>
        <p:spPr/>
        <p:txBody>
          <a:bodyPr/>
          <a:lstStyle/>
          <a:p>
            <a:r>
              <a:rPr lang="en-US" dirty="0"/>
              <a:t>Ch 8 Classification Basic Concepts</a:t>
            </a:r>
          </a:p>
        </p:txBody>
      </p:sp>
      <p:sp>
        <p:nvSpPr>
          <p:cNvPr id="3" name="Subtitle 2">
            <a:extLst>
              <a:ext uri="{FF2B5EF4-FFF2-40B4-BE49-F238E27FC236}">
                <a16:creationId xmlns:a16="http://schemas.microsoft.com/office/drawing/2014/main" id="{6919D279-8451-6FF1-40AF-E0E23EBBCB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4029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188F-D144-EEE3-6571-9F659354D4E9}"/>
              </a:ext>
            </a:extLst>
          </p:cNvPr>
          <p:cNvSpPr>
            <a:spLocks noGrp="1"/>
          </p:cNvSpPr>
          <p:nvPr>
            <p:ph type="title"/>
          </p:nvPr>
        </p:nvSpPr>
        <p:spPr/>
        <p:txBody>
          <a:bodyPr/>
          <a:lstStyle/>
          <a:p>
            <a:r>
              <a:rPr lang="en-US" dirty="0"/>
              <a:t>Now how are decision trees used for classification?</a:t>
            </a:r>
          </a:p>
        </p:txBody>
      </p:sp>
      <p:sp>
        <p:nvSpPr>
          <p:cNvPr id="3" name="Content Placeholder 2">
            <a:extLst>
              <a:ext uri="{FF2B5EF4-FFF2-40B4-BE49-F238E27FC236}">
                <a16:creationId xmlns:a16="http://schemas.microsoft.com/office/drawing/2014/main" id="{5506F9CB-FAD3-6180-4096-3FA11D4B07DB}"/>
              </a:ext>
            </a:extLst>
          </p:cNvPr>
          <p:cNvSpPr>
            <a:spLocks noGrp="1"/>
          </p:cNvSpPr>
          <p:nvPr>
            <p:ph idx="1"/>
          </p:nvPr>
        </p:nvSpPr>
        <p:spPr/>
        <p:txBody>
          <a:bodyPr>
            <a:normAutofit lnSpcReduction="10000"/>
          </a:bodyPr>
          <a:lstStyle/>
          <a:p>
            <a:r>
              <a:rPr lang="en-US" dirty="0"/>
              <a:t>Their representation of acquired knowledge in tree form is intuitive and generally easy to assimilate by humans. The learning and classification steps of decision tree induction are simple and fast. In general, decision tree classifiers have good accuracy.</a:t>
            </a:r>
          </a:p>
          <a:p>
            <a:r>
              <a:rPr lang="en-US" dirty="0"/>
              <a:t>However, successful use may depend on the data at hand. Decision tree induction algorithms have been used for classification in many applications areas such as medicine, manufacturing/production, financial analysis, astronomy, and molecular biology. </a:t>
            </a:r>
          </a:p>
          <a:p>
            <a:r>
              <a:rPr lang="en-US" dirty="0"/>
              <a:t>Decision trees are the basis of several commercial rule induction systems</a:t>
            </a:r>
          </a:p>
          <a:p>
            <a:endParaRPr lang="en-US" dirty="0"/>
          </a:p>
        </p:txBody>
      </p:sp>
    </p:spTree>
    <p:extLst>
      <p:ext uri="{BB962C8B-B14F-4D97-AF65-F5344CB8AC3E}">
        <p14:creationId xmlns:p14="http://schemas.microsoft.com/office/powerpoint/2010/main" val="122461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DB15-B046-A32D-7E0C-EBC79F6454BB}"/>
              </a:ext>
            </a:extLst>
          </p:cNvPr>
          <p:cNvSpPr>
            <a:spLocks noGrp="1"/>
          </p:cNvSpPr>
          <p:nvPr>
            <p:ph type="title"/>
          </p:nvPr>
        </p:nvSpPr>
        <p:spPr/>
        <p:txBody>
          <a:bodyPr/>
          <a:lstStyle/>
          <a:p>
            <a:r>
              <a:rPr lang="en-US" dirty="0"/>
              <a:t>Ch. 8.2.1 Decision Tree Induction</a:t>
            </a:r>
          </a:p>
        </p:txBody>
      </p:sp>
      <p:sp>
        <p:nvSpPr>
          <p:cNvPr id="3" name="Content Placeholder 2">
            <a:extLst>
              <a:ext uri="{FF2B5EF4-FFF2-40B4-BE49-F238E27FC236}">
                <a16:creationId xmlns:a16="http://schemas.microsoft.com/office/drawing/2014/main" id="{F66FE372-B5FB-7D7F-BEFC-A3AFBFCEF268}"/>
              </a:ext>
            </a:extLst>
          </p:cNvPr>
          <p:cNvSpPr>
            <a:spLocks noGrp="1"/>
          </p:cNvSpPr>
          <p:nvPr>
            <p:ph idx="1"/>
          </p:nvPr>
        </p:nvSpPr>
        <p:spPr/>
        <p:txBody>
          <a:bodyPr>
            <a:normAutofit fontScale="92500" lnSpcReduction="20000"/>
          </a:bodyPr>
          <a:lstStyle/>
          <a:p>
            <a:r>
              <a:rPr lang="en-US" dirty="0"/>
              <a:t>During the late 1970s and early 1980s, J. Ross Quinlan, a researcher in machine learning developed a decision tree algorithm known as ID3 (Iterative </a:t>
            </a:r>
            <a:r>
              <a:rPr lang="en-US" dirty="0" err="1"/>
              <a:t>Dichotomiser</a:t>
            </a:r>
            <a:r>
              <a:rPr lang="en-US" dirty="0"/>
              <a:t>). This work expanded on earlier work on concept learning systems, described by E.B. Hunt J Marin, and P.T. Stone. Quinlan later presented C4.5 (a successor of ID3), which became a benchmark to which newer supervised learning algorithms are often compared. </a:t>
            </a:r>
          </a:p>
          <a:p>
            <a:r>
              <a:rPr lang="en-US" dirty="0"/>
              <a:t>In 1984, a group of </a:t>
            </a:r>
            <a:r>
              <a:rPr lang="en-US" dirty="0" err="1"/>
              <a:t>staticians</a:t>
            </a:r>
            <a:r>
              <a:rPr lang="en-US" dirty="0"/>
              <a:t> (L. </a:t>
            </a:r>
            <a:r>
              <a:rPr lang="en-US" dirty="0" err="1"/>
              <a:t>Breiman</a:t>
            </a:r>
            <a:r>
              <a:rPr lang="en-US" dirty="0"/>
              <a:t>, J. Friedman, R. </a:t>
            </a:r>
            <a:r>
              <a:rPr lang="en-US" dirty="0" err="1"/>
              <a:t>Olshen</a:t>
            </a:r>
            <a:r>
              <a:rPr lang="en-US" dirty="0"/>
              <a:t>, and C. Stone) published the book classification and regression trees (CART), which described the generation of binary decision trees. ID3 and CART were invented independently of one another at around the same time, yet follow a similar approach for learning decision trees from training tuples. These two cornerstone algorithms spawned a flurry of work on decision tree induction</a:t>
            </a:r>
          </a:p>
          <a:p>
            <a:endParaRPr lang="en-US" dirty="0"/>
          </a:p>
        </p:txBody>
      </p:sp>
    </p:spTree>
    <p:extLst>
      <p:ext uri="{BB962C8B-B14F-4D97-AF65-F5344CB8AC3E}">
        <p14:creationId xmlns:p14="http://schemas.microsoft.com/office/powerpoint/2010/main" val="270590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BF45-9477-E3BF-BB6B-43D0AED41F55}"/>
              </a:ext>
            </a:extLst>
          </p:cNvPr>
          <p:cNvSpPr>
            <a:spLocks noGrp="1"/>
          </p:cNvSpPr>
          <p:nvPr>
            <p:ph type="title"/>
          </p:nvPr>
        </p:nvSpPr>
        <p:spPr/>
        <p:txBody>
          <a:bodyPr/>
          <a:lstStyle/>
          <a:p>
            <a:r>
              <a:rPr lang="en-US" dirty="0"/>
              <a:t>Ch. 8.2.1 Decision Tree Induction</a:t>
            </a:r>
          </a:p>
        </p:txBody>
      </p:sp>
      <p:sp>
        <p:nvSpPr>
          <p:cNvPr id="3" name="Content Placeholder 2">
            <a:extLst>
              <a:ext uri="{FF2B5EF4-FFF2-40B4-BE49-F238E27FC236}">
                <a16:creationId xmlns:a16="http://schemas.microsoft.com/office/drawing/2014/main" id="{BD468C7E-E456-DB97-B6E0-A82B0B2F2E87}"/>
              </a:ext>
            </a:extLst>
          </p:cNvPr>
          <p:cNvSpPr>
            <a:spLocks noGrp="1"/>
          </p:cNvSpPr>
          <p:nvPr>
            <p:ph idx="1"/>
          </p:nvPr>
        </p:nvSpPr>
        <p:spPr/>
        <p:txBody>
          <a:bodyPr/>
          <a:lstStyle/>
          <a:p>
            <a:r>
              <a:rPr lang="en-US" dirty="0"/>
              <a:t>ID3, C4.5 and CART adopt a greedy (i.e. nonbacktracking) approach in which decision trees are constructed in a top-down recursive divide and conquer manner. Most algorithms for decision tree induction also follow a top-down approach, which starts with a training set of tuples and their associated class labels. </a:t>
            </a:r>
          </a:p>
          <a:p>
            <a:r>
              <a:rPr lang="en-US" dirty="0"/>
              <a:t>The training set is recursively partitioned into smaller subsets as the tree is being built. A basic decision tree algorithm is summarized in Figure 8.3. At first glance, the algorithm may appear long, but fear not! It is quite straightforward.</a:t>
            </a:r>
          </a:p>
        </p:txBody>
      </p:sp>
    </p:spTree>
    <p:extLst>
      <p:ext uri="{BB962C8B-B14F-4D97-AF65-F5344CB8AC3E}">
        <p14:creationId xmlns:p14="http://schemas.microsoft.com/office/powerpoint/2010/main" val="166502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0106-0704-1696-131A-14941A42EFF2}"/>
              </a:ext>
            </a:extLst>
          </p:cNvPr>
          <p:cNvSpPr>
            <a:spLocks noGrp="1"/>
          </p:cNvSpPr>
          <p:nvPr>
            <p:ph type="title"/>
          </p:nvPr>
        </p:nvSpPr>
        <p:spPr/>
        <p:txBody>
          <a:bodyPr/>
          <a:lstStyle/>
          <a:p>
            <a:r>
              <a:rPr lang="en-US" dirty="0"/>
              <a:t>Splitting criterion</a:t>
            </a:r>
          </a:p>
        </p:txBody>
      </p:sp>
      <p:sp>
        <p:nvSpPr>
          <p:cNvPr id="3" name="Content Placeholder 2">
            <a:extLst>
              <a:ext uri="{FF2B5EF4-FFF2-40B4-BE49-F238E27FC236}">
                <a16:creationId xmlns:a16="http://schemas.microsoft.com/office/drawing/2014/main" id="{61636C27-32F2-7C64-5E6F-A55707BDADA1}"/>
              </a:ext>
            </a:extLst>
          </p:cNvPr>
          <p:cNvSpPr>
            <a:spLocks noGrp="1"/>
          </p:cNvSpPr>
          <p:nvPr>
            <p:ph idx="1"/>
          </p:nvPr>
        </p:nvSpPr>
        <p:spPr>
          <a:xfrm>
            <a:off x="282633" y="1825624"/>
            <a:ext cx="11770822" cy="5032375"/>
          </a:xfrm>
        </p:spPr>
        <p:txBody>
          <a:bodyPr>
            <a:normAutofit/>
          </a:bodyPr>
          <a:lstStyle/>
          <a:p>
            <a:r>
              <a:rPr lang="en-US" dirty="0"/>
              <a:t>The splitting criterion tells us which attribute to test at node N by </a:t>
            </a:r>
            <a:r>
              <a:rPr lang="en-US" dirty="0" err="1"/>
              <a:t>determing</a:t>
            </a:r>
            <a:r>
              <a:rPr lang="en-US" dirty="0"/>
              <a:t> the “best” way to separate or partition the tuples in D into individual </a:t>
            </a:r>
            <a:r>
              <a:rPr lang="en-US" dirty="0" err="1"/>
              <a:t>clsses</a:t>
            </a:r>
            <a:r>
              <a:rPr lang="en-US" dirty="0"/>
              <a:t>. The splitting criterion also tells us which branches to grow from node N with respect to the outcomes of the chosen test. More specifically, the splitting criterion indicates the splitting attribute and may also indicate either a split-point or a splitting subset. </a:t>
            </a:r>
          </a:p>
          <a:p>
            <a:r>
              <a:rPr lang="en-US" dirty="0"/>
              <a:t>The splitting criterion is determined so that, ideally, the resulting </a:t>
            </a:r>
            <a:r>
              <a:rPr lang="en-US" dirty="0" err="1"/>
              <a:t>paritions</a:t>
            </a:r>
            <a:r>
              <a:rPr lang="en-US" dirty="0"/>
              <a:t> are each branch are as “pure” as possible. A partition is pure if all the tuples in it belong to the same class. In other words, if we split up the tuples in D according to the mutually exclusive outcomes of the splitting criterion, we hope for the resulting partitions to be as pure as possible.</a:t>
            </a:r>
          </a:p>
        </p:txBody>
      </p:sp>
    </p:spTree>
    <p:extLst>
      <p:ext uri="{BB962C8B-B14F-4D97-AF65-F5344CB8AC3E}">
        <p14:creationId xmlns:p14="http://schemas.microsoft.com/office/powerpoint/2010/main" val="357682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A8D3-3EB7-8AAE-4429-8756C76B5977}"/>
              </a:ext>
            </a:extLst>
          </p:cNvPr>
          <p:cNvSpPr>
            <a:spLocks noGrp="1"/>
          </p:cNvSpPr>
          <p:nvPr>
            <p:ph type="title"/>
          </p:nvPr>
        </p:nvSpPr>
        <p:spPr/>
        <p:txBody>
          <a:bodyPr/>
          <a:lstStyle/>
          <a:p>
            <a:r>
              <a:rPr lang="en-US" dirty="0"/>
              <a:t>Incremental versions of decision tree</a:t>
            </a:r>
          </a:p>
        </p:txBody>
      </p:sp>
      <p:sp>
        <p:nvSpPr>
          <p:cNvPr id="3" name="Content Placeholder 2">
            <a:extLst>
              <a:ext uri="{FF2B5EF4-FFF2-40B4-BE49-F238E27FC236}">
                <a16:creationId xmlns:a16="http://schemas.microsoft.com/office/drawing/2014/main" id="{07852A81-16DB-9CCE-C99A-58A262C8A0E4}"/>
              </a:ext>
            </a:extLst>
          </p:cNvPr>
          <p:cNvSpPr>
            <a:spLocks noGrp="1"/>
          </p:cNvSpPr>
          <p:nvPr>
            <p:ph idx="1"/>
          </p:nvPr>
        </p:nvSpPr>
        <p:spPr/>
        <p:txBody>
          <a:bodyPr>
            <a:normAutofit fontScale="92500" lnSpcReduction="20000"/>
          </a:bodyPr>
          <a:lstStyle/>
          <a:p>
            <a:r>
              <a:rPr lang="en-US" dirty="0" err="1"/>
              <a:t>Incremetal</a:t>
            </a:r>
            <a:r>
              <a:rPr lang="en-US" dirty="0"/>
              <a:t> versions of decision tree induction have also been proposed. When given new training data, these restructure the decision tree acquired from learning on previous training data, rather than relearning a new tree from scratch.</a:t>
            </a:r>
          </a:p>
          <a:p>
            <a:r>
              <a:rPr lang="en-US" dirty="0"/>
              <a:t>Differences in decision tree algorithms include how the attributes are selected in creating the tree (Section 8.2.2) and the </a:t>
            </a:r>
            <a:r>
              <a:rPr lang="en-US" dirty="0" err="1"/>
              <a:t>machanisms</a:t>
            </a:r>
            <a:r>
              <a:rPr lang="en-US" dirty="0"/>
              <a:t> used for pruning (Section 8.2.3). The basic algorithm described earlier requires one pass over the training tuples in D for each level of the tree. This can lead to long training times and lack of available memory when dealing with large databases. Improvements regarding the scalability of decision tree induction are discussed in Section 8.2.4. Section 8.2.5 presents a visual interactive approach to decision tree construction. A discussion of strategies for extracting rules from decision trees is given in Section 8.4.2 regarding rule based classification. </a:t>
            </a:r>
          </a:p>
        </p:txBody>
      </p:sp>
    </p:spTree>
    <p:extLst>
      <p:ext uri="{BB962C8B-B14F-4D97-AF65-F5344CB8AC3E}">
        <p14:creationId xmlns:p14="http://schemas.microsoft.com/office/powerpoint/2010/main" val="3195441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559E-2141-F75B-0D2C-C346E40D7AD5}"/>
              </a:ext>
            </a:extLst>
          </p:cNvPr>
          <p:cNvSpPr>
            <a:spLocks noGrp="1"/>
          </p:cNvSpPr>
          <p:nvPr>
            <p:ph type="title"/>
          </p:nvPr>
        </p:nvSpPr>
        <p:spPr/>
        <p:txBody>
          <a:bodyPr/>
          <a:lstStyle/>
          <a:p>
            <a:r>
              <a:rPr lang="en-US" dirty="0"/>
              <a:t>8.2.2 Attribute Selection</a:t>
            </a:r>
          </a:p>
        </p:txBody>
      </p:sp>
      <p:sp>
        <p:nvSpPr>
          <p:cNvPr id="3" name="Content Placeholder 2">
            <a:extLst>
              <a:ext uri="{FF2B5EF4-FFF2-40B4-BE49-F238E27FC236}">
                <a16:creationId xmlns:a16="http://schemas.microsoft.com/office/drawing/2014/main" id="{6B48CC4F-7597-4162-1D54-A2DE8F7A0471}"/>
              </a:ext>
            </a:extLst>
          </p:cNvPr>
          <p:cNvSpPr>
            <a:spLocks noGrp="1"/>
          </p:cNvSpPr>
          <p:nvPr>
            <p:ph idx="1"/>
          </p:nvPr>
        </p:nvSpPr>
        <p:spPr/>
        <p:txBody>
          <a:bodyPr/>
          <a:lstStyle/>
          <a:p>
            <a:r>
              <a:rPr lang="en-US" dirty="0"/>
              <a:t>An attribute selection measure is a heuristic for selecting the splitting criterion that “best” separates a given data partition D, of class labeled training tuples into individual classes. If we were to split D into smaller partitions according to the outcomes of the splitting criterion, ideally each partition would be pure.</a:t>
            </a:r>
          </a:p>
          <a:p>
            <a:r>
              <a:rPr lang="en-US" dirty="0"/>
              <a:t>Conceptually, the “best” splitting criterion is the one that most closely results in such a scenario.</a:t>
            </a:r>
          </a:p>
          <a:p>
            <a:r>
              <a:rPr lang="en-US" dirty="0"/>
              <a:t>Attribute selection measures are also known as splitting rules because they determine how the tuples at a given node are to be split.</a:t>
            </a:r>
          </a:p>
        </p:txBody>
      </p:sp>
    </p:spTree>
    <p:extLst>
      <p:ext uri="{BB962C8B-B14F-4D97-AF65-F5344CB8AC3E}">
        <p14:creationId xmlns:p14="http://schemas.microsoft.com/office/powerpoint/2010/main" val="260930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DE87-3608-7EA9-5514-06605AE57EBB}"/>
              </a:ext>
            </a:extLst>
          </p:cNvPr>
          <p:cNvSpPr>
            <a:spLocks noGrp="1"/>
          </p:cNvSpPr>
          <p:nvPr>
            <p:ph type="title"/>
          </p:nvPr>
        </p:nvSpPr>
        <p:spPr/>
        <p:txBody>
          <a:bodyPr/>
          <a:lstStyle/>
          <a:p>
            <a:r>
              <a:rPr lang="en-US" dirty="0"/>
              <a:t>Attribute Selection Measures</a:t>
            </a:r>
          </a:p>
        </p:txBody>
      </p:sp>
      <p:sp>
        <p:nvSpPr>
          <p:cNvPr id="3" name="Content Placeholder 2">
            <a:extLst>
              <a:ext uri="{FF2B5EF4-FFF2-40B4-BE49-F238E27FC236}">
                <a16:creationId xmlns:a16="http://schemas.microsoft.com/office/drawing/2014/main" id="{509E6FE5-1365-E53E-DE87-0B7707244BD4}"/>
              </a:ext>
            </a:extLst>
          </p:cNvPr>
          <p:cNvSpPr>
            <a:spLocks noGrp="1"/>
          </p:cNvSpPr>
          <p:nvPr>
            <p:ph idx="1"/>
          </p:nvPr>
        </p:nvSpPr>
        <p:spPr/>
        <p:txBody>
          <a:bodyPr/>
          <a:lstStyle/>
          <a:p>
            <a:r>
              <a:rPr lang="en-US" dirty="0"/>
              <a:t>The attribute selection measure provides a ranking for each attribute describing the given training tuples.</a:t>
            </a:r>
          </a:p>
          <a:p>
            <a:r>
              <a:rPr lang="en-US" dirty="0"/>
              <a:t>The attribute having the best score for the measure is chosen as the splitting attribute for the given tuples. If the splitting attribute is continuous-valued or if we are restricted to binary trees, then, respectively, either a split point or a splitting subset must also be determined as part of the splitting criterion. The tree node created for partition D is labeled with the splitting criterion, branches are grown out-come of the criterion, and the tuples are partitioned accordingly.</a:t>
            </a:r>
          </a:p>
        </p:txBody>
      </p:sp>
    </p:spTree>
    <p:extLst>
      <p:ext uri="{BB962C8B-B14F-4D97-AF65-F5344CB8AC3E}">
        <p14:creationId xmlns:p14="http://schemas.microsoft.com/office/powerpoint/2010/main" val="79057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2762-D0BB-9844-F064-D3F9C5156AD7}"/>
              </a:ext>
            </a:extLst>
          </p:cNvPr>
          <p:cNvSpPr>
            <a:spLocks noGrp="1"/>
          </p:cNvSpPr>
          <p:nvPr>
            <p:ph type="title"/>
          </p:nvPr>
        </p:nvSpPr>
        <p:spPr/>
        <p:txBody>
          <a:bodyPr/>
          <a:lstStyle/>
          <a:p>
            <a:r>
              <a:rPr lang="en-US" dirty="0"/>
              <a:t>Information Gain</a:t>
            </a:r>
          </a:p>
        </p:txBody>
      </p:sp>
      <p:sp>
        <p:nvSpPr>
          <p:cNvPr id="3" name="Content Placeholder 2">
            <a:extLst>
              <a:ext uri="{FF2B5EF4-FFF2-40B4-BE49-F238E27FC236}">
                <a16:creationId xmlns:a16="http://schemas.microsoft.com/office/drawing/2014/main" id="{942C475A-5B35-E708-AF55-8A464B7C32B2}"/>
              </a:ext>
            </a:extLst>
          </p:cNvPr>
          <p:cNvSpPr>
            <a:spLocks noGrp="1"/>
          </p:cNvSpPr>
          <p:nvPr>
            <p:ph idx="1"/>
          </p:nvPr>
        </p:nvSpPr>
        <p:spPr>
          <a:xfrm>
            <a:off x="133003" y="1825624"/>
            <a:ext cx="11920451" cy="5032376"/>
          </a:xfrm>
        </p:spPr>
        <p:txBody>
          <a:bodyPr>
            <a:normAutofit/>
          </a:bodyPr>
          <a:lstStyle/>
          <a:p>
            <a:r>
              <a:rPr lang="en-US" sz="3000" dirty="0"/>
              <a:t>ID3 uses information gain as its attribute selection measure. This measure is based on pioneering work by Claude Shannon on information theory, which studied the value or “information content” of messages. Let node N represent or hold the tuples of partition D. The attribute with the highest information gain is chosen as the splitting attribute for node N. This attribute minimizes the information needed to classify the tuples in the resulting partitions and reflects the least randomness or “impurity” in these partitions. Such an approach minimizes the expected number of tests needed to classify a given tuple and guarantees that a simple (but not necessarily the simplest) tree is found</a:t>
            </a:r>
          </a:p>
        </p:txBody>
      </p:sp>
    </p:spTree>
    <p:extLst>
      <p:ext uri="{BB962C8B-B14F-4D97-AF65-F5344CB8AC3E}">
        <p14:creationId xmlns:p14="http://schemas.microsoft.com/office/powerpoint/2010/main" val="132697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8C01-6AA2-9B56-D427-6968299F7CD5}"/>
              </a:ext>
            </a:extLst>
          </p:cNvPr>
          <p:cNvSpPr>
            <a:spLocks noGrp="1"/>
          </p:cNvSpPr>
          <p:nvPr>
            <p:ph type="title"/>
          </p:nvPr>
        </p:nvSpPr>
        <p:spPr/>
        <p:txBody>
          <a:bodyPr/>
          <a:lstStyle/>
          <a:p>
            <a:r>
              <a:rPr lang="en-US" dirty="0"/>
              <a:t>The formula to classify a tuple in D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AC7B49-FB34-1F85-2FAF-AD250C9024D8}"/>
                  </a:ext>
                </a:extLst>
              </p:cNvPr>
              <p:cNvSpPr>
                <a:spLocks noGrp="1"/>
              </p:cNvSpPr>
              <p:nvPr>
                <p:ph idx="1"/>
              </p:nvPr>
            </p:nvSpPr>
            <p:spPr/>
            <p:txBody>
              <a:bodyPr/>
              <a:lstStyle/>
              <a:p>
                <a:r>
                  <a:rPr lang="en-US" dirty="0"/>
                  <a:t>Info(D)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dirty="0"/>
              </a:p>
              <a:p>
                <a:r>
                  <a:rPr lang="en-US" dirty="0"/>
                  <a:t>Where </a:t>
                </a:r>
                <a:r>
                  <a:rPr lang="en-US" dirty="0" err="1"/>
                  <a:t>p_i</a:t>
                </a:r>
                <a:r>
                  <a:rPr lang="en-US" dirty="0"/>
                  <a:t> is the nonzero probability that an arbitrary tuple in D belongs to class </a:t>
                </a:r>
                <a:r>
                  <a:rPr lang="en-US" dirty="0" err="1"/>
                  <a:t>C_i</a:t>
                </a:r>
                <a:r>
                  <a:rPr lang="en-US" dirty="0"/>
                  <a:t> and is estimated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𝐶</m:t>
                        </m:r>
                      </m:e>
                      <m:sub>
                        <m:r>
                          <a:rPr lang="en-US" b="0" i="1" smtClean="0">
                            <a:latin typeface="Cambria Math" panose="02040503050406030204" pitchFamily="18" charset="0"/>
                          </a:rPr>
                          <m:t>𝑖𝐷</m:t>
                        </m:r>
                      </m:sub>
                    </m:sSub>
                    <m:r>
                      <a:rPr lang="en-US" b="0" i="1" smtClean="0">
                        <a:latin typeface="Cambria Math" panose="02040503050406030204" pitchFamily="18" charset="0"/>
                      </a:rPr>
                      <m:t>|</m:t>
                    </m:r>
                  </m:oMath>
                </a14:m>
                <a:r>
                  <a:rPr lang="en-US" dirty="0"/>
                  <a:t>/|D|. A log function to the base 2 is used, because the information is encoded in bits. Info(D) is just the average amount of information needed to identify the class label of a tuple in D. Note that, at this point, the information needed to identify the class label of a tuple in D. Note that, at this point, the information we have is based solely on the proportions of tuples of each class. Info(D) is also known as the entropy of D.</a:t>
                </a:r>
              </a:p>
            </p:txBody>
          </p:sp>
        </mc:Choice>
        <mc:Fallback>
          <p:sp>
            <p:nvSpPr>
              <p:cNvPr id="3" name="Content Placeholder 2">
                <a:extLst>
                  <a:ext uri="{FF2B5EF4-FFF2-40B4-BE49-F238E27FC236}">
                    <a16:creationId xmlns:a16="http://schemas.microsoft.com/office/drawing/2014/main" id="{2EAC7B49-FB34-1F85-2FAF-AD250C9024D8}"/>
                  </a:ext>
                </a:extLst>
              </p:cNvPr>
              <p:cNvSpPr>
                <a:spLocks noGrp="1" noRot="1" noChangeAspect="1" noMove="1" noResize="1" noEditPoints="1" noAdjustHandles="1" noChangeArrowheads="1" noChangeShapeType="1" noTextEdit="1"/>
              </p:cNvSpPr>
              <p:nvPr>
                <p:ph idx="1"/>
              </p:nvPr>
            </p:nvSpPr>
            <p:spPr>
              <a:blipFill>
                <a:blip r:embed="rId2"/>
                <a:stretch>
                  <a:fillRect l="-1043" t="-2381" r="-1681"/>
                </a:stretch>
              </a:blipFill>
            </p:spPr>
            <p:txBody>
              <a:bodyPr/>
              <a:lstStyle/>
              <a:p>
                <a:r>
                  <a:rPr lang="en-US">
                    <a:noFill/>
                  </a:rPr>
                  <a:t> </a:t>
                </a:r>
              </a:p>
            </p:txBody>
          </p:sp>
        </mc:Fallback>
      </mc:AlternateContent>
    </p:spTree>
    <p:extLst>
      <p:ext uri="{BB962C8B-B14F-4D97-AF65-F5344CB8AC3E}">
        <p14:creationId xmlns:p14="http://schemas.microsoft.com/office/powerpoint/2010/main" val="1088907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383E-7873-A179-54C6-DB2189F84349}"/>
              </a:ext>
            </a:extLst>
          </p:cNvPr>
          <p:cNvSpPr>
            <a:spLocks noGrp="1"/>
          </p:cNvSpPr>
          <p:nvPr>
            <p:ph type="title"/>
          </p:nvPr>
        </p:nvSpPr>
        <p:spPr/>
        <p:txBody>
          <a:bodyPr/>
          <a:lstStyle/>
          <a:p>
            <a:r>
              <a:rPr lang="en-US" dirty="0"/>
              <a:t>Classification impact for ID3 for information gain</a:t>
            </a:r>
          </a:p>
        </p:txBody>
      </p:sp>
      <p:sp>
        <p:nvSpPr>
          <p:cNvPr id="3" name="Content Placeholder 2">
            <a:extLst>
              <a:ext uri="{FF2B5EF4-FFF2-40B4-BE49-F238E27FC236}">
                <a16:creationId xmlns:a16="http://schemas.microsoft.com/office/drawing/2014/main" id="{711CF15E-EC2D-3C11-8529-0E6DDFAFF2E2}"/>
              </a:ext>
            </a:extLst>
          </p:cNvPr>
          <p:cNvSpPr>
            <a:spLocks noGrp="1"/>
          </p:cNvSpPr>
          <p:nvPr>
            <p:ph idx="1"/>
          </p:nvPr>
        </p:nvSpPr>
        <p:spPr>
          <a:xfrm>
            <a:off x="166255" y="1825624"/>
            <a:ext cx="11754196" cy="5032375"/>
          </a:xfrm>
        </p:spPr>
        <p:txBody>
          <a:bodyPr>
            <a:normAutofit/>
          </a:bodyPr>
          <a:lstStyle/>
          <a:p>
            <a:r>
              <a:rPr lang="en-US" dirty="0"/>
              <a:t>Now suppose we were to partition the tuples in D on some attribute. A having v distinct values {a1, a2,…,av} as observed from the training data. If A is discrete values these values correspond directly to the v outcomes of a test on A. Attribute A can be used to split D into v partitions or subsets {D1, D2, …, </a:t>
            </a:r>
            <a:r>
              <a:rPr lang="en-US" dirty="0" err="1"/>
              <a:t>Dv</a:t>
            </a:r>
            <a:r>
              <a:rPr lang="en-US" dirty="0"/>
              <a:t>} where </a:t>
            </a:r>
            <a:r>
              <a:rPr lang="en-US" dirty="0" err="1"/>
              <a:t>Dj</a:t>
            </a:r>
            <a:r>
              <a:rPr lang="en-US" dirty="0"/>
              <a:t> contains those tuples in D that have outcome </a:t>
            </a:r>
            <a:r>
              <a:rPr lang="en-US" dirty="0" err="1"/>
              <a:t>aj</a:t>
            </a:r>
            <a:r>
              <a:rPr lang="en-US" dirty="0"/>
              <a:t> of A. These partitions would correspond to the branches grown from node N. Ideally we would like this partitioning to produce an exact classification of the tuples. That is, we would like for each partition to be pure. However it is quite likely that the partitions will be impure (where a partition may contain a collection of tuples from different classes rather than from a single class)</a:t>
            </a:r>
          </a:p>
        </p:txBody>
      </p:sp>
    </p:spTree>
    <p:extLst>
      <p:ext uri="{BB962C8B-B14F-4D97-AF65-F5344CB8AC3E}">
        <p14:creationId xmlns:p14="http://schemas.microsoft.com/office/powerpoint/2010/main" val="146676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EA4F-B7F8-B610-58DF-B5BC33FC99CA}"/>
              </a:ext>
            </a:extLst>
          </p:cNvPr>
          <p:cNvSpPr>
            <a:spLocks noGrp="1"/>
          </p:cNvSpPr>
          <p:nvPr>
            <p:ph type="title"/>
          </p:nvPr>
        </p:nvSpPr>
        <p:spPr/>
        <p:txBody>
          <a:bodyPr/>
          <a:lstStyle/>
          <a:p>
            <a:r>
              <a:rPr lang="en-US" dirty="0"/>
              <a:t>8.1.2 Classification</a:t>
            </a:r>
          </a:p>
        </p:txBody>
      </p:sp>
      <p:sp>
        <p:nvSpPr>
          <p:cNvPr id="3" name="Content Placeholder 2">
            <a:extLst>
              <a:ext uri="{FF2B5EF4-FFF2-40B4-BE49-F238E27FC236}">
                <a16:creationId xmlns:a16="http://schemas.microsoft.com/office/drawing/2014/main" id="{0E75EE87-725A-5A29-2629-0D05D5443A79}"/>
              </a:ext>
            </a:extLst>
          </p:cNvPr>
          <p:cNvSpPr>
            <a:spLocks noGrp="1"/>
          </p:cNvSpPr>
          <p:nvPr>
            <p:ph sz="half" idx="1"/>
          </p:nvPr>
        </p:nvSpPr>
        <p:spPr>
          <a:xfrm>
            <a:off x="838200" y="1690688"/>
            <a:ext cx="11098876" cy="4486275"/>
          </a:xfrm>
        </p:spPr>
        <p:txBody>
          <a:bodyPr>
            <a:normAutofit/>
          </a:bodyPr>
          <a:lstStyle/>
          <a:p>
            <a:r>
              <a:rPr lang="en-US" sz="4800" dirty="0"/>
              <a:t>Data classification is a two step process, consisting of a learning step (where a classification model is constructed) and a classification step (where the model is sued to predict class labels for given data).</a:t>
            </a:r>
          </a:p>
        </p:txBody>
      </p:sp>
    </p:spTree>
    <p:extLst>
      <p:ext uri="{BB962C8B-B14F-4D97-AF65-F5344CB8AC3E}">
        <p14:creationId xmlns:p14="http://schemas.microsoft.com/office/powerpoint/2010/main" val="11067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E8DC-AD1D-D588-BD5E-AC4861041AAC}"/>
              </a:ext>
            </a:extLst>
          </p:cNvPr>
          <p:cNvSpPr>
            <a:spLocks noGrp="1"/>
          </p:cNvSpPr>
          <p:nvPr>
            <p:ph type="title"/>
          </p:nvPr>
        </p:nvSpPr>
        <p:spPr/>
        <p:txBody>
          <a:bodyPr/>
          <a:lstStyle/>
          <a:p>
            <a:r>
              <a:rPr lang="en-US" dirty="0"/>
              <a:t>Classification impact for ID3 for information gain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77FAE1-B6D8-AF3E-B7F0-FFEE85844742}"/>
                  </a:ext>
                </a:extLst>
              </p:cNvPr>
              <p:cNvSpPr>
                <a:spLocks noGrp="1"/>
              </p:cNvSpPr>
              <p:nvPr>
                <p:ph idx="1"/>
              </p:nvPr>
            </p:nvSpPr>
            <p:spPr/>
            <p:txBody>
              <a:bodyPr/>
              <a:lstStyle/>
              <a:p>
                <a:r>
                  <a:rPr lang="en-US" dirty="0"/>
                  <a:t>How much more information would we still need (after the partitioning) to arrive at an exact classification? This amount is measured by</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𝐼𝑛𝑓𝑜</m:t>
                        </m:r>
                      </m:e>
                      <m:sub>
                        <m:r>
                          <a:rPr lang="en-US" b="0" i="1" smtClean="0">
                            <a:latin typeface="Cambria Math" panose="02040503050406030204" pitchFamily="18" charset="0"/>
                          </a:rPr>
                          <m:t>𝐴</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𝑣</m:t>
                        </m:r>
                      </m:sup>
                      <m:e>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𝑗</m:t>
                                </m:r>
                              </m:sub>
                            </m:sSub>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en>
                        </m:f>
                      </m:e>
                    </m:nary>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𝐼𝑛𝑓𝑜</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endParaRPr lang="en-US" dirty="0"/>
              </a:p>
              <a:p>
                <a:r>
                  <a:rPr lang="en-US" dirty="0"/>
                  <a:t>The term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𝑗</m:t>
                            </m:r>
                          </m:sub>
                        </m:sSub>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en>
                    </m:f>
                  </m:oMath>
                </a14:m>
                <a:r>
                  <a:rPr lang="en-US" dirty="0"/>
                  <a:t> acts as the weight of the </a:t>
                </a:r>
                <a:r>
                  <a:rPr lang="en-US" dirty="0" err="1"/>
                  <a:t>jth</a:t>
                </a:r>
                <a:r>
                  <a:rPr lang="en-US" dirty="0"/>
                  <a:t> partition. Info_{A}(D) is the expected information required to classify a tuple from D based on the partitioning by A. The smaller the expected information (still) required, the greater the purity of the partitions.</a:t>
                </a:r>
              </a:p>
            </p:txBody>
          </p:sp>
        </mc:Choice>
        <mc:Fallback>
          <p:sp>
            <p:nvSpPr>
              <p:cNvPr id="3" name="Content Placeholder 2">
                <a:extLst>
                  <a:ext uri="{FF2B5EF4-FFF2-40B4-BE49-F238E27FC236}">
                    <a16:creationId xmlns:a16="http://schemas.microsoft.com/office/drawing/2014/main" id="{D577FAE1-B6D8-AF3E-B7F0-FFEE85844742}"/>
                  </a:ext>
                </a:extLst>
              </p:cNvPr>
              <p:cNvSpPr>
                <a:spLocks noGrp="1" noRot="1" noChangeAspect="1" noMove="1" noResize="1" noEditPoints="1" noAdjustHandles="1" noChangeArrowheads="1" noChangeShapeType="1" noTextEdit="1"/>
              </p:cNvSpPr>
              <p:nvPr>
                <p:ph idx="1"/>
              </p:nvPr>
            </p:nvSpPr>
            <p:spPr>
              <a:blipFill>
                <a:blip r:embed="rId2"/>
                <a:stretch>
                  <a:fillRect l="-1043" t="-2381" r="-1623"/>
                </a:stretch>
              </a:blipFill>
            </p:spPr>
            <p:txBody>
              <a:bodyPr/>
              <a:lstStyle/>
              <a:p>
                <a:r>
                  <a:rPr lang="en-US">
                    <a:noFill/>
                  </a:rPr>
                  <a:t> </a:t>
                </a:r>
              </a:p>
            </p:txBody>
          </p:sp>
        </mc:Fallback>
      </mc:AlternateContent>
    </p:spTree>
    <p:extLst>
      <p:ext uri="{BB962C8B-B14F-4D97-AF65-F5344CB8AC3E}">
        <p14:creationId xmlns:p14="http://schemas.microsoft.com/office/powerpoint/2010/main" val="221678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A1FE-44C5-C5C8-355D-48BB486B71CF}"/>
              </a:ext>
            </a:extLst>
          </p:cNvPr>
          <p:cNvSpPr>
            <a:spLocks noGrp="1"/>
          </p:cNvSpPr>
          <p:nvPr>
            <p:ph type="title"/>
          </p:nvPr>
        </p:nvSpPr>
        <p:spPr/>
        <p:txBody>
          <a:bodyPr/>
          <a:lstStyle/>
          <a:p>
            <a:r>
              <a:rPr lang="en-US" dirty="0"/>
              <a:t>Information gain definition</a:t>
            </a:r>
          </a:p>
        </p:txBody>
      </p:sp>
      <p:sp>
        <p:nvSpPr>
          <p:cNvPr id="3" name="Content Placeholder 2">
            <a:extLst>
              <a:ext uri="{FF2B5EF4-FFF2-40B4-BE49-F238E27FC236}">
                <a16:creationId xmlns:a16="http://schemas.microsoft.com/office/drawing/2014/main" id="{38DE79A3-6FF8-A2D9-4536-7162601090EA}"/>
              </a:ext>
            </a:extLst>
          </p:cNvPr>
          <p:cNvSpPr>
            <a:spLocks noGrp="1"/>
          </p:cNvSpPr>
          <p:nvPr>
            <p:ph idx="1"/>
          </p:nvPr>
        </p:nvSpPr>
        <p:spPr/>
        <p:txBody>
          <a:bodyPr>
            <a:normAutofit fontScale="92500" lnSpcReduction="10000"/>
          </a:bodyPr>
          <a:lstStyle/>
          <a:p>
            <a:r>
              <a:rPr lang="en-US" dirty="0"/>
              <a:t>Information gain is defined as the difference between the original information requirement (i.e. based on just the proportion of classes) and the new requirement (i.e., obtained after partitioning on A) That is</a:t>
            </a:r>
          </a:p>
          <a:p>
            <a:r>
              <a:rPr lang="en-US" dirty="0"/>
              <a:t>Gain(A) = Info(D) –Info_{A}(D)</a:t>
            </a:r>
          </a:p>
          <a:p>
            <a:r>
              <a:rPr lang="en-US" dirty="0"/>
              <a:t>In other words, Gain(A) tells us how much would be gained by branching on A. It is the expected reduction in the information requirement caused by knowing the value of A. The attribute A with the highest information gain, Gain(A), is chosen as the splitting attribute at node N. This is equivalent to saying that we want to partition on the attribute A that would do the “best” classification”, so that the amount of information still required to finish classifying the tuples in minimal (i.e., minimum Info_{A}(D).)</a:t>
            </a:r>
          </a:p>
        </p:txBody>
      </p:sp>
    </p:spTree>
    <p:extLst>
      <p:ext uri="{BB962C8B-B14F-4D97-AF65-F5344CB8AC3E}">
        <p14:creationId xmlns:p14="http://schemas.microsoft.com/office/powerpoint/2010/main" val="694662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08AC-B854-E874-B0CE-EBC3F4EB9108}"/>
              </a:ext>
            </a:extLst>
          </p:cNvPr>
          <p:cNvSpPr>
            <a:spLocks noGrp="1"/>
          </p:cNvSpPr>
          <p:nvPr>
            <p:ph type="title"/>
          </p:nvPr>
        </p:nvSpPr>
        <p:spPr/>
        <p:txBody>
          <a:bodyPr/>
          <a:lstStyle/>
          <a:p>
            <a:r>
              <a:rPr lang="en-US" dirty="0"/>
              <a:t>Gain 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6352B3-ACA6-1356-8FB8-55F49C0BB1BA}"/>
                  </a:ext>
                </a:extLst>
              </p:cNvPr>
              <p:cNvSpPr>
                <a:spLocks noGrp="1"/>
              </p:cNvSpPr>
              <p:nvPr>
                <p:ph idx="1"/>
              </p:nvPr>
            </p:nvSpPr>
            <p:spPr/>
            <p:txBody>
              <a:bodyPr>
                <a:normAutofit fontScale="92500" lnSpcReduction="10000"/>
              </a:bodyPr>
              <a:lstStyle/>
              <a:p>
                <a:r>
                  <a:rPr lang="en-US" dirty="0"/>
                  <a:t>The information gain measure is biased toward tests with many outcomes. That is, it prefers to select attributes having a large number of values. </a:t>
                </a:r>
              </a:p>
              <a:p>
                <a:r>
                  <a:rPr lang="en-US" dirty="0"/>
                  <a:t>C4.5, a successor of ID3, uses an extension to information gain known as gain ratio which attempts to overcome this bias. It applies a kind of normalization to information gain using a “split information” value defined analogously with Info(D) as</a:t>
                </a:r>
              </a:p>
              <a:p>
                <a14:m>
                  <m:oMath xmlns:m="http://schemas.openxmlformats.org/officeDocument/2006/math">
                    <m:sSub>
                      <m:sSubPr>
                        <m:ctrlPr>
                          <a:rPr lang="en-US" i="1" dirty="0" smtClean="0">
                            <a:latin typeface="Cambria Math" panose="02040503050406030204" pitchFamily="18" charset="0"/>
                          </a:rPr>
                        </m:ctrlPr>
                      </m:sSubPr>
                      <m:e>
                        <m:r>
                          <m:rPr>
                            <m:nor/>
                          </m:rPr>
                          <a:rPr lang="en-US" dirty="0" smtClean="0"/>
                          <m:t>SplitInfo</m:t>
                        </m:r>
                        <m:r>
                          <m:rPr>
                            <m:nor/>
                          </m:rPr>
                          <a:rPr lang="en-US" dirty="0" smtClean="0"/>
                          <m:t> </m:t>
                        </m:r>
                      </m:e>
                      <m:sub>
                        <m:r>
                          <a:rPr lang="en-US" b="0" i="1" dirty="0" smtClean="0">
                            <a:latin typeface="Cambria Math" panose="02040503050406030204" pitchFamily="18" charset="0"/>
                          </a:rPr>
                          <m:t>𝐴</m:t>
                        </m:r>
                      </m:sub>
                    </m:sSub>
                  </m:oMath>
                </a14:m>
                <a:r>
                  <a:rPr lang="en-US" dirty="0"/>
                  <a:t>(D)=-</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𝑣</m:t>
                        </m:r>
                      </m:sup>
                      <m:e>
                        <m:f>
                          <m:fPr>
                            <m:ctrlPr>
                              <a:rPr lang="en-US"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𝑗</m:t>
                                </m:r>
                              </m:sub>
                            </m:sSub>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en>
                        </m:f>
                      </m:e>
                    </m:nary>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𝑗</m:t>
                            </m:r>
                          </m:sub>
                        </m:sSub>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en>
                    </m:f>
                  </m:oMath>
                </a14:m>
                <a:r>
                  <a:rPr lang="en-US" dirty="0"/>
                  <a:t>)</a:t>
                </a:r>
              </a:p>
              <a:p>
                <a:r>
                  <a:rPr lang="en-US" dirty="0"/>
                  <a:t>This value represents the potential information generated by splitting the training data set, D, into v partitions, corresponding to the v outcomes of a test on attribute A. </a:t>
                </a:r>
              </a:p>
            </p:txBody>
          </p:sp>
        </mc:Choice>
        <mc:Fallback>
          <p:sp>
            <p:nvSpPr>
              <p:cNvPr id="3" name="Content Placeholder 2">
                <a:extLst>
                  <a:ext uri="{FF2B5EF4-FFF2-40B4-BE49-F238E27FC236}">
                    <a16:creationId xmlns:a16="http://schemas.microsoft.com/office/drawing/2014/main" id="{726352B3-ACA6-1356-8FB8-55F49C0BB1BA}"/>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3523087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A625-2702-2AFE-22C2-CC9B57FA6FD9}"/>
              </a:ext>
            </a:extLst>
          </p:cNvPr>
          <p:cNvSpPr>
            <a:spLocks noGrp="1"/>
          </p:cNvSpPr>
          <p:nvPr>
            <p:ph type="title"/>
          </p:nvPr>
        </p:nvSpPr>
        <p:spPr/>
        <p:txBody>
          <a:bodyPr/>
          <a:lstStyle/>
          <a:p>
            <a:r>
              <a:rPr lang="en-US" dirty="0"/>
              <a:t>Gain ratio 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8875FE-ACA9-B22E-C55F-A9411373D0FC}"/>
                  </a:ext>
                </a:extLst>
              </p:cNvPr>
              <p:cNvSpPr>
                <a:spLocks noGrp="1"/>
              </p:cNvSpPr>
              <p:nvPr>
                <p:ph idx="1"/>
              </p:nvPr>
            </p:nvSpPr>
            <p:spPr/>
            <p:txBody>
              <a:bodyPr>
                <a:normAutofit lnSpcReduction="10000"/>
              </a:bodyPr>
              <a:lstStyle/>
              <a:p>
                <a:r>
                  <a:rPr lang="en-US" dirty="0"/>
                  <a:t>Note that, for each outcome, it considers the number of tuples having that outcome with respect to the total number of tuples in D. It differs from information gain, which measures the information with respect to classification that is acquired based on the same partitioning. The gain ratio is defined as</a:t>
                </a:r>
              </a:p>
              <a:p>
                <a:r>
                  <a:rPr lang="en-US" dirty="0" err="1"/>
                  <a:t>GainRatio</a:t>
                </a:r>
                <a:r>
                  <a:rPr lang="en-US" dirty="0"/>
                  <a:t>(A)=</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𝐺𝑎𝑖𝑛</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𝑆𝑝𝑙𝑖𝑡𝐼𝑛𝑓𝑜</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en>
                    </m:f>
                  </m:oMath>
                </a14:m>
                <a:endParaRPr lang="en-US" dirty="0"/>
              </a:p>
              <a:p>
                <a:r>
                  <a:rPr lang="en-US" dirty="0"/>
                  <a:t>The attribute with the maximum gain ratio is selected as the splitting attribute. Note, however, that as the split information approaches 0, the ratio becomes unstable. A constraint is added this, whereby the information gain of the test selected must be large-at least as great as the average gain over all tests examined</a:t>
                </a:r>
              </a:p>
              <a:p>
                <a:endParaRPr lang="en-US" dirty="0"/>
              </a:p>
            </p:txBody>
          </p:sp>
        </mc:Choice>
        <mc:Fallback>
          <p:sp>
            <p:nvSpPr>
              <p:cNvPr id="3" name="Content Placeholder 2">
                <a:extLst>
                  <a:ext uri="{FF2B5EF4-FFF2-40B4-BE49-F238E27FC236}">
                    <a16:creationId xmlns:a16="http://schemas.microsoft.com/office/drawing/2014/main" id="{DD8875FE-ACA9-B22E-C55F-A9411373D0FC}"/>
                  </a:ext>
                </a:extLst>
              </p:cNvPr>
              <p:cNvSpPr>
                <a:spLocks noGrp="1" noRot="1" noChangeAspect="1" noMove="1" noResize="1" noEditPoints="1" noAdjustHandles="1" noChangeArrowheads="1" noChangeShapeType="1" noTextEdit="1"/>
              </p:cNvSpPr>
              <p:nvPr>
                <p:ph idx="1"/>
              </p:nvPr>
            </p:nvSpPr>
            <p:spPr>
              <a:blipFill>
                <a:blip r:embed="rId2"/>
                <a:stretch>
                  <a:fillRect l="-1043" t="-3081" b="-3081"/>
                </a:stretch>
              </a:blipFill>
            </p:spPr>
            <p:txBody>
              <a:bodyPr/>
              <a:lstStyle/>
              <a:p>
                <a:r>
                  <a:rPr lang="en-US">
                    <a:noFill/>
                  </a:rPr>
                  <a:t> </a:t>
                </a:r>
              </a:p>
            </p:txBody>
          </p:sp>
        </mc:Fallback>
      </mc:AlternateContent>
    </p:spTree>
    <p:extLst>
      <p:ext uri="{BB962C8B-B14F-4D97-AF65-F5344CB8AC3E}">
        <p14:creationId xmlns:p14="http://schemas.microsoft.com/office/powerpoint/2010/main" val="3463403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A918-B780-5222-5A2A-813A4B5EFC3B}"/>
              </a:ext>
            </a:extLst>
          </p:cNvPr>
          <p:cNvSpPr>
            <a:spLocks noGrp="1"/>
          </p:cNvSpPr>
          <p:nvPr>
            <p:ph type="title"/>
          </p:nvPr>
        </p:nvSpPr>
        <p:spPr/>
        <p:txBody>
          <a:bodyPr/>
          <a:lstStyle/>
          <a:p>
            <a:r>
              <a:rPr lang="en-US" dirty="0"/>
              <a:t>Gini Index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7F83A5-740D-2366-6CC2-C0C96883D326}"/>
                  </a:ext>
                </a:extLst>
              </p:cNvPr>
              <p:cNvSpPr>
                <a:spLocks noGrp="1"/>
              </p:cNvSpPr>
              <p:nvPr>
                <p:ph idx="1"/>
              </p:nvPr>
            </p:nvSpPr>
            <p:spPr/>
            <p:txBody>
              <a:bodyPr>
                <a:normAutofit fontScale="85000" lnSpcReduction="20000"/>
              </a:bodyPr>
              <a:lstStyle/>
              <a:p>
                <a:r>
                  <a:rPr lang="en-US" dirty="0"/>
                  <a:t>The Gini Index is used in CART. Using the notation previously described, the Gini Index measures the impurity of D, a data partition or set of training tuples, as</a:t>
                </a:r>
              </a:p>
              <a:p>
                <a:r>
                  <a:rPr lang="en-US" dirty="0"/>
                  <a:t>Gini(D)=1-</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is the probability that a  tuple in D belongs to class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and is estimated by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𝐷</m:t>
                        </m:r>
                      </m:sub>
                    </m:sSub>
                  </m:oMath>
                </a14:m>
                <a:r>
                  <a:rPr lang="en-US" dirty="0"/>
                  <a:t>|/|D|. The sum is computed over m classes.</a:t>
                </a:r>
              </a:p>
              <a:p>
                <a:r>
                  <a:rPr lang="en-US" dirty="0"/>
                  <a:t>The </a:t>
                </a:r>
                <a:r>
                  <a:rPr lang="en-US" dirty="0" err="1"/>
                  <a:t>gini</a:t>
                </a:r>
                <a:r>
                  <a:rPr lang="en-US" dirty="0"/>
                  <a:t> index considers a binary split for each attribute. Let’s first consider the case where A is a discrete-valued attribute having v distinct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𝑣</m:t>
                        </m:r>
                      </m:sub>
                    </m:sSub>
                    <m:r>
                      <a:rPr lang="en-US" b="0" i="1" smtClean="0">
                        <a:latin typeface="Cambria Math" panose="02040503050406030204" pitchFamily="18" charset="0"/>
                      </a:rPr>
                      <m:t>}</m:t>
                    </m:r>
                  </m:oMath>
                </a14:m>
                <a:r>
                  <a:rPr lang="en-US" dirty="0"/>
                  <a:t> occurring in D. To determine the best binary split on A, we examine all the possible subsets that can be formed using known values of A. Each subset,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𝐴</m:t>
                        </m:r>
                      </m:sub>
                    </m:sSub>
                  </m:oMath>
                </a14:m>
                <a:r>
                  <a:rPr lang="en-US" dirty="0"/>
                  <a:t> can be considered as a binary test for attribute A of the form “A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𝐴</m:t>
                        </m:r>
                      </m:sub>
                    </m:sSub>
                  </m:oMath>
                </a14:m>
                <a:r>
                  <a:rPr lang="en-US" dirty="0"/>
                  <a:t>”? Given a tuple, this test is satisfied if the value of A for the tuple is among the values listed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𝐴</m:t>
                        </m:r>
                        <m:r>
                          <a:rPr lang="en-US" b="0" i="1" smtClean="0">
                            <a:latin typeface="Cambria Math" panose="02040503050406030204" pitchFamily="18" charset="0"/>
                          </a:rPr>
                          <m:t>. </m:t>
                        </m:r>
                      </m:sub>
                    </m:sSub>
                  </m:oMath>
                </a14:m>
                <a:r>
                  <a:rPr lang="en-US" dirty="0"/>
                  <a:t>. If A has V possible values, then </a:t>
                </a:r>
                <a:r>
                  <a:rPr lang="en-US" dirty="0" err="1"/>
                  <a:t>theres</a:t>
                </a:r>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𝑣</m:t>
                        </m:r>
                      </m:sup>
                    </m:sSup>
                  </m:oMath>
                </a14:m>
                <a:r>
                  <a:rPr lang="en-US" dirty="0"/>
                  <a:t> possible subsets.</a:t>
                </a:r>
              </a:p>
            </p:txBody>
          </p:sp>
        </mc:Choice>
        <mc:Fallback>
          <p:sp>
            <p:nvSpPr>
              <p:cNvPr id="3" name="Content Placeholder 2">
                <a:extLst>
                  <a:ext uri="{FF2B5EF4-FFF2-40B4-BE49-F238E27FC236}">
                    <a16:creationId xmlns:a16="http://schemas.microsoft.com/office/drawing/2014/main" id="{357F83A5-740D-2366-6CC2-C0C96883D326}"/>
                  </a:ext>
                </a:extLst>
              </p:cNvPr>
              <p:cNvSpPr>
                <a:spLocks noGrp="1" noRot="1" noChangeAspect="1" noMove="1" noResize="1" noEditPoints="1" noAdjustHandles="1" noChangeArrowheads="1" noChangeShapeType="1" noTextEdit="1"/>
              </p:cNvSpPr>
              <p:nvPr>
                <p:ph idx="1"/>
              </p:nvPr>
            </p:nvSpPr>
            <p:spPr>
              <a:blipFill>
                <a:blip r:embed="rId2"/>
                <a:stretch>
                  <a:fillRect l="-812" t="-3081" r="-1333"/>
                </a:stretch>
              </a:blipFill>
            </p:spPr>
            <p:txBody>
              <a:bodyPr/>
              <a:lstStyle/>
              <a:p>
                <a:r>
                  <a:rPr lang="en-US">
                    <a:noFill/>
                  </a:rPr>
                  <a:t> </a:t>
                </a:r>
              </a:p>
            </p:txBody>
          </p:sp>
        </mc:Fallback>
      </mc:AlternateContent>
    </p:spTree>
    <p:extLst>
      <p:ext uri="{BB962C8B-B14F-4D97-AF65-F5344CB8AC3E}">
        <p14:creationId xmlns:p14="http://schemas.microsoft.com/office/powerpoint/2010/main" val="4933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032-C2E7-EE87-2950-E174CDC0AA7F}"/>
              </a:ext>
            </a:extLst>
          </p:cNvPr>
          <p:cNvSpPr>
            <a:spLocks noGrp="1"/>
          </p:cNvSpPr>
          <p:nvPr>
            <p:ph type="title"/>
          </p:nvPr>
        </p:nvSpPr>
        <p:spPr/>
        <p:txBody>
          <a:bodyPr/>
          <a:lstStyle/>
          <a:p>
            <a:r>
              <a:rPr lang="en-US" dirty="0"/>
              <a:t>Other Attribute Selection Measures</a:t>
            </a:r>
          </a:p>
        </p:txBody>
      </p:sp>
      <p:sp>
        <p:nvSpPr>
          <p:cNvPr id="3" name="Content Placeholder 2">
            <a:extLst>
              <a:ext uri="{FF2B5EF4-FFF2-40B4-BE49-F238E27FC236}">
                <a16:creationId xmlns:a16="http://schemas.microsoft.com/office/drawing/2014/main" id="{9FD11745-C26C-0D03-51D1-95C7ECA78905}"/>
              </a:ext>
            </a:extLst>
          </p:cNvPr>
          <p:cNvSpPr>
            <a:spLocks noGrp="1"/>
          </p:cNvSpPr>
          <p:nvPr>
            <p:ph idx="1"/>
          </p:nvPr>
        </p:nvSpPr>
        <p:spPr/>
        <p:txBody>
          <a:bodyPr/>
          <a:lstStyle/>
          <a:p>
            <a:r>
              <a:rPr lang="en-US" dirty="0"/>
              <a:t>Attribute selection measures based on the Minimum Description Length (MDL) principle have the least bias toward multivalued attributes. MDL-based measures use </a:t>
            </a:r>
            <a:r>
              <a:rPr lang="en-US" dirty="0" err="1"/>
              <a:t>ecoding</a:t>
            </a:r>
            <a:r>
              <a:rPr lang="en-US" dirty="0"/>
              <a:t> techniques to define the “best” decision tree as the one that requires the fewest number of bits to both (1) encode the tree and (2) encode the exceptions to the tree (so cases that are not correctly classified by the tree)</a:t>
            </a:r>
          </a:p>
          <a:p>
            <a:r>
              <a:rPr lang="en-US" dirty="0"/>
              <a:t>Its main idea is that the simplest of solutions is preferred</a:t>
            </a:r>
          </a:p>
          <a:p>
            <a:pPr marL="0" indent="0">
              <a:buNone/>
            </a:pPr>
            <a:endParaRPr lang="en-US" dirty="0"/>
          </a:p>
        </p:txBody>
      </p:sp>
    </p:spTree>
    <p:extLst>
      <p:ext uri="{BB962C8B-B14F-4D97-AF65-F5344CB8AC3E}">
        <p14:creationId xmlns:p14="http://schemas.microsoft.com/office/powerpoint/2010/main" val="2291597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3ED1-971A-43BA-3DDD-ABDCACB311F4}"/>
              </a:ext>
            </a:extLst>
          </p:cNvPr>
          <p:cNvSpPr>
            <a:spLocks noGrp="1"/>
          </p:cNvSpPr>
          <p:nvPr>
            <p:ph type="title"/>
          </p:nvPr>
        </p:nvSpPr>
        <p:spPr/>
        <p:txBody>
          <a:bodyPr/>
          <a:lstStyle/>
          <a:p>
            <a:r>
              <a:rPr lang="en-US" dirty="0"/>
              <a:t>Multivariate splits</a:t>
            </a:r>
          </a:p>
        </p:txBody>
      </p:sp>
      <p:sp>
        <p:nvSpPr>
          <p:cNvPr id="3" name="Content Placeholder 2">
            <a:extLst>
              <a:ext uri="{FF2B5EF4-FFF2-40B4-BE49-F238E27FC236}">
                <a16:creationId xmlns:a16="http://schemas.microsoft.com/office/drawing/2014/main" id="{3F820047-58C7-2113-B983-F8382EFC56EC}"/>
              </a:ext>
            </a:extLst>
          </p:cNvPr>
          <p:cNvSpPr>
            <a:spLocks noGrp="1"/>
          </p:cNvSpPr>
          <p:nvPr>
            <p:ph idx="1"/>
          </p:nvPr>
        </p:nvSpPr>
        <p:spPr/>
        <p:txBody>
          <a:bodyPr/>
          <a:lstStyle/>
          <a:p>
            <a:r>
              <a:rPr lang="en-US" dirty="0"/>
              <a:t>Other attribute selection measures consider multivariate splits.</a:t>
            </a:r>
          </a:p>
          <a:p>
            <a:r>
              <a:rPr lang="en-US" dirty="0"/>
              <a:t>The CART system, for example, can find multivariate splits based on a linear combination of attributes are created based on the existing ones. (Attribute construction was also discussed in Chapter 3, as a form of data transformation). These other measures mentioned here are beyond the scope of this book. Additional references are given in the bibliographic notes at the end of this chapter (Section 8.9)</a:t>
            </a:r>
          </a:p>
        </p:txBody>
      </p:sp>
    </p:spTree>
    <p:extLst>
      <p:ext uri="{BB962C8B-B14F-4D97-AF65-F5344CB8AC3E}">
        <p14:creationId xmlns:p14="http://schemas.microsoft.com/office/powerpoint/2010/main" val="3459885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3F1B-1792-3D15-8779-CF1A39793370}"/>
              </a:ext>
            </a:extLst>
          </p:cNvPr>
          <p:cNvSpPr>
            <a:spLocks noGrp="1"/>
          </p:cNvSpPr>
          <p:nvPr>
            <p:ph type="title"/>
          </p:nvPr>
        </p:nvSpPr>
        <p:spPr/>
        <p:txBody>
          <a:bodyPr/>
          <a:lstStyle/>
          <a:p>
            <a:r>
              <a:rPr lang="en-US" dirty="0"/>
              <a:t>Ch 8.2.3 Tree Pruning</a:t>
            </a:r>
          </a:p>
        </p:txBody>
      </p:sp>
      <p:sp>
        <p:nvSpPr>
          <p:cNvPr id="3" name="Content Placeholder 2">
            <a:extLst>
              <a:ext uri="{FF2B5EF4-FFF2-40B4-BE49-F238E27FC236}">
                <a16:creationId xmlns:a16="http://schemas.microsoft.com/office/drawing/2014/main" id="{99E02194-E31F-70EA-9DDE-44B3ED200741}"/>
              </a:ext>
            </a:extLst>
          </p:cNvPr>
          <p:cNvSpPr>
            <a:spLocks noGrp="1"/>
          </p:cNvSpPr>
          <p:nvPr>
            <p:ph idx="1"/>
          </p:nvPr>
        </p:nvSpPr>
        <p:spPr/>
        <p:txBody>
          <a:bodyPr>
            <a:normAutofit lnSpcReduction="10000"/>
          </a:bodyPr>
          <a:lstStyle/>
          <a:p>
            <a:r>
              <a:rPr lang="en-US" dirty="0"/>
              <a:t>In the </a:t>
            </a:r>
            <a:r>
              <a:rPr lang="en-US" dirty="0" err="1"/>
              <a:t>prepruning</a:t>
            </a:r>
            <a:r>
              <a:rPr lang="en-US" dirty="0"/>
              <a:t> approach, a tree is “pruned” by halting its construction early (e.g., by deciding not to further split or partition the subset of training tuples at a given node). </a:t>
            </a:r>
          </a:p>
          <a:p>
            <a:r>
              <a:rPr lang="en-US" dirty="0"/>
              <a:t>Upon halting, the node becomes a leaf. The leaf may hold the most frequent class among the subset tuples or the probability distribution of those tuples</a:t>
            </a:r>
          </a:p>
          <a:p>
            <a:r>
              <a:rPr lang="en-US" dirty="0"/>
              <a:t>The second and more common approach is </a:t>
            </a:r>
            <a:r>
              <a:rPr lang="en-US" dirty="0" err="1"/>
              <a:t>postpruning</a:t>
            </a:r>
            <a:r>
              <a:rPr lang="en-US" dirty="0"/>
              <a:t>, which removes subtrees from a “fully grown” tree. A subtree at a given node is pruned by removing tis branches and replacing it with a leaf. The leaf is labeled with the most frequent class among the subtree being replaced.</a:t>
            </a:r>
          </a:p>
        </p:txBody>
      </p:sp>
    </p:spTree>
    <p:extLst>
      <p:ext uri="{BB962C8B-B14F-4D97-AF65-F5344CB8AC3E}">
        <p14:creationId xmlns:p14="http://schemas.microsoft.com/office/powerpoint/2010/main" val="3537486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C9B3-5AC9-48AF-0E03-67EB32D60263}"/>
              </a:ext>
            </a:extLst>
          </p:cNvPr>
          <p:cNvSpPr>
            <a:spLocks noGrp="1"/>
          </p:cNvSpPr>
          <p:nvPr>
            <p:ph type="title"/>
          </p:nvPr>
        </p:nvSpPr>
        <p:spPr/>
        <p:txBody>
          <a:bodyPr/>
          <a:lstStyle/>
          <a:p>
            <a:r>
              <a:rPr lang="en-US" dirty="0"/>
              <a:t>8.3 Bayes Classification Methods</a:t>
            </a:r>
          </a:p>
        </p:txBody>
      </p:sp>
      <p:sp>
        <p:nvSpPr>
          <p:cNvPr id="3" name="Content Placeholder 2">
            <a:extLst>
              <a:ext uri="{FF2B5EF4-FFF2-40B4-BE49-F238E27FC236}">
                <a16:creationId xmlns:a16="http://schemas.microsoft.com/office/drawing/2014/main" id="{8AE4DA53-8752-A532-955C-8B1BF8CBC58A}"/>
              </a:ext>
            </a:extLst>
          </p:cNvPr>
          <p:cNvSpPr>
            <a:spLocks noGrp="1"/>
          </p:cNvSpPr>
          <p:nvPr>
            <p:ph idx="1"/>
          </p:nvPr>
        </p:nvSpPr>
        <p:spPr/>
        <p:txBody>
          <a:bodyPr/>
          <a:lstStyle/>
          <a:p>
            <a:r>
              <a:rPr lang="en-US" dirty="0"/>
              <a:t>“What are Bayesian classifiers?” Bayesian classifiers are statistical classifiers. They can predict class membership such as the probability that a given tuple belongs to a particular class</a:t>
            </a:r>
          </a:p>
          <a:p>
            <a:r>
              <a:rPr lang="en-US" dirty="0"/>
              <a:t>Bayesian classification is based on Bayes theorem, described next. Studies comparing classification algorithms have found a simply Bayesian classifier known as the naïve Bayesian classifier to be comparable in performance with decision tree and selected neural network </a:t>
            </a:r>
            <a:r>
              <a:rPr lang="en-US" dirty="0" err="1"/>
              <a:t>classifers</a:t>
            </a:r>
            <a:r>
              <a:rPr lang="en-US" dirty="0"/>
              <a:t>. Bayesian classifiers have also exhibited high accuracy and speed when applied to large databases.</a:t>
            </a:r>
          </a:p>
        </p:txBody>
      </p:sp>
    </p:spTree>
    <p:extLst>
      <p:ext uri="{BB962C8B-B14F-4D97-AF65-F5344CB8AC3E}">
        <p14:creationId xmlns:p14="http://schemas.microsoft.com/office/powerpoint/2010/main" val="277148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D92C-F928-AF78-0E5A-C83ABE4846D1}"/>
              </a:ext>
            </a:extLst>
          </p:cNvPr>
          <p:cNvSpPr>
            <a:spLocks noGrp="1"/>
          </p:cNvSpPr>
          <p:nvPr>
            <p:ph type="title"/>
          </p:nvPr>
        </p:nvSpPr>
        <p:spPr/>
        <p:txBody>
          <a:bodyPr/>
          <a:lstStyle/>
          <a:p>
            <a:r>
              <a:rPr lang="en-US" dirty="0"/>
              <a:t>Bayesian Classifiers</a:t>
            </a:r>
          </a:p>
        </p:txBody>
      </p:sp>
      <p:sp>
        <p:nvSpPr>
          <p:cNvPr id="3" name="Content Placeholder 2">
            <a:extLst>
              <a:ext uri="{FF2B5EF4-FFF2-40B4-BE49-F238E27FC236}">
                <a16:creationId xmlns:a16="http://schemas.microsoft.com/office/drawing/2014/main" id="{9409416F-5250-8CA8-33F8-D50F3F3D95C8}"/>
              </a:ext>
            </a:extLst>
          </p:cNvPr>
          <p:cNvSpPr>
            <a:spLocks noGrp="1"/>
          </p:cNvSpPr>
          <p:nvPr>
            <p:ph idx="1"/>
          </p:nvPr>
        </p:nvSpPr>
        <p:spPr/>
        <p:txBody>
          <a:bodyPr/>
          <a:lstStyle/>
          <a:p>
            <a:r>
              <a:rPr lang="en-US" dirty="0"/>
              <a:t>Naïve Bayesian classifiers assume that the effect of an attribute value on a given class is independent of the values of the other attributes. This assumption is called class-conditional independence. It is made to simplify the computations involved and, in this sense is considered “naïve”.</a:t>
            </a:r>
          </a:p>
          <a:p>
            <a:endParaRPr lang="en-US" dirty="0"/>
          </a:p>
        </p:txBody>
      </p:sp>
    </p:spTree>
    <p:extLst>
      <p:ext uri="{BB962C8B-B14F-4D97-AF65-F5344CB8AC3E}">
        <p14:creationId xmlns:p14="http://schemas.microsoft.com/office/powerpoint/2010/main" val="260858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98DF-5DEC-F2EC-453D-8E5E2D7BED09}"/>
              </a:ext>
            </a:extLst>
          </p:cNvPr>
          <p:cNvSpPr>
            <a:spLocks noGrp="1"/>
          </p:cNvSpPr>
          <p:nvPr>
            <p:ph type="title"/>
          </p:nvPr>
        </p:nvSpPr>
        <p:spPr/>
        <p:txBody>
          <a:bodyPr/>
          <a:lstStyle/>
          <a:p>
            <a:r>
              <a:rPr lang="en-US" dirty="0"/>
              <a:t>Learning Step (or training phase)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4A3615-3536-CA2E-3F4B-C2076206EA29}"/>
                  </a:ext>
                </a:extLst>
              </p:cNvPr>
              <p:cNvSpPr>
                <a:spLocks noGrp="1"/>
              </p:cNvSpPr>
              <p:nvPr>
                <p:ph idx="1"/>
              </p:nvPr>
            </p:nvSpPr>
            <p:spPr/>
            <p:txBody>
              <a:bodyPr>
                <a:normAutofit fontScale="92500" lnSpcReduction="20000"/>
              </a:bodyPr>
              <a:lstStyle/>
              <a:p>
                <a:r>
                  <a:rPr lang="en-US" dirty="0"/>
                  <a:t>The first step, a classifier is built describing a predetermined set of data classes or concepts. This is called the learning step (or training phase), where a classification algorithm builds the classifier by analyzing or “learning from” a training set made up of database tuples and their associated labels. A tuple X, is represented by an n-dimensional attribute vector, X=(</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𝑛</m:t>
                        </m:r>
                      </m:sub>
                    </m:sSub>
                  </m:oMath>
                </a14:m>
                <a:r>
                  <a:rPr lang="en-US" dirty="0"/>
                  <a:t>), depicting n measurements made on the tuple from n database attributes, respectively,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𝑛</m:t>
                        </m:r>
                      </m:sub>
                    </m:sSub>
                  </m:oMath>
                </a14:m>
                <a:r>
                  <a:rPr lang="en-US" dirty="0"/>
                  <a:t>), Each tuple, X is assumed to belong to a predefined class as determined by another database attribute called the class label attribute. The class label attribute is discrete-valued and unordered. It is categorical (or nominal) in that each value serves as a category or class. The individual tuples making up the training set are referred to as training tuples and are randomly sampled from the database under analysis. For context of classification, data tuples can be referred to as samples, examples, instances, data points, or objects.  </a:t>
                </a:r>
              </a:p>
              <a:p>
                <a:endParaRPr lang="en-US" dirty="0"/>
              </a:p>
            </p:txBody>
          </p:sp>
        </mc:Choice>
        <mc:Fallback>
          <p:sp>
            <p:nvSpPr>
              <p:cNvPr id="3" name="Content Placeholder 2">
                <a:extLst>
                  <a:ext uri="{FF2B5EF4-FFF2-40B4-BE49-F238E27FC236}">
                    <a16:creationId xmlns:a16="http://schemas.microsoft.com/office/drawing/2014/main" id="{6F4A3615-3536-CA2E-3F4B-C2076206EA29}"/>
                  </a:ext>
                </a:extLst>
              </p:cNvPr>
              <p:cNvSpPr>
                <a:spLocks noGrp="1" noRot="1" noChangeAspect="1" noMove="1" noResize="1" noEditPoints="1" noAdjustHandles="1" noChangeArrowheads="1" noChangeShapeType="1" noTextEdit="1"/>
              </p:cNvSpPr>
              <p:nvPr>
                <p:ph idx="1"/>
              </p:nvPr>
            </p:nvSpPr>
            <p:spPr>
              <a:blipFill>
                <a:blip r:embed="rId2"/>
                <a:stretch>
                  <a:fillRect l="-928" t="-3501" r="-1623" b="-1821"/>
                </a:stretch>
              </a:blipFill>
            </p:spPr>
            <p:txBody>
              <a:bodyPr/>
              <a:lstStyle/>
              <a:p>
                <a:r>
                  <a:rPr lang="en-US">
                    <a:noFill/>
                  </a:rPr>
                  <a:t> </a:t>
                </a:r>
              </a:p>
            </p:txBody>
          </p:sp>
        </mc:Fallback>
      </mc:AlternateContent>
    </p:spTree>
    <p:extLst>
      <p:ext uri="{BB962C8B-B14F-4D97-AF65-F5344CB8AC3E}">
        <p14:creationId xmlns:p14="http://schemas.microsoft.com/office/powerpoint/2010/main" val="637603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08A9-0E7D-6682-D5FB-5094A8D6B881}"/>
              </a:ext>
            </a:extLst>
          </p:cNvPr>
          <p:cNvSpPr>
            <a:spLocks noGrp="1"/>
          </p:cNvSpPr>
          <p:nvPr>
            <p:ph type="title"/>
          </p:nvPr>
        </p:nvSpPr>
        <p:spPr/>
        <p:txBody>
          <a:bodyPr/>
          <a:lstStyle/>
          <a:p>
            <a:r>
              <a:rPr lang="en-US" dirty="0"/>
              <a:t>Ch 8.3.1 Bayes’ Theorem</a:t>
            </a:r>
          </a:p>
        </p:txBody>
      </p:sp>
      <p:sp>
        <p:nvSpPr>
          <p:cNvPr id="3" name="Content Placeholder 2">
            <a:extLst>
              <a:ext uri="{FF2B5EF4-FFF2-40B4-BE49-F238E27FC236}">
                <a16:creationId xmlns:a16="http://schemas.microsoft.com/office/drawing/2014/main" id="{F36133F8-5157-696B-F59E-3025C5536D21}"/>
              </a:ext>
            </a:extLst>
          </p:cNvPr>
          <p:cNvSpPr>
            <a:spLocks noGrp="1"/>
          </p:cNvSpPr>
          <p:nvPr>
            <p:ph idx="1"/>
          </p:nvPr>
        </p:nvSpPr>
        <p:spPr/>
        <p:txBody>
          <a:bodyPr/>
          <a:lstStyle/>
          <a:p>
            <a:r>
              <a:rPr lang="en-US" dirty="0"/>
              <a:t>Thomas Bayes, a nonconformist English clergyman who did early work in probability and decision theory during the 18</a:t>
            </a:r>
            <a:r>
              <a:rPr lang="en-US" baseline="30000" dirty="0"/>
              <a:t>th</a:t>
            </a:r>
            <a:r>
              <a:rPr lang="en-US" dirty="0"/>
              <a:t> century. Let X be a data tuple. In Bayesian terms, X is considered “evidence”. As usual, it is described by measurements made on a set of n-attributes. Let H be some hypothesis such as that the data tuple X belongs to a specified class C. For classification problems, we want to determine P(H|X), the probability that the hypothesis H holds given the “evidence” or observed data tuple X. In other words, we are looking for the probability that tuple X belongs to class C, given that we know the attribute description of X.</a:t>
            </a:r>
          </a:p>
        </p:txBody>
      </p:sp>
    </p:spTree>
    <p:extLst>
      <p:ext uri="{BB962C8B-B14F-4D97-AF65-F5344CB8AC3E}">
        <p14:creationId xmlns:p14="http://schemas.microsoft.com/office/powerpoint/2010/main" val="4271932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721C-D97A-5C4D-3D9F-341C6F953A34}"/>
              </a:ext>
            </a:extLst>
          </p:cNvPr>
          <p:cNvSpPr>
            <a:spLocks noGrp="1"/>
          </p:cNvSpPr>
          <p:nvPr>
            <p:ph type="title"/>
          </p:nvPr>
        </p:nvSpPr>
        <p:spPr/>
        <p:txBody>
          <a:bodyPr/>
          <a:lstStyle/>
          <a:p>
            <a:r>
              <a:rPr lang="en-US" dirty="0"/>
              <a:t>Posterior probability</a:t>
            </a:r>
          </a:p>
        </p:txBody>
      </p:sp>
      <p:sp>
        <p:nvSpPr>
          <p:cNvPr id="3" name="Content Placeholder 2">
            <a:extLst>
              <a:ext uri="{FF2B5EF4-FFF2-40B4-BE49-F238E27FC236}">
                <a16:creationId xmlns:a16="http://schemas.microsoft.com/office/drawing/2014/main" id="{0ABB694F-ED60-8012-02A3-D373CC47A6EF}"/>
              </a:ext>
            </a:extLst>
          </p:cNvPr>
          <p:cNvSpPr>
            <a:spLocks noGrp="1"/>
          </p:cNvSpPr>
          <p:nvPr>
            <p:ph idx="1"/>
          </p:nvPr>
        </p:nvSpPr>
        <p:spPr/>
        <p:txBody>
          <a:bodyPr/>
          <a:lstStyle/>
          <a:p>
            <a:r>
              <a:rPr lang="en-US" dirty="0"/>
              <a:t>P(H|X) is the posterior probability, or a posteriori probability of H conditioned on X. For example, suppose our world of data tuples is confined to customers described by the attributes age and income, respectively, and that X is a 35-year-old customer with an income of $40,000. Suppose that H is the hypothesis that our customer will buy a computer. Then P(H|X) reflects the probability that customer X will buy a computer given that we know the customers age and income</a:t>
            </a:r>
          </a:p>
        </p:txBody>
      </p:sp>
    </p:spTree>
    <p:extLst>
      <p:ext uri="{BB962C8B-B14F-4D97-AF65-F5344CB8AC3E}">
        <p14:creationId xmlns:p14="http://schemas.microsoft.com/office/powerpoint/2010/main" val="2499839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370B-A689-1486-104A-47C6D7BDDFDF}"/>
              </a:ext>
            </a:extLst>
          </p:cNvPr>
          <p:cNvSpPr>
            <a:spLocks noGrp="1"/>
          </p:cNvSpPr>
          <p:nvPr>
            <p:ph type="title"/>
          </p:nvPr>
        </p:nvSpPr>
        <p:spPr/>
        <p:txBody>
          <a:bodyPr/>
          <a:lstStyle/>
          <a:p>
            <a:r>
              <a:rPr lang="en-US" dirty="0"/>
              <a:t>Prior </a:t>
            </a:r>
            <a:r>
              <a:rPr lang="en-US" dirty="0" err="1"/>
              <a:t>porbability</a:t>
            </a:r>
            <a:endParaRPr lang="en-US" dirty="0"/>
          </a:p>
        </p:txBody>
      </p:sp>
      <p:sp>
        <p:nvSpPr>
          <p:cNvPr id="3" name="Content Placeholder 2">
            <a:extLst>
              <a:ext uri="{FF2B5EF4-FFF2-40B4-BE49-F238E27FC236}">
                <a16:creationId xmlns:a16="http://schemas.microsoft.com/office/drawing/2014/main" id="{EF0DD78D-E7C5-41D5-271A-9154D9F674E3}"/>
              </a:ext>
            </a:extLst>
          </p:cNvPr>
          <p:cNvSpPr>
            <a:spLocks noGrp="1"/>
          </p:cNvSpPr>
          <p:nvPr>
            <p:ph idx="1"/>
          </p:nvPr>
        </p:nvSpPr>
        <p:spPr/>
        <p:txBody>
          <a:bodyPr>
            <a:normAutofit fontScale="92500" lnSpcReduction="10000"/>
          </a:bodyPr>
          <a:lstStyle/>
          <a:p>
            <a:r>
              <a:rPr lang="en-US" dirty="0"/>
              <a:t>In contrast P(H) is the prior probability, or a priori probability, of H. </a:t>
            </a:r>
          </a:p>
          <a:p>
            <a:r>
              <a:rPr lang="en-US" dirty="0"/>
              <a:t>For our example, this is the probability that any given customer will buy a computer, regardless of age, income, or any other information, for that matter. The posterior probability P(H|X), is based on more information (e.g. customer information) than the prior probability P(H), which is independent of X</a:t>
            </a:r>
          </a:p>
          <a:p>
            <a:r>
              <a:rPr lang="en-US" dirty="0"/>
              <a:t>Similarly, P(X|H) is the posterior probability of X conditioned on H. That is, it is the probability that a customer X, is 35 years old and earns $40,000, given that we know the customer will buy a computer</a:t>
            </a:r>
          </a:p>
          <a:p>
            <a:r>
              <a:rPr lang="en-US" dirty="0"/>
              <a:t>P(X) is the prior probability of X. Using our example, it is the probability that a person from our set of customers is 35 years old and earns $40,000.</a:t>
            </a:r>
          </a:p>
          <a:p>
            <a:endParaRPr lang="en-US" dirty="0"/>
          </a:p>
        </p:txBody>
      </p:sp>
    </p:spTree>
    <p:extLst>
      <p:ext uri="{BB962C8B-B14F-4D97-AF65-F5344CB8AC3E}">
        <p14:creationId xmlns:p14="http://schemas.microsoft.com/office/powerpoint/2010/main" val="1192963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19D1-3B3A-14A8-545E-33A004F0EE63}"/>
              </a:ext>
            </a:extLst>
          </p:cNvPr>
          <p:cNvSpPr>
            <a:spLocks noGrp="1"/>
          </p:cNvSpPr>
          <p:nvPr>
            <p:ph type="title"/>
          </p:nvPr>
        </p:nvSpPr>
        <p:spPr/>
        <p:txBody>
          <a:bodyPr/>
          <a:lstStyle/>
          <a:p>
            <a:r>
              <a:rPr lang="en-US" dirty="0"/>
              <a:t>Bayes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6B2C8C-348F-0F96-4F49-9E4B649BBB46}"/>
                  </a:ext>
                </a:extLst>
              </p:cNvPr>
              <p:cNvSpPr>
                <a:spLocks noGrp="1"/>
              </p:cNvSpPr>
              <p:nvPr>
                <p:ph idx="1"/>
              </p:nvPr>
            </p:nvSpPr>
            <p:spPr/>
            <p:txBody>
              <a:bodyPr/>
              <a:lstStyle/>
              <a:p>
                <a:r>
                  <a:rPr lang="en-US" dirty="0"/>
                  <a:t>Bayes’ theorem is useful in that it provides a way of calculating the posterior probability, P(H|X) from P(H), P(X|H), and P(X).</a:t>
                </a:r>
              </a:p>
              <a:p>
                <a:r>
                  <a:rPr lang="en-US" dirty="0"/>
                  <a:t>Bayes theorem is </a:t>
                </a:r>
              </a:p>
              <a:p>
                <a:r>
                  <a:rPr lang="en-US" dirty="0"/>
                  <a:t>P(H|X)=</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𝐻</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a14:m>
                <a:endParaRPr lang="en-US" dirty="0"/>
              </a:p>
              <a:p>
                <a:endParaRPr lang="en-US" dirty="0"/>
              </a:p>
            </p:txBody>
          </p:sp>
        </mc:Choice>
        <mc:Fallback>
          <p:sp>
            <p:nvSpPr>
              <p:cNvPr id="3" name="Content Placeholder 2">
                <a:extLst>
                  <a:ext uri="{FF2B5EF4-FFF2-40B4-BE49-F238E27FC236}">
                    <a16:creationId xmlns:a16="http://schemas.microsoft.com/office/drawing/2014/main" id="{996B2C8C-348F-0F96-4F49-9E4B649BBB46}"/>
                  </a:ext>
                </a:extLst>
              </p:cNvPr>
              <p:cNvSpPr>
                <a:spLocks noGrp="1" noRot="1" noChangeAspect="1" noMove="1" noResize="1" noEditPoints="1" noAdjustHandles="1" noChangeArrowheads="1" noChangeShapeType="1" noTextEdit="1"/>
              </p:cNvSpPr>
              <p:nvPr>
                <p:ph idx="1"/>
              </p:nvPr>
            </p:nvSpPr>
            <p:spPr>
              <a:blipFill>
                <a:blip r:embed="rId2"/>
                <a:stretch>
                  <a:fillRect l="-1043" t="-2381" r="-1565"/>
                </a:stretch>
              </a:blipFill>
            </p:spPr>
            <p:txBody>
              <a:bodyPr/>
              <a:lstStyle/>
              <a:p>
                <a:r>
                  <a:rPr lang="en-US">
                    <a:noFill/>
                  </a:rPr>
                  <a:t> </a:t>
                </a:r>
              </a:p>
            </p:txBody>
          </p:sp>
        </mc:Fallback>
      </mc:AlternateContent>
    </p:spTree>
    <p:extLst>
      <p:ext uri="{BB962C8B-B14F-4D97-AF65-F5344CB8AC3E}">
        <p14:creationId xmlns:p14="http://schemas.microsoft.com/office/powerpoint/2010/main" val="2601647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2E6A-AF47-4B3F-4050-A905F031CC9D}"/>
              </a:ext>
            </a:extLst>
          </p:cNvPr>
          <p:cNvSpPr>
            <a:spLocks noGrp="1"/>
          </p:cNvSpPr>
          <p:nvPr>
            <p:ph type="title"/>
          </p:nvPr>
        </p:nvSpPr>
        <p:spPr/>
        <p:txBody>
          <a:bodyPr/>
          <a:lstStyle/>
          <a:p>
            <a:r>
              <a:rPr lang="en-US" dirty="0"/>
              <a:t>Ch 8.3.2 Naïve Bayesian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A3ABD1-275C-18C6-2E32-4C8D26BA1BBC}"/>
                  </a:ext>
                </a:extLst>
              </p:cNvPr>
              <p:cNvSpPr>
                <a:spLocks noGrp="1"/>
              </p:cNvSpPr>
              <p:nvPr>
                <p:ph idx="1"/>
              </p:nvPr>
            </p:nvSpPr>
            <p:spPr/>
            <p:txBody>
              <a:bodyPr>
                <a:normAutofit fontScale="92500" lnSpcReduction="20000"/>
              </a:bodyPr>
              <a:lstStyle/>
              <a:p>
                <a:r>
                  <a:rPr lang="en-US" dirty="0"/>
                  <a:t>The Naïve Bayesian Classifier, or simple Bayesian classifier works like this:</a:t>
                </a:r>
              </a:p>
              <a:p>
                <a:pPr marL="514350" indent="-514350">
                  <a:buAutoNum type="arabicPeriod"/>
                </a:pPr>
                <a:r>
                  <a:rPr lang="en-US" dirty="0"/>
                  <a:t>Let D be a training set of tuples and their associated class labels. As usual, each tuple is represented by an n-dimensional attribute vector, X=(x1, x2,…,</a:t>
                </a:r>
                <a:r>
                  <a:rPr lang="en-US" dirty="0" err="1"/>
                  <a:t>xn</a:t>
                </a:r>
                <a:r>
                  <a:rPr lang="en-US" dirty="0"/>
                  <a:t>), depicting n measurements made on the tuple from n attributes, respectively, A1, A2,…,An</a:t>
                </a:r>
              </a:p>
              <a:p>
                <a:pPr marL="514350" indent="-514350">
                  <a:buAutoNum type="arabicPeriod"/>
                </a:pPr>
                <a:r>
                  <a:rPr lang="en-US" dirty="0"/>
                  <a:t>Suppose that there are m classes, C1, C2,…,Cm. Given a tuple, X, the classifier will predict that X belongs to the class having the highest posterior probability, conditioned on X. That is, the naïve Bayesian Classifier predicts that tuple X belongs to the class Ci if and only if</a:t>
                </a:r>
              </a:p>
              <a:p>
                <a:pPr marL="0" indent="0">
                  <a:buNone/>
                </a:pPr>
                <a:r>
                  <a:rPr lang="en-US" dirty="0"/>
                  <a:t>	P(</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d>
                      <m:dPr>
                        <m:beg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&gt;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e>
                      <m:e>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oMath>
                </a14:m>
                <a:r>
                  <a:rPr lang="en-US" dirty="0"/>
                  <a:t>m, j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a:t>
                </a:r>
              </a:p>
              <a:p>
                <a:pPr marL="0" indent="0">
                  <a:buNone/>
                </a:pPr>
                <a:r>
                  <a:rPr lang="en-US" dirty="0"/>
                  <a:t>Thus we maximize P(</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d>
                      <m:dPr>
                        <m:beg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0" smtClean="0">
                        <a:latin typeface="Cambria Math" panose="02040503050406030204" pitchFamily="18" charset="0"/>
                      </a:rPr>
                      <m:t>. </m:t>
                    </m:r>
                  </m:oMath>
                </a14:m>
                <a:r>
                  <a:rPr lang="en-US" dirty="0"/>
                  <a:t>The class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for which P(</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is maximized is called the maximum posteriori hypothesis. </a:t>
                </a:r>
              </a:p>
              <a:p>
                <a:pPr marL="0" indent="0">
                  <a:buNone/>
                </a:pPr>
                <a:endParaRPr lang="en-US" dirty="0"/>
              </a:p>
            </p:txBody>
          </p:sp>
        </mc:Choice>
        <mc:Fallback>
          <p:sp>
            <p:nvSpPr>
              <p:cNvPr id="3" name="Content Placeholder 2">
                <a:extLst>
                  <a:ext uri="{FF2B5EF4-FFF2-40B4-BE49-F238E27FC236}">
                    <a16:creationId xmlns:a16="http://schemas.microsoft.com/office/drawing/2014/main" id="{79A3ABD1-275C-18C6-2E32-4C8D26BA1BBC}"/>
                  </a:ext>
                </a:extLst>
              </p:cNvPr>
              <p:cNvSpPr>
                <a:spLocks noGrp="1" noRot="1" noChangeAspect="1" noMove="1" noResize="1" noEditPoints="1" noAdjustHandles="1" noChangeArrowheads="1" noChangeShapeType="1" noTextEdit="1"/>
              </p:cNvSpPr>
              <p:nvPr>
                <p:ph idx="1"/>
              </p:nvPr>
            </p:nvSpPr>
            <p:spPr>
              <a:blipFill>
                <a:blip r:embed="rId2"/>
                <a:stretch>
                  <a:fillRect l="-1101" t="-3501" r="-1507" b="-1681"/>
                </a:stretch>
              </a:blipFill>
            </p:spPr>
            <p:txBody>
              <a:bodyPr/>
              <a:lstStyle/>
              <a:p>
                <a:r>
                  <a:rPr lang="en-US">
                    <a:noFill/>
                  </a:rPr>
                  <a:t> </a:t>
                </a:r>
              </a:p>
            </p:txBody>
          </p:sp>
        </mc:Fallback>
      </mc:AlternateContent>
    </p:spTree>
    <p:extLst>
      <p:ext uri="{BB962C8B-B14F-4D97-AF65-F5344CB8AC3E}">
        <p14:creationId xmlns:p14="http://schemas.microsoft.com/office/powerpoint/2010/main" val="121839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2CFE-E0FC-8526-9794-1CEE2C3ACA18}"/>
              </a:ext>
            </a:extLst>
          </p:cNvPr>
          <p:cNvSpPr>
            <a:spLocks noGrp="1"/>
          </p:cNvSpPr>
          <p:nvPr>
            <p:ph type="title"/>
          </p:nvPr>
        </p:nvSpPr>
        <p:spPr/>
        <p:txBody>
          <a:bodyPr/>
          <a:lstStyle/>
          <a:p>
            <a:r>
              <a:rPr lang="en-US" dirty="0"/>
              <a:t>Bayes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ABC6B1-84BE-4906-26EF-8652B4ED1925}"/>
                  </a:ext>
                </a:extLst>
              </p:cNvPr>
              <p:cNvSpPr>
                <a:spLocks noGrp="1"/>
              </p:cNvSpPr>
              <p:nvPr>
                <p:ph idx="1"/>
              </p:nvPr>
            </p:nvSpPr>
            <p:spPr/>
            <p:txBody>
              <a:bodyPr>
                <a:noAutofit/>
              </a:bodyPr>
              <a:lstStyle/>
              <a:p>
                <a:r>
                  <a:rPr lang="en-US" sz="4000" dirty="0"/>
                  <a:t>P(</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𝐶</m:t>
                        </m:r>
                      </m:e>
                      <m:sub>
                        <m:r>
                          <a:rPr lang="en-US" sz="4000" b="0" i="1" smtClean="0">
                            <a:latin typeface="Cambria Math" panose="02040503050406030204" pitchFamily="18" charset="0"/>
                          </a:rPr>
                          <m:t>𝑖</m:t>
                        </m:r>
                      </m:sub>
                    </m:sSub>
                    <m:d>
                      <m:dPr>
                        <m:beg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𝑋</m:t>
                        </m:r>
                      </m:e>
                    </m:d>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𝑃</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𝑋</m:t>
                            </m:r>
                          </m:e>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𝐶</m:t>
                                </m:r>
                              </m:e>
                              <m:sub>
                                <m:r>
                                  <a:rPr lang="en-US" sz="4000" b="0" i="1" smtClean="0">
                                    <a:latin typeface="Cambria Math" panose="02040503050406030204" pitchFamily="18" charset="0"/>
                                  </a:rPr>
                                  <m:t>𝑖</m:t>
                                </m:r>
                              </m:sub>
                            </m:sSub>
                          </m:e>
                        </m:d>
                        <m:r>
                          <a:rPr lang="en-US" sz="4000" b="0" i="1" smtClean="0">
                            <a:latin typeface="Cambria Math" panose="02040503050406030204" pitchFamily="18" charset="0"/>
                          </a:rPr>
                          <m:t>𝑃</m:t>
                        </m:r>
                        <m:r>
                          <a:rPr lang="en-US" sz="4000" b="0" i="1" smtClean="0">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𝐶</m:t>
                            </m:r>
                          </m:e>
                          <m:sub>
                            <m:r>
                              <a:rPr lang="en-US" sz="4000" b="0" i="1" smtClean="0">
                                <a:latin typeface="Cambria Math" panose="02040503050406030204" pitchFamily="18" charset="0"/>
                              </a:rPr>
                              <m:t>𝑖</m:t>
                            </m:r>
                          </m:sub>
                        </m:sSub>
                        <m:r>
                          <a:rPr lang="en-US" sz="4000" b="0" i="1" smtClean="0">
                            <a:latin typeface="Cambria Math" panose="02040503050406030204" pitchFamily="18" charset="0"/>
                          </a:rPr>
                          <m:t>)</m:t>
                        </m:r>
                      </m:num>
                      <m:den>
                        <m:r>
                          <a:rPr lang="en-US" sz="4000" b="0" i="1" smtClean="0">
                            <a:latin typeface="Cambria Math" panose="02040503050406030204" pitchFamily="18" charset="0"/>
                          </a:rPr>
                          <m:t>𝑃</m:t>
                        </m:r>
                        <m:r>
                          <a:rPr lang="en-US" sz="4000" b="0" i="1" smtClean="0">
                            <a:latin typeface="Cambria Math" panose="02040503050406030204" pitchFamily="18" charset="0"/>
                          </a:rPr>
                          <m:t>(</m:t>
                        </m:r>
                        <m:r>
                          <a:rPr lang="en-US" sz="4000" b="0" i="1" smtClean="0">
                            <a:latin typeface="Cambria Math" panose="02040503050406030204" pitchFamily="18" charset="0"/>
                          </a:rPr>
                          <m:t>𝑋</m:t>
                        </m:r>
                        <m:r>
                          <a:rPr lang="en-US" sz="4000" b="0" i="1" smtClean="0">
                            <a:latin typeface="Cambria Math" panose="02040503050406030204" pitchFamily="18" charset="0"/>
                          </a:rPr>
                          <m:t>)</m:t>
                        </m:r>
                      </m:den>
                    </m:f>
                  </m:oMath>
                </a14:m>
                <a:r>
                  <a:rPr lang="en-US" sz="4000" dirty="0"/>
                  <a:t>		(8.11)</a:t>
                </a:r>
              </a:p>
              <a:p>
                <a:pPr marL="0" indent="0">
                  <a:buNone/>
                </a:pPr>
                <a:r>
                  <a:rPr lang="en-US" sz="4000" dirty="0"/>
                  <a:t>3. As P(X) is constant for all classes, only P(X| </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𝐶</m:t>
                        </m:r>
                      </m:e>
                      <m:sub>
                        <m:r>
                          <a:rPr lang="en-US" sz="4000" b="0" i="1" smtClean="0">
                            <a:latin typeface="Cambria Math" panose="02040503050406030204" pitchFamily="18" charset="0"/>
                          </a:rPr>
                          <m:t>𝑖</m:t>
                        </m:r>
                      </m:sub>
                    </m:sSub>
                    <m:r>
                      <a:rPr lang="en-US" sz="4000" b="0" i="1" smtClean="0">
                        <a:latin typeface="Cambria Math" panose="02040503050406030204" pitchFamily="18" charset="0"/>
                      </a:rPr>
                      <m:t>)</m:t>
                    </m:r>
                    <m:r>
                      <a:rPr lang="en-US" sz="4000" b="0" i="1" smtClean="0">
                        <a:latin typeface="Cambria Math" panose="02040503050406030204" pitchFamily="18" charset="0"/>
                      </a:rPr>
                      <m:t>𝑃</m:t>
                    </m:r>
                    <m:d>
                      <m:dPr>
                        <m:ctrlPr>
                          <a:rPr lang="en-US" sz="4000" b="0" i="1" smtClean="0">
                            <a:latin typeface="Cambria Math" panose="02040503050406030204" pitchFamily="18" charset="0"/>
                          </a:rPr>
                        </m:ctrlPr>
                      </m:dP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𝐶</m:t>
                            </m:r>
                          </m:e>
                          <m:sub>
                            <m:r>
                              <a:rPr lang="en-US" sz="4000" b="0" i="1" smtClean="0">
                                <a:latin typeface="Cambria Math" panose="02040503050406030204" pitchFamily="18" charset="0"/>
                              </a:rPr>
                              <m:t>𝑖</m:t>
                            </m:r>
                          </m:sub>
                        </m:sSub>
                      </m:e>
                    </m:d>
                    <m:r>
                      <a:rPr lang="en-US" sz="4000" b="0" i="1" smtClean="0">
                        <a:latin typeface="Cambria Math" panose="02040503050406030204" pitchFamily="18" charset="0"/>
                      </a:rPr>
                      <m:t> </m:t>
                    </m:r>
                    <m:r>
                      <a:rPr lang="en-US" sz="4000" b="0" i="1" smtClean="0">
                        <a:latin typeface="Cambria Math" panose="02040503050406030204" pitchFamily="18" charset="0"/>
                      </a:rPr>
                      <m:t>𝑛𝑒𝑒𝑑𝑠</m:t>
                    </m:r>
                    <m:r>
                      <a:rPr lang="en-US" sz="4000" b="0" i="1" smtClean="0">
                        <a:latin typeface="Cambria Math" panose="02040503050406030204" pitchFamily="18" charset="0"/>
                      </a:rPr>
                      <m:t> </m:t>
                    </m:r>
                    <m:r>
                      <a:rPr lang="en-US" sz="4000" b="0" i="1" smtClean="0">
                        <a:latin typeface="Cambria Math" panose="02040503050406030204" pitchFamily="18" charset="0"/>
                      </a:rPr>
                      <m:t>𝑡𝑜</m:t>
                    </m:r>
                    <m:r>
                      <a:rPr lang="en-US" sz="4000" b="0" i="1" smtClean="0">
                        <a:latin typeface="Cambria Math" panose="02040503050406030204" pitchFamily="18" charset="0"/>
                      </a:rPr>
                      <m:t> </m:t>
                    </m:r>
                  </m:oMath>
                </a14:m>
                <a:r>
                  <a:rPr lang="en-US" sz="4000" dirty="0"/>
                  <a:t>be maximized. If the class prior probabilities are not known, then it is commonly assumed that the classes are equally likely, that is, P(</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𝐶</m:t>
                        </m:r>
                      </m:e>
                      <m:sub>
                        <m:r>
                          <a:rPr lang="en-US" sz="4000" b="0" i="1" smtClean="0">
                            <a:latin typeface="Cambria Math" panose="02040503050406030204" pitchFamily="18" charset="0"/>
                          </a:rPr>
                          <m:t>𝑖</m:t>
                        </m:r>
                      </m:sub>
                    </m:sSub>
                    <m:r>
                      <a:rPr lang="en-US" sz="4000" b="0" i="1" smtClean="0">
                        <a:latin typeface="Cambria Math" panose="02040503050406030204" pitchFamily="18" charset="0"/>
                      </a:rPr>
                      <m:t>)</m:t>
                    </m:r>
                  </m:oMath>
                </a14:m>
                <a:r>
                  <a:rPr lang="en-US" sz="4000" dirty="0"/>
                  <a:t>=| </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𝐶</m:t>
                        </m:r>
                      </m:e>
                      <m:sub>
                        <m:r>
                          <a:rPr lang="en-US" sz="4000" b="0" i="1" smtClean="0">
                            <a:latin typeface="Cambria Math" panose="02040503050406030204" pitchFamily="18" charset="0"/>
                          </a:rPr>
                          <m:t>𝑖</m:t>
                        </m:r>
                        <m:r>
                          <a:rPr lang="en-US" sz="4000" b="0" i="1" smtClean="0">
                            <a:latin typeface="Cambria Math" panose="02040503050406030204" pitchFamily="18" charset="0"/>
                          </a:rPr>
                          <m:t>, </m:t>
                        </m:r>
                        <m:r>
                          <a:rPr lang="en-US" sz="4000" b="0" i="1" smtClean="0">
                            <a:latin typeface="Cambria Math" panose="02040503050406030204" pitchFamily="18" charset="0"/>
                          </a:rPr>
                          <m:t>𝐷</m:t>
                        </m:r>
                      </m:sub>
                    </m:sSub>
                    <m:r>
                      <a:rPr lang="en-US" sz="4000" b="0" i="1" smtClean="0">
                        <a:latin typeface="Cambria Math" panose="02040503050406030204" pitchFamily="18" charset="0"/>
                      </a:rPr>
                      <m:t>|/|</m:t>
                    </m:r>
                    <m:r>
                      <a:rPr lang="en-US" sz="4000" b="0" i="1" smtClean="0">
                        <a:latin typeface="Cambria Math" panose="02040503050406030204" pitchFamily="18" charset="0"/>
                      </a:rPr>
                      <m:t>𝐷</m:t>
                    </m:r>
                    <m:r>
                      <a:rPr lang="en-US" sz="4000" b="0" i="1" smtClean="0">
                        <a:latin typeface="Cambria Math" panose="02040503050406030204" pitchFamily="18" charset="0"/>
                      </a:rPr>
                      <m:t>|</m:t>
                    </m:r>
                  </m:oMath>
                </a14:m>
                <a:r>
                  <a:rPr lang="en-US" sz="4000" dirty="0"/>
                  <a:t>, where | </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𝐶</m:t>
                        </m:r>
                      </m:e>
                      <m:sub>
                        <m:r>
                          <a:rPr lang="en-US" sz="4000" b="0" i="1" smtClean="0">
                            <a:latin typeface="Cambria Math" panose="02040503050406030204" pitchFamily="18" charset="0"/>
                          </a:rPr>
                          <m:t>𝑖</m:t>
                        </m:r>
                        <m:r>
                          <a:rPr lang="en-US" sz="4000" b="0" i="1" smtClean="0">
                            <a:latin typeface="Cambria Math" panose="02040503050406030204" pitchFamily="18" charset="0"/>
                          </a:rPr>
                          <m:t>, </m:t>
                        </m:r>
                        <m:r>
                          <a:rPr lang="en-US" sz="4000" b="0" i="1" smtClean="0">
                            <a:latin typeface="Cambria Math" panose="02040503050406030204" pitchFamily="18" charset="0"/>
                          </a:rPr>
                          <m:t>𝐷</m:t>
                        </m:r>
                      </m:sub>
                    </m:sSub>
                  </m:oMath>
                </a14:m>
                <a:r>
                  <a:rPr lang="en-US" sz="4000" dirty="0"/>
                  <a:t>| is the number of training tuples of class </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𝐶</m:t>
                        </m:r>
                      </m:e>
                      <m:sub>
                        <m:r>
                          <a:rPr lang="en-US" sz="4000" b="0" i="1" smtClean="0">
                            <a:latin typeface="Cambria Math" panose="02040503050406030204" pitchFamily="18" charset="0"/>
                          </a:rPr>
                          <m:t>𝑖</m:t>
                        </m:r>
                      </m:sub>
                    </m:sSub>
                  </m:oMath>
                </a14:m>
                <a:r>
                  <a:rPr lang="en-US" sz="4000" dirty="0"/>
                  <a:t> in D.</a:t>
                </a:r>
              </a:p>
            </p:txBody>
          </p:sp>
        </mc:Choice>
        <mc:Fallback>
          <p:sp>
            <p:nvSpPr>
              <p:cNvPr id="3" name="Content Placeholder 2">
                <a:extLst>
                  <a:ext uri="{FF2B5EF4-FFF2-40B4-BE49-F238E27FC236}">
                    <a16:creationId xmlns:a16="http://schemas.microsoft.com/office/drawing/2014/main" id="{14ABC6B1-84BE-4906-26EF-8652B4ED1925}"/>
                  </a:ext>
                </a:extLst>
              </p:cNvPr>
              <p:cNvSpPr>
                <a:spLocks noGrp="1" noRot="1" noChangeAspect="1" noMove="1" noResize="1" noEditPoints="1" noAdjustHandles="1" noChangeArrowheads="1" noChangeShapeType="1" noTextEdit="1"/>
              </p:cNvSpPr>
              <p:nvPr>
                <p:ph idx="1"/>
              </p:nvPr>
            </p:nvSpPr>
            <p:spPr>
              <a:blipFill>
                <a:blip r:embed="rId2"/>
                <a:stretch>
                  <a:fillRect l="-2087" b="-22549"/>
                </a:stretch>
              </a:blipFill>
            </p:spPr>
            <p:txBody>
              <a:bodyPr/>
              <a:lstStyle/>
              <a:p>
                <a:r>
                  <a:rPr lang="en-US">
                    <a:noFill/>
                  </a:rPr>
                  <a:t> </a:t>
                </a:r>
              </a:p>
            </p:txBody>
          </p:sp>
        </mc:Fallback>
      </mc:AlternateContent>
    </p:spTree>
    <p:extLst>
      <p:ext uri="{BB962C8B-B14F-4D97-AF65-F5344CB8AC3E}">
        <p14:creationId xmlns:p14="http://schemas.microsoft.com/office/powerpoint/2010/main" val="3708855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8364-B4AA-CEC8-B700-9D026B0C6E58}"/>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18C619-1A02-9E0B-24AD-FCED251A4091}"/>
                  </a:ext>
                </a:extLst>
              </p:cNvPr>
              <p:cNvSpPr>
                <a:spLocks noGrp="1"/>
              </p:cNvSpPr>
              <p:nvPr>
                <p:ph idx="1"/>
              </p:nvPr>
            </p:nvSpPr>
            <p:spPr/>
            <p:txBody>
              <a:bodyPr>
                <a:normAutofit fontScale="92500" lnSpcReduction="20000"/>
              </a:bodyPr>
              <a:lstStyle/>
              <a:p>
                <a:pPr marL="0" indent="0">
                  <a:buNone/>
                </a:pPr>
                <a:r>
                  <a:rPr lang="en-US" dirty="0"/>
                  <a:t>4. Given data sets with many attributes, it would be extremely computationally expensive to compute P(X|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To reduce computation in evaluating P(X|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the naïve assumption of class-conditional independence is made. This presumes that the attributes’ values are conditionally independent of one another, given the class label of the tuple (i.e., that there are no dependence relationships among the attributes). Thus,</a:t>
                </a:r>
              </a:p>
              <a:p>
                <a:pPr marL="0" indent="0">
                  <a:buNone/>
                </a:pPr>
                <a:r>
                  <a:rPr lang="en-US" dirty="0"/>
                  <a:t>P(X|</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r>
                  <a:rPr lang="en-US" dirty="0"/>
                  <a:t> 			(8.12)</a:t>
                </a:r>
              </a:p>
              <a:p>
                <a:pPr marL="0" indent="0">
                  <a:buNone/>
                </a:pPr>
                <a:r>
                  <a:rPr lang="en-US" dirty="0"/>
                  <a:t>			=P(</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beg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oMath>
                </a14:m>
                <a:endParaRPr lang="en-US" b="0" dirty="0"/>
              </a:p>
              <a:p>
                <a:pPr marL="0" indent="0">
                  <a:buNone/>
                </a:pPr>
                <a:r>
                  <a:rPr lang="en-US" dirty="0"/>
                  <a:t>We can easily estimate the probabilities P(</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beg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from the training tuples. Recall that 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r>
                  <a:rPr lang="en-US" dirty="0"/>
                  <a:t> refers to the value of attribute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𝑘</m:t>
                        </m:r>
                      </m:sub>
                    </m:sSub>
                  </m:oMath>
                </a14:m>
                <a:r>
                  <a:rPr lang="en-US" dirty="0"/>
                  <a:t> for tuple X. For each attribute, we look at whether the attribute is categorical or continuous-valued.</a:t>
                </a:r>
              </a:p>
            </p:txBody>
          </p:sp>
        </mc:Choice>
        <mc:Fallback>
          <p:sp>
            <p:nvSpPr>
              <p:cNvPr id="3" name="Content Placeholder 2">
                <a:extLst>
                  <a:ext uri="{FF2B5EF4-FFF2-40B4-BE49-F238E27FC236}">
                    <a16:creationId xmlns:a16="http://schemas.microsoft.com/office/drawing/2014/main" id="{7418C619-1A02-9E0B-24AD-FCED251A4091}"/>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2612782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92A5C6BB-25A9-7808-6E3C-C7BAC14D11AF}"/>
                  </a:ext>
                </a:extLst>
              </p:cNvPr>
              <p:cNvSpPr>
                <a:spLocks noGrp="1"/>
              </p:cNvSpPr>
              <p:nvPr>
                <p:ph type="title"/>
              </p:nvPr>
            </p:nvSpPr>
            <p:spPr/>
            <p:txBody>
              <a:bodyPr/>
              <a:lstStyle/>
              <a:p>
                <a:r>
                  <a:rPr lang="en-US" dirty="0"/>
                  <a:t>To compute P(X|</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p:txBody>
          </p:sp>
        </mc:Choice>
        <mc:Fallback>
          <p:sp>
            <p:nvSpPr>
              <p:cNvPr id="2" name="Title 1">
                <a:extLst>
                  <a:ext uri="{FF2B5EF4-FFF2-40B4-BE49-F238E27FC236}">
                    <a16:creationId xmlns:a16="http://schemas.microsoft.com/office/drawing/2014/main" id="{92A5C6BB-25A9-7808-6E3C-C7BAC14D11AF}"/>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07ACE3-0166-5F05-7BF9-B661D53EAF6C}"/>
                  </a:ext>
                </a:extLst>
              </p:cNvPr>
              <p:cNvSpPr>
                <a:spLocks noGrp="1"/>
              </p:cNvSpPr>
              <p:nvPr>
                <p:ph idx="1"/>
              </p:nvPr>
            </p:nvSpPr>
            <p:spPr/>
            <p:txBody>
              <a:bodyPr>
                <a:normAutofit lnSpcReduction="10000"/>
              </a:bodyPr>
              <a:lstStyle/>
              <a:p>
                <a:pPr marL="0" indent="0">
                  <a:buNone/>
                </a:pPr>
                <a:r>
                  <a:rPr lang="en-US" dirty="0"/>
                  <a:t>(a)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𝑘</m:t>
                        </m:r>
                      </m:sub>
                    </m:sSub>
                  </m:oMath>
                </a14:m>
                <a:r>
                  <a:rPr lang="en-US" dirty="0"/>
                  <a:t> is categorical, then P(</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d>
                      <m:dPr>
                        <m:beg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oMath>
                </a14:m>
                <a:r>
                  <a:rPr lang="en-US" dirty="0"/>
                  <a:t> is the number of tuples of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in D having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r>
                  <a:rPr lang="en-US" dirty="0"/>
                  <a:t>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𝑘</m:t>
                        </m:r>
                      </m:sub>
                    </m:sSub>
                    <m:r>
                      <a:rPr lang="en-US" b="0" i="0" smtClean="0">
                        <a:latin typeface="Cambria Math" panose="02040503050406030204" pitchFamily="18" charset="0"/>
                      </a:rPr>
                      <m:t>, </m:t>
                    </m:r>
                  </m:oMath>
                </a14:m>
                <a:r>
                  <a:rPr lang="en-US" dirty="0"/>
                  <a:t>divided by |</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𝐷</m:t>
                        </m:r>
                      </m:sub>
                    </m:sSub>
                  </m:oMath>
                </a14:m>
                <a:r>
                  <a:rPr lang="en-US" dirty="0"/>
                  <a:t>|, the number of tuples of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in D.</a:t>
                </a:r>
              </a:p>
              <a:p>
                <a:pPr marL="0" indent="0">
                  <a:buNone/>
                </a:pPr>
                <a:r>
                  <a:rPr lang="en-US" dirty="0"/>
                  <a:t>(b)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𝑘</m:t>
                        </m:r>
                      </m:sub>
                    </m:sSub>
                  </m:oMath>
                </a14:m>
                <a:r>
                  <a:rPr lang="en-US" dirty="0"/>
                  <a:t> is continuous-valued, then we need to do a bit more work, but the calculation is pretty straightforward. A continuous-valued attribute is typically assumed to have a Gaussian distribution with a mean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standard deviation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defined by</a:t>
                </a:r>
              </a:p>
              <a:p>
                <a:pPr marL="0" indent="0">
                  <a:buNone/>
                </a:pPr>
                <a:r>
                  <a:rPr lang="en-US" dirty="0"/>
                  <a:t>g(x,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𝜎</m:t>
                    </m:r>
                    <m:r>
                      <a:rPr lang="en-US" b="0" i="0" smtClean="0">
                        <a:latin typeface="Cambria Math" panose="02040503050406030204" pitchFamily="18" charset="0"/>
                        <a:ea typeface="Cambria Math" panose="02040503050406030204" pitchFamily="18" charset="0"/>
                      </a:rPr>
                      <m:t>)</m:t>
                    </m:r>
                  </m:oMath>
                </a14:m>
                <a:r>
                  <a:rPr lang="en-US" dirty="0"/>
                  <a:t>=</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ad>
                          <m:radPr>
                            <m:degHide m:val="on"/>
                            <m:ctrlPr>
                              <a:rPr lang="en-US" i="1" dirty="0" smtClean="0">
                                <a:latin typeface="Cambria Math" panose="02040503050406030204" pitchFamily="18" charset="0"/>
                              </a:rPr>
                            </m:ctrlPr>
                          </m:radPr>
                          <m:deg/>
                          <m:e>
                            <m:r>
                              <a:rPr lang="en-US" b="0" i="1" dirty="0" smtClean="0">
                                <a:latin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𝜋</m:t>
                            </m:r>
                            <m:r>
                              <a:rPr lang="en-US" i="1" smtClean="0">
                                <a:latin typeface="Cambria Math" panose="02040503050406030204" pitchFamily="18" charset="0"/>
                                <a:ea typeface="Cambria Math" panose="02040503050406030204" pitchFamily="18" charset="0"/>
                              </a:rPr>
                              <m:t>𝜎</m:t>
                            </m:r>
                          </m:e>
                        </m:rad>
                      </m:den>
                    </m:f>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𝑒</m:t>
                        </m:r>
                      </m:e>
                      <m:sup>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r>
                                  <a:rPr lang="en-US" i="1" smtClean="0">
                                    <a:latin typeface="Cambria Math" panose="02040503050406030204" pitchFamily="18" charset="0"/>
                                    <a:ea typeface="Cambria Math" panose="02040503050406030204" pitchFamily="18" charset="0"/>
                                  </a:rPr>
                                  <m:t>𝜎</m:t>
                                </m:r>
                              </m:e>
                              <m:sup>
                                <m:r>
                                  <a:rPr lang="en-US" b="0" i="1" dirty="0" smtClean="0">
                                    <a:latin typeface="Cambria Math" panose="02040503050406030204" pitchFamily="18" charset="0"/>
                                  </a:rPr>
                                  <m:t>2</m:t>
                                </m:r>
                              </m:sup>
                            </m:sSup>
                          </m:den>
                        </m:f>
                      </m:sup>
                    </m:sSup>
                  </m:oMath>
                </a14:m>
                <a:r>
                  <a:rPr lang="en-US" dirty="0"/>
                  <a:t>			(8.13)</a:t>
                </a:r>
              </a:p>
              <a:p>
                <a:pPr marL="0" indent="0">
                  <a:buNone/>
                </a:pPr>
                <a:r>
                  <a:rPr lang="en-US" dirty="0"/>
                  <a:t>So that</a:t>
                </a:r>
              </a:p>
              <a:p>
                <a:pPr marL="0" indent="0">
                  <a:buNone/>
                </a:pPr>
                <a:r>
                  <a:rPr lang="en-US" dirty="0"/>
                  <a:t>P(</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d>
                      <m:dPr>
                        <m:begChr m:val="|"/>
                        <m:ctrlPr>
                          <a:rPr lang="en-US" b="0" i="0"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(8.14)</a:t>
                </a:r>
              </a:p>
            </p:txBody>
          </p:sp>
        </mc:Choice>
        <mc:Fallback>
          <p:sp>
            <p:nvSpPr>
              <p:cNvPr id="3" name="Content Placeholder 2">
                <a:extLst>
                  <a:ext uri="{FF2B5EF4-FFF2-40B4-BE49-F238E27FC236}">
                    <a16:creationId xmlns:a16="http://schemas.microsoft.com/office/drawing/2014/main" id="{4F07ACE3-0166-5F05-7BF9-B661D53EAF6C}"/>
                  </a:ext>
                </a:extLst>
              </p:cNvPr>
              <p:cNvSpPr>
                <a:spLocks noGrp="1" noRot="1" noChangeAspect="1" noMove="1" noResize="1" noEditPoints="1" noAdjustHandles="1" noChangeArrowheads="1" noChangeShapeType="1" noTextEdit="1"/>
              </p:cNvSpPr>
              <p:nvPr>
                <p:ph idx="1"/>
              </p:nvPr>
            </p:nvSpPr>
            <p:spPr>
              <a:blipFill>
                <a:blip r:embed="rId3"/>
                <a:stretch>
                  <a:fillRect l="-1217" t="-3081" r="-1449" b="-3641"/>
                </a:stretch>
              </a:blipFill>
            </p:spPr>
            <p:txBody>
              <a:bodyPr/>
              <a:lstStyle/>
              <a:p>
                <a:r>
                  <a:rPr lang="en-US">
                    <a:noFill/>
                  </a:rPr>
                  <a:t> </a:t>
                </a:r>
              </a:p>
            </p:txBody>
          </p:sp>
        </mc:Fallback>
      </mc:AlternateContent>
    </p:spTree>
    <p:extLst>
      <p:ext uri="{BB962C8B-B14F-4D97-AF65-F5344CB8AC3E}">
        <p14:creationId xmlns:p14="http://schemas.microsoft.com/office/powerpoint/2010/main" val="1753121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667-027D-4527-05F0-C8D8A652CBB2}"/>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1807A3-71F1-EE0C-E23D-5377C4BD12AB}"/>
                  </a:ext>
                </a:extLst>
              </p:cNvPr>
              <p:cNvSpPr>
                <a:spLocks noGrp="1"/>
              </p:cNvSpPr>
              <p:nvPr>
                <p:ph idx="1"/>
              </p:nvPr>
            </p:nvSpPr>
            <p:spPr/>
            <p:txBody>
              <a:bodyPr/>
              <a:lstStyle/>
              <a:p>
                <a:r>
                  <a:rPr lang="en-US" dirty="0"/>
                  <a:t>These equations may appear daunting, but hold on! We need to compute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which are the mean (i.e., average) and standard deviation, respectively, of the values of attribute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𝑘</m:t>
                        </m:r>
                      </m:sub>
                    </m:sSub>
                  </m:oMath>
                </a14:m>
                <a:r>
                  <a:rPr lang="en-US" dirty="0"/>
                  <a:t> for training tuples of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We then plug these two quantities into Eq. (8.13) together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r>
                  <a:rPr lang="en-US" dirty="0"/>
                  <a:t> to estimate P(</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r>
                  <a:rPr lang="en-US" dirty="0"/>
                  <a:t>|</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a:t>
                </a:r>
              </a:p>
            </p:txBody>
          </p:sp>
        </mc:Choice>
        <mc:Fallback>
          <p:sp>
            <p:nvSpPr>
              <p:cNvPr id="3" name="Content Placeholder 2">
                <a:extLst>
                  <a:ext uri="{FF2B5EF4-FFF2-40B4-BE49-F238E27FC236}">
                    <a16:creationId xmlns:a16="http://schemas.microsoft.com/office/drawing/2014/main" id="{3A1807A3-71F1-EE0C-E23D-5377C4BD12A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575231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7B84-609B-DFA3-F678-A986AD829476}"/>
              </a:ext>
            </a:extLst>
          </p:cNvPr>
          <p:cNvSpPr>
            <a:spLocks noGrp="1"/>
          </p:cNvSpPr>
          <p:nvPr>
            <p:ph type="title"/>
          </p:nvPr>
        </p:nvSpPr>
        <p:spPr/>
        <p:txBody>
          <a:bodyPr/>
          <a:lstStyle/>
          <a:p>
            <a:r>
              <a:rPr lang="en-US" dirty="0"/>
              <a:t>Last part of Bayes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BAF5DC-EB01-4AFF-9D73-D24D7136C5CE}"/>
                  </a:ext>
                </a:extLst>
              </p:cNvPr>
              <p:cNvSpPr>
                <a:spLocks noGrp="1"/>
              </p:cNvSpPr>
              <p:nvPr>
                <p:ph idx="1"/>
              </p:nvPr>
            </p:nvSpPr>
            <p:spPr/>
            <p:txBody>
              <a:bodyPr/>
              <a:lstStyle/>
              <a:p>
                <a:pPr marL="0" indent="0">
                  <a:buNone/>
                </a:pPr>
                <a:r>
                  <a:rPr lang="en-US" dirty="0"/>
                  <a:t>5. To predict the class label of X, P(X|</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is evaluated for each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The classifier predicts that the class label of tuple X is the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if and only if</a:t>
                </a:r>
              </a:p>
              <a:p>
                <a:pPr marL="0" indent="0">
                  <a:buNone/>
                </a:pPr>
                <a:r>
                  <a:rPr lang="en-US" dirty="0"/>
                  <a:t>P(X|</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)P(</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)&gt;P(X|</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dirty="0"/>
                  <a:t>)P(</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dirty="0"/>
                  <a:t>)	for 1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j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m, j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		(8.15)</a:t>
                </a:r>
              </a:p>
              <a:p>
                <a:pPr marL="0" indent="0">
                  <a:buNone/>
                </a:pPr>
                <a:r>
                  <a:rPr lang="en-US" dirty="0"/>
                  <a:t>In other words, the predicted class label is the class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for which P(X|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)P(</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is the maximum</a:t>
                </a:r>
              </a:p>
            </p:txBody>
          </p:sp>
        </mc:Choice>
        <mc:Fallback>
          <p:sp>
            <p:nvSpPr>
              <p:cNvPr id="3" name="Content Placeholder 2">
                <a:extLst>
                  <a:ext uri="{FF2B5EF4-FFF2-40B4-BE49-F238E27FC236}">
                    <a16:creationId xmlns:a16="http://schemas.microsoft.com/office/drawing/2014/main" id="{F0BAF5DC-EB01-4AFF-9D73-D24D7136C5CE}"/>
                  </a:ext>
                </a:extLst>
              </p:cNvPr>
              <p:cNvSpPr>
                <a:spLocks noGrp="1" noRot="1" noChangeAspect="1" noMove="1" noResize="1" noEditPoints="1" noAdjustHandles="1" noChangeArrowheads="1" noChangeShapeType="1" noTextEdit="1"/>
              </p:cNvSpPr>
              <p:nvPr>
                <p:ph idx="1"/>
              </p:nvPr>
            </p:nvSpPr>
            <p:spPr>
              <a:blipFill>
                <a:blip r:embed="rId2"/>
                <a:stretch>
                  <a:fillRect l="-1217" t="-2381" r="-348"/>
                </a:stretch>
              </a:blipFill>
            </p:spPr>
            <p:txBody>
              <a:bodyPr/>
              <a:lstStyle/>
              <a:p>
                <a:r>
                  <a:rPr lang="en-US">
                    <a:noFill/>
                  </a:rPr>
                  <a:t> </a:t>
                </a:r>
              </a:p>
            </p:txBody>
          </p:sp>
        </mc:Fallback>
      </mc:AlternateContent>
    </p:spTree>
    <p:extLst>
      <p:ext uri="{BB962C8B-B14F-4D97-AF65-F5344CB8AC3E}">
        <p14:creationId xmlns:p14="http://schemas.microsoft.com/office/powerpoint/2010/main" val="258110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EA016-CDC2-013F-28FD-F88C8125FE2A}"/>
              </a:ext>
            </a:extLst>
          </p:cNvPr>
          <p:cNvSpPr>
            <a:spLocks noGrp="1"/>
          </p:cNvSpPr>
          <p:nvPr>
            <p:ph type="title"/>
          </p:nvPr>
        </p:nvSpPr>
        <p:spPr/>
        <p:txBody>
          <a:bodyPr/>
          <a:lstStyle/>
          <a:p>
            <a:r>
              <a:rPr lang="en-US" dirty="0"/>
              <a:t>Also known as supervised learning</a:t>
            </a:r>
          </a:p>
        </p:txBody>
      </p:sp>
      <p:sp>
        <p:nvSpPr>
          <p:cNvPr id="3" name="Content Placeholder 2">
            <a:extLst>
              <a:ext uri="{FF2B5EF4-FFF2-40B4-BE49-F238E27FC236}">
                <a16:creationId xmlns:a16="http://schemas.microsoft.com/office/drawing/2014/main" id="{3D7BFB03-86AE-310B-5B1C-31DE39DEBCF7}"/>
              </a:ext>
            </a:extLst>
          </p:cNvPr>
          <p:cNvSpPr>
            <a:spLocks noGrp="1"/>
          </p:cNvSpPr>
          <p:nvPr>
            <p:ph idx="1"/>
          </p:nvPr>
        </p:nvSpPr>
        <p:spPr/>
        <p:txBody>
          <a:bodyPr/>
          <a:lstStyle/>
          <a:p>
            <a:r>
              <a:rPr lang="en-US" dirty="0"/>
              <a:t>Because the class label of each training tuple is provided, this step is also known as supervised learning (i.e. the learning of the classifier is “supervised” in that it is told to which class each training tuple belongs). It contrast with unsupervised learning (or clustering) in which the class label of each training tuple is not known, and the number have the </a:t>
            </a:r>
            <a:r>
              <a:rPr lang="en-US" dirty="0" err="1"/>
              <a:t>loan_decision</a:t>
            </a:r>
            <a:r>
              <a:rPr lang="en-US" dirty="0"/>
              <a:t> data available for the training set, we could use clustering to try to determine “groups of like tuples” which may correspond to risk groups within the loan application data.</a:t>
            </a:r>
          </a:p>
        </p:txBody>
      </p:sp>
    </p:spTree>
    <p:extLst>
      <p:ext uri="{BB962C8B-B14F-4D97-AF65-F5344CB8AC3E}">
        <p14:creationId xmlns:p14="http://schemas.microsoft.com/office/powerpoint/2010/main" val="4195685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B812-E6C2-F746-D0EB-D1DCDCE448FA}"/>
              </a:ext>
            </a:extLst>
          </p:cNvPr>
          <p:cNvSpPr>
            <a:spLocks noGrp="1"/>
          </p:cNvSpPr>
          <p:nvPr>
            <p:ph type="title"/>
          </p:nvPr>
        </p:nvSpPr>
        <p:spPr/>
        <p:txBody>
          <a:bodyPr/>
          <a:lstStyle/>
          <a:p>
            <a:r>
              <a:rPr lang="en-US" dirty="0"/>
              <a:t>Bayesian Classifiers discussion</a:t>
            </a:r>
          </a:p>
        </p:txBody>
      </p:sp>
      <p:sp>
        <p:nvSpPr>
          <p:cNvPr id="3" name="Content Placeholder 2">
            <a:extLst>
              <a:ext uri="{FF2B5EF4-FFF2-40B4-BE49-F238E27FC236}">
                <a16:creationId xmlns:a16="http://schemas.microsoft.com/office/drawing/2014/main" id="{CC4CF68D-825B-1E5F-9260-187A2F9FFAB1}"/>
              </a:ext>
            </a:extLst>
          </p:cNvPr>
          <p:cNvSpPr>
            <a:spLocks noGrp="1"/>
          </p:cNvSpPr>
          <p:nvPr>
            <p:ph idx="1"/>
          </p:nvPr>
        </p:nvSpPr>
        <p:spPr/>
        <p:txBody>
          <a:bodyPr>
            <a:normAutofit fontScale="92500" lnSpcReduction="10000"/>
          </a:bodyPr>
          <a:lstStyle/>
          <a:p>
            <a:r>
              <a:rPr lang="en-US" dirty="0">
                <a:latin typeface="+mj-lt"/>
              </a:rPr>
              <a:t>“How effective are Bayesian classifiers?” Various empirical studies of this classifier in comparison to decision tree and neural network classifiers have found it to be comparable in some domains. In theory, Bayesian classifiers have the minimum error rate in comparison to all other classifiers. However, in practice this is not always the case, owing to inaccuracies in the assumptions made for its use, such as class-conditional independence, and the lack of available probability data.</a:t>
            </a:r>
          </a:p>
          <a:p>
            <a:r>
              <a:rPr lang="en-US" dirty="0">
                <a:latin typeface="+mj-lt"/>
              </a:rPr>
              <a:t>Bayesian classifiers are also useful in that they provide a theoretical justification for other classifiers that do not explicitly use Bayes’ theorem. For example, under certain assumptions, it can be shown that many neural network and curve-fitting algorithms output the maximum posteriori hypothesis, as does the Naïve Bayesian classifier.</a:t>
            </a:r>
          </a:p>
        </p:txBody>
      </p:sp>
    </p:spTree>
    <p:extLst>
      <p:ext uri="{BB962C8B-B14F-4D97-AF65-F5344CB8AC3E}">
        <p14:creationId xmlns:p14="http://schemas.microsoft.com/office/powerpoint/2010/main" val="2891932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AEF8-3715-560E-C33A-061E2F1225B3}"/>
              </a:ext>
            </a:extLst>
          </p:cNvPr>
          <p:cNvSpPr>
            <a:spLocks noGrp="1"/>
          </p:cNvSpPr>
          <p:nvPr>
            <p:ph type="title"/>
          </p:nvPr>
        </p:nvSpPr>
        <p:spPr/>
        <p:txBody>
          <a:bodyPr/>
          <a:lstStyle/>
          <a:p>
            <a:r>
              <a:rPr lang="en-US" dirty="0"/>
              <a:t>Ch 8.4 Rule-Based Classification</a:t>
            </a:r>
          </a:p>
        </p:txBody>
      </p:sp>
      <p:sp>
        <p:nvSpPr>
          <p:cNvPr id="3" name="Content Placeholder 2">
            <a:extLst>
              <a:ext uri="{FF2B5EF4-FFF2-40B4-BE49-F238E27FC236}">
                <a16:creationId xmlns:a16="http://schemas.microsoft.com/office/drawing/2014/main" id="{DA75F3D6-0762-5F3C-90C1-3D03303A39CB}"/>
              </a:ext>
            </a:extLst>
          </p:cNvPr>
          <p:cNvSpPr>
            <a:spLocks noGrp="1"/>
          </p:cNvSpPr>
          <p:nvPr>
            <p:ph idx="1"/>
          </p:nvPr>
        </p:nvSpPr>
        <p:spPr/>
        <p:txBody>
          <a:bodyPr/>
          <a:lstStyle/>
          <a:p>
            <a:r>
              <a:rPr lang="en-US" dirty="0"/>
              <a:t>A rule-based classifier uses a set of IF-THEN rules for classification. </a:t>
            </a:r>
          </a:p>
          <a:p>
            <a:r>
              <a:rPr lang="en-US" dirty="0"/>
              <a:t>An IF-THEN rule is an expression of the form</a:t>
            </a:r>
          </a:p>
          <a:p>
            <a:r>
              <a:rPr lang="en-US" dirty="0"/>
              <a:t>IF condition THEN conclusion</a:t>
            </a:r>
          </a:p>
          <a:p>
            <a:r>
              <a:rPr lang="en-US" dirty="0"/>
              <a:t>The “IF” part is </a:t>
            </a:r>
            <a:r>
              <a:rPr lang="en-US" dirty="0" err="1"/>
              <a:t>knonw</a:t>
            </a:r>
            <a:r>
              <a:rPr lang="en-US" dirty="0"/>
              <a:t> as the rule antecedent or precondition. </a:t>
            </a:r>
          </a:p>
          <a:p>
            <a:r>
              <a:rPr lang="en-US" dirty="0"/>
              <a:t>The “THEN” part is the rule consequent. If the rule </a:t>
            </a:r>
            <a:r>
              <a:rPr lang="en-US" dirty="0" err="1"/>
              <a:t>antescedent</a:t>
            </a:r>
            <a:r>
              <a:rPr lang="en-US" dirty="0"/>
              <a:t>, the condition consists of one or more attribute tests</a:t>
            </a:r>
          </a:p>
          <a:p>
            <a:endParaRPr lang="en-US" dirty="0"/>
          </a:p>
        </p:txBody>
      </p:sp>
    </p:spTree>
    <p:extLst>
      <p:ext uri="{BB962C8B-B14F-4D97-AF65-F5344CB8AC3E}">
        <p14:creationId xmlns:p14="http://schemas.microsoft.com/office/powerpoint/2010/main" val="4247248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14AD-48C5-E6C9-E1D0-1472E4FE7AD4}"/>
              </a:ext>
            </a:extLst>
          </p:cNvPr>
          <p:cNvSpPr>
            <a:spLocks noGrp="1"/>
          </p:cNvSpPr>
          <p:nvPr>
            <p:ph type="title"/>
          </p:nvPr>
        </p:nvSpPr>
        <p:spPr/>
        <p:txBody>
          <a:bodyPr/>
          <a:lstStyle/>
          <a:p>
            <a:r>
              <a:rPr lang="en-US" dirty="0"/>
              <a:t>Ch 8.5 Model Evaluation and Selection</a:t>
            </a:r>
          </a:p>
        </p:txBody>
      </p:sp>
      <p:sp>
        <p:nvSpPr>
          <p:cNvPr id="3" name="Content Placeholder 2">
            <a:extLst>
              <a:ext uri="{FF2B5EF4-FFF2-40B4-BE49-F238E27FC236}">
                <a16:creationId xmlns:a16="http://schemas.microsoft.com/office/drawing/2014/main" id="{6B4A9ADB-9A5F-C2C3-0503-B98A75B7895A}"/>
              </a:ext>
            </a:extLst>
          </p:cNvPr>
          <p:cNvSpPr>
            <a:spLocks noGrp="1"/>
          </p:cNvSpPr>
          <p:nvPr>
            <p:ph idx="1"/>
          </p:nvPr>
        </p:nvSpPr>
        <p:spPr>
          <a:xfrm>
            <a:off x="133004" y="1213658"/>
            <a:ext cx="12058996" cy="5644341"/>
          </a:xfrm>
        </p:spPr>
        <p:txBody>
          <a:bodyPr>
            <a:normAutofit lnSpcReduction="10000"/>
          </a:bodyPr>
          <a:lstStyle/>
          <a:p>
            <a:r>
              <a:rPr lang="en-US" dirty="0"/>
              <a:t>We can talk in terms of positive tuples (tuples of the main class of interest)</a:t>
            </a:r>
          </a:p>
          <a:p>
            <a:r>
              <a:rPr lang="en-US" dirty="0"/>
              <a:t>And negative tuples (all other tuples)</a:t>
            </a:r>
          </a:p>
          <a:p>
            <a:r>
              <a:rPr lang="en-US" dirty="0"/>
              <a:t>True positives (TP): These refer to the positive tuples that were correctly labeled by the classifier, Let TP be the number of true positives</a:t>
            </a:r>
          </a:p>
          <a:p>
            <a:r>
              <a:rPr lang="en-US" dirty="0"/>
              <a:t>True negatives (TN): These are the negative tuples that were correctly labeled by the classifier, let TN be the number of true negatives</a:t>
            </a:r>
          </a:p>
          <a:p>
            <a:r>
              <a:rPr lang="en-US" dirty="0"/>
              <a:t>False positives (FP): These are the negative tuples that were incorrectly labeled positive (e.g. tuples of class </a:t>
            </a:r>
            <a:r>
              <a:rPr lang="en-US" dirty="0" err="1"/>
              <a:t>buys_computer</a:t>
            </a:r>
            <a:r>
              <a:rPr lang="en-US" dirty="0"/>
              <a:t> = no for which the classifier </a:t>
            </a:r>
            <a:r>
              <a:rPr lang="en-US" dirty="0" err="1"/>
              <a:t>prediceted</a:t>
            </a:r>
            <a:r>
              <a:rPr lang="en-US" dirty="0"/>
              <a:t> </a:t>
            </a:r>
            <a:r>
              <a:rPr lang="en-US" dirty="0" err="1"/>
              <a:t>buys_computer</a:t>
            </a:r>
            <a:r>
              <a:rPr lang="en-US" dirty="0"/>
              <a:t> = yes). Let FP be the number of false positives</a:t>
            </a:r>
          </a:p>
          <a:p>
            <a:r>
              <a:rPr lang="en-US" dirty="0"/>
              <a:t>False negatives (FN): These are the positive tuples that were mislabeled as negative (</a:t>
            </a:r>
            <a:r>
              <a:rPr lang="en-US" dirty="0" err="1"/>
              <a:t>eg</a:t>
            </a:r>
            <a:r>
              <a:rPr lang="en-US" dirty="0"/>
              <a:t> tuples of class </a:t>
            </a:r>
            <a:r>
              <a:rPr lang="en-US" dirty="0" err="1"/>
              <a:t>buys_computer</a:t>
            </a:r>
            <a:r>
              <a:rPr lang="en-US" dirty="0"/>
              <a:t> – yes for which the classifier predicted </a:t>
            </a:r>
            <a:r>
              <a:rPr lang="en-US" dirty="0" err="1"/>
              <a:t>buys_computer</a:t>
            </a:r>
            <a:r>
              <a:rPr lang="en-US" dirty="0"/>
              <a:t> = no). Let FN be the number of false negatives</a:t>
            </a:r>
          </a:p>
          <a:p>
            <a:endParaRPr lang="en-US" dirty="0"/>
          </a:p>
        </p:txBody>
      </p:sp>
    </p:spTree>
    <p:extLst>
      <p:ext uri="{BB962C8B-B14F-4D97-AF65-F5344CB8AC3E}">
        <p14:creationId xmlns:p14="http://schemas.microsoft.com/office/powerpoint/2010/main" val="2515269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D436-D472-AB69-F3BE-5AAD91CFBB55}"/>
              </a:ext>
            </a:extLst>
          </p:cNvPr>
          <p:cNvSpPr>
            <a:spLocks noGrp="1"/>
          </p:cNvSpPr>
          <p:nvPr>
            <p:ph type="title"/>
          </p:nvPr>
        </p:nvSpPr>
        <p:spPr/>
        <p:txBody>
          <a:bodyPr/>
          <a:lstStyle/>
          <a:p>
            <a:r>
              <a:rPr lang="en-US" dirty="0"/>
              <a:t>Ch 8.6 Techniques to Improve Classification Accuracy</a:t>
            </a:r>
          </a:p>
        </p:txBody>
      </p:sp>
      <p:sp>
        <p:nvSpPr>
          <p:cNvPr id="3" name="Content Placeholder 2">
            <a:extLst>
              <a:ext uri="{FF2B5EF4-FFF2-40B4-BE49-F238E27FC236}">
                <a16:creationId xmlns:a16="http://schemas.microsoft.com/office/drawing/2014/main" id="{712A7D02-A3A6-D649-0A9A-BEEAA79036D7}"/>
              </a:ext>
            </a:extLst>
          </p:cNvPr>
          <p:cNvSpPr>
            <a:spLocks noGrp="1"/>
          </p:cNvSpPr>
          <p:nvPr>
            <p:ph idx="1"/>
          </p:nvPr>
        </p:nvSpPr>
        <p:spPr/>
        <p:txBody>
          <a:bodyPr/>
          <a:lstStyle/>
          <a:p>
            <a:r>
              <a:rPr lang="en-US" dirty="0"/>
              <a:t>Bagging, boosting, and random forests are examples of ensemble methods</a:t>
            </a:r>
          </a:p>
          <a:p>
            <a:r>
              <a:rPr lang="en-US" dirty="0"/>
              <a:t>Bagging is when you are given a set D, and d tuples, bagging works as follows. For iteration </a:t>
            </a:r>
            <a:r>
              <a:rPr lang="en-US" dirty="0" err="1"/>
              <a:t>i</a:t>
            </a:r>
            <a:r>
              <a:rPr lang="en-US" dirty="0"/>
              <a:t>(</a:t>
            </a:r>
            <a:r>
              <a:rPr lang="en-US" dirty="0" err="1"/>
              <a:t>i</a:t>
            </a:r>
            <a:r>
              <a:rPr lang="en-US" dirty="0"/>
              <a:t>=1,2,…,k), a training set Di, of d tuples is sampled with replacement from the original set of </a:t>
            </a:r>
            <a:r>
              <a:rPr lang="en-US" dirty="0" err="1"/>
              <a:t>tupels</a:t>
            </a:r>
            <a:r>
              <a:rPr lang="en-US" dirty="0"/>
              <a:t> D. The term bagging stands for bootstrap aggregation. Each training set is a bootstrap sample.</a:t>
            </a:r>
          </a:p>
        </p:txBody>
      </p:sp>
    </p:spTree>
    <p:extLst>
      <p:ext uri="{BB962C8B-B14F-4D97-AF65-F5344CB8AC3E}">
        <p14:creationId xmlns:p14="http://schemas.microsoft.com/office/powerpoint/2010/main" val="2905173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04D2-653E-13D4-E1DD-5F5D94274033}"/>
              </a:ext>
            </a:extLst>
          </p:cNvPr>
          <p:cNvSpPr>
            <a:spLocks noGrp="1"/>
          </p:cNvSpPr>
          <p:nvPr>
            <p:ph type="title"/>
          </p:nvPr>
        </p:nvSpPr>
        <p:spPr/>
        <p:txBody>
          <a:bodyPr/>
          <a:lstStyle/>
          <a:p>
            <a:r>
              <a:rPr lang="en-US" dirty="0"/>
              <a:t>Boosting and AdaBoost</a:t>
            </a:r>
          </a:p>
        </p:txBody>
      </p:sp>
      <p:sp>
        <p:nvSpPr>
          <p:cNvPr id="3" name="Content Placeholder 2">
            <a:extLst>
              <a:ext uri="{FF2B5EF4-FFF2-40B4-BE49-F238E27FC236}">
                <a16:creationId xmlns:a16="http://schemas.microsoft.com/office/drawing/2014/main" id="{6AD58440-5909-17B5-E191-FCEAB88B0B70}"/>
              </a:ext>
            </a:extLst>
          </p:cNvPr>
          <p:cNvSpPr>
            <a:spLocks noGrp="1"/>
          </p:cNvSpPr>
          <p:nvPr>
            <p:ph idx="1"/>
          </p:nvPr>
        </p:nvSpPr>
        <p:spPr/>
        <p:txBody>
          <a:bodyPr>
            <a:normAutofit lnSpcReduction="10000"/>
          </a:bodyPr>
          <a:lstStyle/>
          <a:p>
            <a:r>
              <a:rPr lang="en-US" dirty="0"/>
              <a:t>In boosting weights are also assigned to each training tuple. A series of k classifiers is iteratively learned. After a classifier, Mi, is learned, the weights are updated to allow the subsequent classifier M{i+1} to “pay more attention” to the training tuples that were misclassified by Mi. The final boosted </a:t>
            </a:r>
            <a:r>
              <a:rPr lang="en-US" dirty="0" err="1"/>
              <a:t>classfier</a:t>
            </a:r>
            <a:r>
              <a:rPr lang="en-US" dirty="0"/>
              <a:t> M* combines the votes of each individual classifier, where the weight of each </a:t>
            </a:r>
            <a:r>
              <a:rPr lang="en-US" dirty="0" err="1"/>
              <a:t>classfiiers</a:t>
            </a:r>
            <a:r>
              <a:rPr lang="en-US" dirty="0"/>
              <a:t> vote is a function of its accuracy.</a:t>
            </a:r>
          </a:p>
          <a:p>
            <a:r>
              <a:rPr lang="en-US" dirty="0"/>
              <a:t>AdaBoost (short for Adaptive Boosting) is a popular boosting algorithm. Suppose we want to boost the accuracy of a learning method. We are given D, a data set of d class-labeled tuples, (X1, y1), (X2,y2),…,(</a:t>
            </a:r>
            <a:r>
              <a:rPr lang="en-US" dirty="0" err="1"/>
              <a:t>Xd,yd</a:t>
            </a:r>
            <a:r>
              <a:rPr lang="en-US" dirty="0"/>
              <a:t>) where </a:t>
            </a:r>
            <a:r>
              <a:rPr lang="en-US" dirty="0" err="1"/>
              <a:t>yi</a:t>
            </a:r>
            <a:r>
              <a:rPr lang="en-US" dirty="0"/>
              <a:t> is the class label of tuple Xi. </a:t>
            </a:r>
          </a:p>
        </p:txBody>
      </p:sp>
    </p:spTree>
    <p:extLst>
      <p:ext uri="{BB962C8B-B14F-4D97-AF65-F5344CB8AC3E}">
        <p14:creationId xmlns:p14="http://schemas.microsoft.com/office/powerpoint/2010/main" val="2270582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D299-4B3B-7B8E-C75F-506351E162DF}"/>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49AE49B1-4EBB-4BCA-AFF3-AC095E52B1DA}"/>
              </a:ext>
            </a:extLst>
          </p:cNvPr>
          <p:cNvSpPr>
            <a:spLocks noGrp="1"/>
          </p:cNvSpPr>
          <p:nvPr>
            <p:ph idx="1"/>
          </p:nvPr>
        </p:nvSpPr>
        <p:spPr/>
        <p:txBody>
          <a:bodyPr/>
          <a:lstStyle/>
          <a:p>
            <a:r>
              <a:rPr lang="en-US" dirty="0"/>
              <a:t>Imagine that each of the classifiers in the ensemble is a decision tree classifier so that the collection of classifiers is a “forest”. The individual decision trees are generated using a random selection of attributes at each node to determine the split. More formally, each tree depends on the values of a random vector sampled independently and with the same distribution for all trees in the forest. During classification, each tree votes and the most popular class is returned.</a:t>
            </a:r>
          </a:p>
        </p:txBody>
      </p:sp>
    </p:spTree>
    <p:extLst>
      <p:ext uri="{BB962C8B-B14F-4D97-AF65-F5344CB8AC3E}">
        <p14:creationId xmlns:p14="http://schemas.microsoft.com/office/powerpoint/2010/main" val="3340706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A966-74C9-4B2C-F018-0C9FF8F69955}"/>
              </a:ext>
            </a:extLst>
          </p:cNvPr>
          <p:cNvSpPr>
            <a:spLocks noGrp="1"/>
          </p:cNvSpPr>
          <p:nvPr>
            <p:ph type="title"/>
          </p:nvPr>
        </p:nvSpPr>
        <p:spPr/>
        <p:txBody>
          <a:bodyPr/>
          <a:lstStyle/>
          <a:p>
            <a:r>
              <a:rPr lang="en-US" dirty="0"/>
              <a:t>Ch 8.6.5 Improving Classification Accuracy of Class-Imbalanced Data</a:t>
            </a:r>
          </a:p>
        </p:txBody>
      </p:sp>
      <p:sp>
        <p:nvSpPr>
          <p:cNvPr id="3" name="Content Placeholder 2">
            <a:extLst>
              <a:ext uri="{FF2B5EF4-FFF2-40B4-BE49-F238E27FC236}">
                <a16:creationId xmlns:a16="http://schemas.microsoft.com/office/drawing/2014/main" id="{D3593729-7190-25DB-8E32-24C6E5E8F35C}"/>
              </a:ext>
            </a:extLst>
          </p:cNvPr>
          <p:cNvSpPr>
            <a:spLocks noGrp="1"/>
          </p:cNvSpPr>
          <p:nvPr>
            <p:ph idx="1"/>
          </p:nvPr>
        </p:nvSpPr>
        <p:spPr/>
        <p:txBody>
          <a:bodyPr/>
          <a:lstStyle/>
          <a:p>
            <a:r>
              <a:rPr lang="en-US" dirty="0"/>
              <a:t>Oversampling works by resampling the positive tuples so that the resulting training set contains an equal number of positive and negative tuples</a:t>
            </a:r>
          </a:p>
          <a:p>
            <a:r>
              <a:rPr lang="en-US" dirty="0"/>
              <a:t>Under sampling works by decreasing the number of negative tuples. It randomly eliminates tuples from the majority (negative) class until there are an equal number of positive and negative tuples</a:t>
            </a:r>
          </a:p>
        </p:txBody>
      </p:sp>
    </p:spTree>
    <p:extLst>
      <p:ext uri="{BB962C8B-B14F-4D97-AF65-F5344CB8AC3E}">
        <p14:creationId xmlns:p14="http://schemas.microsoft.com/office/powerpoint/2010/main" val="324279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DF75-FB20-F988-1EB6-44F56A7C18DF}"/>
              </a:ext>
            </a:extLst>
          </p:cNvPr>
          <p:cNvSpPr>
            <a:spLocks noGrp="1"/>
          </p:cNvSpPr>
          <p:nvPr>
            <p:ph type="title"/>
          </p:nvPr>
        </p:nvSpPr>
        <p:spPr/>
        <p:txBody>
          <a:bodyPr/>
          <a:lstStyle/>
          <a:p>
            <a:r>
              <a:rPr lang="en-US" dirty="0" err="1"/>
              <a:t>Classifcation</a:t>
            </a:r>
            <a:r>
              <a:rPr lang="en-US" dirty="0"/>
              <a:t> can also be viewed as mapping of function y=f(X)</a:t>
            </a:r>
          </a:p>
        </p:txBody>
      </p:sp>
      <p:sp>
        <p:nvSpPr>
          <p:cNvPr id="3" name="Content Placeholder 2">
            <a:extLst>
              <a:ext uri="{FF2B5EF4-FFF2-40B4-BE49-F238E27FC236}">
                <a16:creationId xmlns:a16="http://schemas.microsoft.com/office/drawing/2014/main" id="{836111C6-505F-BAF1-C515-64C3EFF1B19C}"/>
              </a:ext>
            </a:extLst>
          </p:cNvPr>
          <p:cNvSpPr>
            <a:spLocks noGrp="1"/>
          </p:cNvSpPr>
          <p:nvPr>
            <p:ph idx="1"/>
          </p:nvPr>
        </p:nvSpPr>
        <p:spPr/>
        <p:txBody>
          <a:bodyPr>
            <a:normAutofit lnSpcReduction="10000"/>
          </a:bodyPr>
          <a:lstStyle/>
          <a:p>
            <a:r>
              <a:rPr lang="en-US" dirty="0"/>
              <a:t>The function y=f(X) can predict the associated class label y of a given tuple X. </a:t>
            </a:r>
          </a:p>
          <a:p>
            <a:r>
              <a:rPr lang="en-US" dirty="0"/>
              <a:t>In this view, we wish to learn a mapping or function that separates the data classes. Typically, this mapping is represented in the form of classification rules, decision trees, or mathematical formulae. </a:t>
            </a:r>
          </a:p>
          <a:p>
            <a:r>
              <a:rPr lang="en-US" dirty="0"/>
              <a:t>Within our example, the mapping is represented as classification rules that identify loan applications as either being safe or risky. The rules can be used to categorize future data tuples, as well as provide deeper insight into the data contents. They also provide a compressed data representation.</a:t>
            </a:r>
          </a:p>
        </p:txBody>
      </p:sp>
    </p:spTree>
    <p:extLst>
      <p:ext uri="{BB962C8B-B14F-4D97-AF65-F5344CB8AC3E}">
        <p14:creationId xmlns:p14="http://schemas.microsoft.com/office/powerpoint/2010/main" val="3642724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CF25-56B9-3193-DD42-E92BBC74C241}"/>
              </a:ext>
            </a:extLst>
          </p:cNvPr>
          <p:cNvSpPr>
            <a:spLocks noGrp="1"/>
          </p:cNvSpPr>
          <p:nvPr>
            <p:ph type="title"/>
          </p:nvPr>
        </p:nvSpPr>
        <p:spPr/>
        <p:txBody>
          <a:bodyPr/>
          <a:lstStyle/>
          <a:p>
            <a:r>
              <a:rPr lang="en-US" dirty="0"/>
              <a:t>The second step is Classification accuracy</a:t>
            </a:r>
          </a:p>
        </p:txBody>
      </p:sp>
      <p:sp>
        <p:nvSpPr>
          <p:cNvPr id="3" name="Content Placeholder 2">
            <a:extLst>
              <a:ext uri="{FF2B5EF4-FFF2-40B4-BE49-F238E27FC236}">
                <a16:creationId xmlns:a16="http://schemas.microsoft.com/office/drawing/2014/main" id="{E478FACF-C4A7-BBAF-5191-A91A1135C0D5}"/>
              </a:ext>
            </a:extLst>
          </p:cNvPr>
          <p:cNvSpPr>
            <a:spLocks noGrp="1"/>
          </p:cNvSpPr>
          <p:nvPr>
            <p:ph idx="1"/>
          </p:nvPr>
        </p:nvSpPr>
        <p:spPr/>
        <p:txBody>
          <a:bodyPr>
            <a:normAutofit lnSpcReduction="10000"/>
          </a:bodyPr>
          <a:lstStyle/>
          <a:p>
            <a:r>
              <a:rPr lang="en-US" dirty="0"/>
              <a:t>First, the predictive accuracy of the classifier is estimated. If we were to use the training set to measure the classifier is estimated. If we were to use the training set to measure the classifiers accuracy, the estimate would likely be optimistic, because the classifier tends to overfit the data (i.e. during learning it may incorporate some particular anomalies of the training data that are not present in the general data set overall.) Therefore, a test set is used, made up of test tuples and their associated class labels.</a:t>
            </a:r>
          </a:p>
          <a:p>
            <a:r>
              <a:rPr lang="en-US" dirty="0"/>
              <a:t>They are independent of the training tuples, meaning that they were not used to construct the classifier. </a:t>
            </a:r>
          </a:p>
        </p:txBody>
      </p:sp>
    </p:spTree>
    <p:extLst>
      <p:ext uri="{BB962C8B-B14F-4D97-AF65-F5344CB8AC3E}">
        <p14:creationId xmlns:p14="http://schemas.microsoft.com/office/powerpoint/2010/main" val="320860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4D19-5C25-DF69-4B8E-67BE6D6A47CB}"/>
              </a:ext>
            </a:extLst>
          </p:cNvPr>
          <p:cNvSpPr>
            <a:spLocks noGrp="1"/>
          </p:cNvSpPr>
          <p:nvPr>
            <p:ph type="title"/>
          </p:nvPr>
        </p:nvSpPr>
        <p:spPr/>
        <p:txBody>
          <a:bodyPr/>
          <a:lstStyle/>
          <a:p>
            <a:r>
              <a:rPr lang="en-US" dirty="0"/>
              <a:t>The accuracy of a classifier</a:t>
            </a:r>
          </a:p>
        </p:txBody>
      </p:sp>
      <p:sp>
        <p:nvSpPr>
          <p:cNvPr id="3" name="Content Placeholder 2">
            <a:extLst>
              <a:ext uri="{FF2B5EF4-FFF2-40B4-BE49-F238E27FC236}">
                <a16:creationId xmlns:a16="http://schemas.microsoft.com/office/drawing/2014/main" id="{6BA8C96C-D196-597D-4849-0C5CF2CE454D}"/>
              </a:ext>
            </a:extLst>
          </p:cNvPr>
          <p:cNvSpPr>
            <a:spLocks noGrp="1"/>
          </p:cNvSpPr>
          <p:nvPr>
            <p:ph idx="1"/>
          </p:nvPr>
        </p:nvSpPr>
        <p:spPr/>
        <p:txBody>
          <a:bodyPr/>
          <a:lstStyle/>
          <a:p>
            <a:r>
              <a:rPr lang="en-US" dirty="0"/>
              <a:t>The accuracy of a classifier on a given test set is the percentage of test set tuples that are correctly classified by the classifier.</a:t>
            </a:r>
          </a:p>
          <a:p>
            <a:r>
              <a:rPr lang="en-US" dirty="0"/>
              <a:t>The associated class label of each test tuple is compared with the learned classifier’s class prediction for that tuple. </a:t>
            </a:r>
          </a:p>
          <a:p>
            <a:r>
              <a:rPr lang="en-US" dirty="0"/>
              <a:t>If the accuracy of the classifier is considered acceptable, the classifier can be used to classify future data tuples for which the class label is not known. (Such data are also referred to in the machine learning literature as “unknown” or “previously unseen” data).</a:t>
            </a:r>
          </a:p>
        </p:txBody>
      </p:sp>
    </p:spTree>
    <p:extLst>
      <p:ext uri="{BB962C8B-B14F-4D97-AF65-F5344CB8AC3E}">
        <p14:creationId xmlns:p14="http://schemas.microsoft.com/office/powerpoint/2010/main" val="18568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CA99-2E2F-1126-4379-E136BFDA8087}"/>
              </a:ext>
            </a:extLst>
          </p:cNvPr>
          <p:cNvSpPr>
            <a:spLocks noGrp="1"/>
          </p:cNvSpPr>
          <p:nvPr>
            <p:ph type="title"/>
          </p:nvPr>
        </p:nvSpPr>
        <p:spPr/>
        <p:txBody>
          <a:bodyPr/>
          <a:lstStyle/>
          <a:p>
            <a:r>
              <a:rPr lang="en-US" dirty="0"/>
              <a:t>Ch 8.2 Decision Tree Induction</a:t>
            </a:r>
          </a:p>
        </p:txBody>
      </p:sp>
      <p:sp>
        <p:nvSpPr>
          <p:cNvPr id="3" name="Content Placeholder 2">
            <a:extLst>
              <a:ext uri="{FF2B5EF4-FFF2-40B4-BE49-F238E27FC236}">
                <a16:creationId xmlns:a16="http://schemas.microsoft.com/office/drawing/2014/main" id="{09CCCB96-5F61-FF48-47CF-578DBD8BD365}"/>
              </a:ext>
            </a:extLst>
          </p:cNvPr>
          <p:cNvSpPr>
            <a:spLocks noGrp="1"/>
          </p:cNvSpPr>
          <p:nvPr>
            <p:ph idx="1"/>
          </p:nvPr>
        </p:nvSpPr>
        <p:spPr/>
        <p:txBody>
          <a:bodyPr>
            <a:normAutofit lnSpcReduction="10000"/>
          </a:bodyPr>
          <a:lstStyle/>
          <a:p>
            <a:r>
              <a:rPr lang="en-US" dirty="0"/>
              <a:t>Decision tree induction is the learning of decision trees from class-labeled training tuples. </a:t>
            </a:r>
          </a:p>
          <a:p>
            <a:r>
              <a:rPr lang="en-US" dirty="0"/>
              <a:t>A decision tree is a flowchart-like tree structure, where each internal node (non-leaf node) denotes a test on an attribute, each branch represents an outcome of the test, and each leaf node (or terminal node) holds a class label. The topmost node in a tree is the root node. </a:t>
            </a:r>
          </a:p>
          <a:p>
            <a:r>
              <a:rPr lang="en-US" dirty="0"/>
              <a:t>This was covered in your data structures and algorithms course but it is when the program asks a question and makes a decision based on that question, and continues going until the nodes run out</a:t>
            </a:r>
          </a:p>
        </p:txBody>
      </p:sp>
    </p:spTree>
    <p:extLst>
      <p:ext uri="{BB962C8B-B14F-4D97-AF65-F5344CB8AC3E}">
        <p14:creationId xmlns:p14="http://schemas.microsoft.com/office/powerpoint/2010/main" val="2162374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9388-09B5-273F-820B-AD61680F071C}"/>
              </a:ext>
            </a:extLst>
          </p:cNvPr>
          <p:cNvSpPr>
            <a:spLocks noGrp="1"/>
          </p:cNvSpPr>
          <p:nvPr>
            <p:ph type="title"/>
          </p:nvPr>
        </p:nvSpPr>
        <p:spPr/>
        <p:txBody>
          <a:bodyPr/>
          <a:lstStyle/>
          <a:p>
            <a:r>
              <a:rPr lang="en-US" dirty="0"/>
              <a:t>Now how are decision trees used for classification?</a:t>
            </a:r>
          </a:p>
        </p:txBody>
      </p:sp>
      <p:sp>
        <p:nvSpPr>
          <p:cNvPr id="3" name="Content Placeholder 2">
            <a:extLst>
              <a:ext uri="{FF2B5EF4-FFF2-40B4-BE49-F238E27FC236}">
                <a16:creationId xmlns:a16="http://schemas.microsoft.com/office/drawing/2014/main" id="{5CEAD7A0-1191-4BEC-E1D9-E108523D5EDD}"/>
              </a:ext>
            </a:extLst>
          </p:cNvPr>
          <p:cNvSpPr>
            <a:spLocks noGrp="1"/>
          </p:cNvSpPr>
          <p:nvPr>
            <p:ph idx="1"/>
          </p:nvPr>
        </p:nvSpPr>
        <p:spPr/>
        <p:txBody>
          <a:bodyPr>
            <a:normAutofit lnSpcReduction="10000"/>
          </a:bodyPr>
          <a:lstStyle/>
          <a:p>
            <a:r>
              <a:rPr lang="en-US" dirty="0"/>
              <a:t>Given a tuple, X, for which the associated class label is unknown, the attribute values of the tuple are tested against the decision tree. </a:t>
            </a:r>
          </a:p>
          <a:p>
            <a:r>
              <a:rPr lang="en-US" dirty="0"/>
              <a:t>A path is traced from the root to a leaf node, which holds the class prediction for that tuple. Decision trees can easily be converted to classification rules. </a:t>
            </a:r>
          </a:p>
          <a:p>
            <a:r>
              <a:rPr lang="en-US" dirty="0"/>
              <a:t>“Why are decision tree classifiers so popular?” The construction of decision tree classifiers does not require any domain knowledge or parameter setting, and therefore is appropriate for exploratory knowledge discovery. Decision trees can handle multidimensional data. </a:t>
            </a:r>
          </a:p>
        </p:txBody>
      </p:sp>
    </p:spTree>
    <p:extLst>
      <p:ext uri="{BB962C8B-B14F-4D97-AF65-F5344CB8AC3E}">
        <p14:creationId xmlns:p14="http://schemas.microsoft.com/office/powerpoint/2010/main" val="172332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4286</TotalTime>
  <Words>5405</Words>
  <Application>Microsoft Office PowerPoint</Application>
  <PresentationFormat>Widescreen</PresentationFormat>
  <Paragraphs>157</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Aptos</vt:lpstr>
      <vt:lpstr>Aptos Display</vt:lpstr>
      <vt:lpstr>Arial</vt:lpstr>
      <vt:lpstr>Cambria Math</vt:lpstr>
      <vt:lpstr>Office Theme</vt:lpstr>
      <vt:lpstr>Ch 8 Classification Basic Concepts</vt:lpstr>
      <vt:lpstr>8.1.2 Classification</vt:lpstr>
      <vt:lpstr>Learning Step (or training phase)</vt:lpstr>
      <vt:lpstr>Also known as supervised learning</vt:lpstr>
      <vt:lpstr>Classifcation can also be viewed as mapping of function y=f(X)</vt:lpstr>
      <vt:lpstr>The second step is Classification accuracy</vt:lpstr>
      <vt:lpstr>The accuracy of a classifier</vt:lpstr>
      <vt:lpstr>Ch 8.2 Decision Tree Induction</vt:lpstr>
      <vt:lpstr>Now how are decision trees used for classification?</vt:lpstr>
      <vt:lpstr>Now how are decision trees used for classification?</vt:lpstr>
      <vt:lpstr>Ch. 8.2.1 Decision Tree Induction</vt:lpstr>
      <vt:lpstr>Ch. 8.2.1 Decision Tree Induction</vt:lpstr>
      <vt:lpstr>Splitting criterion</vt:lpstr>
      <vt:lpstr>Incremental versions of decision tree</vt:lpstr>
      <vt:lpstr>8.2.2 Attribute Selection</vt:lpstr>
      <vt:lpstr>Attribute Selection Measures</vt:lpstr>
      <vt:lpstr>Information Gain</vt:lpstr>
      <vt:lpstr>The formula to classify a tuple in D </vt:lpstr>
      <vt:lpstr>Classification impact for ID3 for information gain</vt:lpstr>
      <vt:lpstr>Classification impact for ID3 for information gain</vt:lpstr>
      <vt:lpstr>Information gain definition</vt:lpstr>
      <vt:lpstr>Gain Ratio</vt:lpstr>
      <vt:lpstr>Gain ratio equation</vt:lpstr>
      <vt:lpstr>Gini Index</vt:lpstr>
      <vt:lpstr>Other Attribute Selection Measures</vt:lpstr>
      <vt:lpstr>Multivariate splits</vt:lpstr>
      <vt:lpstr>Ch 8.2.3 Tree Pruning</vt:lpstr>
      <vt:lpstr>8.3 Bayes Classification Methods</vt:lpstr>
      <vt:lpstr>Bayesian Classifiers</vt:lpstr>
      <vt:lpstr>Ch 8.3.1 Bayes’ Theorem</vt:lpstr>
      <vt:lpstr>Posterior probability</vt:lpstr>
      <vt:lpstr>Prior porbability</vt:lpstr>
      <vt:lpstr>Bayes Theorem</vt:lpstr>
      <vt:lpstr>Ch 8.3.2 Naïve Bayesian Classification</vt:lpstr>
      <vt:lpstr>Bayes Theorem</vt:lpstr>
      <vt:lpstr>PowerPoint Presentation</vt:lpstr>
      <vt:lpstr>To compute P(X| C_i)</vt:lpstr>
      <vt:lpstr>PowerPoint Presentation</vt:lpstr>
      <vt:lpstr>Last part of Bayes Theorem</vt:lpstr>
      <vt:lpstr>Bayesian Classifiers discussion</vt:lpstr>
      <vt:lpstr>Ch 8.4 Rule-Based Classification</vt:lpstr>
      <vt:lpstr>Ch 8.5 Model Evaluation and Selection</vt:lpstr>
      <vt:lpstr>Ch 8.6 Techniques to Improve Classification Accuracy</vt:lpstr>
      <vt:lpstr>Boosting and AdaBoost</vt:lpstr>
      <vt:lpstr>Random Forests</vt:lpstr>
      <vt:lpstr>Ch 8.6.5 Improving Classification Accuracy of Class-Imbalanced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8 Classification Basic Concepts</dc:title>
  <dc:creator>Charles Seager</dc:creator>
  <cp:lastModifiedBy>Charles Seager</cp:lastModifiedBy>
  <cp:revision>2</cp:revision>
  <dcterms:created xsi:type="dcterms:W3CDTF">2024-05-17T18:01:03Z</dcterms:created>
  <dcterms:modified xsi:type="dcterms:W3CDTF">2024-05-20T17:27:18Z</dcterms:modified>
</cp:coreProperties>
</file>