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DC1B-28AA-8CAE-F025-DD1A6AB1C0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77E0CC-D3B5-0963-4B7E-9AE10A344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2F205-8A59-08A7-59E3-5B7700F0B937}"/>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8BC9A711-65B2-F53A-2D91-0A8419A56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12938-5A9E-9E15-1D50-0649F6F9ADC4}"/>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36739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750CB-3BBB-AB25-CE1F-6BF9F58748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2D2219-B8A0-5F06-508B-7D8670B385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2AF72-82BA-8D57-5C5E-B8AB5FB8723E}"/>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82764DB4-4A1E-54E9-4DD4-3B809CA5E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9AFBC-87DB-80E9-5913-03F0E6E04611}"/>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122038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477E4-AE04-F01D-E3D2-E639710720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AA8DDA-D7B2-011A-7D4C-37801EA8D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615D9-1B1C-04E7-3CDF-7AE0FCD1484C}"/>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76FEA146-7848-D1CB-6CDC-0E188A73B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38C9A-3CDE-D9C3-A0C9-7BE0AE69ADE1}"/>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71287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474D-A9B2-594D-3477-1A0E55DAF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5C2F7-393F-0605-1A60-359BB63FA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A0850-A66B-ADAE-9385-9BE1B182D769}"/>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AEEE9DEC-8FB4-1C8F-9D22-C19C73915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B0DCB-94B9-BA4D-1A15-0D504DAC4B86}"/>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143918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1415-05EA-F98F-01B6-5B7B2222F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04ED0A-175F-40CB-A690-E799292F4E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C88DC3-B94B-8681-E7B6-1B7897FB3B8A}"/>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A0CA3BB1-11B9-E1DA-3C54-04ABA01D12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01B35-4695-2D43-3E80-5114D6D4E094}"/>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144617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866A-20A9-AEF5-9833-89C31F1C53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88E1E-0818-B976-53D8-DCB847BD9B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42416B-1992-1393-3CA1-21A320F1A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3D5ECE-486E-EC03-6868-E23E080F4A16}"/>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6" name="Footer Placeholder 5">
            <a:extLst>
              <a:ext uri="{FF2B5EF4-FFF2-40B4-BE49-F238E27FC236}">
                <a16:creationId xmlns:a16="http://schemas.microsoft.com/office/drawing/2014/main" id="{6D021CD0-360C-DA99-CB4F-3E098F9E1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A3488-6CDB-FB8D-14DC-CE8D3BD50C6F}"/>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2899685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F9938-426E-F6AA-38CF-7F3C9558D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773E90-73E9-C64A-49F6-669BD1F15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AE3A44-C48D-4989-B0B1-59607FC064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6A6D96-28B6-881D-9C60-DC407C21C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AA3D06-17C4-DC3D-56F8-B3FC2B2BD6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A185D-66B2-69D9-28E8-19CBF4733650}"/>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8" name="Footer Placeholder 7">
            <a:extLst>
              <a:ext uri="{FF2B5EF4-FFF2-40B4-BE49-F238E27FC236}">
                <a16:creationId xmlns:a16="http://schemas.microsoft.com/office/drawing/2014/main" id="{B4EA3E25-3502-47C1-5C3F-E8550ACB2D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3671E-57D9-9BEA-E269-4350424C2A8F}"/>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394600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86331-45CA-D208-E1DD-5B221CA630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9E4D4-B70C-7E63-4FF2-2334A3B850CB}"/>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4" name="Footer Placeholder 3">
            <a:extLst>
              <a:ext uri="{FF2B5EF4-FFF2-40B4-BE49-F238E27FC236}">
                <a16:creationId xmlns:a16="http://schemas.microsoft.com/office/drawing/2014/main" id="{83762ACA-06C0-41AC-68EC-9878BB57BE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CFD6BB-9477-3DB3-4975-19C3D1A85D97}"/>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2889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680708-B6C4-F942-F653-8C71DEBA9B90}"/>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3" name="Footer Placeholder 2">
            <a:extLst>
              <a:ext uri="{FF2B5EF4-FFF2-40B4-BE49-F238E27FC236}">
                <a16:creationId xmlns:a16="http://schemas.microsoft.com/office/drawing/2014/main" id="{FB252FE5-0831-9B4F-F398-73B89FC448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B3FB5B-C47C-B629-CB6D-FD3AA2FAA0CD}"/>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527115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4A0B4-ACD1-C7F7-64C2-DDB6ABE669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B27DFE-D51F-1976-376A-6D9C679028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C0A2D6-6A0D-85AF-0DD8-5AF09AA88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022DD-8068-2024-3E00-B98FB4FC4935}"/>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6" name="Footer Placeholder 5">
            <a:extLst>
              <a:ext uri="{FF2B5EF4-FFF2-40B4-BE49-F238E27FC236}">
                <a16:creationId xmlns:a16="http://schemas.microsoft.com/office/drawing/2014/main" id="{60D7F3C2-ED5D-3BA9-5210-C5A71D4AFB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7D5AFD-D12B-631F-B683-84CA5F790244}"/>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66645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0B538-F2A4-52E8-98A5-D13BDBF7C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6E8BB-F9EE-D24C-7410-32262316B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D2528B-EEDA-0F3E-F36F-1A6A09A6D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7D87A-0949-8556-1986-BC427A29ADBA}"/>
              </a:ext>
            </a:extLst>
          </p:cNvPr>
          <p:cNvSpPr>
            <a:spLocks noGrp="1"/>
          </p:cNvSpPr>
          <p:nvPr>
            <p:ph type="dt" sz="half" idx="10"/>
          </p:nvPr>
        </p:nvSpPr>
        <p:spPr/>
        <p:txBody>
          <a:bodyPr/>
          <a:lstStyle/>
          <a:p>
            <a:fld id="{2EA5ADF2-28CE-4106-8FBB-CF7612494615}" type="datetimeFigureOut">
              <a:rPr lang="en-US" smtClean="0"/>
              <a:t>5/20/2024</a:t>
            </a:fld>
            <a:endParaRPr lang="en-US"/>
          </a:p>
        </p:txBody>
      </p:sp>
      <p:sp>
        <p:nvSpPr>
          <p:cNvPr id="6" name="Footer Placeholder 5">
            <a:extLst>
              <a:ext uri="{FF2B5EF4-FFF2-40B4-BE49-F238E27FC236}">
                <a16:creationId xmlns:a16="http://schemas.microsoft.com/office/drawing/2014/main" id="{ADB214C2-9313-D32D-8033-BCFBDC789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B13D9-4E45-C3B4-20F2-E3F493647C43}"/>
              </a:ext>
            </a:extLst>
          </p:cNvPr>
          <p:cNvSpPr>
            <a:spLocks noGrp="1"/>
          </p:cNvSpPr>
          <p:nvPr>
            <p:ph type="sldNum" sz="quarter" idx="12"/>
          </p:nvPr>
        </p:nvSpPr>
        <p:spPr/>
        <p:txBody>
          <a:bodyPr/>
          <a:lstStyle/>
          <a:p>
            <a:fld id="{AEF0088E-6C03-4223-8688-F6423E318ABF}" type="slidenum">
              <a:rPr lang="en-US" smtClean="0"/>
              <a:t>‹#›</a:t>
            </a:fld>
            <a:endParaRPr lang="en-US"/>
          </a:p>
        </p:txBody>
      </p:sp>
    </p:spTree>
    <p:extLst>
      <p:ext uri="{BB962C8B-B14F-4D97-AF65-F5344CB8AC3E}">
        <p14:creationId xmlns:p14="http://schemas.microsoft.com/office/powerpoint/2010/main" val="3857342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44422-EE1A-683D-DDE7-CE039C4450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CE8F9-4B8D-3D5A-87A4-3898A252E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072F1-3AE3-6786-36D8-DC2DCFD40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A5ADF2-28CE-4106-8FBB-CF7612494615}" type="datetimeFigureOut">
              <a:rPr lang="en-US" smtClean="0"/>
              <a:t>5/20/2024</a:t>
            </a:fld>
            <a:endParaRPr lang="en-US"/>
          </a:p>
        </p:txBody>
      </p:sp>
      <p:sp>
        <p:nvSpPr>
          <p:cNvPr id="5" name="Footer Placeholder 4">
            <a:extLst>
              <a:ext uri="{FF2B5EF4-FFF2-40B4-BE49-F238E27FC236}">
                <a16:creationId xmlns:a16="http://schemas.microsoft.com/office/drawing/2014/main" id="{D1DCC5C6-8BBE-84EB-265A-531A37B9B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8CB1DF-6ADC-F120-06E3-C12D4CD043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F0088E-6C03-4223-8688-F6423E318ABF}" type="slidenum">
              <a:rPr lang="en-US" smtClean="0"/>
              <a:t>‹#›</a:t>
            </a:fld>
            <a:endParaRPr lang="en-US"/>
          </a:p>
        </p:txBody>
      </p:sp>
    </p:spTree>
    <p:extLst>
      <p:ext uri="{BB962C8B-B14F-4D97-AF65-F5344CB8AC3E}">
        <p14:creationId xmlns:p14="http://schemas.microsoft.com/office/powerpoint/2010/main" val="212664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7946-B74B-CB62-EDC6-C52D3D9D7E8B}"/>
              </a:ext>
            </a:extLst>
          </p:cNvPr>
          <p:cNvSpPr>
            <a:spLocks noGrp="1"/>
          </p:cNvSpPr>
          <p:nvPr>
            <p:ph type="ctrTitle"/>
          </p:nvPr>
        </p:nvSpPr>
        <p:spPr/>
        <p:txBody>
          <a:bodyPr/>
          <a:lstStyle/>
          <a:p>
            <a:r>
              <a:rPr lang="en-US" dirty="0"/>
              <a:t>CS 171 Ch 9 Classification: Advanced Methods</a:t>
            </a:r>
          </a:p>
        </p:txBody>
      </p:sp>
      <p:sp>
        <p:nvSpPr>
          <p:cNvPr id="3" name="Subtitle 2">
            <a:extLst>
              <a:ext uri="{FF2B5EF4-FFF2-40B4-BE49-F238E27FC236}">
                <a16:creationId xmlns:a16="http://schemas.microsoft.com/office/drawing/2014/main" id="{8631B6C0-2936-068D-BC7F-8940CF86145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10348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1175-4F45-E4EF-C3E9-60572F05566A}"/>
              </a:ext>
            </a:extLst>
          </p:cNvPr>
          <p:cNvSpPr>
            <a:spLocks noGrp="1"/>
          </p:cNvSpPr>
          <p:nvPr>
            <p:ph type="title"/>
          </p:nvPr>
        </p:nvSpPr>
        <p:spPr/>
        <p:txBody>
          <a:bodyPr/>
          <a:lstStyle/>
          <a:p>
            <a:r>
              <a:rPr lang="en-US" dirty="0"/>
              <a:t>Multilayer feed-forward</a:t>
            </a:r>
          </a:p>
        </p:txBody>
      </p:sp>
      <p:sp>
        <p:nvSpPr>
          <p:cNvPr id="3" name="Content Placeholder 2">
            <a:extLst>
              <a:ext uri="{FF2B5EF4-FFF2-40B4-BE49-F238E27FC236}">
                <a16:creationId xmlns:a16="http://schemas.microsoft.com/office/drawing/2014/main" id="{9F60769D-4DBD-BD8B-11F2-4A0481752CDC}"/>
              </a:ext>
            </a:extLst>
          </p:cNvPr>
          <p:cNvSpPr>
            <a:spLocks noGrp="1"/>
          </p:cNvSpPr>
          <p:nvPr>
            <p:ph idx="1"/>
          </p:nvPr>
        </p:nvSpPr>
        <p:spPr/>
        <p:txBody>
          <a:bodyPr/>
          <a:lstStyle/>
          <a:p>
            <a:r>
              <a:rPr lang="en-US" dirty="0"/>
              <a:t>The backpropagation algorithm performs learning on a multilayer feed-forward neural network. It iteratively learns a set of weights for prediction of the class label of tuples. </a:t>
            </a:r>
            <a:br>
              <a:rPr lang="en-US" dirty="0"/>
            </a:br>
            <a:endParaRPr lang="en-US" dirty="0"/>
          </a:p>
          <a:p>
            <a:r>
              <a:rPr lang="en-US" dirty="0"/>
              <a:t>A multilayer feed forward neural network consists of an input layer, one or more hidden layers, and an output layer.</a:t>
            </a:r>
          </a:p>
        </p:txBody>
      </p:sp>
    </p:spTree>
    <p:extLst>
      <p:ext uri="{BB962C8B-B14F-4D97-AF65-F5344CB8AC3E}">
        <p14:creationId xmlns:p14="http://schemas.microsoft.com/office/powerpoint/2010/main" val="84498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1F660-2E16-57EA-CE7F-C55E22E465E8}"/>
              </a:ext>
            </a:extLst>
          </p:cNvPr>
          <p:cNvSpPr>
            <a:spLocks noGrp="1"/>
          </p:cNvSpPr>
          <p:nvPr>
            <p:ph type="title"/>
          </p:nvPr>
        </p:nvSpPr>
        <p:spPr/>
        <p:txBody>
          <a:bodyPr/>
          <a:lstStyle/>
          <a:p>
            <a:r>
              <a:rPr lang="en-US" dirty="0"/>
              <a:t>Define terms of neural networks</a:t>
            </a:r>
          </a:p>
        </p:txBody>
      </p:sp>
      <p:sp>
        <p:nvSpPr>
          <p:cNvPr id="3" name="Content Placeholder 2">
            <a:extLst>
              <a:ext uri="{FF2B5EF4-FFF2-40B4-BE49-F238E27FC236}">
                <a16:creationId xmlns:a16="http://schemas.microsoft.com/office/drawing/2014/main" id="{16E4FD94-055E-3BE8-1410-DCE8E60A8A7B}"/>
              </a:ext>
            </a:extLst>
          </p:cNvPr>
          <p:cNvSpPr>
            <a:spLocks noGrp="1"/>
          </p:cNvSpPr>
          <p:nvPr>
            <p:ph idx="1"/>
          </p:nvPr>
        </p:nvSpPr>
        <p:spPr/>
        <p:txBody>
          <a:bodyPr/>
          <a:lstStyle/>
          <a:p>
            <a:r>
              <a:rPr lang="en-US" dirty="0"/>
              <a:t>Each layer is made up of units. The inputs to the network correspond to the attributes measured for each training tuple. The inputs are fed simultaneously into the units making up the input layer. These inputs pass through the input layer and are then weighted and fed simultaneously to a second layer of “neuronlike” units known as a hidden layer. The outputs of the hidden layer units can be input to another hidden layer, and so on. The number of hidden layers is arbitrary, although in practice, usually only one is used. The weighted outputs of the last hidden layer are input to units making up the output layer, which emits the networks prediction for given tuples</a:t>
            </a:r>
          </a:p>
        </p:txBody>
      </p:sp>
    </p:spTree>
    <p:extLst>
      <p:ext uri="{BB962C8B-B14F-4D97-AF65-F5344CB8AC3E}">
        <p14:creationId xmlns:p14="http://schemas.microsoft.com/office/powerpoint/2010/main" val="2526596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5B7F2-A8EB-99D4-0BE8-C68F2AAB9D80}"/>
              </a:ext>
            </a:extLst>
          </p:cNvPr>
          <p:cNvSpPr>
            <a:spLocks noGrp="1"/>
          </p:cNvSpPr>
          <p:nvPr>
            <p:ph type="title"/>
          </p:nvPr>
        </p:nvSpPr>
        <p:spPr/>
        <p:txBody>
          <a:bodyPr/>
          <a:lstStyle/>
          <a:p>
            <a:r>
              <a:rPr lang="en-US" dirty="0"/>
              <a:t>Neural networks continued </a:t>
            </a:r>
          </a:p>
        </p:txBody>
      </p:sp>
      <p:sp>
        <p:nvSpPr>
          <p:cNvPr id="3" name="Content Placeholder 2">
            <a:extLst>
              <a:ext uri="{FF2B5EF4-FFF2-40B4-BE49-F238E27FC236}">
                <a16:creationId xmlns:a16="http://schemas.microsoft.com/office/drawing/2014/main" id="{A71BE89B-5347-3E4F-6150-52D5D09A7F68}"/>
              </a:ext>
            </a:extLst>
          </p:cNvPr>
          <p:cNvSpPr>
            <a:spLocks noGrp="1"/>
          </p:cNvSpPr>
          <p:nvPr>
            <p:ph idx="1"/>
          </p:nvPr>
        </p:nvSpPr>
        <p:spPr>
          <a:xfrm>
            <a:off x="128337" y="1825625"/>
            <a:ext cx="11758863" cy="4896018"/>
          </a:xfrm>
        </p:spPr>
        <p:txBody>
          <a:bodyPr>
            <a:normAutofit/>
          </a:bodyPr>
          <a:lstStyle/>
          <a:p>
            <a:r>
              <a:rPr lang="en-US" sz="3000" dirty="0"/>
              <a:t>The units in the input layers are called input units. The units in the hidden layers and output layer are sometimes referred to as </a:t>
            </a:r>
            <a:r>
              <a:rPr lang="en-US" sz="3000" dirty="0" err="1"/>
              <a:t>neurodes</a:t>
            </a:r>
            <a:r>
              <a:rPr lang="en-US" sz="3000" dirty="0"/>
              <a:t>, due to their symbolic biological basis, or as output units. The multilayer neural network shown in Figure 9.2 has two layers of output units. Therefore, we say that it is a two-layer neural network. (The input layer is not counted because it serves only to pass the input values to the next layer.) Similarly, a network containing two hidden layers is called a three-layer neural network, and so on. It is a feed-forward network since none of the weights cycles back to an input unit or to a previous layer’s output unit. It is fully connected in that each unit provides input to each unit in the next forward layer.</a:t>
            </a:r>
          </a:p>
        </p:txBody>
      </p:sp>
    </p:spTree>
    <p:extLst>
      <p:ext uri="{BB962C8B-B14F-4D97-AF65-F5344CB8AC3E}">
        <p14:creationId xmlns:p14="http://schemas.microsoft.com/office/powerpoint/2010/main" val="839534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E80A-1EC3-C325-F93A-F4018CC7BFB5}"/>
              </a:ext>
            </a:extLst>
          </p:cNvPr>
          <p:cNvSpPr>
            <a:spLocks noGrp="1"/>
          </p:cNvSpPr>
          <p:nvPr>
            <p:ph type="title"/>
          </p:nvPr>
        </p:nvSpPr>
        <p:spPr/>
        <p:txBody>
          <a:bodyPr/>
          <a:lstStyle/>
          <a:p>
            <a:r>
              <a:rPr lang="en-US" dirty="0"/>
              <a:t>Ch 9.3 Support Vector Machines</a:t>
            </a:r>
          </a:p>
        </p:txBody>
      </p:sp>
      <p:sp>
        <p:nvSpPr>
          <p:cNvPr id="3" name="Content Placeholder 2">
            <a:extLst>
              <a:ext uri="{FF2B5EF4-FFF2-40B4-BE49-F238E27FC236}">
                <a16:creationId xmlns:a16="http://schemas.microsoft.com/office/drawing/2014/main" id="{9C2ADA89-A60F-F64F-21A1-1B3863B2FDC1}"/>
              </a:ext>
            </a:extLst>
          </p:cNvPr>
          <p:cNvSpPr>
            <a:spLocks noGrp="1"/>
          </p:cNvSpPr>
          <p:nvPr>
            <p:ph idx="1"/>
          </p:nvPr>
        </p:nvSpPr>
        <p:spPr/>
        <p:txBody>
          <a:bodyPr/>
          <a:lstStyle/>
          <a:p>
            <a:r>
              <a:rPr lang="en-US" dirty="0"/>
              <a:t>In this section, we study support vector machines (SVMs) a method for the classification of both linear and nonlinear data. In a nutshell, an SVM is an algorithm that works as follows. It uses a nonlinear mapping to transform the original training data into a higher dimension. Within this new dimension, it searches for the linear optimal separating hyperplane (i.e., a decision boundary </a:t>
            </a:r>
            <a:r>
              <a:rPr lang="en-US" dirty="0" err="1"/>
              <a:t>sperating</a:t>
            </a:r>
            <a:r>
              <a:rPr lang="en-US" dirty="0"/>
              <a:t> the tuples of one class from another). With an appropriate nonlinear mapping to a sufficiently high dimension, data from two classes can always be separated by a hyperplane. The SVM finds this hyperplane using support vectors. </a:t>
            </a:r>
          </a:p>
        </p:txBody>
      </p:sp>
    </p:spTree>
    <p:extLst>
      <p:ext uri="{BB962C8B-B14F-4D97-AF65-F5344CB8AC3E}">
        <p14:creationId xmlns:p14="http://schemas.microsoft.com/office/powerpoint/2010/main" val="403482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D88F7-5108-409E-169D-1043B6F099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29642E-E895-FE4D-F647-903AE7217BE9}"/>
              </a:ext>
            </a:extLst>
          </p:cNvPr>
          <p:cNvSpPr>
            <a:spLocks noGrp="1"/>
          </p:cNvSpPr>
          <p:nvPr>
            <p:ph idx="1"/>
          </p:nvPr>
        </p:nvSpPr>
        <p:spPr/>
        <p:txBody>
          <a:bodyPr/>
          <a:lstStyle/>
          <a:p>
            <a:r>
              <a:rPr lang="en-US" dirty="0"/>
              <a:t>Do more research into SVM</a:t>
            </a:r>
          </a:p>
        </p:txBody>
      </p:sp>
    </p:spTree>
    <p:extLst>
      <p:ext uri="{BB962C8B-B14F-4D97-AF65-F5344CB8AC3E}">
        <p14:creationId xmlns:p14="http://schemas.microsoft.com/office/powerpoint/2010/main" val="374149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9AD4-F3A9-AF77-A80B-106F2FDD0DA3}"/>
              </a:ext>
            </a:extLst>
          </p:cNvPr>
          <p:cNvSpPr>
            <a:spLocks noGrp="1"/>
          </p:cNvSpPr>
          <p:nvPr>
            <p:ph type="title"/>
          </p:nvPr>
        </p:nvSpPr>
        <p:spPr/>
        <p:txBody>
          <a:bodyPr/>
          <a:lstStyle/>
          <a:p>
            <a:r>
              <a:rPr lang="en-US" dirty="0"/>
              <a:t>Ch 9.4 Classification Using Frequent Patterns</a:t>
            </a:r>
          </a:p>
        </p:txBody>
      </p:sp>
      <p:sp>
        <p:nvSpPr>
          <p:cNvPr id="3" name="Content Placeholder 2">
            <a:extLst>
              <a:ext uri="{FF2B5EF4-FFF2-40B4-BE49-F238E27FC236}">
                <a16:creationId xmlns:a16="http://schemas.microsoft.com/office/drawing/2014/main" id="{9831E3A6-FEEB-182D-5992-C2E58DA4FFFD}"/>
              </a:ext>
            </a:extLst>
          </p:cNvPr>
          <p:cNvSpPr>
            <a:spLocks noGrp="1"/>
          </p:cNvSpPr>
          <p:nvPr>
            <p:ph idx="1"/>
          </p:nvPr>
        </p:nvSpPr>
        <p:spPr/>
        <p:txBody>
          <a:bodyPr/>
          <a:lstStyle/>
          <a:p>
            <a:r>
              <a:rPr lang="en-US" dirty="0"/>
              <a:t>Frequent patterns show interesting relationships between attribute-value pairs that occur frequently in a given data set. </a:t>
            </a:r>
          </a:p>
          <a:p>
            <a:r>
              <a:rPr lang="en-US" dirty="0"/>
              <a:t>In Ch. 6 &amp; 7  we saw how association rules are derived from frequent patterns, where the associations are commonly used to analyze the purchasing patterns of customers in a store. Such analysis is useful in many decision-making processes such as product placement, catalog design and cross marketing.</a:t>
            </a:r>
          </a:p>
          <a:p>
            <a:endParaRPr lang="en-US" dirty="0"/>
          </a:p>
        </p:txBody>
      </p:sp>
    </p:spTree>
    <p:extLst>
      <p:ext uri="{BB962C8B-B14F-4D97-AF65-F5344CB8AC3E}">
        <p14:creationId xmlns:p14="http://schemas.microsoft.com/office/powerpoint/2010/main" val="1342044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55E5-9065-69FA-F320-ECA3EE84F46A}"/>
              </a:ext>
            </a:extLst>
          </p:cNvPr>
          <p:cNvSpPr>
            <a:spLocks noGrp="1"/>
          </p:cNvSpPr>
          <p:nvPr>
            <p:ph type="title"/>
          </p:nvPr>
        </p:nvSpPr>
        <p:spPr/>
        <p:txBody>
          <a:bodyPr/>
          <a:lstStyle/>
          <a:p>
            <a:r>
              <a:rPr lang="en-US" dirty="0"/>
              <a:t>Ch 9.4 Classification using Frequent Patterns</a:t>
            </a:r>
          </a:p>
        </p:txBody>
      </p:sp>
      <p:sp>
        <p:nvSpPr>
          <p:cNvPr id="3" name="Content Placeholder 2">
            <a:extLst>
              <a:ext uri="{FF2B5EF4-FFF2-40B4-BE49-F238E27FC236}">
                <a16:creationId xmlns:a16="http://schemas.microsoft.com/office/drawing/2014/main" id="{CD4DCF83-C3E3-EA2D-69FD-BF5B38B3B5CC}"/>
              </a:ext>
            </a:extLst>
          </p:cNvPr>
          <p:cNvSpPr>
            <a:spLocks noGrp="1"/>
          </p:cNvSpPr>
          <p:nvPr>
            <p:ph idx="1"/>
          </p:nvPr>
        </p:nvSpPr>
        <p:spPr>
          <a:xfrm>
            <a:off x="128337" y="1825624"/>
            <a:ext cx="11871158" cy="5032376"/>
          </a:xfrm>
        </p:spPr>
        <p:txBody>
          <a:bodyPr>
            <a:normAutofit/>
          </a:bodyPr>
          <a:lstStyle/>
          <a:p>
            <a:r>
              <a:rPr lang="en-US" dirty="0"/>
              <a:t>So in this section, we examine how frequent patterns can be used for classification. Section 9.4.1 explores associative classification, where association rules are generated from frequent patterns and used for classification. The general idea is that we can search for strong associations between frequent patterns (conjunctions of attribute-value pairs) and class labels. Section 9.4.2 explores discriminative frequent pattern-based classification, where frequent patterns serve as combined features, which are frequent pattern-based classification may overcome some constraints introduced by decision tree induction, which considers only one attribute at a time. Studies prove that many frequent pattern-based classification methods to have greater accuracy and scalability than some traditional classification methods such as C4.5</a:t>
            </a:r>
          </a:p>
        </p:txBody>
      </p:sp>
    </p:spTree>
    <p:extLst>
      <p:ext uri="{BB962C8B-B14F-4D97-AF65-F5344CB8AC3E}">
        <p14:creationId xmlns:p14="http://schemas.microsoft.com/office/powerpoint/2010/main" val="346347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7B52-4C9A-2D63-82E1-480F8A4F1F5F}"/>
              </a:ext>
            </a:extLst>
          </p:cNvPr>
          <p:cNvSpPr>
            <a:spLocks noGrp="1"/>
          </p:cNvSpPr>
          <p:nvPr>
            <p:ph type="title"/>
          </p:nvPr>
        </p:nvSpPr>
        <p:spPr/>
        <p:txBody>
          <a:bodyPr/>
          <a:lstStyle/>
          <a:p>
            <a:r>
              <a:rPr lang="en-US" dirty="0"/>
              <a:t>Ch 9.4.2 Discriminative Frequent Pattern-Based Classification</a:t>
            </a:r>
          </a:p>
        </p:txBody>
      </p:sp>
      <p:sp>
        <p:nvSpPr>
          <p:cNvPr id="3" name="Content Placeholder 2">
            <a:extLst>
              <a:ext uri="{FF2B5EF4-FFF2-40B4-BE49-F238E27FC236}">
                <a16:creationId xmlns:a16="http://schemas.microsoft.com/office/drawing/2014/main" id="{017F4DA1-49A8-11CA-7E0C-9D74BD892B22}"/>
              </a:ext>
            </a:extLst>
          </p:cNvPr>
          <p:cNvSpPr>
            <a:spLocks noGrp="1"/>
          </p:cNvSpPr>
          <p:nvPr>
            <p:ph idx="1"/>
          </p:nvPr>
        </p:nvSpPr>
        <p:spPr/>
        <p:txBody>
          <a:bodyPr/>
          <a:lstStyle/>
          <a:p>
            <a:r>
              <a:rPr lang="en-US" dirty="0"/>
              <a:t>“Why not consider frequent patterns or combined features, in addition to single features when building a classification model?” This notion is the basis of frequent pattern-based classification – the learning of a classification model in the feature space of single attributes as well as frequent patterns. In this way, we transfer, the original feature space to a larger space. This will likely increase the chance of including important features.</a:t>
            </a:r>
          </a:p>
        </p:txBody>
      </p:sp>
    </p:spTree>
    <p:extLst>
      <p:ext uri="{BB962C8B-B14F-4D97-AF65-F5344CB8AC3E}">
        <p14:creationId xmlns:p14="http://schemas.microsoft.com/office/powerpoint/2010/main" val="3767880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BEDB-E189-0095-029E-86FC15A7765E}"/>
              </a:ext>
            </a:extLst>
          </p:cNvPr>
          <p:cNvSpPr>
            <a:spLocks noGrp="1"/>
          </p:cNvSpPr>
          <p:nvPr>
            <p:ph type="title"/>
          </p:nvPr>
        </p:nvSpPr>
        <p:spPr/>
        <p:txBody>
          <a:bodyPr/>
          <a:lstStyle/>
          <a:p>
            <a:r>
              <a:rPr lang="en-US" dirty="0"/>
              <a:t>Ch 9.5 Lazy Learners (or Learning from your neighbors)</a:t>
            </a:r>
          </a:p>
        </p:txBody>
      </p:sp>
      <p:sp>
        <p:nvSpPr>
          <p:cNvPr id="3" name="Content Placeholder 2">
            <a:extLst>
              <a:ext uri="{FF2B5EF4-FFF2-40B4-BE49-F238E27FC236}">
                <a16:creationId xmlns:a16="http://schemas.microsoft.com/office/drawing/2014/main" id="{B977C61A-874D-9F08-E859-9D0D495CFE97}"/>
              </a:ext>
            </a:extLst>
          </p:cNvPr>
          <p:cNvSpPr>
            <a:spLocks noGrp="1"/>
          </p:cNvSpPr>
          <p:nvPr>
            <p:ph idx="1"/>
          </p:nvPr>
        </p:nvSpPr>
        <p:spPr/>
        <p:txBody>
          <a:bodyPr/>
          <a:lstStyle/>
          <a:p>
            <a:r>
              <a:rPr lang="en-US" dirty="0"/>
              <a:t>The classification discussed so far in this book-decision tree induction, Bayesian classification, rule based classification, classification by backpropagation, support vector machines, and classification based on association rule mining-are all examples of eager learners. </a:t>
            </a:r>
            <a:br>
              <a:rPr lang="en-US" dirty="0"/>
            </a:br>
            <a:r>
              <a:rPr lang="en-US" dirty="0"/>
              <a:t>Eager learners, when given a set of training </a:t>
            </a:r>
            <a:r>
              <a:rPr lang="en-US" dirty="0" err="1"/>
              <a:t>tuples,w</a:t>
            </a:r>
            <a:r>
              <a:rPr lang="en-US" dirty="0"/>
              <a:t> ill construct a generalization (i.e., classification) model before receiving new (e.g., test) tuples to classify. We can think of the learned model as being ready and eager to classify previously unseen tuples.</a:t>
            </a:r>
          </a:p>
        </p:txBody>
      </p:sp>
    </p:spTree>
    <p:extLst>
      <p:ext uri="{BB962C8B-B14F-4D97-AF65-F5344CB8AC3E}">
        <p14:creationId xmlns:p14="http://schemas.microsoft.com/office/powerpoint/2010/main" val="5812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4843-1E61-6B59-BB81-45C26E0BFD2C}"/>
              </a:ext>
            </a:extLst>
          </p:cNvPr>
          <p:cNvSpPr>
            <a:spLocks noGrp="1"/>
          </p:cNvSpPr>
          <p:nvPr>
            <p:ph type="title"/>
          </p:nvPr>
        </p:nvSpPr>
        <p:spPr/>
        <p:txBody>
          <a:bodyPr/>
          <a:lstStyle/>
          <a:p>
            <a:r>
              <a:rPr lang="en-US" dirty="0"/>
              <a:t>Lazy Learners</a:t>
            </a:r>
          </a:p>
        </p:txBody>
      </p:sp>
      <p:sp>
        <p:nvSpPr>
          <p:cNvPr id="3" name="Content Placeholder 2">
            <a:extLst>
              <a:ext uri="{FF2B5EF4-FFF2-40B4-BE49-F238E27FC236}">
                <a16:creationId xmlns:a16="http://schemas.microsoft.com/office/drawing/2014/main" id="{E978A212-5128-EFB6-28B7-BF6071EA4218}"/>
              </a:ext>
            </a:extLst>
          </p:cNvPr>
          <p:cNvSpPr>
            <a:spLocks noGrp="1"/>
          </p:cNvSpPr>
          <p:nvPr>
            <p:ph idx="1"/>
          </p:nvPr>
        </p:nvSpPr>
        <p:spPr>
          <a:xfrm>
            <a:off x="208547" y="1690688"/>
            <a:ext cx="11790948" cy="5014911"/>
          </a:xfrm>
        </p:spPr>
        <p:txBody>
          <a:bodyPr>
            <a:noAutofit/>
          </a:bodyPr>
          <a:lstStyle/>
          <a:p>
            <a:r>
              <a:rPr lang="en-US" sz="3000" dirty="0"/>
              <a:t>Imagine a contrasting lazy approach, in which the learner instead waits until the last minute before doing any model construction to classify a given test tuple. That is, when given a training tuple, a lazy learner simply stores it (or does only a little minor processing) and waits until it is given a test tuple. Only when it sees the test tuple does it perform generalization to classify the tuple based on its similarity to the stored training tuples. Unlike eager learning methods, lazy learners do less work when a training tuple is presented and more work when making a classification or numeric prediction. Because lazy learners store the training tuples or “instances”, they are also referred to as instance based learners, even though all learning is essentially based on instances.</a:t>
            </a:r>
          </a:p>
        </p:txBody>
      </p:sp>
    </p:spTree>
    <p:extLst>
      <p:ext uri="{BB962C8B-B14F-4D97-AF65-F5344CB8AC3E}">
        <p14:creationId xmlns:p14="http://schemas.microsoft.com/office/powerpoint/2010/main" val="6946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BC70A-D99F-96F6-7CBA-BBEA6BD6DB11}"/>
              </a:ext>
            </a:extLst>
          </p:cNvPr>
          <p:cNvSpPr>
            <a:spLocks noGrp="1"/>
          </p:cNvSpPr>
          <p:nvPr>
            <p:ph type="title"/>
          </p:nvPr>
        </p:nvSpPr>
        <p:spPr/>
        <p:txBody>
          <a:bodyPr/>
          <a:lstStyle/>
          <a:p>
            <a:r>
              <a:rPr lang="en-US" dirty="0"/>
              <a:t>Ch 9.1 Bayesian Belief Networks</a:t>
            </a:r>
          </a:p>
        </p:txBody>
      </p:sp>
      <p:sp>
        <p:nvSpPr>
          <p:cNvPr id="3" name="Content Placeholder 2">
            <a:extLst>
              <a:ext uri="{FF2B5EF4-FFF2-40B4-BE49-F238E27FC236}">
                <a16:creationId xmlns:a16="http://schemas.microsoft.com/office/drawing/2014/main" id="{92A2E51D-8822-7482-5058-3C0D698D6941}"/>
              </a:ext>
            </a:extLst>
          </p:cNvPr>
          <p:cNvSpPr>
            <a:spLocks noGrp="1"/>
          </p:cNvSpPr>
          <p:nvPr>
            <p:ph idx="1"/>
          </p:nvPr>
        </p:nvSpPr>
        <p:spPr/>
        <p:txBody>
          <a:bodyPr/>
          <a:lstStyle/>
          <a:p>
            <a:r>
              <a:rPr lang="en-US" dirty="0"/>
              <a:t>In the last chapter we were introduced Bayes’ theorem and naïve Bayesian classification. In the chapter, we describe Bayesian belief networks-probabilistic graphical models, which unlike naïve Bayesian allow the representation of dependencies among subsets of attributes</a:t>
            </a:r>
          </a:p>
          <a:p>
            <a:r>
              <a:rPr lang="en-US" dirty="0"/>
              <a:t>Bayesian belief networks can be used for classification, Section 9.1.1 introduces the basic concepts of Bayesian belief networks. </a:t>
            </a:r>
          </a:p>
          <a:p>
            <a:endParaRPr lang="en-US" dirty="0"/>
          </a:p>
        </p:txBody>
      </p:sp>
    </p:spTree>
    <p:extLst>
      <p:ext uri="{BB962C8B-B14F-4D97-AF65-F5344CB8AC3E}">
        <p14:creationId xmlns:p14="http://schemas.microsoft.com/office/powerpoint/2010/main" val="382336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AAF05-BA55-131A-3073-0AEB958D8142}"/>
              </a:ext>
            </a:extLst>
          </p:cNvPr>
          <p:cNvSpPr>
            <a:spLocks noGrp="1"/>
          </p:cNvSpPr>
          <p:nvPr>
            <p:ph type="title"/>
          </p:nvPr>
        </p:nvSpPr>
        <p:spPr/>
        <p:txBody>
          <a:bodyPr/>
          <a:lstStyle/>
          <a:p>
            <a:r>
              <a:rPr lang="en-US" dirty="0"/>
              <a:t>K-nearest-neighbor classifiers</a:t>
            </a:r>
          </a:p>
        </p:txBody>
      </p:sp>
      <p:sp>
        <p:nvSpPr>
          <p:cNvPr id="3" name="Content Placeholder 2">
            <a:extLst>
              <a:ext uri="{FF2B5EF4-FFF2-40B4-BE49-F238E27FC236}">
                <a16:creationId xmlns:a16="http://schemas.microsoft.com/office/drawing/2014/main" id="{DA63EAD5-60EF-2829-73B9-E0AFD077384C}"/>
              </a:ext>
            </a:extLst>
          </p:cNvPr>
          <p:cNvSpPr>
            <a:spLocks noGrp="1"/>
          </p:cNvSpPr>
          <p:nvPr>
            <p:ph idx="1"/>
          </p:nvPr>
        </p:nvSpPr>
        <p:spPr/>
        <p:txBody>
          <a:bodyPr>
            <a:normAutofit fontScale="92500"/>
          </a:bodyPr>
          <a:lstStyle/>
          <a:p>
            <a:r>
              <a:rPr lang="en-US" dirty="0"/>
              <a:t>Apparently this was around since the early 1950s but did not gain popularity until 1960s.</a:t>
            </a:r>
          </a:p>
          <a:p>
            <a:endParaRPr lang="en-US" dirty="0"/>
          </a:p>
          <a:p>
            <a:r>
              <a:rPr lang="en-US" dirty="0"/>
              <a:t>Nearest-neighbor classifiers are based on learning by analogy, that is, by comparing a given test tuple with training tuples that are similar to it. The training tuples are described by n attributes. Each tuple represents a point in an n-dimensional space. In this way, all the training tuples are stored in an n-dimensional pattern space. When given an unknown tuple, a k-nearest neighbor classifier searches the pattern space for the k training tuples that are closest to the unknown tuple. These k training tuples are the k “nearest neighbors” of the unknown tuple.</a:t>
            </a:r>
          </a:p>
        </p:txBody>
      </p:sp>
    </p:spTree>
    <p:extLst>
      <p:ext uri="{BB962C8B-B14F-4D97-AF65-F5344CB8AC3E}">
        <p14:creationId xmlns:p14="http://schemas.microsoft.com/office/powerpoint/2010/main" val="3989124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663D-1BD1-1565-5936-47774E2C7C2B}"/>
              </a:ext>
            </a:extLst>
          </p:cNvPr>
          <p:cNvSpPr>
            <a:spLocks noGrp="1"/>
          </p:cNvSpPr>
          <p:nvPr>
            <p:ph type="title"/>
          </p:nvPr>
        </p:nvSpPr>
        <p:spPr/>
        <p:txBody>
          <a:bodyPr/>
          <a:lstStyle/>
          <a:p>
            <a:r>
              <a:rPr lang="en-US" dirty="0"/>
              <a:t>Ch 9.6 Other Classification Methods</a:t>
            </a:r>
          </a:p>
        </p:txBody>
      </p:sp>
      <p:sp>
        <p:nvSpPr>
          <p:cNvPr id="3" name="Content Placeholder 2">
            <a:extLst>
              <a:ext uri="{FF2B5EF4-FFF2-40B4-BE49-F238E27FC236}">
                <a16:creationId xmlns:a16="http://schemas.microsoft.com/office/drawing/2014/main" id="{3C46C109-A52F-5928-94FB-F8423618557B}"/>
              </a:ext>
            </a:extLst>
          </p:cNvPr>
          <p:cNvSpPr>
            <a:spLocks noGrp="1"/>
          </p:cNvSpPr>
          <p:nvPr>
            <p:ph idx="1"/>
          </p:nvPr>
        </p:nvSpPr>
        <p:spPr/>
        <p:txBody>
          <a:bodyPr/>
          <a:lstStyle/>
          <a:p>
            <a:r>
              <a:rPr lang="en-US" dirty="0"/>
              <a:t>Genetic algorithms attempt to incorporate ideas of natural evolution. In general, genetic learning starts as follows. An initial population is created consisting of randomly generated rules. </a:t>
            </a:r>
          </a:p>
          <a:p>
            <a:r>
              <a:rPr lang="en-US" dirty="0"/>
              <a:t>Basically there are different classifier attributes such as fitness, or mutation that affect our neural network</a:t>
            </a:r>
          </a:p>
        </p:txBody>
      </p:sp>
    </p:spTree>
    <p:extLst>
      <p:ext uri="{BB962C8B-B14F-4D97-AF65-F5344CB8AC3E}">
        <p14:creationId xmlns:p14="http://schemas.microsoft.com/office/powerpoint/2010/main" val="216474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04D2-1E36-6C90-E92E-1F3140702E52}"/>
              </a:ext>
            </a:extLst>
          </p:cNvPr>
          <p:cNvSpPr>
            <a:spLocks noGrp="1"/>
          </p:cNvSpPr>
          <p:nvPr>
            <p:ph type="title"/>
          </p:nvPr>
        </p:nvSpPr>
        <p:spPr/>
        <p:txBody>
          <a:bodyPr/>
          <a:lstStyle/>
          <a:p>
            <a:r>
              <a:rPr lang="en-US" dirty="0"/>
              <a:t>Ch. 9.1.1 Concepts and Mechanisms</a:t>
            </a:r>
          </a:p>
        </p:txBody>
      </p:sp>
      <p:sp>
        <p:nvSpPr>
          <p:cNvPr id="3" name="Content Placeholder 2">
            <a:extLst>
              <a:ext uri="{FF2B5EF4-FFF2-40B4-BE49-F238E27FC236}">
                <a16:creationId xmlns:a16="http://schemas.microsoft.com/office/drawing/2014/main" id="{5DEB3D1E-E5F4-059B-486B-32D8CDE1643C}"/>
              </a:ext>
            </a:extLst>
          </p:cNvPr>
          <p:cNvSpPr>
            <a:spLocks noGrp="1"/>
          </p:cNvSpPr>
          <p:nvPr>
            <p:ph idx="1"/>
          </p:nvPr>
        </p:nvSpPr>
        <p:spPr>
          <a:xfrm>
            <a:off x="144379" y="1825624"/>
            <a:ext cx="11919284" cy="5032376"/>
          </a:xfrm>
        </p:spPr>
        <p:txBody>
          <a:bodyPr>
            <a:normAutofit fontScale="92500"/>
          </a:bodyPr>
          <a:lstStyle/>
          <a:p>
            <a:r>
              <a:rPr lang="en-US" dirty="0"/>
              <a:t>The naïve Bayesian classifier makes the assumption of class conditional independence that is, given the class label of a tuple, the values of the attributes are assumed to be conditionally independent of one another. This simplifies computation. When the assumption holds true, then the naïve Bayesian classifier is the most accurate in comparison with all other </a:t>
            </a:r>
            <a:r>
              <a:rPr lang="en-US" dirty="0" err="1"/>
              <a:t>classfiers</a:t>
            </a:r>
            <a:r>
              <a:rPr lang="en-US" dirty="0"/>
              <a:t>. </a:t>
            </a:r>
          </a:p>
          <a:p>
            <a:r>
              <a:rPr lang="en-US" dirty="0"/>
              <a:t>In practice, however, dependencies can exist between variables</a:t>
            </a:r>
          </a:p>
          <a:p>
            <a:r>
              <a:rPr lang="en-US" dirty="0"/>
              <a:t>Bayesian belief networks specify joint conditional probability distributions. They allow class conditional </a:t>
            </a:r>
            <a:r>
              <a:rPr lang="en-US" dirty="0" err="1"/>
              <a:t>independecies</a:t>
            </a:r>
            <a:r>
              <a:rPr lang="en-US" dirty="0"/>
              <a:t> to be defined between subsets of variables. They provide a graphical model of casual relationships, on which learning can be performed. Trained Bayesian belief networks can be used for classification.  Bayesian belief networks are also known as belief networks, Bayesian networks, and </a:t>
            </a:r>
            <a:r>
              <a:rPr lang="en-US" dirty="0" err="1"/>
              <a:t>probabilisitic</a:t>
            </a:r>
            <a:r>
              <a:rPr lang="en-US" dirty="0"/>
              <a:t> networks. For brevity, we refer to them as belief networks</a:t>
            </a:r>
          </a:p>
        </p:txBody>
      </p:sp>
    </p:spTree>
    <p:extLst>
      <p:ext uri="{BB962C8B-B14F-4D97-AF65-F5344CB8AC3E}">
        <p14:creationId xmlns:p14="http://schemas.microsoft.com/office/powerpoint/2010/main" val="776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83CE-17A0-1FAF-BA9F-51350369107B}"/>
              </a:ext>
            </a:extLst>
          </p:cNvPr>
          <p:cNvSpPr>
            <a:spLocks noGrp="1"/>
          </p:cNvSpPr>
          <p:nvPr>
            <p:ph type="title"/>
          </p:nvPr>
        </p:nvSpPr>
        <p:spPr/>
        <p:txBody>
          <a:bodyPr/>
          <a:lstStyle/>
          <a:p>
            <a:r>
              <a:rPr lang="en-US" dirty="0"/>
              <a:t>Belief Network</a:t>
            </a:r>
          </a:p>
        </p:txBody>
      </p:sp>
      <p:sp>
        <p:nvSpPr>
          <p:cNvPr id="3" name="Content Placeholder 2">
            <a:extLst>
              <a:ext uri="{FF2B5EF4-FFF2-40B4-BE49-F238E27FC236}">
                <a16:creationId xmlns:a16="http://schemas.microsoft.com/office/drawing/2014/main" id="{2DE65403-AB40-DF8F-9173-06B6580569D5}"/>
              </a:ext>
            </a:extLst>
          </p:cNvPr>
          <p:cNvSpPr>
            <a:spLocks noGrp="1"/>
          </p:cNvSpPr>
          <p:nvPr>
            <p:ph idx="1"/>
          </p:nvPr>
        </p:nvSpPr>
        <p:spPr/>
        <p:txBody>
          <a:bodyPr>
            <a:normAutofit lnSpcReduction="10000"/>
          </a:bodyPr>
          <a:lstStyle/>
          <a:p>
            <a:r>
              <a:rPr lang="en-US" dirty="0"/>
              <a:t>A belief network is defined by two components- a directed acyclic graph and a set of conditional probability tables. Each node in the directed acyclic graph represents a random variable. The variables may be discrete- or continuous-valued. They may correspond to actual attributes given in the data or to “hidden variables” believed to form a relationship (e.g. in the case of medical data, a hidden variable may indicate a syndrome, representing a number of symptoms that, together, characterize a specific disease). Each represents a probabilistic dependence. If an arc is drawn from a node Y to a node Z, then Y is a parent or immediate predecessor of Z and Z is a descendant of Y. Each variable is conditionally independent of its </a:t>
            </a:r>
            <a:r>
              <a:rPr lang="en-US" dirty="0" err="1"/>
              <a:t>nondescendants</a:t>
            </a:r>
            <a:r>
              <a:rPr lang="en-US" dirty="0"/>
              <a:t> in the graph, given its parents.</a:t>
            </a:r>
          </a:p>
        </p:txBody>
      </p:sp>
    </p:spTree>
    <p:extLst>
      <p:ext uri="{BB962C8B-B14F-4D97-AF65-F5344CB8AC3E}">
        <p14:creationId xmlns:p14="http://schemas.microsoft.com/office/powerpoint/2010/main" val="1055088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16A6-174E-1C50-F37F-A0A7703EE817}"/>
              </a:ext>
            </a:extLst>
          </p:cNvPr>
          <p:cNvSpPr>
            <a:spLocks noGrp="1"/>
          </p:cNvSpPr>
          <p:nvPr>
            <p:ph type="title"/>
          </p:nvPr>
        </p:nvSpPr>
        <p:spPr/>
        <p:txBody>
          <a:bodyPr/>
          <a:lstStyle/>
          <a:p>
            <a:r>
              <a:rPr lang="en-US" dirty="0"/>
              <a:t>An example of belief network</a:t>
            </a:r>
          </a:p>
        </p:txBody>
      </p:sp>
      <p:sp>
        <p:nvSpPr>
          <p:cNvPr id="3" name="Content Placeholder 2">
            <a:extLst>
              <a:ext uri="{FF2B5EF4-FFF2-40B4-BE49-F238E27FC236}">
                <a16:creationId xmlns:a16="http://schemas.microsoft.com/office/drawing/2014/main" id="{6765755B-AB30-200D-0809-94B1054FC536}"/>
              </a:ext>
            </a:extLst>
          </p:cNvPr>
          <p:cNvSpPr>
            <a:spLocks noGrp="1"/>
          </p:cNvSpPr>
          <p:nvPr>
            <p:ph idx="1"/>
          </p:nvPr>
        </p:nvSpPr>
        <p:spPr/>
        <p:txBody>
          <a:bodyPr/>
          <a:lstStyle/>
          <a:p>
            <a:r>
              <a:rPr lang="en-US" dirty="0"/>
              <a:t>A belief network has one conditional probability table (CPT) for each variable. The CPT for a variable Y specifies the conditional distribution P(</a:t>
            </a:r>
            <a:r>
              <a:rPr lang="en-US" dirty="0" err="1"/>
              <a:t>Y|Parents</a:t>
            </a:r>
            <a:r>
              <a:rPr lang="en-US" dirty="0"/>
              <a:t>(Y)), where Parents(Y) are the parents of Y, Fig 9.1(b) shows a CPT for the variable </a:t>
            </a:r>
            <a:r>
              <a:rPr lang="en-US" dirty="0" err="1"/>
              <a:t>LungCancer</a:t>
            </a:r>
            <a:r>
              <a:rPr lang="en-US" dirty="0"/>
              <a:t>. The conditional probability for each known value of </a:t>
            </a:r>
            <a:r>
              <a:rPr lang="en-US" dirty="0" err="1"/>
              <a:t>LungCancer</a:t>
            </a:r>
            <a:r>
              <a:rPr lang="en-US" dirty="0"/>
              <a:t> is given for each possible combination of the values of its parents. For instance, from the upper leftmost and bottom rightmost entries, respectively, we see that</a:t>
            </a:r>
          </a:p>
          <a:p>
            <a:r>
              <a:rPr lang="en-US" dirty="0"/>
              <a:t>P(</a:t>
            </a:r>
            <a:r>
              <a:rPr lang="en-US" dirty="0" err="1"/>
              <a:t>LungCancer</a:t>
            </a:r>
            <a:r>
              <a:rPr lang="en-US" dirty="0"/>
              <a:t> = yes | </a:t>
            </a:r>
            <a:r>
              <a:rPr lang="en-US" dirty="0" err="1"/>
              <a:t>FamilyHistory</a:t>
            </a:r>
            <a:r>
              <a:rPr lang="en-US" dirty="0"/>
              <a:t> = yes, Smoker = yes) = 0.8</a:t>
            </a:r>
          </a:p>
          <a:p>
            <a:r>
              <a:rPr lang="en-US" dirty="0"/>
              <a:t>P(</a:t>
            </a:r>
            <a:r>
              <a:rPr lang="en-US" dirty="0" err="1"/>
              <a:t>LungCancer</a:t>
            </a:r>
            <a:r>
              <a:rPr lang="en-US" dirty="0"/>
              <a:t> = no | </a:t>
            </a:r>
            <a:r>
              <a:rPr lang="en-US" dirty="0" err="1"/>
              <a:t>FamilyHistory</a:t>
            </a:r>
            <a:r>
              <a:rPr lang="en-US" dirty="0"/>
              <a:t> = no, Smoker = no) = 0.9</a:t>
            </a:r>
          </a:p>
        </p:txBody>
      </p:sp>
    </p:spTree>
    <p:extLst>
      <p:ext uri="{BB962C8B-B14F-4D97-AF65-F5344CB8AC3E}">
        <p14:creationId xmlns:p14="http://schemas.microsoft.com/office/powerpoint/2010/main" val="139615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7B2F8-2029-74EC-9F0C-DF6CBBF7D181}"/>
              </a:ext>
            </a:extLst>
          </p:cNvPr>
          <p:cNvSpPr>
            <a:spLocks noGrp="1"/>
          </p:cNvSpPr>
          <p:nvPr>
            <p:ph type="title"/>
          </p:nvPr>
        </p:nvSpPr>
        <p:spPr/>
        <p:txBody>
          <a:bodyPr/>
          <a:lstStyle/>
          <a:p>
            <a:r>
              <a:rPr lang="en-US" dirty="0"/>
              <a:t>Ch 9.1.12 Training Bayesian Belief Networks</a:t>
            </a:r>
          </a:p>
        </p:txBody>
      </p:sp>
      <p:sp>
        <p:nvSpPr>
          <p:cNvPr id="3" name="Content Placeholder 2">
            <a:extLst>
              <a:ext uri="{FF2B5EF4-FFF2-40B4-BE49-F238E27FC236}">
                <a16:creationId xmlns:a16="http://schemas.microsoft.com/office/drawing/2014/main" id="{1183A80C-6EF7-5FF5-99E4-01FBB5887456}"/>
              </a:ext>
            </a:extLst>
          </p:cNvPr>
          <p:cNvSpPr>
            <a:spLocks noGrp="1"/>
          </p:cNvSpPr>
          <p:nvPr>
            <p:ph idx="1"/>
          </p:nvPr>
        </p:nvSpPr>
        <p:spPr/>
        <p:txBody>
          <a:bodyPr/>
          <a:lstStyle/>
          <a:p>
            <a:r>
              <a:rPr lang="en-US" dirty="0"/>
              <a:t>“How does a Bayesian Belief network learn?” In the learning or training of a belief network, a number of scenarios are possible. The network topology (or “layout” of nodes and arcs) may be constructed by human experts or inferred from the data. The network variables may be observable or hidden in all or some of the training tuples. The hidden data case is also referred to as missing values or incomplete data.</a:t>
            </a:r>
          </a:p>
        </p:txBody>
      </p:sp>
    </p:spTree>
    <p:extLst>
      <p:ext uri="{BB962C8B-B14F-4D97-AF65-F5344CB8AC3E}">
        <p14:creationId xmlns:p14="http://schemas.microsoft.com/office/powerpoint/2010/main" val="3802973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55E75-5A4B-53AF-EA9A-7E0DA6F52351}"/>
              </a:ext>
            </a:extLst>
          </p:cNvPr>
          <p:cNvSpPr>
            <a:spLocks noGrp="1"/>
          </p:cNvSpPr>
          <p:nvPr>
            <p:ph type="title"/>
          </p:nvPr>
        </p:nvSpPr>
        <p:spPr/>
        <p:txBody>
          <a:bodyPr/>
          <a:lstStyle/>
          <a:p>
            <a:r>
              <a:rPr lang="en-US" dirty="0"/>
              <a:t>Ch. 9.2 Classification by Backpropagation</a:t>
            </a:r>
          </a:p>
        </p:txBody>
      </p:sp>
      <p:sp>
        <p:nvSpPr>
          <p:cNvPr id="3" name="Content Placeholder 2">
            <a:extLst>
              <a:ext uri="{FF2B5EF4-FFF2-40B4-BE49-F238E27FC236}">
                <a16:creationId xmlns:a16="http://schemas.microsoft.com/office/drawing/2014/main" id="{0FDEB31B-854A-F178-A8E9-51D3A613D055}"/>
              </a:ext>
            </a:extLst>
          </p:cNvPr>
          <p:cNvSpPr>
            <a:spLocks noGrp="1"/>
          </p:cNvSpPr>
          <p:nvPr>
            <p:ph idx="1"/>
          </p:nvPr>
        </p:nvSpPr>
        <p:spPr/>
        <p:txBody>
          <a:bodyPr/>
          <a:lstStyle/>
          <a:p>
            <a:r>
              <a:rPr lang="en-US" dirty="0"/>
              <a:t>“What is backpropagation?” </a:t>
            </a:r>
            <a:r>
              <a:rPr lang="en-US" dirty="0" err="1"/>
              <a:t>Backpropogation</a:t>
            </a:r>
            <a:r>
              <a:rPr lang="en-US" dirty="0"/>
              <a:t> is a </a:t>
            </a:r>
            <a:r>
              <a:rPr lang="en-US" dirty="0" err="1"/>
              <a:t>nueral</a:t>
            </a:r>
            <a:r>
              <a:rPr lang="en-US" dirty="0"/>
              <a:t> network learning algorithm. The neural networks field was originally kindled by psychologists and neurobiologists who sought to develop and test computational analogs of neurons. Roughly speaking, a neural network is a set of connected input/output units in which each connection has a weight associated with it. During the learning phase, the network learns by adjusting the weights so as to be able to predict the correct class label of the input tuples. Neural network learning is also referred to as connectionist learning due to the connections between units</a:t>
            </a:r>
          </a:p>
        </p:txBody>
      </p:sp>
    </p:spTree>
    <p:extLst>
      <p:ext uri="{BB962C8B-B14F-4D97-AF65-F5344CB8AC3E}">
        <p14:creationId xmlns:p14="http://schemas.microsoft.com/office/powerpoint/2010/main" val="60621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2868-34BC-57CF-6CE4-F038D67913C8}"/>
              </a:ext>
            </a:extLst>
          </p:cNvPr>
          <p:cNvSpPr>
            <a:spLocks noGrp="1"/>
          </p:cNvSpPr>
          <p:nvPr>
            <p:ph type="title"/>
          </p:nvPr>
        </p:nvSpPr>
        <p:spPr/>
        <p:txBody>
          <a:bodyPr/>
          <a:lstStyle/>
          <a:p>
            <a:r>
              <a:rPr lang="en-US" dirty="0"/>
              <a:t>Neural networks cons</a:t>
            </a:r>
          </a:p>
        </p:txBody>
      </p:sp>
      <p:sp>
        <p:nvSpPr>
          <p:cNvPr id="3" name="Content Placeholder 2">
            <a:extLst>
              <a:ext uri="{FF2B5EF4-FFF2-40B4-BE49-F238E27FC236}">
                <a16:creationId xmlns:a16="http://schemas.microsoft.com/office/drawing/2014/main" id="{E88FD597-5530-4E35-43E9-67A9FA51C4DD}"/>
              </a:ext>
            </a:extLst>
          </p:cNvPr>
          <p:cNvSpPr>
            <a:spLocks noGrp="1"/>
          </p:cNvSpPr>
          <p:nvPr>
            <p:ph idx="1"/>
          </p:nvPr>
        </p:nvSpPr>
        <p:spPr/>
        <p:txBody>
          <a:bodyPr/>
          <a:lstStyle/>
          <a:p>
            <a:r>
              <a:rPr lang="en-US" dirty="0"/>
              <a:t>Neural networks involve long training times and are therefore more suitable for applications where this is feasible. They require a number of parameters that are typically best determined empirically such as the network topology or “structure”. Neural networks have been criticized for their poor interpretability. For example, it is difficult for humans to interpret the symbolic meaning behind the learned weights and of “hidden units” in the network. These features initially made neural networks less desirable for data </a:t>
            </a:r>
            <a:r>
              <a:rPr lang="en-US" dirty="0" err="1"/>
              <a:t>ming</a:t>
            </a:r>
            <a:endParaRPr lang="en-US" dirty="0"/>
          </a:p>
        </p:txBody>
      </p:sp>
    </p:spTree>
    <p:extLst>
      <p:ext uri="{BB962C8B-B14F-4D97-AF65-F5344CB8AC3E}">
        <p14:creationId xmlns:p14="http://schemas.microsoft.com/office/powerpoint/2010/main" val="223299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5D4F0-CCD3-8608-83A3-A6C194C2E72C}"/>
              </a:ext>
            </a:extLst>
          </p:cNvPr>
          <p:cNvSpPr>
            <a:spLocks noGrp="1"/>
          </p:cNvSpPr>
          <p:nvPr>
            <p:ph type="title"/>
          </p:nvPr>
        </p:nvSpPr>
        <p:spPr/>
        <p:txBody>
          <a:bodyPr/>
          <a:lstStyle/>
          <a:p>
            <a:r>
              <a:rPr lang="en-US" dirty="0"/>
              <a:t>Neural networks pros</a:t>
            </a:r>
          </a:p>
        </p:txBody>
      </p:sp>
      <p:sp>
        <p:nvSpPr>
          <p:cNvPr id="3" name="Content Placeholder 2">
            <a:extLst>
              <a:ext uri="{FF2B5EF4-FFF2-40B4-BE49-F238E27FC236}">
                <a16:creationId xmlns:a16="http://schemas.microsoft.com/office/drawing/2014/main" id="{4D0F3E09-BCC3-5E90-1869-209BF84C71A5}"/>
              </a:ext>
            </a:extLst>
          </p:cNvPr>
          <p:cNvSpPr>
            <a:spLocks noGrp="1"/>
          </p:cNvSpPr>
          <p:nvPr>
            <p:ph idx="1"/>
          </p:nvPr>
        </p:nvSpPr>
        <p:spPr>
          <a:xfrm>
            <a:off x="176463" y="1825625"/>
            <a:ext cx="11758863" cy="4863934"/>
          </a:xfrm>
        </p:spPr>
        <p:txBody>
          <a:bodyPr>
            <a:normAutofit fontScale="92500" lnSpcReduction="10000"/>
          </a:bodyPr>
          <a:lstStyle/>
          <a:p>
            <a:r>
              <a:rPr lang="en-US" dirty="0"/>
              <a:t>Advantages of neural networks, however include their high tolerance of noisy data as well as their ability to classify patterns on which they have not been trained. They can be used when you may have little knowledge of the relationships between attributes and classes. </a:t>
            </a:r>
          </a:p>
          <a:p>
            <a:r>
              <a:rPr lang="en-US" dirty="0"/>
              <a:t>They are well suited for continuous-valued inputs and outputs, unlike most decision tree algorithms. They have been successful on a wide array of real world data, including handwritten character recognition, pathology and laboratory medicine, and training a computer to pronounce English text. </a:t>
            </a:r>
          </a:p>
          <a:p>
            <a:r>
              <a:rPr lang="en-US" dirty="0"/>
              <a:t>Neural network algorithms are inherently parallel; parallelization techniques can be used to speed up the computation process. IN addition, several techniques have been recently developed for rule extraction from trained neural networks. These factors contribute to the usefulness of neural networks for classification and numeric prediction in data mining</a:t>
            </a:r>
          </a:p>
        </p:txBody>
      </p:sp>
    </p:spTree>
    <p:extLst>
      <p:ext uri="{BB962C8B-B14F-4D97-AF65-F5344CB8AC3E}">
        <p14:creationId xmlns:p14="http://schemas.microsoft.com/office/powerpoint/2010/main" val="4018073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TotalTime>
  <Words>2133</Words>
  <Application>Microsoft Office PowerPoint</Application>
  <PresentationFormat>Widescreen</PresentationFormat>
  <Paragraphs>52</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CS 171 Ch 9 Classification: Advanced Methods</vt:lpstr>
      <vt:lpstr>Ch 9.1 Bayesian Belief Networks</vt:lpstr>
      <vt:lpstr>Ch. 9.1.1 Concepts and Mechanisms</vt:lpstr>
      <vt:lpstr>Belief Network</vt:lpstr>
      <vt:lpstr>An example of belief network</vt:lpstr>
      <vt:lpstr>Ch 9.1.12 Training Bayesian Belief Networks</vt:lpstr>
      <vt:lpstr>Ch. 9.2 Classification by Backpropagation</vt:lpstr>
      <vt:lpstr>Neural networks cons</vt:lpstr>
      <vt:lpstr>Neural networks pros</vt:lpstr>
      <vt:lpstr>Multilayer feed-forward</vt:lpstr>
      <vt:lpstr>Define terms of neural networks</vt:lpstr>
      <vt:lpstr>Neural networks continued </vt:lpstr>
      <vt:lpstr>Ch 9.3 Support Vector Machines</vt:lpstr>
      <vt:lpstr>PowerPoint Presentation</vt:lpstr>
      <vt:lpstr>Ch 9.4 Classification Using Frequent Patterns</vt:lpstr>
      <vt:lpstr>Ch 9.4 Classification using Frequent Patterns</vt:lpstr>
      <vt:lpstr>Ch 9.4.2 Discriminative Frequent Pattern-Based Classification</vt:lpstr>
      <vt:lpstr>Ch 9.5 Lazy Learners (or Learning from your neighbors)</vt:lpstr>
      <vt:lpstr>Lazy Learners</vt:lpstr>
      <vt:lpstr>K-nearest-neighbor classifiers</vt:lpstr>
      <vt:lpstr>Ch 9.6 Other Classification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171 Ch 9 Classification: Advanced Methods</dc:title>
  <dc:creator>Charles Seager</dc:creator>
  <cp:lastModifiedBy>Charles Seager</cp:lastModifiedBy>
  <cp:revision>1</cp:revision>
  <dcterms:created xsi:type="dcterms:W3CDTF">2024-05-20T18:29:17Z</dcterms:created>
  <dcterms:modified xsi:type="dcterms:W3CDTF">2024-05-20T19:42:56Z</dcterms:modified>
</cp:coreProperties>
</file>