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24FA-EB2B-706E-0C6A-C0925B0F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4947C-5AF0-925B-80C4-70447501B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13D6-722F-5618-6B4F-66E56E70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1683-0F01-2C84-5A84-94DB27BB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64DF-C863-B448-83D4-C9CEA542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DC2-1AFA-7640-A3DB-712793ED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3EE-BF25-0A01-18E5-8BE9AA2E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5890-3256-B21E-4C29-222329C5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88E0-9693-8B60-81B1-88014144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CE3F-0033-C4D8-6D30-03F18F0A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32BA-53C3-A74D-82C6-96D78B960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BC594-0F69-08E8-6D87-0C4A198A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EF74-A885-7859-A1B8-4C111DF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DACC-0881-33E2-28C0-F35BB445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B77B-3DC2-0A93-AEA5-8BBB7BF2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9318-05D4-E5F5-22A9-2518EDAE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78D4-AF37-6280-3BE9-0FEF2A7B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D206-A947-1456-4A49-F44153D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AD89-ED78-FDE8-8C79-0EDBB7E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5646-7555-ED66-F764-24149F2F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CA5F-9598-BBFB-ADBA-5352369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0CB4-DF94-B62C-D23E-B7900365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B8B4-275B-2113-D288-9716C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9D9B-1308-4C97-63DA-D6C74333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FC12-E97D-41B1-DB58-0F6DD986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6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9868-B62E-E3ED-978B-E9E356C5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0FB6-80E0-0527-9104-F4C5B32ED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039AE-4971-63EB-328D-E05705A7F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4560-8D35-0F71-EACD-2B71602E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394F-DCA3-42BD-78E8-590AD3BF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3304-B27A-C8C2-ED4D-BC4EC6ED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868E-5939-0387-32C2-2CF1364D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EEFC-0476-0C73-DB4D-2A3584B7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9CF13-5D88-E78D-2210-06F664C9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DED2E-6C00-6E3C-F240-68148FE6B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9F57E-A368-E29C-4EE6-029A1D27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681FF-7447-FD21-18F7-C14C0D31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46E3E-813B-8FD1-725E-8CD0A48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2D389-9DAE-4970-2C5A-D4E07BDC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0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0A38-6835-277E-D569-45CB96AF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8CAFD-3090-9892-C6DD-9E5EE743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5F060-CFAC-8DDF-BD2F-222D5532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58F-AE7E-53AE-A2EE-AD71C29E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0A3CB-5EAE-5B44-7D5E-86B90238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1204F-6ED8-9700-BB3E-2469B4BF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A9541-7719-0324-0A6D-04C1CDCE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964A-ACE0-46ED-1F76-98D2E432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1CED-AD36-00F7-9D04-874A4A11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0533A-6738-429B-5CA0-6143DABDB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FFB2-99E1-0D94-A6FF-2BF0353D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90A1-B3E9-0458-1D42-E28960A2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9498-DE26-75D8-2AE8-AFCF6C3D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8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8E91-5AC8-EF1E-6D94-ED954970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2ACBD-C63B-A2B7-0456-27A3B10D2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67E4A-A116-0D84-793F-7CA2A7C2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D97E-42F9-F14A-01CA-2546C9BA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9101F-E5B7-D797-8350-C074E7DD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888DD-3DBE-68FB-FAE2-724AA864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56A2D-4EC1-DA0F-F82F-81B1AEF6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0EB1C-F872-E0A7-AA18-39E352B2A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3981-82AE-0A7D-941D-1E8DC70C9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0FF8-25B1-439E-9FA1-BD65A03F003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D25D-18C3-59C5-8FDF-D31530C66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27A4-6535-103C-5CB1-E7B4D2B27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877D5-1F32-4419-9F08-580DC8CD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F3FE-2408-34A3-0960-BA6670112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170 Knowledge pt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62B83-753E-E6B2-874D-350C6563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based from Dr. Eamonn Keogh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A63F0-0B16-6290-D375-F37F9F34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5" y="1039923"/>
            <a:ext cx="6119390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5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AF3D6-2210-1CFE-FE46-C3A33A64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514097"/>
            <a:ext cx="7788315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E918E-21F6-D95F-CC84-E55ADBEF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35" y="502666"/>
            <a:ext cx="771972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6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DFE6B-C101-92A6-BD66-E15ACDE9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963716"/>
            <a:ext cx="756731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4F7551-5395-29C8-1393-4191B714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510287"/>
            <a:ext cx="7468247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0722D-8C1B-EE09-9443-C0D9FB91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92" y="1085647"/>
            <a:ext cx="6645216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D4571-18C8-C95D-009F-14F9FCA3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39" y="573229"/>
            <a:ext cx="8734711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CFAD6-7F62-DD1C-12AD-C11963E4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7" y="230285"/>
            <a:ext cx="9551993" cy="65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71B6F-BF6A-64CD-0E5C-5D29BDAD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62" y="253130"/>
            <a:ext cx="8202446" cy="636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5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AE5AA-E2C7-015E-94CF-497E3F3E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9" y="456968"/>
            <a:ext cx="8087031" cy="61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7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12898-9EFD-779E-42C6-506C583F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32" y="502666"/>
            <a:ext cx="7795936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04349-2EB5-7394-56C7-AEA8D328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03" y="577003"/>
            <a:ext cx="8818571" cy="57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1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278F4-C99F-632E-9910-5AB27487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2" y="466525"/>
            <a:ext cx="9075718" cy="60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597339D-8EDD-8DCB-C751-90374867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1735137"/>
            <a:ext cx="86868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Substitution is a variable (or set of variables) paired with a term.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Example: SUBST{</a:t>
            </a:r>
            <a:r>
              <a:rPr lang="en-US" altLang="en-US" sz="2400" dirty="0">
                <a:solidFill>
                  <a:srgbClr val="C00000"/>
                </a:solidFill>
              </a:rPr>
              <a:t>x</a:t>
            </a:r>
            <a:r>
              <a:rPr lang="en-US" altLang="en-US" sz="2400" dirty="0"/>
              <a:t>/</a:t>
            </a:r>
            <a:r>
              <a:rPr lang="en-US" altLang="en-US" sz="2400" dirty="0">
                <a:solidFill>
                  <a:srgbClr val="CC00FF"/>
                </a:solidFill>
              </a:rPr>
              <a:t>Harpo</a:t>
            </a:r>
            <a:r>
              <a:rPr lang="en-US" altLang="en-US" sz="2400" dirty="0"/>
              <a:t>} is a substitution indicating that Harpo should be substituted for </a:t>
            </a:r>
            <a:r>
              <a:rPr lang="en-US" altLang="en-US" sz="2400" dirty="0">
                <a:solidFill>
                  <a:srgbClr val="00B050"/>
                </a:solidFill>
              </a:rPr>
              <a:t>x</a:t>
            </a:r>
            <a:r>
              <a:rPr lang="en-US" altLang="en-US" sz="24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Brother(</a:t>
            </a:r>
            <a:r>
              <a:rPr lang="en-US" altLang="en-US" sz="2000" dirty="0" err="1">
                <a:solidFill>
                  <a:srgbClr val="C00000"/>
                </a:solidFill>
              </a:rPr>
              <a:t>x</a:t>
            </a:r>
            <a:r>
              <a:rPr lang="en-US" altLang="en-US" sz="2000" dirty="0" err="1"/>
              <a:t>,Groucho</a:t>
            </a:r>
            <a:r>
              <a:rPr lang="en-US" altLang="en-US" sz="2000" dirty="0"/>
              <a:t>)       </a:t>
            </a:r>
            <a:r>
              <a:rPr lang="en-US" altLang="en-US" sz="2000" i="1" dirty="0"/>
              <a:t>becomes</a:t>
            </a:r>
            <a:r>
              <a:rPr lang="en-US" altLang="en-US" sz="2000" dirty="0"/>
              <a:t>       Brother(</a:t>
            </a:r>
            <a:r>
              <a:rPr lang="en-US" altLang="en-US" sz="2000" dirty="0" err="1">
                <a:solidFill>
                  <a:srgbClr val="CC00FF"/>
                </a:solidFill>
              </a:rPr>
              <a:t>Harpo</a:t>
            </a:r>
            <a:r>
              <a:rPr lang="en-US" altLang="en-US" sz="2000" dirty="0" err="1"/>
              <a:t>,Groucho</a:t>
            </a:r>
            <a:r>
              <a:rPr lang="en-US" altLang="en-US" sz="2000" dirty="0"/>
              <a:t>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Example: SUBST{</a:t>
            </a:r>
            <a:r>
              <a:rPr lang="en-US" altLang="en-US" sz="2400" dirty="0">
                <a:solidFill>
                  <a:srgbClr val="00B050"/>
                </a:solidFill>
              </a:rPr>
              <a:t>x</a:t>
            </a:r>
            <a:r>
              <a:rPr lang="en-US" altLang="en-US" sz="2400" dirty="0"/>
              <a:t>/</a:t>
            </a:r>
            <a:r>
              <a:rPr lang="en-US" altLang="en-US" sz="2400" dirty="0" err="1">
                <a:solidFill>
                  <a:srgbClr val="00B0F0"/>
                </a:solidFill>
              </a:rPr>
              <a:t>YoungestSonOF</a:t>
            </a:r>
            <a:r>
              <a:rPr lang="en-US" altLang="en-US" sz="2400" dirty="0">
                <a:solidFill>
                  <a:srgbClr val="00B0F0"/>
                </a:solidFill>
              </a:rPr>
              <a:t>(Minnie)</a:t>
            </a:r>
            <a:r>
              <a:rPr lang="en-US" altLang="en-US" sz="2400" dirty="0"/>
              <a:t>}is a substitution indicating that </a:t>
            </a:r>
            <a:r>
              <a:rPr lang="en-US" altLang="en-US" sz="2400" dirty="0" err="1"/>
              <a:t>YoungestSonOF</a:t>
            </a:r>
            <a:r>
              <a:rPr lang="en-US" altLang="en-US" sz="2400" dirty="0"/>
              <a:t>(Minnie)} should be substituted for </a:t>
            </a:r>
            <a:r>
              <a:rPr lang="en-US" altLang="en-US" sz="2400" dirty="0">
                <a:solidFill>
                  <a:srgbClr val="00B050"/>
                </a:solidFill>
              </a:rPr>
              <a:t>x</a:t>
            </a:r>
            <a:r>
              <a:rPr lang="en-US" altLang="en-US" sz="24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Brother(</a:t>
            </a:r>
            <a:r>
              <a:rPr lang="en-US" altLang="en-US" sz="2000" dirty="0" err="1">
                <a:solidFill>
                  <a:srgbClr val="00B050"/>
                </a:solidFill>
              </a:rPr>
              <a:t>x</a:t>
            </a:r>
            <a:r>
              <a:rPr lang="en-US" altLang="en-US" sz="2000" dirty="0" err="1"/>
              <a:t>,Groucho</a:t>
            </a:r>
            <a:r>
              <a:rPr lang="en-US" altLang="en-US" sz="2000" dirty="0"/>
              <a:t>)       </a:t>
            </a:r>
            <a:r>
              <a:rPr lang="en-US" altLang="en-US" sz="2000" i="1" dirty="0"/>
              <a:t>becomes</a:t>
            </a:r>
            <a:r>
              <a:rPr lang="en-US" altLang="en-US" sz="2000" dirty="0"/>
              <a:t>       Brother(</a:t>
            </a:r>
            <a:r>
              <a:rPr lang="en-US" altLang="en-US" sz="2000" dirty="0" err="1">
                <a:solidFill>
                  <a:srgbClr val="00B0F0"/>
                </a:solidFill>
              </a:rPr>
              <a:t>YoungestSonOF</a:t>
            </a:r>
            <a:r>
              <a:rPr lang="en-US" altLang="en-US" sz="2000" dirty="0">
                <a:solidFill>
                  <a:srgbClr val="00B0F0"/>
                </a:solidFill>
              </a:rPr>
              <a:t>(Minnie)</a:t>
            </a:r>
            <a:r>
              <a:rPr lang="en-US" altLang="en-US" sz="2000" dirty="0"/>
              <a:t>,Groucho)s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1A4C0-2899-CB3A-C04F-65DF59E19E5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45333" y="496855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/>
              <a:t>Substitution (Binding, Instantiation) </a:t>
            </a:r>
          </a:p>
        </p:txBody>
      </p:sp>
    </p:spTree>
    <p:extLst>
      <p:ext uri="{BB962C8B-B14F-4D97-AF65-F5344CB8AC3E}">
        <p14:creationId xmlns:p14="http://schemas.microsoft.com/office/powerpoint/2010/main" val="42244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D3BB6-593B-89F7-FBC1-07A5CE8D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42" y="432612"/>
            <a:ext cx="8049210" cy="61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6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8F084-7858-A8B9-6E4D-ABE31A9A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73" y="407345"/>
            <a:ext cx="8516100" cy="631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34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C5F2F-91FC-DB38-203E-5F342262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77" y="858968"/>
            <a:ext cx="9563998" cy="57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17121-B658-8750-9A8F-A5737599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66" y="439907"/>
            <a:ext cx="9927209" cy="577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EBB9-A2A4-A8CE-C7B1-1C50FB3D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618" y="540769"/>
            <a:ext cx="7658764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1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4FA03-1C68-AAAA-96A5-75F882CE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8" y="373212"/>
            <a:ext cx="9933001" cy="50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52137-5A40-22EB-75CD-10968E70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2" y="430334"/>
            <a:ext cx="9957767" cy="58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839FB-6925-710C-9E05-575BCDD5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94" y="359797"/>
            <a:ext cx="8542356" cy="62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2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4677E-89B2-CA9D-804D-E25DD627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9" y="247650"/>
            <a:ext cx="887852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78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8A6DFB-C4F3-3775-EDF2-0EBECA20167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23975" y="20955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000"/>
              <a:t>The need for a better proof mechanism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3105F29-76FF-DC2D-F7EC-2D8C79227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019" y="1146175"/>
            <a:ext cx="888841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The proof mechanism we have just seen can be imagined as search</a:t>
            </a:r>
            <a:r>
              <a:rPr lang="en-US" altLang="en-US" sz="24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operators are inference rules </a:t>
            </a:r>
            <a:r>
              <a:rPr lang="en-US" altLang="en-US" sz="1400"/>
              <a:t>(Existential Introduction, Universal Elimination, etc)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states are set of sentences </a:t>
            </a:r>
            <a:r>
              <a:rPr lang="en-US" altLang="en-US" sz="1400"/>
              <a:t>(The KB itself)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The goal test is to see if a state contains the query sentence.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4FE3DD8-2F45-00D8-03E3-828FF14F6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019" y="3324225"/>
            <a:ext cx="78644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This idea works, but…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It seriously slows down when the KB gets larger, because the number of possible substitutions grows exponentially.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One possible solution is to reduce the number of operators…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This leads us to </a:t>
            </a:r>
            <a:r>
              <a:rPr lang="en-US" altLang="en-US" sz="2400" b="1"/>
              <a:t>Generalized Modus Ponens</a:t>
            </a:r>
            <a:r>
              <a:rPr lang="en-US" altLang="en-US" sz="2400"/>
              <a:t> (GMP).</a:t>
            </a:r>
          </a:p>
        </p:txBody>
      </p:sp>
    </p:spTree>
    <p:extLst>
      <p:ext uri="{BB962C8B-B14F-4D97-AF65-F5344CB8AC3E}">
        <p14:creationId xmlns:p14="http://schemas.microsoft.com/office/powerpoint/2010/main" val="3239966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86D7708D-34B7-2F30-8119-233827087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1477169"/>
            <a:ext cx="8686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GMP (shown in the next slide) looks very complicated.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Here is the way to think about it. For </a:t>
            </a:r>
            <a:r>
              <a:rPr lang="en-US" altLang="en-US" sz="2000" b="1"/>
              <a:t>Farmer-Wolf-Duck-Corn</a:t>
            </a:r>
            <a:r>
              <a:rPr lang="en-US" altLang="en-US" sz="2000"/>
              <a:t> we could have had operators such as: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Untie the boat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Place the goat into the boat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Step into the boat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Grab hold of the oars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Row the boast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Tie up the boat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Remove the goat from the boat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Place the corn into the boat</a:t>
            </a:r>
          </a:p>
          <a:p>
            <a:pPr lvl="2">
              <a:spcBef>
                <a:spcPct val="0"/>
              </a:spcBef>
            </a:pPr>
            <a:r>
              <a:rPr lang="en-US" altLang="en-US" sz="1400"/>
              <a:t> Etc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But this would have made our search tree both deeper and bushier. Instead, we had just four operators:</a:t>
            </a:r>
          </a:p>
          <a:p>
            <a:pPr lvl="2">
              <a:spcBef>
                <a:spcPct val="0"/>
              </a:spcBef>
            </a:pPr>
            <a:r>
              <a:rPr lang="en-US" altLang="en-US" sz="1600"/>
              <a:t>Move goat to other side</a:t>
            </a:r>
          </a:p>
          <a:p>
            <a:pPr lvl="2">
              <a:spcBef>
                <a:spcPct val="0"/>
              </a:spcBef>
            </a:pPr>
            <a:r>
              <a:rPr lang="en-US" altLang="en-US" sz="1600"/>
              <a:t>Move corn to other side</a:t>
            </a:r>
          </a:p>
          <a:p>
            <a:pPr lvl="2">
              <a:spcBef>
                <a:spcPct val="0"/>
              </a:spcBef>
            </a:pPr>
            <a:r>
              <a:rPr lang="en-US" altLang="en-US" sz="1600"/>
              <a:t>Move wolf to other side</a:t>
            </a:r>
          </a:p>
          <a:p>
            <a:pPr lvl="2">
              <a:spcBef>
                <a:spcPct val="0"/>
              </a:spcBef>
            </a:pPr>
            <a:r>
              <a:rPr lang="en-US" altLang="en-US" sz="1600"/>
              <a:t>Move self (only) to other side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This make the search much more efficient.</a:t>
            </a:r>
            <a:endParaRPr lang="en-US" alt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174371-50FF-E3A3-AAF2-C6176D94CCE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000250" y="334169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4000" b="1" dirty="0">
                <a:solidFill>
                  <a:schemeClr val="tx1"/>
                </a:solidFill>
              </a:rPr>
              <a:t>Generalized Modus Ponens  GMP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07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6EE84E-85CB-D422-0ECB-A38F3F2E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79" y="582683"/>
            <a:ext cx="7392041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38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9016A-B0C0-0614-B3DD-DF10323AB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45" y="424591"/>
            <a:ext cx="8485180" cy="61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6F7F1-A976-A23E-236C-4EC5B3BA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7" y="552227"/>
            <a:ext cx="8805209" cy="59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19FB8-CBA9-C1A0-FCA2-B7097E00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2" y="761834"/>
            <a:ext cx="11537241" cy="57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B90AA-D2D5-7591-3678-8F69E2C6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3" y="416992"/>
            <a:ext cx="10047301" cy="61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8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0F35C-9E6C-CC2A-5AAC-1FFDE4BF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8" y="367453"/>
            <a:ext cx="9455539" cy="60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75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3C514-2D07-F711-72FF-797B88DD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2" y="430304"/>
            <a:ext cx="9161478" cy="62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0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46087-C367-54FC-49C2-D3062830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4" y="218989"/>
            <a:ext cx="11758576" cy="30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1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33350-D5C6-897F-807C-63D5F00A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7" y="388374"/>
            <a:ext cx="8523303" cy="62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65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1834DDD-7577-6C66-53E9-24388A06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4" y="263524"/>
            <a:ext cx="10467975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have seen that we can use Generalized Modus Ponens (GMP) combined with search to see if a fact is entailed from a Knowledge Base.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Unfortunately, there are some facts that we cannot prove using GMP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Suppose we have in our KB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   GoToSchool(Joe)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/>
              <a:t>GoToSchool(Sue)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GoToSchool(Joe) </a:t>
            </a:r>
            <a:r>
              <a:rPr lang="en-US" altLang="en-US" sz="2800">
                <a:sym typeface="Symbol" panose="05050102010706020507" pitchFamily="18" charset="2"/>
              </a:rPr>
              <a:t> </a:t>
            </a:r>
            <a:r>
              <a:rPr lang="en-US" altLang="en-US" sz="2800"/>
              <a:t>GoToSchool(Sue)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And we want to know if       GoToSchool(Sue)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Although humans can look at such a KB and immediately see that GoToSchool(Sue)  is true, GMP cannot entail that fact!!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So GMP is not complete.</a:t>
            </a:r>
          </a:p>
        </p:txBody>
      </p:sp>
    </p:spTree>
    <p:extLst>
      <p:ext uri="{BB962C8B-B14F-4D97-AF65-F5344CB8AC3E}">
        <p14:creationId xmlns:p14="http://schemas.microsoft.com/office/powerpoint/2010/main" val="3109764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7E12F8E-088E-B27B-8117-5520A687A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6" y="2038350"/>
            <a:ext cx="80565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Yes! It is called resolution refutation (or just resolution).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It is complete.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It is sound.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It is optimally efficient.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It works for KB in any format unlike GMP which only works for KBs in Horn clause format </a:t>
            </a:r>
            <a:r>
              <a:rPr lang="en-US" altLang="en-US" sz="1400" dirty="0"/>
              <a:t>(although we generally have to reorganize the format).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4C679-D99C-700E-FD48-3C29F7A2913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28800" y="7334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/>
              <a:t>Is there any complete inference procedure for FOL?</a:t>
            </a:r>
          </a:p>
        </p:txBody>
      </p:sp>
    </p:spTree>
    <p:extLst>
      <p:ext uri="{BB962C8B-B14F-4D97-AF65-F5344CB8AC3E}">
        <p14:creationId xmlns:p14="http://schemas.microsoft.com/office/powerpoint/2010/main" val="36244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052EA-22E0-BC32-6BDE-76D639FE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90" y="548401"/>
            <a:ext cx="8151810" cy="61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9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CACEC-F506-1CC7-6B56-6A4713C3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7" y="216923"/>
            <a:ext cx="7894628" cy="63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7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90F7E-063D-0692-7095-BD672293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2" y="401708"/>
            <a:ext cx="8536638" cy="63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32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A3FAC56-7447-601E-3596-3E5FD339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" y="312737"/>
            <a:ext cx="824388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We have seen that we can do resolution when the KB is in CNF.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But most KB are not is that format.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Theorem:</a:t>
            </a:r>
            <a:r>
              <a:rPr lang="en-US" altLang="en-US" sz="2400"/>
              <a:t> We can convert any KB to CNF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/>
              <a:t> Eliminate Implications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/>
              <a:t> Move </a:t>
            </a:r>
            <a:r>
              <a:rPr lang="en-US" altLang="en-US" sz="2400">
                <a:sym typeface="Symbol" panose="05050102010706020507" pitchFamily="18" charset="2"/>
              </a:rPr>
              <a:t> inwards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ym typeface="Symbol" panose="05050102010706020507" pitchFamily="18" charset="2"/>
              </a:rPr>
              <a:t> Standardize Variables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ym typeface="Symbol" panose="05050102010706020507" pitchFamily="18" charset="2"/>
              </a:rPr>
              <a:t> Move Quantifiers left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ym typeface="Symbol" panose="05050102010706020507" pitchFamily="18" charset="2"/>
              </a:rPr>
              <a:t> Skolemize </a:t>
            </a:r>
            <a:r>
              <a:rPr lang="en-US" altLang="en-US" sz="1800">
                <a:sym typeface="Symbol" panose="05050102010706020507" pitchFamily="18" charset="2"/>
              </a:rPr>
              <a:t>{Eliminate Existential Quantifiers, Drop Universal Quantifiers }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ym typeface="Symbol" panose="05050102010706020507" pitchFamily="18" charset="2"/>
              </a:rPr>
              <a:t> Distribute  over 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sym typeface="Symbol" panose="05050102010706020507" pitchFamily="18" charset="2"/>
              </a:rPr>
              <a:t> Flatten nested conjunctions and disjunctions.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24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Note that we must do the steps in order!</a:t>
            </a:r>
          </a:p>
        </p:txBody>
      </p:sp>
    </p:spTree>
    <p:extLst>
      <p:ext uri="{BB962C8B-B14F-4D97-AF65-F5344CB8AC3E}">
        <p14:creationId xmlns:p14="http://schemas.microsoft.com/office/powerpoint/2010/main" val="21230359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C547B-8E71-5893-E86B-F97DDE8C9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8" y="392241"/>
            <a:ext cx="9973645" cy="60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32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1E5FC-3500-6B5D-FACD-202C31A0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64" y="359814"/>
            <a:ext cx="8165135" cy="617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0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127A6-ACB3-C5EE-9E96-E075BA28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88" y="371263"/>
            <a:ext cx="8953812" cy="60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7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F5F3B-6DC2-F21B-C685-AC9C7A8A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87" y="601735"/>
            <a:ext cx="7681626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34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F0753-8F7D-43AC-B4E8-E79D70AE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84" y="367489"/>
            <a:ext cx="9471966" cy="54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8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F82F8-9972-21F4-9138-74B6C4C98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57" y="363606"/>
            <a:ext cx="8294693" cy="63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11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96E42C4-85A9-9846-8F31-C8978B4B0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537" y="361950"/>
            <a:ext cx="8169275" cy="613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Distribute </a:t>
            </a:r>
            <a:r>
              <a:rPr lang="en-US" altLang="en-US" sz="3600">
                <a:sym typeface="Symbol" panose="05050102010706020507" pitchFamily="18" charset="2"/>
              </a:rPr>
              <a:t></a:t>
            </a:r>
            <a:r>
              <a:rPr lang="en-US" altLang="en-US" sz="3600"/>
              <a:t> over </a:t>
            </a:r>
            <a:r>
              <a:rPr lang="en-US" altLang="en-US" sz="3600">
                <a:sym typeface="Symbol" panose="05050102010706020507" pitchFamily="18" charset="2"/>
              </a:rPr>
              <a:t>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ym typeface="Symbol" panose="05050102010706020507" pitchFamily="18" charset="2"/>
              </a:rPr>
              <a:t>(A  B)</a:t>
            </a:r>
            <a:r>
              <a:rPr lang="en-US" altLang="en-US" sz="3600"/>
              <a:t> </a:t>
            </a:r>
            <a:r>
              <a:rPr lang="en-US" altLang="en-US" sz="3600">
                <a:sym typeface="Symbol" panose="05050102010706020507" pitchFamily="18" charset="2"/>
              </a:rPr>
              <a:t> C  becomes (A  C)</a:t>
            </a:r>
            <a:r>
              <a:rPr lang="en-US" altLang="en-US" sz="3600"/>
              <a:t> </a:t>
            </a:r>
            <a:r>
              <a:rPr lang="en-US" altLang="en-US" sz="3600">
                <a:sym typeface="Symbol" panose="05050102010706020507" pitchFamily="18" charset="2"/>
              </a:rPr>
              <a:t> (A  B)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folHlink"/>
                </a:solidFill>
              </a:rPr>
              <a:t>Just like distribution in arithmetic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>
              <a:solidFill>
                <a:schemeClr val="folHlink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folHlink"/>
                </a:solidFill>
              </a:rPr>
              <a:t>(5 + 4) * 6     </a:t>
            </a:r>
            <a:r>
              <a:rPr lang="en-US" altLang="en-US" sz="3600">
                <a:solidFill>
                  <a:schemeClr val="folHlink"/>
                </a:solidFill>
                <a:sym typeface="Symbol" panose="05050102010706020507" pitchFamily="18" charset="2"/>
              </a:rPr>
              <a:t>becomes </a:t>
            </a:r>
            <a:r>
              <a:rPr lang="en-US" altLang="en-US" sz="3600">
                <a:solidFill>
                  <a:schemeClr val="folHlink"/>
                </a:solidFill>
              </a:rPr>
              <a:t>(5 * 6 ) + (4 * 6 )</a:t>
            </a:r>
            <a:r>
              <a:rPr lang="en-US" altLang="en-US" sz="3600"/>
              <a:t>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2DA45F0-AD45-4EAD-86A6-8AC361E60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60525"/>
            <a:ext cx="40703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6600">
                <a:solidFill>
                  <a:srgbClr val="FF0000"/>
                </a:solidFill>
              </a:rPr>
              <a:t>Gloss over!</a:t>
            </a:r>
          </a:p>
        </p:txBody>
      </p:sp>
    </p:spTree>
    <p:extLst>
      <p:ext uri="{BB962C8B-B14F-4D97-AF65-F5344CB8AC3E}">
        <p14:creationId xmlns:p14="http://schemas.microsoft.com/office/powerpoint/2010/main" val="27978689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555D0-3754-3B0A-79D1-1C1FEF9A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9" y="476109"/>
            <a:ext cx="10815947" cy="47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18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6CFFD-54E1-A5B8-9D54-DA1CB512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0" y="205505"/>
            <a:ext cx="8062143" cy="62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5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B6A5D-30A6-D9B9-F5F9-A4571B27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2" y="497042"/>
            <a:ext cx="10498778" cy="52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83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03787-275F-FF24-4AF0-608D73D1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54" y="293168"/>
            <a:ext cx="9011394" cy="632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99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2BA61-EBAC-3D02-C79F-44E35396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15" y="268363"/>
            <a:ext cx="8460435" cy="62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75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98D53-903E-0FC6-297C-97F5FD40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" y="234103"/>
            <a:ext cx="7479285" cy="62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2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023B3-321E-26D6-25A9-1A1986AA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639838"/>
            <a:ext cx="7559695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9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7F5C2-C1F9-B656-21E7-D61E0DC3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19" y="449369"/>
            <a:ext cx="7574555" cy="57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4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6FA961-2765-07AF-F9EE-DC6AB86E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2" y="458891"/>
            <a:ext cx="8241328" cy="59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5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B497D-144D-7AF2-3F22-83351F7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5" y="1112319"/>
            <a:ext cx="6332769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652</Words>
  <Application>Microsoft Office PowerPoint</Application>
  <PresentationFormat>Widescreen</PresentationFormat>
  <Paragraphs>91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Symbol</vt:lpstr>
      <vt:lpstr>Office Theme</vt:lpstr>
      <vt:lpstr>CS 170 Knowledge pt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170 Knowledge pt 3</dc:title>
  <dc:creator>Charles Seager</dc:creator>
  <cp:lastModifiedBy>Charles Seager</cp:lastModifiedBy>
  <cp:revision>3</cp:revision>
  <dcterms:created xsi:type="dcterms:W3CDTF">2024-02-07T02:39:12Z</dcterms:created>
  <dcterms:modified xsi:type="dcterms:W3CDTF">2024-02-07T18:06:37Z</dcterms:modified>
</cp:coreProperties>
</file>