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8764-9F62-EC64-38F2-BBD7971B7E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70513B-2589-9687-3F0B-72E00A6155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3053C4-B9DB-7DD6-4FB0-FD9F5B906550}"/>
              </a:ext>
            </a:extLst>
          </p:cNvPr>
          <p:cNvSpPr>
            <a:spLocks noGrp="1"/>
          </p:cNvSpPr>
          <p:nvPr>
            <p:ph type="dt" sz="half" idx="10"/>
          </p:nvPr>
        </p:nvSpPr>
        <p:spPr/>
        <p:txBody>
          <a:bodyPr/>
          <a:lstStyle/>
          <a:p>
            <a:fld id="{903C77B6-7D86-4A9A-8090-4EA67AC22B1C}" type="datetimeFigureOut">
              <a:rPr lang="en-US" smtClean="0"/>
              <a:t>1/31/2024</a:t>
            </a:fld>
            <a:endParaRPr lang="en-US"/>
          </a:p>
        </p:txBody>
      </p:sp>
      <p:sp>
        <p:nvSpPr>
          <p:cNvPr id="5" name="Footer Placeholder 4">
            <a:extLst>
              <a:ext uri="{FF2B5EF4-FFF2-40B4-BE49-F238E27FC236}">
                <a16:creationId xmlns:a16="http://schemas.microsoft.com/office/drawing/2014/main" id="{DD56298B-476B-C63B-9851-9ABE10F078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A8D5A2-0C68-4E60-8D83-3AE4B7D695D3}"/>
              </a:ext>
            </a:extLst>
          </p:cNvPr>
          <p:cNvSpPr>
            <a:spLocks noGrp="1"/>
          </p:cNvSpPr>
          <p:nvPr>
            <p:ph type="sldNum" sz="quarter" idx="12"/>
          </p:nvPr>
        </p:nvSpPr>
        <p:spPr/>
        <p:txBody>
          <a:bodyPr/>
          <a:lstStyle/>
          <a:p>
            <a:fld id="{CECEF56F-3C11-4950-BD0A-C0186E181A52}" type="slidenum">
              <a:rPr lang="en-US" smtClean="0"/>
              <a:t>‹#›</a:t>
            </a:fld>
            <a:endParaRPr lang="en-US"/>
          </a:p>
        </p:txBody>
      </p:sp>
    </p:spTree>
    <p:extLst>
      <p:ext uri="{BB962C8B-B14F-4D97-AF65-F5344CB8AC3E}">
        <p14:creationId xmlns:p14="http://schemas.microsoft.com/office/powerpoint/2010/main" val="3812891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A3DF4-278E-188C-559D-61BAD00C8A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D769FF-6137-1CD0-F439-69D6F120D4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BEEBDF-180C-7A75-5D92-71AED91E8578}"/>
              </a:ext>
            </a:extLst>
          </p:cNvPr>
          <p:cNvSpPr>
            <a:spLocks noGrp="1"/>
          </p:cNvSpPr>
          <p:nvPr>
            <p:ph type="dt" sz="half" idx="10"/>
          </p:nvPr>
        </p:nvSpPr>
        <p:spPr/>
        <p:txBody>
          <a:bodyPr/>
          <a:lstStyle/>
          <a:p>
            <a:fld id="{903C77B6-7D86-4A9A-8090-4EA67AC22B1C}" type="datetimeFigureOut">
              <a:rPr lang="en-US" smtClean="0"/>
              <a:t>1/31/2024</a:t>
            </a:fld>
            <a:endParaRPr lang="en-US"/>
          </a:p>
        </p:txBody>
      </p:sp>
      <p:sp>
        <p:nvSpPr>
          <p:cNvPr id="5" name="Footer Placeholder 4">
            <a:extLst>
              <a:ext uri="{FF2B5EF4-FFF2-40B4-BE49-F238E27FC236}">
                <a16:creationId xmlns:a16="http://schemas.microsoft.com/office/drawing/2014/main" id="{DB37ADB5-EC3B-156B-CC52-50089B4DA1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CD76CD-455E-E8CE-E2F0-C4CABC7AEA0A}"/>
              </a:ext>
            </a:extLst>
          </p:cNvPr>
          <p:cNvSpPr>
            <a:spLocks noGrp="1"/>
          </p:cNvSpPr>
          <p:nvPr>
            <p:ph type="sldNum" sz="quarter" idx="12"/>
          </p:nvPr>
        </p:nvSpPr>
        <p:spPr/>
        <p:txBody>
          <a:bodyPr/>
          <a:lstStyle/>
          <a:p>
            <a:fld id="{CECEF56F-3C11-4950-BD0A-C0186E181A52}" type="slidenum">
              <a:rPr lang="en-US" smtClean="0"/>
              <a:t>‹#›</a:t>
            </a:fld>
            <a:endParaRPr lang="en-US"/>
          </a:p>
        </p:txBody>
      </p:sp>
    </p:spTree>
    <p:extLst>
      <p:ext uri="{BB962C8B-B14F-4D97-AF65-F5344CB8AC3E}">
        <p14:creationId xmlns:p14="http://schemas.microsoft.com/office/powerpoint/2010/main" val="1700987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7E805B-F033-8FA1-E09B-A7B834A542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772409-D02E-150F-76D2-CE8BAE50D0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207768-561E-0930-6D51-B922329F2033}"/>
              </a:ext>
            </a:extLst>
          </p:cNvPr>
          <p:cNvSpPr>
            <a:spLocks noGrp="1"/>
          </p:cNvSpPr>
          <p:nvPr>
            <p:ph type="dt" sz="half" idx="10"/>
          </p:nvPr>
        </p:nvSpPr>
        <p:spPr/>
        <p:txBody>
          <a:bodyPr/>
          <a:lstStyle/>
          <a:p>
            <a:fld id="{903C77B6-7D86-4A9A-8090-4EA67AC22B1C}" type="datetimeFigureOut">
              <a:rPr lang="en-US" smtClean="0"/>
              <a:t>1/31/2024</a:t>
            </a:fld>
            <a:endParaRPr lang="en-US"/>
          </a:p>
        </p:txBody>
      </p:sp>
      <p:sp>
        <p:nvSpPr>
          <p:cNvPr id="5" name="Footer Placeholder 4">
            <a:extLst>
              <a:ext uri="{FF2B5EF4-FFF2-40B4-BE49-F238E27FC236}">
                <a16:creationId xmlns:a16="http://schemas.microsoft.com/office/drawing/2014/main" id="{F240F125-C907-5A43-0349-FC60988A8E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4531AF-481C-48DD-2FF1-8368785C602F}"/>
              </a:ext>
            </a:extLst>
          </p:cNvPr>
          <p:cNvSpPr>
            <a:spLocks noGrp="1"/>
          </p:cNvSpPr>
          <p:nvPr>
            <p:ph type="sldNum" sz="quarter" idx="12"/>
          </p:nvPr>
        </p:nvSpPr>
        <p:spPr/>
        <p:txBody>
          <a:bodyPr/>
          <a:lstStyle/>
          <a:p>
            <a:fld id="{CECEF56F-3C11-4950-BD0A-C0186E181A52}" type="slidenum">
              <a:rPr lang="en-US" smtClean="0"/>
              <a:t>‹#›</a:t>
            </a:fld>
            <a:endParaRPr lang="en-US"/>
          </a:p>
        </p:txBody>
      </p:sp>
    </p:spTree>
    <p:extLst>
      <p:ext uri="{BB962C8B-B14F-4D97-AF65-F5344CB8AC3E}">
        <p14:creationId xmlns:p14="http://schemas.microsoft.com/office/powerpoint/2010/main" val="2875326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6F8D3-362D-3F21-9622-87FE0BF552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8BFD74-AFC9-DB38-FAAF-6540DCDBE3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B8647-863F-7D0E-7492-FBD21F7957D7}"/>
              </a:ext>
            </a:extLst>
          </p:cNvPr>
          <p:cNvSpPr>
            <a:spLocks noGrp="1"/>
          </p:cNvSpPr>
          <p:nvPr>
            <p:ph type="dt" sz="half" idx="10"/>
          </p:nvPr>
        </p:nvSpPr>
        <p:spPr/>
        <p:txBody>
          <a:bodyPr/>
          <a:lstStyle/>
          <a:p>
            <a:fld id="{903C77B6-7D86-4A9A-8090-4EA67AC22B1C}" type="datetimeFigureOut">
              <a:rPr lang="en-US" smtClean="0"/>
              <a:t>1/31/2024</a:t>
            </a:fld>
            <a:endParaRPr lang="en-US"/>
          </a:p>
        </p:txBody>
      </p:sp>
      <p:sp>
        <p:nvSpPr>
          <p:cNvPr id="5" name="Footer Placeholder 4">
            <a:extLst>
              <a:ext uri="{FF2B5EF4-FFF2-40B4-BE49-F238E27FC236}">
                <a16:creationId xmlns:a16="http://schemas.microsoft.com/office/drawing/2014/main" id="{C6B621AA-4452-D1AE-19E3-DBABE7E97A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763CF6-3A0C-20D3-C678-3FC79989AD19}"/>
              </a:ext>
            </a:extLst>
          </p:cNvPr>
          <p:cNvSpPr>
            <a:spLocks noGrp="1"/>
          </p:cNvSpPr>
          <p:nvPr>
            <p:ph type="sldNum" sz="quarter" idx="12"/>
          </p:nvPr>
        </p:nvSpPr>
        <p:spPr/>
        <p:txBody>
          <a:bodyPr/>
          <a:lstStyle/>
          <a:p>
            <a:fld id="{CECEF56F-3C11-4950-BD0A-C0186E181A52}" type="slidenum">
              <a:rPr lang="en-US" smtClean="0"/>
              <a:t>‹#›</a:t>
            </a:fld>
            <a:endParaRPr lang="en-US"/>
          </a:p>
        </p:txBody>
      </p:sp>
    </p:spTree>
    <p:extLst>
      <p:ext uri="{BB962C8B-B14F-4D97-AF65-F5344CB8AC3E}">
        <p14:creationId xmlns:p14="http://schemas.microsoft.com/office/powerpoint/2010/main" val="4031002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E9228-11DC-67C6-7FDB-51EBA38503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ABF18D-5CAC-F0F1-CC53-2E2F2FBB48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7E7BF7-AB54-1E58-CE9D-BB0A3E57EE18}"/>
              </a:ext>
            </a:extLst>
          </p:cNvPr>
          <p:cNvSpPr>
            <a:spLocks noGrp="1"/>
          </p:cNvSpPr>
          <p:nvPr>
            <p:ph type="dt" sz="half" idx="10"/>
          </p:nvPr>
        </p:nvSpPr>
        <p:spPr/>
        <p:txBody>
          <a:bodyPr/>
          <a:lstStyle/>
          <a:p>
            <a:fld id="{903C77B6-7D86-4A9A-8090-4EA67AC22B1C}" type="datetimeFigureOut">
              <a:rPr lang="en-US" smtClean="0"/>
              <a:t>1/31/2024</a:t>
            </a:fld>
            <a:endParaRPr lang="en-US"/>
          </a:p>
        </p:txBody>
      </p:sp>
      <p:sp>
        <p:nvSpPr>
          <p:cNvPr id="5" name="Footer Placeholder 4">
            <a:extLst>
              <a:ext uri="{FF2B5EF4-FFF2-40B4-BE49-F238E27FC236}">
                <a16:creationId xmlns:a16="http://schemas.microsoft.com/office/drawing/2014/main" id="{0510BC87-017A-8B43-CB92-8D3409F35B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C184A8-C11B-AC3D-638A-C7D4A434ADFD}"/>
              </a:ext>
            </a:extLst>
          </p:cNvPr>
          <p:cNvSpPr>
            <a:spLocks noGrp="1"/>
          </p:cNvSpPr>
          <p:nvPr>
            <p:ph type="sldNum" sz="quarter" idx="12"/>
          </p:nvPr>
        </p:nvSpPr>
        <p:spPr/>
        <p:txBody>
          <a:bodyPr/>
          <a:lstStyle/>
          <a:p>
            <a:fld id="{CECEF56F-3C11-4950-BD0A-C0186E181A52}" type="slidenum">
              <a:rPr lang="en-US" smtClean="0"/>
              <a:t>‹#›</a:t>
            </a:fld>
            <a:endParaRPr lang="en-US"/>
          </a:p>
        </p:txBody>
      </p:sp>
    </p:spTree>
    <p:extLst>
      <p:ext uri="{BB962C8B-B14F-4D97-AF65-F5344CB8AC3E}">
        <p14:creationId xmlns:p14="http://schemas.microsoft.com/office/powerpoint/2010/main" val="1757697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2364-EBAC-C834-8DB4-6B9BC388EC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D56452-4CE3-2EB7-5F9E-DF0593DB7E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EA0A49-F71F-C97C-06E9-344884574B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1EE0D2-24BF-6AFF-F775-6E92EC1F4CB2}"/>
              </a:ext>
            </a:extLst>
          </p:cNvPr>
          <p:cNvSpPr>
            <a:spLocks noGrp="1"/>
          </p:cNvSpPr>
          <p:nvPr>
            <p:ph type="dt" sz="half" idx="10"/>
          </p:nvPr>
        </p:nvSpPr>
        <p:spPr/>
        <p:txBody>
          <a:bodyPr/>
          <a:lstStyle/>
          <a:p>
            <a:fld id="{903C77B6-7D86-4A9A-8090-4EA67AC22B1C}" type="datetimeFigureOut">
              <a:rPr lang="en-US" smtClean="0"/>
              <a:t>1/31/2024</a:t>
            </a:fld>
            <a:endParaRPr lang="en-US"/>
          </a:p>
        </p:txBody>
      </p:sp>
      <p:sp>
        <p:nvSpPr>
          <p:cNvPr id="6" name="Footer Placeholder 5">
            <a:extLst>
              <a:ext uri="{FF2B5EF4-FFF2-40B4-BE49-F238E27FC236}">
                <a16:creationId xmlns:a16="http://schemas.microsoft.com/office/drawing/2014/main" id="{96EDD290-751B-7149-37A1-ED0D95F97D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04181-A565-C00D-6DF3-E7C9AF44190D}"/>
              </a:ext>
            </a:extLst>
          </p:cNvPr>
          <p:cNvSpPr>
            <a:spLocks noGrp="1"/>
          </p:cNvSpPr>
          <p:nvPr>
            <p:ph type="sldNum" sz="quarter" idx="12"/>
          </p:nvPr>
        </p:nvSpPr>
        <p:spPr/>
        <p:txBody>
          <a:bodyPr/>
          <a:lstStyle/>
          <a:p>
            <a:fld id="{CECEF56F-3C11-4950-BD0A-C0186E181A52}" type="slidenum">
              <a:rPr lang="en-US" smtClean="0"/>
              <a:t>‹#›</a:t>
            </a:fld>
            <a:endParaRPr lang="en-US"/>
          </a:p>
        </p:txBody>
      </p:sp>
    </p:spTree>
    <p:extLst>
      <p:ext uri="{BB962C8B-B14F-4D97-AF65-F5344CB8AC3E}">
        <p14:creationId xmlns:p14="http://schemas.microsoft.com/office/powerpoint/2010/main" val="24443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D8418-C42C-61CE-BE3F-2C2FD052BB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6B06F7-FACA-4144-6859-65FE1D634E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0D682C-C062-79F7-1E3E-56A7DB8D7B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C8F1A2-1532-9A37-2317-03B487A030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549127-8B9C-C56C-830E-CB0CDC700C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1CC1F8-29B4-1E91-C31E-D929A25C8146}"/>
              </a:ext>
            </a:extLst>
          </p:cNvPr>
          <p:cNvSpPr>
            <a:spLocks noGrp="1"/>
          </p:cNvSpPr>
          <p:nvPr>
            <p:ph type="dt" sz="half" idx="10"/>
          </p:nvPr>
        </p:nvSpPr>
        <p:spPr/>
        <p:txBody>
          <a:bodyPr/>
          <a:lstStyle/>
          <a:p>
            <a:fld id="{903C77B6-7D86-4A9A-8090-4EA67AC22B1C}" type="datetimeFigureOut">
              <a:rPr lang="en-US" smtClean="0"/>
              <a:t>1/31/2024</a:t>
            </a:fld>
            <a:endParaRPr lang="en-US"/>
          </a:p>
        </p:txBody>
      </p:sp>
      <p:sp>
        <p:nvSpPr>
          <p:cNvPr id="8" name="Footer Placeholder 7">
            <a:extLst>
              <a:ext uri="{FF2B5EF4-FFF2-40B4-BE49-F238E27FC236}">
                <a16:creationId xmlns:a16="http://schemas.microsoft.com/office/drawing/2014/main" id="{C70A6030-F8CB-D6FD-B814-295300195B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BFB24C-B8AD-7036-D6BD-C2724C091893}"/>
              </a:ext>
            </a:extLst>
          </p:cNvPr>
          <p:cNvSpPr>
            <a:spLocks noGrp="1"/>
          </p:cNvSpPr>
          <p:nvPr>
            <p:ph type="sldNum" sz="quarter" idx="12"/>
          </p:nvPr>
        </p:nvSpPr>
        <p:spPr/>
        <p:txBody>
          <a:bodyPr/>
          <a:lstStyle/>
          <a:p>
            <a:fld id="{CECEF56F-3C11-4950-BD0A-C0186E181A52}" type="slidenum">
              <a:rPr lang="en-US" smtClean="0"/>
              <a:t>‹#›</a:t>
            </a:fld>
            <a:endParaRPr lang="en-US"/>
          </a:p>
        </p:txBody>
      </p:sp>
    </p:spTree>
    <p:extLst>
      <p:ext uri="{BB962C8B-B14F-4D97-AF65-F5344CB8AC3E}">
        <p14:creationId xmlns:p14="http://schemas.microsoft.com/office/powerpoint/2010/main" val="359427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83D48-B954-3EA8-C7F8-A1A652740F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FB3759-3AE5-FC38-8F1A-9B556E611005}"/>
              </a:ext>
            </a:extLst>
          </p:cNvPr>
          <p:cNvSpPr>
            <a:spLocks noGrp="1"/>
          </p:cNvSpPr>
          <p:nvPr>
            <p:ph type="dt" sz="half" idx="10"/>
          </p:nvPr>
        </p:nvSpPr>
        <p:spPr/>
        <p:txBody>
          <a:bodyPr/>
          <a:lstStyle/>
          <a:p>
            <a:fld id="{903C77B6-7D86-4A9A-8090-4EA67AC22B1C}" type="datetimeFigureOut">
              <a:rPr lang="en-US" smtClean="0"/>
              <a:t>1/31/2024</a:t>
            </a:fld>
            <a:endParaRPr lang="en-US"/>
          </a:p>
        </p:txBody>
      </p:sp>
      <p:sp>
        <p:nvSpPr>
          <p:cNvPr id="4" name="Footer Placeholder 3">
            <a:extLst>
              <a:ext uri="{FF2B5EF4-FFF2-40B4-BE49-F238E27FC236}">
                <a16:creationId xmlns:a16="http://schemas.microsoft.com/office/drawing/2014/main" id="{6D57E5DB-2C9C-A771-8F25-F41F4D9207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F1C2DA-BB4A-E21D-D051-5D7A3F40B3D2}"/>
              </a:ext>
            </a:extLst>
          </p:cNvPr>
          <p:cNvSpPr>
            <a:spLocks noGrp="1"/>
          </p:cNvSpPr>
          <p:nvPr>
            <p:ph type="sldNum" sz="quarter" idx="12"/>
          </p:nvPr>
        </p:nvSpPr>
        <p:spPr/>
        <p:txBody>
          <a:bodyPr/>
          <a:lstStyle/>
          <a:p>
            <a:fld id="{CECEF56F-3C11-4950-BD0A-C0186E181A52}" type="slidenum">
              <a:rPr lang="en-US" smtClean="0"/>
              <a:t>‹#›</a:t>
            </a:fld>
            <a:endParaRPr lang="en-US"/>
          </a:p>
        </p:txBody>
      </p:sp>
    </p:spTree>
    <p:extLst>
      <p:ext uri="{BB962C8B-B14F-4D97-AF65-F5344CB8AC3E}">
        <p14:creationId xmlns:p14="http://schemas.microsoft.com/office/powerpoint/2010/main" val="2622145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6C1AB9-3DC7-D2CC-0E8B-D9DEC18F7D07}"/>
              </a:ext>
            </a:extLst>
          </p:cNvPr>
          <p:cNvSpPr>
            <a:spLocks noGrp="1"/>
          </p:cNvSpPr>
          <p:nvPr>
            <p:ph type="dt" sz="half" idx="10"/>
          </p:nvPr>
        </p:nvSpPr>
        <p:spPr/>
        <p:txBody>
          <a:bodyPr/>
          <a:lstStyle/>
          <a:p>
            <a:fld id="{903C77B6-7D86-4A9A-8090-4EA67AC22B1C}" type="datetimeFigureOut">
              <a:rPr lang="en-US" smtClean="0"/>
              <a:t>1/31/2024</a:t>
            </a:fld>
            <a:endParaRPr lang="en-US"/>
          </a:p>
        </p:txBody>
      </p:sp>
      <p:sp>
        <p:nvSpPr>
          <p:cNvPr id="3" name="Footer Placeholder 2">
            <a:extLst>
              <a:ext uri="{FF2B5EF4-FFF2-40B4-BE49-F238E27FC236}">
                <a16:creationId xmlns:a16="http://schemas.microsoft.com/office/drawing/2014/main" id="{B3EDB151-439B-7772-7B33-4C147143DD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DF4AF3-637D-4301-B97E-4DED35BFDCF6}"/>
              </a:ext>
            </a:extLst>
          </p:cNvPr>
          <p:cNvSpPr>
            <a:spLocks noGrp="1"/>
          </p:cNvSpPr>
          <p:nvPr>
            <p:ph type="sldNum" sz="quarter" idx="12"/>
          </p:nvPr>
        </p:nvSpPr>
        <p:spPr/>
        <p:txBody>
          <a:bodyPr/>
          <a:lstStyle/>
          <a:p>
            <a:fld id="{CECEF56F-3C11-4950-BD0A-C0186E181A52}" type="slidenum">
              <a:rPr lang="en-US" smtClean="0"/>
              <a:t>‹#›</a:t>
            </a:fld>
            <a:endParaRPr lang="en-US"/>
          </a:p>
        </p:txBody>
      </p:sp>
    </p:spTree>
    <p:extLst>
      <p:ext uri="{BB962C8B-B14F-4D97-AF65-F5344CB8AC3E}">
        <p14:creationId xmlns:p14="http://schemas.microsoft.com/office/powerpoint/2010/main" val="1797635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5505A-62BD-BA9C-A2BA-03136478A7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7DF0C3-20E2-015B-4676-B3325D6CB5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E1E504-3318-C8F0-C048-F0A837C7A8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941FDA-053C-C2F4-D04A-0321F43F4B16}"/>
              </a:ext>
            </a:extLst>
          </p:cNvPr>
          <p:cNvSpPr>
            <a:spLocks noGrp="1"/>
          </p:cNvSpPr>
          <p:nvPr>
            <p:ph type="dt" sz="half" idx="10"/>
          </p:nvPr>
        </p:nvSpPr>
        <p:spPr/>
        <p:txBody>
          <a:bodyPr/>
          <a:lstStyle/>
          <a:p>
            <a:fld id="{903C77B6-7D86-4A9A-8090-4EA67AC22B1C}" type="datetimeFigureOut">
              <a:rPr lang="en-US" smtClean="0"/>
              <a:t>1/31/2024</a:t>
            </a:fld>
            <a:endParaRPr lang="en-US"/>
          </a:p>
        </p:txBody>
      </p:sp>
      <p:sp>
        <p:nvSpPr>
          <p:cNvPr id="6" name="Footer Placeholder 5">
            <a:extLst>
              <a:ext uri="{FF2B5EF4-FFF2-40B4-BE49-F238E27FC236}">
                <a16:creationId xmlns:a16="http://schemas.microsoft.com/office/drawing/2014/main" id="{09BAE33A-5C10-C268-EE43-0F87ADE609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1B9FE-C49D-089C-5101-DB335F242702}"/>
              </a:ext>
            </a:extLst>
          </p:cNvPr>
          <p:cNvSpPr>
            <a:spLocks noGrp="1"/>
          </p:cNvSpPr>
          <p:nvPr>
            <p:ph type="sldNum" sz="quarter" idx="12"/>
          </p:nvPr>
        </p:nvSpPr>
        <p:spPr/>
        <p:txBody>
          <a:bodyPr/>
          <a:lstStyle/>
          <a:p>
            <a:fld id="{CECEF56F-3C11-4950-BD0A-C0186E181A52}" type="slidenum">
              <a:rPr lang="en-US" smtClean="0"/>
              <a:t>‹#›</a:t>
            </a:fld>
            <a:endParaRPr lang="en-US"/>
          </a:p>
        </p:txBody>
      </p:sp>
    </p:spTree>
    <p:extLst>
      <p:ext uri="{BB962C8B-B14F-4D97-AF65-F5344CB8AC3E}">
        <p14:creationId xmlns:p14="http://schemas.microsoft.com/office/powerpoint/2010/main" val="2093946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62DBA-52C1-2BB7-036A-FD9EFD6AF3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3399C9-4FC8-5FD5-E372-70DB63D81B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EB315C-25FC-CC80-4D25-DD75A34B1A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663111-C920-3EF3-0B18-821793C62AEF}"/>
              </a:ext>
            </a:extLst>
          </p:cNvPr>
          <p:cNvSpPr>
            <a:spLocks noGrp="1"/>
          </p:cNvSpPr>
          <p:nvPr>
            <p:ph type="dt" sz="half" idx="10"/>
          </p:nvPr>
        </p:nvSpPr>
        <p:spPr/>
        <p:txBody>
          <a:bodyPr/>
          <a:lstStyle/>
          <a:p>
            <a:fld id="{903C77B6-7D86-4A9A-8090-4EA67AC22B1C}" type="datetimeFigureOut">
              <a:rPr lang="en-US" smtClean="0"/>
              <a:t>1/31/2024</a:t>
            </a:fld>
            <a:endParaRPr lang="en-US"/>
          </a:p>
        </p:txBody>
      </p:sp>
      <p:sp>
        <p:nvSpPr>
          <p:cNvPr id="6" name="Footer Placeholder 5">
            <a:extLst>
              <a:ext uri="{FF2B5EF4-FFF2-40B4-BE49-F238E27FC236}">
                <a16:creationId xmlns:a16="http://schemas.microsoft.com/office/drawing/2014/main" id="{02008059-EE54-6825-4DAE-DD69AC6C42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A82F24-B921-3C8C-2192-0E9A542FBC6B}"/>
              </a:ext>
            </a:extLst>
          </p:cNvPr>
          <p:cNvSpPr>
            <a:spLocks noGrp="1"/>
          </p:cNvSpPr>
          <p:nvPr>
            <p:ph type="sldNum" sz="quarter" idx="12"/>
          </p:nvPr>
        </p:nvSpPr>
        <p:spPr/>
        <p:txBody>
          <a:bodyPr/>
          <a:lstStyle/>
          <a:p>
            <a:fld id="{CECEF56F-3C11-4950-BD0A-C0186E181A52}" type="slidenum">
              <a:rPr lang="en-US" smtClean="0"/>
              <a:t>‹#›</a:t>
            </a:fld>
            <a:endParaRPr lang="en-US"/>
          </a:p>
        </p:txBody>
      </p:sp>
    </p:spTree>
    <p:extLst>
      <p:ext uri="{BB962C8B-B14F-4D97-AF65-F5344CB8AC3E}">
        <p14:creationId xmlns:p14="http://schemas.microsoft.com/office/powerpoint/2010/main" val="1250614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77CAF8-A867-E2F0-73F3-F32ACBFD33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A24A22-A50C-ABAC-17CE-9749C7D0AD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F18816-576D-1C43-26FA-8B7DE9A91D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3C77B6-7D86-4A9A-8090-4EA67AC22B1C}" type="datetimeFigureOut">
              <a:rPr lang="en-US" smtClean="0"/>
              <a:t>1/31/2024</a:t>
            </a:fld>
            <a:endParaRPr lang="en-US"/>
          </a:p>
        </p:txBody>
      </p:sp>
      <p:sp>
        <p:nvSpPr>
          <p:cNvPr id="5" name="Footer Placeholder 4">
            <a:extLst>
              <a:ext uri="{FF2B5EF4-FFF2-40B4-BE49-F238E27FC236}">
                <a16:creationId xmlns:a16="http://schemas.microsoft.com/office/drawing/2014/main" id="{CB6E3D97-CBEF-AE91-5DC0-A7492E8EDD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FFE2D4-088F-AECD-6C74-5D88AA90A7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CEF56F-3C11-4950-BD0A-C0186E181A52}" type="slidenum">
              <a:rPr lang="en-US" smtClean="0"/>
              <a:t>‹#›</a:t>
            </a:fld>
            <a:endParaRPr lang="en-US"/>
          </a:p>
        </p:txBody>
      </p:sp>
    </p:spTree>
    <p:extLst>
      <p:ext uri="{BB962C8B-B14F-4D97-AF65-F5344CB8AC3E}">
        <p14:creationId xmlns:p14="http://schemas.microsoft.com/office/powerpoint/2010/main" val="1236674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s://quao.github.io/PathFinding.js/visua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DF320-5005-B484-BD98-A7EEA3E91D99}"/>
              </a:ext>
            </a:extLst>
          </p:cNvPr>
          <p:cNvSpPr>
            <a:spLocks noGrp="1"/>
          </p:cNvSpPr>
          <p:nvPr>
            <p:ph type="ctrTitle"/>
          </p:nvPr>
        </p:nvSpPr>
        <p:spPr/>
        <p:txBody>
          <a:bodyPr/>
          <a:lstStyle/>
          <a:p>
            <a:r>
              <a:rPr lang="en-US" dirty="0"/>
              <a:t>CS 170 segment 3</a:t>
            </a:r>
          </a:p>
        </p:txBody>
      </p:sp>
      <p:sp>
        <p:nvSpPr>
          <p:cNvPr id="3" name="Subtitle 2">
            <a:extLst>
              <a:ext uri="{FF2B5EF4-FFF2-40B4-BE49-F238E27FC236}">
                <a16:creationId xmlns:a16="http://schemas.microsoft.com/office/drawing/2014/main" id="{82170C63-AC72-E9AC-2E9D-0D3F97B747C8}"/>
              </a:ext>
            </a:extLst>
          </p:cNvPr>
          <p:cNvSpPr>
            <a:spLocks noGrp="1"/>
          </p:cNvSpPr>
          <p:nvPr>
            <p:ph type="subTitle" idx="1"/>
          </p:nvPr>
        </p:nvSpPr>
        <p:spPr/>
        <p:txBody>
          <a:bodyPr/>
          <a:lstStyle/>
          <a:p>
            <a:r>
              <a:rPr lang="en-US" dirty="0"/>
              <a:t>Notes based from Dr. Eamonn Keogh</a:t>
            </a:r>
          </a:p>
        </p:txBody>
      </p:sp>
    </p:spTree>
    <p:extLst>
      <p:ext uri="{BB962C8B-B14F-4D97-AF65-F5344CB8AC3E}">
        <p14:creationId xmlns:p14="http://schemas.microsoft.com/office/powerpoint/2010/main" val="4227548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1B5F1-A067-AB42-0DAD-8B841BD6BFAA}"/>
              </a:ext>
            </a:extLst>
          </p:cNvPr>
          <p:cNvSpPr>
            <a:spLocks noGrp="1"/>
          </p:cNvSpPr>
          <p:nvPr>
            <p:ph type="title"/>
          </p:nvPr>
        </p:nvSpPr>
        <p:spPr>
          <a:xfrm>
            <a:off x="180474" y="252830"/>
            <a:ext cx="5594684" cy="902201"/>
          </a:xfrm>
        </p:spPr>
        <p:txBody>
          <a:bodyPr/>
          <a:lstStyle/>
          <a:p>
            <a:r>
              <a:rPr lang="en-US" dirty="0"/>
              <a:t>An apparent digression</a:t>
            </a:r>
          </a:p>
        </p:txBody>
      </p:sp>
      <p:sp>
        <p:nvSpPr>
          <p:cNvPr id="3" name="Content Placeholder 2">
            <a:extLst>
              <a:ext uri="{FF2B5EF4-FFF2-40B4-BE49-F238E27FC236}">
                <a16:creationId xmlns:a16="http://schemas.microsoft.com/office/drawing/2014/main" id="{529BF0F3-AA57-43A7-E2E9-4E5218FA9A1C}"/>
              </a:ext>
            </a:extLst>
          </p:cNvPr>
          <p:cNvSpPr>
            <a:spLocks noGrp="1"/>
          </p:cNvSpPr>
          <p:nvPr>
            <p:ph idx="1"/>
          </p:nvPr>
        </p:nvSpPr>
        <p:spPr>
          <a:xfrm>
            <a:off x="180474" y="1155031"/>
            <a:ext cx="4936958" cy="5032375"/>
          </a:xfrm>
        </p:spPr>
        <p:txBody>
          <a:bodyPr>
            <a:normAutofit fontScale="77500" lnSpcReduction="20000"/>
          </a:bodyPr>
          <a:lstStyle/>
          <a:p>
            <a:r>
              <a:rPr lang="en-US" dirty="0"/>
              <a:t>The male moth needs to find a female. The female may be up to five miles away!</a:t>
            </a:r>
          </a:p>
          <a:p>
            <a:r>
              <a:rPr lang="en-US" dirty="0"/>
              <a:t>Like all insects, moths have rather poor vision. In any case, most moths fly at night</a:t>
            </a:r>
          </a:p>
          <a:p>
            <a:r>
              <a:rPr lang="en-US" dirty="0"/>
              <a:t>However, moths have an excellent sense of smell</a:t>
            </a:r>
          </a:p>
          <a:p>
            <a:r>
              <a:rPr lang="en-US" dirty="0"/>
              <a:t>The female releases a pheromone, which spreads around her in a plume</a:t>
            </a:r>
          </a:p>
          <a:p>
            <a:r>
              <a:rPr lang="en-US" dirty="0"/>
              <a:t>The plume spreads out in concentric circles, with a gradient reflecting the distance from the female</a:t>
            </a:r>
          </a:p>
          <a:p>
            <a:r>
              <a:rPr lang="en-US" dirty="0"/>
              <a:t>Let us see how a male searches for a female. It may have implications for our use of search</a:t>
            </a:r>
          </a:p>
        </p:txBody>
      </p:sp>
      <p:pic>
        <p:nvPicPr>
          <p:cNvPr id="5" name="Picture 4">
            <a:extLst>
              <a:ext uri="{FF2B5EF4-FFF2-40B4-BE49-F238E27FC236}">
                <a16:creationId xmlns:a16="http://schemas.microsoft.com/office/drawing/2014/main" id="{A1756414-CDE0-0D34-2A8F-F6F65A134367}"/>
              </a:ext>
            </a:extLst>
          </p:cNvPr>
          <p:cNvPicPr>
            <a:picLocks noChangeAspect="1"/>
          </p:cNvPicPr>
          <p:nvPr/>
        </p:nvPicPr>
        <p:blipFill>
          <a:blip r:embed="rId2"/>
          <a:stretch>
            <a:fillRect/>
          </a:stretch>
        </p:blipFill>
        <p:spPr>
          <a:xfrm>
            <a:off x="7475621" y="443637"/>
            <a:ext cx="4616117" cy="6414363"/>
          </a:xfrm>
          <a:prstGeom prst="rect">
            <a:avLst/>
          </a:prstGeom>
        </p:spPr>
      </p:pic>
    </p:spTree>
    <p:extLst>
      <p:ext uri="{BB962C8B-B14F-4D97-AF65-F5344CB8AC3E}">
        <p14:creationId xmlns:p14="http://schemas.microsoft.com/office/powerpoint/2010/main" val="2397162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1048B3-363B-85FE-0443-1079EFECD04C}"/>
              </a:ext>
            </a:extLst>
          </p:cNvPr>
          <p:cNvSpPr>
            <a:spLocks noGrp="1"/>
          </p:cNvSpPr>
          <p:nvPr>
            <p:ph idx="1"/>
          </p:nvPr>
        </p:nvSpPr>
        <p:spPr>
          <a:xfrm>
            <a:off x="116306" y="176461"/>
            <a:ext cx="6862010" cy="6384759"/>
          </a:xfrm>
        </p:spPr>
        <p:txBody>
          <a:bodyPr>
            <a:normAutofit/>
          </a:bodyPr>
          <a:lstStyle/>
          <a:p>
            <a:r>
              <a:rPr lang="en-US" dirty="0"/>
              <a:t>The moth has a vague idea of how far the female is from the strength of the smell</a:t>
            </a:r>
          </a:p>
          <a:p>
            <a:r>
              <a:rPr lang="en-US" dirty="0"/>
              <a:t>Lets call his prediction DIST</a:t>
            </a:r>
          </a:p>
          <a:p>
            <a:r>
              <a:rPr lang="en-US" dirty="0"/>
              <a:t>Note that DIST is only distance, it has no directional information</a:t>
            </a:r>
          </a:p>
          <a:p>
            <a:r>
              <a:rPr lang="en-US" dirty="0"/>
              <a:t>Ok, we are now ready to see the moth’s algorithm</a:t>
            </a:r>
          </a:p>
          <a:p>
            <a:endParaRPr lang="en-US" dirty="0"/>
          </a:p>
          <a:p>
            <a:r>
              <a:rPr lang="en-US" dirty="0"/>
              <a:t>Begin Algorithm:</a:t>
            </a:r>
          </a:p>
          <a:p>
            <a:r>
              <a:rPr lang="en-US" dirty="0"/>
              <a:t>He flies in a straight line, in a random direction (this is called casting)</a:t>
            </a:r>
          </a:p>
          <a:p>
            <a:r>
              <a:rPr lang="en-US" dirty="0"/>
              <a:t>He remembers how strong the smell is along the straight path…</a:t>
            </a:r>
          </a:p>
        </p:txBody>
      </p:sp>
      <p:pic>
        <p:nvPicPr>
          <p:cNvPr id="5" name="Picture 4">
            <a:extLst>
              <a:ext uri="{FF2B5EF4-FFF2-40B4-BE49-F238E27FC236}">
                <a16:creationId xmlns:a16="http://schemas.microsoft.com/office/drawing/2014/main" id="{79BF7B38-3238-DDED-C3D9-F6209957628A}"/>
              </a:ext>
            </a:extLst>
          </p:cNvPr>
          <p:cNvPicPr>
            <a:picLocks noChangeAspect="1"/>
          </p:cNvPicPr>
          <p:nvPr/>
        </p:nvPicPr>
        <p:blipFill>
          <a:blip r:embed="rId2"/>
          <a:stretch>
            <a:fillRect/>
          </a:stretch>
        </p:blipFill>
        <p:spPr>
          <a:xfrm>
            <a:off x="7192224" y="545432"/>
            <a:ext cx="4761485" cy="6228348"/>
          </a:xfrm>
          <a:prstGeom prst="rect">
            <a:avLst/>
          </a:prstGeom>
        </p:spPr>
      </p:pic>
    </p:spTree>
    <p:extLst>
      <p:ext uri="{BB962C8B-B14F-4D97-AF65-F5344CB8AC3E}">
        <p14:creationId xmlns:p14="http://schemas.microsoft.com/office/powerpoint/2010/main" val="2864691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E0C11E-A26C-0787-A72E-19B7D1F3E74D}"/>
              </a:ext>
            </a:extLst>
          </p:cNvPr>
          <p:cNvSpPr>
            <a:spLocks noGrp="1"/>
          </p:cNvSpPr>
          <p:nvPr>
            <p:ph idx="1"/>
          </p:nvPr>
        </p:nvSpPr>
        <p:spPr>
          <a:xfrm>
            <a:off x="164431" y="157245"/>
            <a:ext cx="7263064" cy="6387933"/>
          </a:xfrm>
        </p:spPr>
        <p:txBody>
          <a:bodyPr>
            <a:normAutofit/>
          </a:bodyPr>
          <a:lstStyle/>
          <a:p>
            <a:r>
              <a:rPr lang="en-US" sz="4000" dirty="0"/>
              <a:t>…he remembers two locations that have about equal strength (green) dots</a:t>
            </a:r>
          </a:p>
          <a:p>
            <a:r>
              <a:rPr lang="en-US" sz="4000" dirty="0"/>
              <a:t>He creates a bisector line (find dashed line) to a line connecting the two green dots</a:t>
            </a:r>
          </a:p>
          <a:p>
            <a:r>
              <a:rPr lang="en-US" sz="4000" dirty="0"/>
              <a:t>This can be seen as a guess as to the direction of the female, she is close to the line somewhere</a:t>
            </a:r>
          </a:p>
        </p:txBody>
      </p:sp>
      <p:pic>
        <p:nvPicPr>
          <p:cNvPr id="5" name="Picture 4">
            <a:extLst>
              <a:ext uri="{FF2B5EF4-FFF2-40B4-BE49-F238E27FC236}">
                <a16:creationId xmlns:a16="http://schemas.microsoft.com/office/drawing/2014/main" id="{7AABCCE9-7A21-9392-F7E4-E2763AAA1320}"/>
              </a:ext>
            </a:extLst>
          </p:cNvPr>
          <p:cNvPicPr>
            <a:picLocks noChangeAspect="1"/>
          </p:cNvPicPr>
          <p:nvPr/>
        </p:nvPicPr>
        <p:blipFill>
          <a:blip r:embed="rId2"/>
          <a:stretch>
            <a:fillRect/>
          </a:stretch>
        </p:blipFill>
        <p:spPr>
          <a:xfrm>
            <a:off x="7427495" y="331465"/>
            <a:ext cx="4600074" cy="6213713"/>
          </a:xfrm>
          <a:prstGeom prst="rect">
            <a:avLst/>
          </a:prstGeom>
        </p:spPr>
      </p:pic>
    </p:spTree>
    <p:extLst>
      <p:ext uri="{BB962C8B-B14F-4D97-AF65-F5344CB8AC3E}">
        <p14:creationId xmlns:p14="http://schemas.microsoft.com/office/powerpoint/2010/main" val="2376138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E7E7F8-11DD-F195-B045-1D3CA0FC65CF}"/>
              </a:ext>
            </a:extLst>
          </p:cNvPr>
          <p:cNvSpPr>
            <a:spLocks noGrp="1"/>
          </p:cNvSpPr>
          <p:nvPr>
            <p:ph idx="1"/>
          </p:nvPr>
        </p:nvSpPr>
        <p:spPr>
          <a:xfrm>
            <a:off x="164432" y="381835"/>
            <a:ext cx="6589294" cy="6211470"/>
          </a:xfrm>
        </p:spPr>
        <p:txBody>
          <a:bodyPr/>
          <a:lstStyle/>
          <a:p>
            <a:r>
              <a:rPr lang="en-US" dirty="0"/>
              <a:t>… he remembers two locations that have about equal strength (green) dots</a:t>
            </a:r>
          </a:p>
          <a:p>
            <a:r>
              <a:rPr lang="en-US" dirty="0"/>
              <a:t>He creates a bisector line (find dashed line) to a line connecting the two green dots</a:t>
            </a:r>
          </a:p>
          <a:p>
            <a:r>
              <a:rPr lang="en-US" dirty="0"/>
              <a:t>This can be seen as a guess as to the location of the female, she is close to the line somewhere</a:t>
            </a:r>
          </a:p>
          <a:p>
            <a:r>
              <a:rPr lang="en-US" dirty="0"/>
              <a:t>The male already has an idea as to how far away she is, DIST</a:t>
            </a:r>
          </a:p>
          <a:p>
            <a:r>
              <a:rPr lang="en-US" dirty="0"/>
              <a:t>So he flies to a point that is a little past DIST on his bisector , the pink dot. This is called surging</a:t>
            </a:r>
          </a:p>
        </p:txBody>
      </p:sp>
      <p:pic>
        <p:nvPicPr>
          <p:cNvPr id="5" name="Picture 4">
            <a:extLst>
              <a:ext uri="{FF2B5EF4-FFF2-40B4-BE49-F238E27FC236}">
                <a16:creationId xmlns:a16="http://schemas.microsoft.com/office/drawing/2014/main" id="{C3D4E59C-44C8-A51D-E021-888D5B787C15}"/>
              </a:ext>
            </a:extLst>
          </p:cNvPr>
          <p:cNvPicPr>
            <a:picLocks noChangeAspect="1"/>
          </p:cNvPicPr>
          <p:nvPr/>
        </p:nvPicPr>
        <p:blipFill>
          <a:blip r:embed="rId2"/>
          <a:stretch>
            <a:fillRect/>
          </a:stretch>
        </p:blipFill>
        <p:spPr>
          <a:xfrm>
            <a:off x="7539789" y="817368"/>
            <a:ext cx="4487779" cy="5707758"/>
          </a:xfrm>
          <a:prstGeom prst="rect">
            <a:avLst/>
          </a:prstGeom>
        </p:spPr>
      </p:pic>
    </p:spTree>
    <p:extLst>
      <p:ext uri="{BB962C8B-B14F-4D97-AF65-F5344CB8AC3E}">
        <p14:creationId xmlns:p14="http://schemas.microsoft.com/office/powerpoint/2010/main" val="3926321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C1DD6B-978C-4AD2-3EA8-8E8CAB5D20CE}"/>
              </a:ext>
            </a:extLst>
          </p:cNvPr>
          <p:cNvSpPr>
            <a:spLocks noGrp="1"/>
          </p:cNvSpPr>
          <p:nvPr>
            <p:ph idx="1"/>
          </p:nvPr>
        </p:nvSpPr>
        <p:spPr>
          <a:xfrm>
            <a:off x="148389" y="141204"/>
            <a:ext cx="4969043" cy="6548354"/>
          </a:xfrm>
        </p:spPr>
        <p:txBody>
          <a:bodyPr/>
          <a:lstStyle/>
          <a:p>
            <a:r>
              <a:rPr lang="en-US" dirty="0"/>
              <a:t>On his way to the pink dot, he remembers the strength of the smell</a:t>
            </a:r>
          </a:p>
          <a:p>
            <a:r>
              <a:rPr lang="en-US" dirty="0"/>
              <a:t>In particular, he remembers two new locations that have about equal strength of smell, two new green dots…</a:t>
            </a:r>
          </a:p>
          <a:p>
            <a:r>
              <a:rPr lang="en-US" dirty="0"/>
              <a:t>The moth can simply repeat the algorithm until he finds the female</a:t>
            </a:r>
          </a:p>
        </p:txBody>
      </p:sp>
      <p:pic>
        <p:nvPicPr>
          <p:cNvPr id="5" name="Picture 4">
            <a:extLst>
              <a:ext uri="{FF2B5EF4-FFF2-40B4-BE49-F238E27FC236}">
                <a16:creationId xmlns:a16="http://schemas.microsoft.com/office/drawing/2014/main" id="{4F91C33B-E223-B9D0-EDD8-B8E82BDA7C96}"/>
              </a:ext>
            </a:extLst>
          </p:cNvPr>
          <p:cNvPicPr>
            <a:picLocks noChangeAspect="1"/>
          </p:cNvPicPr>
          <p:nvPr/>
        </p:nvPicPr>
        <p:blipFill>
          <a:blip r:embed="rId2"/>
          <a:stretch>
            <a:fillRect/>
          </a:stretch>
        </p:blipFill>
        <p:spPr>
          <a:xfrm>
            <a:off x="7218948" y="43650"/>
            <a:ext cx="4824664" cy="6814350"/>
          </a:xfrm>
          <a:prstGeom prst="rect">
            <a:avLst/>
          </a:prstGeom>
        </p:spPr>
      </p:pic>
    </p:spTree>
    <p:extLst>
      <p:ext uri="{BB962C8B-B14F-4D97-AF65-F5344CB8AC3E}">
        <p14:creationId xmlns:p14="http://schemas.microsoft.com/office/powerpoint/2010/main" val="2423809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701DCE-A2E3-C39D-0E25-5921EDE2C3C8}"/>
              </a:ext>
            </a:extLst>
          </p:cNvPr>
          <p:cNvPicPr>
            <a:picLocks noChangeAspect="1"/>
          </p:cNvPicPr>
          <p:nvPr/>
        </p:nvPicPr>
        <p:blipFill>
          <a:blip r:embed="rId2"/>
          <a:stretch>
            <a:fillRect/>
          </a:stretch>
        </p:blipFill>
        <p:spPr>
          <a:xfrm>
            <a:off x="433137" y="403598"/>
            <a:ext cx="11020926" cy="6050804"/>
          </a:xfrm>
          <a:prstGeom prst="rect">
            <a:avLst/>
          </a:prstGeom>
        </p:spPr>
      </p:pic>
    </p:spTree>
    <p:extLst>
      <p:ext uri="{BB962C8B-B14F-4D97-AF65-F5344CB8AC3E}">
        <p14:creationId xmlns:p14="http://schemas.microsoft.com/office/powerpoint/2010/main" val="1908455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4EBB1-6A4A-B21A-B1DD-2335BB53C377}"/>
              </a:ext>
            </a:extLst>
          </p:cNvPr>
          <p:cNvSpPr>
            <a:spLocks noGrp="1"/>
          </p:cNvSpPr>
          <p:nvPr>
            <p:ph type="title"/>
          </p:nvPr>
        </p:nvSpPr>
        <p:spPr/>
        <p:txBody>
          <a:bodyPr/>
          <a:lstStyle/>
          <a:p>
            <a:r>
              <a:rPr lang="en-US" dirty="0"/>
              <a:t>Takeaway message</a:t>
            </a:r>
          </a:p>
        </p:txBody>
      </p:sp>
      <p:sp>
        <p:nvSpPr>
          <p:cNvPr id="3" name="Content Placeholder 2">
            <a:extLst>
              <a:ext uri="{FF2B5EF4-FFF2-40B4-BE49-F238E27FC236}">
                <a16:creationId xmlns:a16="http://schemas.microsoft.com/office/drawing/2014/main" id="{5A5E5610-8FBD-D510-0464-214EEB48A9E9}"/>
              </a:ext>
            </a:extLst>
          </p:cNvPr>
          <p:cNvSpPr>
            <a:spLocks noGrp="1"/>
          </p:cNvSpPr>
          <p:nvPr>
            <p:ph idx="1"/>
          </p:nvPr>
        </p:nvSpPr>
        <p:spPr/>
        <p:txBody>
          <a:bodyPr/>
          <a:lstStyle/>
          <a:p>
            <a:r>
              <a:rPr lang="en-US" dirty="0"/>
              <a:t>Blind (uniformed) search can be very </a:t>
            </a:r>
            <a:r>
              <a:rPr lang="en-US" dirty="0" err="1"/>
              <a:t>very</a:t>
            </a:r>
            <a:r>
              <a:rPr lang="en-US" dirty="0"/>
              <a:t> inefficient</a:t>
            </a:r>
          </a:p>
          <a:p>
            <a:r>
              <a:rPr lang="en-US" dirty="0"/>
              <a:t>Heuristic (informed) search can be very efficient. This is true even if the information is very weak</a:t>
            </a:r>
          </a:p>
          <a:p>
            <a:endParaRPr lang="en-US" dirty="0"/>
          </a:p>
          <a:p>
            <a:r>
              <a:rPr lang="en-US" dirty="0"/>
              <a:t>If we extend this analogy to AI search, it suggest that if we can just give the search algorithm some hints about how close it is to the goal, this might greatly improve search</a:t>
            </a:r>
          </a:p>
        </p:txBody>
      </p:sp>
    </p:spTree>
    <p:extLst>
      <p:ext uri="{BB962C8B-B14F-4D97-AF65-F5344CB8AC3E}">
        <p14:creationId xmlns:p14="http://schemas.microsoft.com/office/powerpoint/2010/main" val="194967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BD57B-1896-B829-1F46-7AB5CAA3733B}"/>
              </a:ext>
            </a:extLst>
          </p:cNvPr>
          <p:cNvSpPr>
            <a:spLocks noGrp="1"/>
          </p:cNvSpPr>
          <p:nvPr>
            <p:ph type="title"/>
          </p:nvPr>
        </p:nvSpPr>
        <p:spPr/>
        <p:txBody>
          <a:bodyPr/>
          <a:lstStyle/>
          <a:p>
            <a:r>
              <a:rPr lang="en-US" dirty="0"/>
              <a:t>Heuristic Search</a:t>
            </a:r>
          </a:p>
        </p:txBody>
      </p:sp>
      <p:sp>
        <p:nvSpPr>
          <p:cNvPr id="3" name="Content Placeholder 2">
            <a:extLst>
              <a:ext uri="{FF2B5EF4-FFF2-40B4-BE49-F238E27FC236}">
                <a16:creationId xmlns:a16="http://schemas.microsoft.com/office/drawing/2014/main" id="{5D7AD78A-F39E-334C-5B69-1AFFA0CF0842}"/>
              </a:ext>
            </a:extLst>
          </p:cNvPr>
          <p:cNvSpPr>
            <a:spLocks noGrp="1"/>
          </p:cNvSpPr>
          <p:nvPr>
            <p:ph idx="1"/>
          </p:nvPr>
        </p:nvSpPr>
        <p:spPr/>
        <p:txBody>
          <a:bodyPr/>
          <a:lstStyle/>
          <a:p>
            <a:pPr marL="0" indent="0">
              <a:buNone/>
            </a:pPr>
            <a:r>
              <a:rPr lang="en-US" dirty="0"/>
              <a:t>The search techniques we have seen so far…</a:t>
            </a:r>
          </a:p>
          <a:p>
            <a:r>
              <a:rPr lang="en-US" b="1" dirty="0"/>
              <a:t>Breadth first search / Uniform cost search</a:t>
            </a:r>
          </a:p>
          <a:p>
            <a:r>
              <a:rPr lang="en-US" b="1" dirty="0"/>
              <a:t>Depth first search</a:t>
            </a:r>
          </a:p>
          <a:p>
            <a:r>
              <a:rPr lang="en-US" b="1" dirty="0"/>
              <a:t>Depth limited search</a:t>
            </a:r>
          </a:p>
          <a:p>
            <a:r>
              <a:rPr lang="en-US" b="1" dirty="0"/>
              <a:t>Iterative Deepening </a:t>
            </a:r>
          </a:p>
          <a:p>
            <a:r>
              <a:rPr lang="en-US" b="1" dirty="0"/>
              <a:t>Bi-directional search</a:t>
            </a:r>
          </a:p>
          <a:p>
            <a:endParaRPr lang="en-US" dirty="0"/>
          </a:p>
          <a:p>
            <a:pPr marL="0" indent="0">
              <a:buNone/>
            </a:pPr>
            <a:r>
              <a:rPr lang="en-US" dirty="0"/>
              <a:t>…are all too slow for most real-world problems</a:t>
            </a:r>
          </a:p>
        </p:txBody>
      </p:sp>
    </p:spTree>
    <p:extLst>
      <p:ext uri="{BB962C8B-B14F-4D97-AF65-F5344CB8AC3E}">
        <p14:creationId xmlns:p14="http://schemas.microsoft.com/office/powerpoint/2010/main" val="3489455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FE778-22C8-583C-77B8-D21DD1EA108F}"/>
              </a:ext>
            </a:extLst>
          </p:cNvPr>
          <p:cNvSpPr>
            <a:spLocks noGrp="1"/>
          </p:cNvSpPr>
          <p:nvPr>
            <p:ph type="title"/>
          </p:nvPr>
        </p:nvSpPr>
        <p:spPr/>
        <p:txBody>
          <a:bodyPr/>
          <a:lstStyle/>
          <a:p>
            <a:r>
              <a:rPr lang="en-US" dirty="0"/>
              <a:t>Heuristic Search (informed search)</a:t>
            </a:r>
          </a:p>
        </p:txBody>
      </p:sp>
      <p:sp>
        <p:nvSpPr>
          <p:cNvPr id="3" name="Content Placeholder 2">
            <a:extLst>
              <a:ext uri="{FF2B5EF4-FFF2-40B4-BE49-F238E27FC236}">
                <a16:creationId xmlns:a16="http://schemas.microsoft.com/office/drawing/2014/main" id="{6DB1C9C1-C0FE-F242-0898-374569B0AD98}"/>
              </a:ext>
            </a:extLst>
          </p:cNvPr>
          <p:cNvSpPr>
            <a:spLocks noGrp="1"/>
          </p:cNvSpPr>
          <p:nvPr>
            <p:ph idx="1"/>
          </p:nvPr>
        </p:nvSpPr>
        <p:spPr/>
        <p:txBody>
          <a:bodyPr>
            <a:normAutofit fontScale="92500" lnSpcReduction="10000"/>
          </a:bodyPr>
          <a:lstStyle/>
          <a:p>
            <a:pPr marL="0" indent="0">
              <a:buNone/>
            </a:pPr>
            <a:r>
              <a:rPr lang="en-US" dirty="0"/>
              <a:t>A Heuristic is a function that, when applied to a state, returns a number that is an estimate of the merit of the state, with respect to the goal. 						We write it as h(n)</a:t>
            </a:r>
          </a:p>
          <a:p>
            <a:pPr marL="0" indent="0">
              <a:buNone/>
            </a:pPr>
            <a:endParaRPr lang="en-US" dirty="0"/>
          </a:p>
          <a:p>
            <a:pPr marL="0" indent="0">
              <a:buNone/>
            </a:pPr>
            <a:r>
              <a:rPr lang="en-US" dirty="0"/>
              <a:t>In other words, the heuristic tells us approximately how far the state is from the goal state*</a:t>
            </a:r>
          </a:p>
          <a:p>
            <a:pPr marL="0" indent="0">
              <a:buNone/>
            </a:pPr>
            <a:endParaRPr lang="en-US" dirty="0"/>
          </a:p>
          <a:p>
            <a:pPr marL="0" indent="0">
              <a:buNone/>
            </a:pPr>
            <a:r>
              <a:rPr lang="en-US" dirty="0"/>
              <a:t>Note we said “approximately”. Heuristics might underestimate or overestimate the merit of a state. But for reasons which we will see, heuristics that only underestimate are very desirable, and are called admissible</a:t>
            </a:r>
          </a:p>
        </p:txBody>
      </p:sp>
    </p:spTree>
    <p:extLst>
      <p:ext uri="{BB962C8B-B14F-4D97-AF65-F5344CB8AC3E}">
        <p14:creationId xmlns:p14="http://schemas.microsoft.com/office/powerpoint/2010/main" val="2506346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C2A1B3-CCA8-82EB-1DEF-E82DB4BABFE9}"/>
              </a:ext>
            </a:extLst>
          </p:cNvPr>
          <p:cNvPicPr>
            <a:picLocks noChangeAspect="1"/>
          </p:cNvPicPr>
          <p:nvPr/>
        </p:nvPicPr>
        <p:blipFill>
          <a:blip r:embed="rId2"/>
          <a:stretch>
            <a:fillRect/>
          </a:stretch>
        </p:blipFill>
        <p:spPr>
          <a:xfrm>
            <a:off x="513346" y="256430"/>
            <a:ext cx="11421979" cy="6072232"/>
          </a:xfrm>
          <a:prstGeom prst="rect">
            <a:avLst/>
          </a:prstGeom>
        </p:spPr>
      </p:pic>
    </p:spTree>
    <p:extLst>
      <p:ext uri="{BB962C8B-B14F-4D97-AF65-F5344CB8AC3E}">
        <p14:creationId xmlns:p14="http://schemas.microsoft.com/office/powerpoint/2010/main" val="1942162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1C5AC-28D6-1A12-3A91-FF869460146F}"/>
              </a:ext>
            </a:extLst>
          </p:cNvPr>
          <p:cNvSpPr>
            <a:spLocks noGrp="1"/>
          </p:cNvSpPr>
          <p:nvPr>
            <p:ph type="title"/>
          </p:nvPr>
        </p:nvSpPr>
        <p:spPr/>
        <p:txBody>
          <a:bodyPr/>
          <a:lstStyle/>
          <a:p>
            <a:r>
              <a:rPr lang="en-US" dirty="0"/>
              <a:t>Use the 8 piece puzzle to compare algorithms we have learned about…</a:t>
            </a:r>
          </a:p>
        </p:txBody>
      </p:sp>
      <p:sp>
        <p:nvSpPr>
          <p:cNvPr id="3" name="Content Placeholder 2">
            <a:extLst>
              <a:ext uri="{FF2B5EF4-FFF2-40B4-BE49-F238E27FC236}">
                <a16:creationId xmlns:a16="http://schemas.microsoft.com/office/drawing/2014/main" id="{0F25A683-7D99-B0D0-F6F2-634EC87248E0}"/>
              </a:ext>
            </a:extLst>
          </p:cNvPr>
          <p:cNvSpPr>
            <a:spLocks noGrp="1"/>
          </p:cNvSpPr>
          <p:nvPr>
            <p:ph idx="1"/>
          </p:nvPr>
        </p:nvSpPr>
        <p:spPr/>
        <p:txBody>
          <a:bodyPr/>
          <a:lstStyle/>
          <a:p>
            <a:r>
              <a:rPr lang="en-US" dirty="0"/>
              <a:t>Breadth first search</a:t>
            </a:r>
          </a:p>
          <a:p>
            <a:r>
              <a:rPr lang="en-US" dirty="0"/>
              <a:t>Depth first search</a:t>
            </a:r>
          </a:p>
          <a:p>
            <a:r>
              <a:rPr lang="en-US" dirty="0"/>
              <a:t>Depth limited search</a:t>
            </a:r>
          </a:p>
          <a:p>
            <a:r>
              <a:rPr lang="en-US" dirty="0"/>
              <a:t>Iterative Deepening</a:t>
            </a:r>
          </a:p>
        </p:txBody>
      </p:sp>
    </p:spTree>
    <p:extLst>
      <p:ext uri="{BB962C8B-B14F-4D97-AF65-F5344CB8AC3E}">
        <p14:creationId xmlns:p14="http://schemas.microsoft.com/office/powerpoint/2010/main" val="3053221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05BA-EFDA-7746-769E-A70D8BED1395}"/>
              </a:ext>
            </a:extLst>
          </p:cNvPr>
          <p:cNvSpPr>
            <a:spLocks noGrp="1"/>
          </p:cNvSpPr>
          <p:nvPr>
            <p:ph type="title"/>
          </p:nvPr>
        </p:nvSpPr>
        <p:spPr/>
        <p:txBody>
          <a:bodyPr/>
          <a:lstStyle/>
          <a:p>
            <a:r>
              <a:rPr lang="en-US" dirty="0"/>
              <a:t>We have seen two interesting algorithms</a:t>
            </a:r>
          </a:p>
        </p:txBody>
      </p:sp>
      <p:sp>
        <p:nvSpPr>
          <p:cNvPr id="3" name="Content Placeholder 2">
            <a:extLst>
              <a:ext uri="{FF2B5EF4-FFF2-40B4-BE49-F238E27FC236}">
                <a16:creationId xmlns:a16="http://schemas.microsoft.com/office/drawing/2014/main" id="{E86EDE70-CA5F-425B-9828-BB6CB340D8B5}"/>
              </a:ext>
            </a:extLst>
          </p:cNvPr>
          <p:cNvSpPr>
            <a:spLocks noGrp="1"/>
          </p:cNvSpPr>
          <p:nvPr>
            <p:ph idx="1"/>
          </p:nvPr>
        </p:nvSpPr>
        <p:spPr/>
        <p:txBody>
          <a:bodyPr>
            <a:normAutofit fontScale="77500" lnSpcReduction="20000"/>
          </a:bodyPr>
          <a:lstStyle/>
          <a:p>
            <a:pPr marL="0" indent="0">
              <a:buNone/>
            </a:pPr>
            <a:r>
              <a:rPr lang="en-US" dirty="0"/>
              <a:t>Uniform Cost</a:t>
            </a:r>
          </a:p>
          <a:p>
            <a:r>
              <a:rPr lang="en-US" dirty="0"/>
              <a:t>Measures the cost to each node from the initial state</a:t>
            </a:r>
          </a:p>
          <a:p>
            <a:r>
              <a:rPr lang="en-US" dirty="0"/>
              <a:t>Is optimal and complete!</a:t>
            </a:r>
          </a:p>
          <a:p>
            <a:r>
              <a:rPr lang="en-US" dirty="0"/>
              <a:t>Can be very slow</a:t>
            </a:r>
          </a:p>
          <a:p>
            <a:endParaRPr lang="en-US" dirty="0"/>
          </a:p>
          <a:p>
            <a:r>
              <a:rPr lang="en-US" dirty="0"/>
              <a:t>Hill climbing (best-first, Greedy)</a:t>
            </a:r>
          </a:p>
          <a:p>
            <a:r>
              <a:rPr lang="en-US" dirty="0"/>
              <a:t>Estimates how far away the goal is</a:t>
            </a:r>
          </a:p>
          <a:p>
            <a:r>
              <a:rPr lang="en-US" dirty="0"/>
              <a:t>Is neither optimal nor complete</a:t>
            </a:r>
          </a:p>
          <a:p>
            <a:r>
              <a:rPr lang="en-US" dirty="0"/>
              <a:t>Can be very fast</a:t>
            </a:r>
          </a:p>
          <a:p>
            <a:endParaRPr lang="en-US" dirty="0"/>
          </a:p>
          <a:p>
            <a:r>
              <a:rPr lang="en-US" dirty="0"/>
              <a:t>Can we combine them to create an optimal and complete algorithm that is also very fast?</a:t>
            </a:r>
          </a:p>
        </p:txBody>
      </p:sp>
    </p:spTree>
    <p:extLst>
      <p:ext uri="{BB962C8B-B14F-4D97-AF65-F5344CB8AC3E}">
        <p14:creationId xmlns:p14="http://schemas.microsoft.com/office/powerpoint/2010/main" val="491463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1324E0-E8D7-4371-CD5F-A4DCA86AAAA3}"/>
              </a:ext>
            </a:extLst>
          </p:cNvPr>
          <p:cNvPicPr>
            <a:picLocks noChangeAspect="1"/>
          </p:cNvPicPr>
          <p:nvPr/>
        </p:nvPicPr>
        <p:blipFill>
          <a:blip r:embed="rId2"/>
          <a:stretch>
            <a:fillRect/>
          </a:stretch>
        </p:blipFill>
        <p:spPr>
          <a:xfrm>
            <a:off x="481263" y="365494"/>
            <a:ext cx="10892590" cy="6127011"/>
          </a:xfrm>
          <a:prstGeom prst="rect">
            <a:avLst/>
          </a:prstGeom>
        </p:spPr>
      </p:pic>
    </p:spTree>
    <p:extLst>
      <p:ext uri="{BB962C8B-B14F-4D97-AF65-F5344CB8AC3E}">
        <p14:creationId xmlns:p14="http://schemas.microsoft.com/office/powerpoint/2010/main" val="349609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45861-9552-2B38-9EFB-D26859B27410}"/>
              </a:ext>
            </a:extLst>
          </p:cNvPr>
          <p:cNvSpPr>
            <a:spLocks noGrp="1"/>
          </p:cNvSpPr>
          <p:nvPr>
            <p:ph type="title"/>
          </p:nvPr>
        </p:nvSpPr>
        <p:spPr/>
        <p:txBody>
          <a:bodyPr/>
          <a:lstStyle/>
          <a:p>
            <a:r>
              <a:rPr lang="en-US" dirty="0"/>
              <a:t>The A* Algorithm (“A-Star”)</a:t>
            </a:r>
          </a:p>
        </p:txBody>
      </p:sp>
      <p:sp>
        <p:nvSpPr>
          <p:cNvPr id="3" name="Content Placeholder 2">
            <a:extLst>
              <a:ext uri="{FF2B5EF4-FFF2-40B4-BE49-F238E27FC236}">
                <a16:creationId xmlns:a16="http://schemas.microsoft.com/office/drawing/2014/main" id="{9706AE10-D39B-53FE-B39E-10383B06DCB8}"/>
              </a:ext>
            </a:extLst>
          </p:cNvPr>
          <p:cNvSpPr>
            <a:spLocks noGrp="1"/>
          </p:cNvSpPr>
          <p:nvPr>
            <p:ph idx="1"/>
          </p:nvPr>
        </p:nvSpPr>
        <p:spPr/>
        <p:txBody>
          <a:bodyPr>
            <a:normAutofit fontScale="85000" lnSpcReduction="20000"/>
          </a:bodyPr>
          <a:lstStyle/>
          <a:p>
            <a:pPr marL="0" indent="0">
              <a:buNone/>
            </a:pPr>
            <a:r>
              <a:rPr lang="en-US" dirty="0"/>
              <a:t>g(n) is the cost to get to a node</a:t>
            </a:r>
          </a:p>
          <a:p>
            <a:pPr marL="0" indent="0">
              <a:buNone/>
            </a:pPr>
            <a:r>
              <a:rPr lang="en-US" dirty="0"/>
              <a:t>h(n) is the estimated distance to the goal</a:t>
            </a:r>
          </a:p>
          <a:p>
            <a:pPr marL="0" indent="0">
              <a:buNone/>
            </a:pPr>
            <a:endParaRPr lang="en-US" dirty="0"/>
          </a:p>
          <a:p>
            <a:pPr marL="0" indent="0">
              <a:buNone/>
            </a:pPr>
            <a:r>
              <a:rPr lang="en-US" dirty="0"/>
              <a:t>f(n) = g(n) + h(n)		-think of f(n) as the estimated cost of the cheapest solution that goes through node n</a:t>
            </a:r>
          </a:p>
          <a:p>
            <a:pPr marL="0" indent="0">
              <a:buNone/>
            </a:pPr>
            <a:endParaRPr lang="en-US" dirty="0"/>
          </a:p>
          <a:p>
            <a:pPr marL="0" indent="0">
              <a:buNone/>
            </a:pPr>
            <a:r>
              <a:rPr lang="en-US" dirty="0"/>
              <a:t>Note that we can use the general search algorithm we used before. All that we have changed is the queuing strategy</a:t>
            </a:r>
          </a:p>
          <a:p>
            <a:pPr marL="0" indent="0">
              <a:buNone/>
            </a:pPr>
            <a:endParaRPr lang="en-US" dirty="0"/>
          </a:p>
          <a:p>
            <a:pPr marL="0" indent="0">
              <a:buNone/>
            </a:pPr>
            <a:r>
              <a:rPr lang="en-US" dirty="0"/>
              <a:t>If the heuristic is admissible, that is to say, it never overestimates the distance to the goal, then…</a:t>
            </a:r>
          </a:p>
          <a:p>
            <a:pPr marL="0" indent="0">
              <a:buNone/>
            </a:pPr>
            <a:r>
              <a:rPr lang="en-US" dirty="0"/>
              <a:t>A* is optimal and complete!</a:t>
            </a:r>
          </a:p>
        </p:txBody>
      </p:sp>
    </p:spTree>
    <p:extLst>
      <p:ext uri="{BB962C8B-B14F-4D97-AF65-F5344CB8AC3E}">
        <p14:creationId xmlns:p14="http://schemas.microsoft.com/office/powerpoint/2010/main" val="533615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87A29-6056-0E53-3C74-EE6F97300CDE}"/>
              </a:ext>
            </a:extLst>
          </p:cNvPr>
          <p:cNvSpPr>
            <a:spLocks noGrp="1"/>
          </p:cNvSpPr>
          <p:nvPr>
            <p:ph type="title"/>
          </p:nvPr>
        </p:nvSpPr>
        <p:spPr>
          <a:xfrm>
            <a:off x="132347" y="152401"/>
            <a:ext cx="5963653" cy="794083"/>
          </a:xfrm>
        </p:spPr>
        <p:txBody>
          <a:bodyPr/>
          <a:lstStyle/>
          <a:p>
            <a:r>
              <a:rPr lang="en-US" dirty="0"/>
              <a:t>Discussion of Heuristics</a:t>
            </a:r>
          </a:p>
        </p:txBody>
      </p:sp>
      <p:sp>
        <p:nvSpPr>
          <p:cNvPr id="3" name="Content Placeholder 2">
            <a:extLst>
              <a:ext uri="{FF2B5EF4-FFF2-40B4-BE49-F238E27FC236}">
                <a16:creationId xmlns:a16="http://schemas.microsoft.com/office/drawing/2014/main" id="{D988A1D4-7034-3CD3-6A68-3E82D7E3484E}"/>
              </a:ext>
            </a:extLst>
          </p:cNvPr>
          <p:cNvSpPr>
            <a:spLocks noGrp="1"/>
          </p:cNvSpPr>
          <p:nvPr>
            <p:ph idx="1"/>
          </p:nvPr>
        </p:nvSpPr>
        <p:spPr>
          <a:xfrm>
            <a:off x="838200" y="946484"/>
            <a:ext cx="10515600" cy="5759115"/>
          </a:xfrm>
        </p:spPr>
        <p:txBody>
          <a:bodyPr>
            <a:normAutofit fontScale="92500" lnSpcReduction="20000"/>
          </a:bodyPr>
          <a:lstStyle/>
          <a:p>
            <a:r>
              <a:rPr lang="en-US" dirty="0"/>
              <a:t>The h(n) of the goal state must be zero</a:t>
            </a:r>
          </a:p>
          <a:p>
            <a:r>
              <a:rPr lang="en-US" dirty="0"/>
              <a:t>However, if the h(n) is zero, it doesn’t necessarily mean that we are at the goal state (it might for some heuristics, but it is not true in general)</a:t>
            </a:r>
          </a:p>
          <a:p>
            <a:r>
              <a:rPr lang="en-US" dirty="0"/>
              <a:t>If we hardcode a heuristic to always return zero, A* becomes uniform cost search</a:t>
            </a:r>
          </a:p>
          <a:p>
            <a:endParaRPr lang="en-US" dirty="0"/>
          </a:p>
          <a:p>
            <a:r>
              <a:rPr lang="en-US" dirty="0"/>
              <a:t>In general, we want a heuristic to be “tight”. That is to say, be as close to the true distance to the solution as possible (without going over).</a:t>
            </a:r>
          </a:p>
          <a:p>
            <a:r>
              <a:rPr lang="en-US" dirty="0"/>
              <a:t>Suppose we discover that for all n, h_{</a:t>
            </a:r>
            <a:r>
              <a:rPr lang="en-US" dirty="0" err="1"/>
              <a:t>Misplacedtile</a:t>
            </a:r>
            <a:r>
              <a:rPr lang="en-US" dirty="0"/>
              <a:t>}(n) ≤ h_{Manhattan}(n)</a:t>
            </a:r>
          </a:p>
          <a:p>
            <a:r>
              <a:rPr lang="en-US" dirty="0"/>
              <a:t>Then the Manhattan heuristic is said to dominate the misplaced tile heuristic, and we should only use the Manhattan heuristic</a:t>
            </a:r>
          </a:p>
          <a:p>
            <a:r>
              <a:rPr lang="en-US" dirty="0"/>
              <a:t>However, it is possible that we can have two heuristics h_1(n) and h_2(n) neither of which dominates the other</a:t>
            </a:r>
          </a:p>
          <a:p>
            <a:r>
              <a:rPr lang="en-US" dirty="0"/>
              <a:t>If that is the case, we simply use both!</a:t>
            </a:r>
          </a:p>
          <a:p>
            <a:pPr lvl="5"/>
            <a:r>
              <a:rPr lang="en-US" dirty="0"/>
              <a:t>h_3(n) = max [ h_1(n), h_2(n) ]</a:t>
            </a:r>
          </a:p>
        </p:txBody>
      </p:sp>
    </p:spTree>
    <p:extLst>
      <p:ext uri="{BB962C8B-B14F-4D97-AF65-F5344CB8AC3E}">
        <p14:creationId xmlns:p14="http://schemas.microsoft.com/office/powerpoint/2010/main" val="287758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AA7DF6-4918-E8E9-6551-76ABC1AC9206}"/>
              </a:ext>
            </a:extLst>
          </p:cNvPr>
          <p:cNvSpPr>
            <a:spLocks noGrp="1"/>
          </p:cNvSpPr>
          <p:nvPr>
            <p:ph type="body" idx="1"/>
          </p:nvPr>
        </p:nvSpPr>
        <p:spPr>
          <a:xfrm>
            <a:off x="239713" y="256381"/>
            <a:ext cx="5157787" cy="823912"/>
          </a:xfrm>
        </p:spPr>
        <p:txBody>
          <a:bodyPr/>
          <a:lstStyle/>
          <a:p>
            <a:r>
              <a:rPr lang="en-US" dirty="0"/>
              <a:t>Informal proof outline of A* completeness</a:t>
            </a:r>
          </a:p>
        </p:txBody>
      </p:sp>
      <p:sp>
        <p:nvSpPr>
          <p:cNvPr id="4" name="Content Placeholder 3">
            <a:extLst>
              <a:ext uri="{FF2B5EF4-FFF2-40B4-BE49-F238E27FC236}">
                <a16:creationId xmlns:a16="http://schemas.microsoft.com/office/drawing/2014/main" id="{4ED2307C-1CD1-7FD2-4900-8E16E6B734C9}"/>
              </a:ext>
            </a:extLst>
          </p:cNvPr>
          <p:cNvSpPr>
            <a:spLocks noGrp="1"/>
          </p:cNvSpPr>
          <p:nvPr>
            <p:ph sz="half" idx="2"/>
          </p:nvPr>
        </p:nvSpPr>
        <p:spPr>
          <a:xfrm>
            <a:off x="239714" y="1314450"/>
            <a:ext cx="5757862" cy="4875213"/>
          </a:xfrm>
        </p:spPr>
        <p:txBody>
          <a:bodyPr>
            <a:normAutofit lnSpcReduction="10000"/>
          </a:bodyPr>
          <a:lstStyle/>
          <a:p>
            <a:r>
              <a:rPr lang="en-US" dirty="0"/>
              <a:t>Assume that every operator has some minimum positive cost, epsilon</a:t>
            </a:r>
          </a:p>
          <a:p>
            <a:r>
              <a:rPr lang="en-US" dirty="0"/>
              <a:t>Assume that a goal state exists, therefore some finite set of operators lead to it</a:t>
            </a:r>
          </a:p>
          <a:p>
            <a:r>
              <a:rPr lang="en-US" dirty="0"/>
              <a:t>Expanding nodes produces paths whose actual costs increase by at least epsilon each time. Since the algorithm will not terminate until it finds a goal state, it must expand a goal state in finite time</a:t>
            </a:r>
          </a:p>
          <a:p>
            <a:endParaRPr lang="en-US" dirty="0"/>
          </a:p>
        </p:txBody>
      </p:sp>
      <p:sp>
        <p:nvSpPr>
          <p:cNvPr id="5" name="Text Placeholder 4">
            <a:extLst>
              <a:ext uri="{FF2B5EF4-FFF2-40B4-BE49-F238E27FC236}">
                <a16:creationId xmlns:a16="http://schemas.microsoft.com/office/drawing/2014/main" id="{222DDED0-61B2-8219-BFB6-D0A4D25CF706}"/>
              </a:ext>
            </a:extLst>
          </p:cNvPr>
          <p:cNvSpPr>
            <a:spLocks noGrp="1"/>
          </p:cNvSpPr>
          <p:nvPr>
            <p:ph type="body" sz="quarter" idx="3"/>
          </p:nvPr>
        </p:nvSpPr>
        <p:spPr>
          <a:xfrm>
            <a:off x="6172200" y="256382"/>
            <a:ext cx="5183188" cy="823912"/>
          </a:xfrm>
        </p:spPr>
        <p:txBody>
          <a:bodyPr/>
          <a:lstStyle/>
          <a:p>
            <a:r>
              <a:rPr lang="en-US" dirty="0"/>
              <a:t>Informal proof outline of A* optimality</a:t>
            </a:r>
          </a:p>
          <a:p>
            <a:endParaRPr lang="en-US" dirty="0"/>
          </a:p>
        </p:txBody>
      </p:sp>
      <p:sp>
        <p:nvSpPr>
          <p:cNvPr id="6" name="Content Placeholder 5">
            <a:extLst>
              <a:ext uri="{FF2B5EF4-FFF2-40B4-BE49-F238E27FC236}">
                <a16:creationId xmlns:a16="http://schemas.microsoft.com/office/drawing/2014/main" id="{37A53E90-9F16-2F57-8866-CC334C21E2FA}"/>
              </a:ext>
            </a:extLst>
          </p:cNvPr>
          <p:cNvSpPr>
            <a:spLocks noGrp="1"/>
          </p:cNvSpPr>
          <p:nvPr>
            <p:ph sz="quarter" idx="4"/>
          </p:nvPr>
        </p:nvSpPr>
        <p:spPr>
          <a:xfrm>
            <a:off x="6172200" y="1314449"/>
            <a:ext cx="5780086" cy="4875214"/>
          </a:xfrm>
        </p:spPr>
        <p:txBody>
          <a:bodyPr>
            <a:normAutofit lnSpcReduction="10000"/>
          </a:bodyPr>
          <a:lstStyle/>
          <a:p>
            <a:r>
              <a:rPr lang="en-US" dirty="0"/>
              <a:t>When A* terminates, it has found a goal state</a:t>
            </a:r>
          </a:p>
          <a:p>
            <a:r>
              <a:rPr lang="en-US" dirty="0"/>
              <a:t>All remaining nodes have an estimated cost to goal (f(n)) greater than or equal to that of goal we have found</a:t>
            </a:r>
          </a:p>
          <a:p>
            <a:r>
              <a:rPr lang="en-US" dirty="0"/>
              <a:t>Since the heuristic function was optimistic, the actual cost to goal for these other paths can be no better than the cost of one we have already found</a:t>
            </a:r>
          </a:p>
        </p:txBody>
      </p:sp>
    </p:spTree>
    <p:extLst>
      <p:ext uri="{BB962C8B-B14F-4D97-AF65-F5344CB8AC3E}">
        <p14:creationId xmlns:p14="http://schemas.microsoft.com/office/powerpoint/2010/main" val="252678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6A92A1-C6A6-199B-CC5E-6BB528845D04}"/>
              </a:ext>
            </a:extLst>
          </p:cNvPr>
          <p:cNvPicPr>
            <a:picLocks noChangeAspect="1"/>
          </p:cNvPicPr>
          <p:nvPr/>
        </p:nvPicPr>
        <p:blipFill>
          <a:blip r:embed="rId2"/>
          <a:stretch>
            <a:fillRect/>
          </a:stretch>
        </p:blipFill>
        <p:spPr>
          <a:xfrm>
            <a:off x="628650" y="346443"/>
            <a:ext cx="10744200" cy="6165114"/>
          </a:xfrm>
          <a:prstGeom prst="rect">
            <a:avLst/>
          </a:prstGeom>
        </p:spPr>
      </p:pic>
    </p:spTree>
    <p:extLst>
      <p:ext uri="{BB962C8B-B14F-4D97-AF65-F5344CB8AC3E}">
        <p14:creationId xmlns:p14="http://schemas.microsoft.com/office/powerpoint/2010/main" val="3628266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CF0DD-30A0-FC6A-6D27-55723F3896D2}"/>
              </a:ext>
            </a:extLst>
          </p:cNvPr>
          <p:cNvSpPr>
            <a:spLocks noGrp="1"/>
          </p:cNvSpPr>
          <p:nvPr>
            <p:ph type="title"/>
          </p:nvPr>
        </p:nvSpPr>
        <p:spPr/>
        <p:txBody>
          <a:bodyPr/>
          <a:lstStyle/>
          <a:p>
            <a:r>
              <a:rPr lang="en-US" dirty="0"/>
              <a:t>How fast is A*?</a:t>
            </a:r>
          </a:p>
        </p:txBody>
      </p:sp>
      <p:sp>
        <p:nvSpPr>
          <p:cNvPr id="3" name="Content Placeholder 2">
            <a:extLst>
              <a:ext uri="{FF2B5EF4-FFF2-40B4-BE49-F238E27FC236}">
                <a16:creationId xmlns:a16="http://schemas.microsoft.com/office/drawing/2014/main" id="{C8C93D1E-8C66-531C-4DD6-311726AC3388}"/>
              </a:ext>
            </a:extLst>
          </p:cNvPr>
          <p:cNvSpPr>
            <a:spLocks noGrp="1"/>
          </p:cNvSpPr>
          <p:nvPr>
            <p:ph idx="1"/>
          </p:nvPr>
        </p:nvSpPr>
        <p:spPr/>
        <p:txBody>
          <a:bodyPr/>
          <a:lstStyle/>
          <a:p>
            <a:pPr marL="0" indent="0">
              <a:buNone/>
            </a:pPr>
            <a:r>
              <a:rPr lang="en-US" dirty="0"/>
              <a:t>A* is the fastest search algorithm. That is, for any given heuristic, no algorithm can expand fewer nodes than A*</a:t>
            </a:r>
          </a:p>
          <a:p>
            <a:pPr marL="0" indent="0">
              <a:buNone/>
            </a:pPr>
            <a:r>
              <a:rPr lang="en-US" dirty="0"/>
              <a:t>How fast is it? Depends on the quality of the heuristic</a:t>
            </a:r>
          </a:p>
          <a:p>
            <a:r>
              <a:rPr lang="en-US" dirty="0"/>
              <a:t>If the heuristic is useless (</a:t>
            </a:r>
            <a:r>
              <a:rPr lang="en-US" dirty="0" err="1"/>
              <a:t>ie</a:t>
            </a:r>
            <a:r>
              <a:rPr lang="en-US" dirty="0"/>
              <a:t> h(n) is hardcoded to equal 0), the algorithm degenerates to uniform cost</a:t>
            </a:r>
          </a:p>
          <a:p>
            <a:r>
              <a:rPr lang="en-US" dirty="0"/>
              <a:t>If the heuristic is perfect, there is no real search, we just march down the tree to the goal</a:t>
            </a:r>
          </a:p>
          <a:p>
            <a:pPr marL="0" indent="0">
              <a:buNone/>
            </a:pPr>
            <a:r>
              <a:rPr lang="en-US" dirty="0"/>
              <a:t>Generally, we are somewhere in between the two situations above. The time take depends on the quality of the heuristic</a:t>
            </a:r>
          </a:p>
        </p:txBody>
      </p:sp>
    </p:spTree>
    <p:extLst>
      <p:ext uri="{BB962C8B-B14F-4D97-AF65-F5344CB8AC3E}">
        <p14:creationId xmlns:p14="http://schemas.microsoft.com/office/powerpoint/2010/main" val="331541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85E1-B37C-0891-2960-05A8E7D1BCCC}"/>
              </a:ext>
            </a:extLst>
          </p:cNvPr>
          <p:cNvSpPr>
            <a:spLocks noGrp="1"/>
          </p:cNvSpPr>
          <p:nvPr>
            <p:ph type="title"/>
          </p:nvPr>
        </p:nvSpPr>
        <p:spPr/>
        <p:txBody>
          <a:bodyPr/>
          <a:lstStyle/>
          <a:p>
            <a:r>
              <a:rPr lang="en-US" dirty="0"/>
              <a:t>What is A*’s space complexity?</a:t>
            </a:r>
          </a:p>
        </p:txBody>
      </p:sp>
      <p:sp>
        <p:nvSpPr>
          <p:cNvPr id="3" name="Content Placeholder 2">
            <a:extLst>
              <a:ext uri="{FF2B5EF4-FFF2-40B4-BE49-F238E27FC236}">
                <a16:creationId xmlns:a16="http://schemas.microsoft.com/office/drawing/2014/main" id="{C58C9830-8AE7-D366-4149-B163AB6A2750}"/>
              </a:ext>
            </a:extLst>
          </p:cNvPr>
          <p:cNvSpPr>
            <a:spLocks noGrp="1"/>
          </p:cNvSpPr>
          <p:nvPr>
            <p:ph idx="1"/>
          </p:nvPr>
        </p:nvSpPr>
        <p:spPr/>
        <p:txBody>
          <a:bodyPr/>
          <a:lstStyle/>
          <a:p>
            <a:pPr marL="0" indent="0">
              <a:buNone/>
            </a:pPr>
            <a:r>
              <a:rPr lang="en-US" dirty="0"/>
              <a:t>A* has worst case O(</a:t>
            </a:r>
            <a:r>
              <a:rPr lang="en-US" dirty="0" err="1"/>
              <a:t>b^d</a:t>
            </a:r>
            <a:r>
              <a:rPr lang="en-US" dirty="0"/>
              <a:t>) space complexity, but an iterative deepening version is possible, IDA*</a:t>
            </a:r>
          </a:p>
          <a:p>
            <a:endParaRPr lang="en-US" dirty="0"/>
          </a:p>
          <a:p>
            <a:pPr marL="0" indent="0">
              <a:buNone/>
            </a:pPr>
            <a:r>
              <a:rPr lang="en-US" dirty="0"/>
              <a:t>IDA* has a space complexity of just O(bd)</a:t>
            </a:r>
          </a:p>
        </p:txBody>
      </p:sp>
    </p:spTree>
    <p:extLst>
      <p:ext uri="{BB962C8B-B14F-4D97-AF65-F5344CB8AC3E}">
        <p14:creationId xmlns:p14="http://schemas.microsoft.com/office/powerpoint/2010/main" val="1544418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26584-54B6-4024-F15D-FE60C707A977}"/>
              </a:ext>
            </a:extLst>
          </p:cNvPr>
          <p:cNvSpPr>
            <a:spLocks noGrp="1"/>
          </p:cNvSpPr>
          <p:nvPr>
            <p:ph type="title"/>
          </p:nvPr>
        </p:nvSpPr>
        <p:spPr/>
        <p:txBody>
          <a:bodyPr/>
          <a:lstStyle/>
          <a:p>
            <a:r>
              <a:rPr lang="en-US" dirty="0"/>
              <a:t>A*’ is the last word</a:t>
            </a:r>
          </a:p>
        </p:txBody>
      </p:sp>
      <p:sp>
        <p:nvSpPr>
          <p:cNvPr id="3" name="Content Placeholder 2">
            <a:extLst>
              <a:ext uri="{FF2B5EF4-FFF2-40B4-BE49-F238E27FC236}">
                <a16:creationId xmlns:a16="http://schemas.microsoft.com/office/drawing/2014/main" id="{89884B61-033A-04D0-2E92-5244D90E470F}"/>
              </a:ext>
            </a:extLst>
          </p:cNvPr>
          <p:cNvSpPr>
            <a:spLocks noGrp="1"/>
          </p:cNvSpPr>
          <p:nvPr>
            <p:ph idx="1"/>
          </p:nvPr>
        </p:nvSpPr>
        <p:spPr/>
        <p:txBody>
          <a:bodyPr/>
          <a:lstStyle/>
          <a:p>
            <a:pPr marL="0" indent="0">
              <a:buNone/>
            </a:pPr>
            <a:r>
              <a:rPr lang="en-US" dirty="0"/>
              <a:t>There is no way to beat A*</a:t>
            </a:r>
          </a:p>
          <a:p>
            <a:pPr marL="0" indent="0">
              <a:buNone/>
            </a:pPr>
            <a:endParaRPr lang="en-US" dirty="0"/>
          </a:p>
          <a:p>
            <a:pPr marL="0" indent="0">
              <a:buNone/>
            </a:pPr>
            <a:r>
              <a:rPr lang="en-US" dirty="0"/>
              <a:t>So all research is on creating better heuristics</a:t>
            </a:r>
          </a:p>
        </p:txBody>
      </p:sp>
    </p:spTree>
    <p:extLst>
      <p:ext uri="{BB962C8B-B14F-4D97-AF65-F5344CB8AC3E}">
        <p14:creationId xmlns:p14="http://schemas.microsoft.com/office/powerpoint/2010/main" val="10681672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0CECA1-1BEF-BC78-6D8C-13DDC2891D59}"/>
              </a:ext>
            </a:extLst>
          </p:cNvPr>
          <p:cNvPicPr>
            <a:picLocks noChangeAspect="1"/>
          </p:cNvPicPr>
          <p:nvPr/>
        </p:nvPicPr>
        <p:blipFill>
          <a:blip r:embed="rId2"/>
          <a:stretch>
            <a:fillRect/>
          </a:stretch>
        </p:blipFill>
        <p:spPr>
          <a:xfrm>
            <a:off x="885825" y="277857"/>
            <a:ext cx="10858500" cy="6302286"/>
          </a:xfrm>
          <a:prstGeom prst="rect">
            <a:avLst/>
          </a:prstGeom>
        </p:spPr>
      </p:pic>
    </p:spTree>
    <p:extLst>
      <p:ext uri="{BB962C8B-B14F-4D97-AF65-F5344CB8AC3E}">
        <p14:creationId xmlns:p14="http://schemas.microsoft.com/office/powerpoint/2010/main" val="2347054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F98AB-EBC8-B0E6-7F01-3AE61165A123}"/>
              </a:ext>
            </a:extLst>
          </p:cNvPr>
          <p:cNvSpPr>
            <a:spLocks noGrp="1"/>
          </p:cNvSpPr>
          <p:nvPr>
            <p:ph type="title"/>
          </p:nvPr>
        </p:nvSpPr>
        <p:spPr/>
        <p:txBody>
          <a:bodyPr/>
          <a:lstStyle/>
          <a:p>
            <a:r>
              <a:rPr lang="en-US" dirty="0"/>
              <a:t>How to read my figures</a:t>
            </a:r>
          </a:p>
        </p:txBody>
      </p:sp>
      <p:sp>
        <p:nvSpPr>
          <p:cNvPr id="3" name="Content Placeholder 2">
            <a:extLst>
              <a:ext uri="{FF2B5EF4-FFF2-40B4-BE49-F238E27FC236}">
                <a16:creationId xmlns:a16="http://schemas.microsoft.com/office/drawing/2014/main" id="{14E46EA2-250A-EC07-F673-FC872A03A14A}"/>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39814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C97AAE-ED96-94EC-4D56-D3C6092F7130}"/>
              </a:ext>
            </a:extLst>
          </p:cNvPr>
          <p:cNvPicPr>
            <a:picLocks noChangeAspect="1"/>
          </p:cNvPicPr>
          <p:nvPr/>
        </p:nvPicPr>
        <p:blipFill>
          <a:blip r:embed="rId2"/>
          <a:stretch>
            <a:fillRect/>
          </a:stretch>
        </p:blipFill>
        <p:spPr>
          <a:xfrm>
            <a:off x="828675" y="506476"/>
            <a:ext cx="10601325" cy="5845047"/>
          </a:xfrm>
          <a:prstGeom prst="rect">
            <a:avLst/>
          </a:prstGeom>
        </p:spPr>
      </p:pic>
    </p:spTree>
    <p:extLst>
      <p:ext uri="{BB962C8B-B14F-4D97-AF65-F5344CB8AC3E}">
        <p14:creationId xmlns:p14="http://schemas.microsoft.com/office/powerpoint/2010/main" val="4070701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CA28F4-96FF-C0DA-C872-0F106958DBC1}"/>
              </a:ext>
            </a:extLst>
          </p:cNvPr>
          <p:cNvPicPr>
            <a:picLocks noChangeAspect="1"/>
          </p:cNvPicPr>
          <p:nvPr/>
        </p:nvPicPr>
        <p:blipFill>
          <a:blip r:embed="rId2"/>
          <a:stretch>
            <a:fillRect/>
          </a:stretch>
        </p:blipFill>
        <p:spPr>
          <a:xfrm>
            <a:off x="914400" y="502666"/>
            <a:ext cx="10287000" cy="5852667"/>
          </a:xfrm>
          <a:prstGeom prst="rect">
            <a:avLst/>
          </a:prstGeom>
        </p:spPr>
      </p:pic>
    </p:spTree>
    <p:extLst>
      <p:ext uri="{BB962C8B-B14F-4D97-AF65-F5344CB8AC3E}">
        <p14:creationId xmlns:p14="http://schemas.microsoft.com/office/powerpoint/2010/main" val="31315922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F0971-A7A7-D6F9-403F-AF91BED362BA}"/>
              </a:ext>
            </a:extLst>
          </p:cNvPr>
          <p:cNvSpPr>
            <a:spLocks noGrp="1"/>
          </p:cNvSpPr>
          <p:nvPr>
            <p:ph type="title"/>
          </p:nvPr>
        </p:nvSpPr>
        <p:spPr/>
        <p:txBody>
          <a:bodyPr/>
          <a:lstStyle/>
          <a:p>
            <a:r>
              <a:rPr lang="en-US" dirty="0"/>
              <a:t>A worked example: Maze traversal</a:t>
            </a:r>
          </a:p>
        </p:txBody>
      </p:sp>
      <p:sp>
        <p:nvSpPr>
          <p:cNvPr id="3" name="Content Placeholder 2">
            <a:extLst>
              <a:ext uri="{FF2B5EF4-FFF2-40B4-BE49-F238E27FC236}">
                <a16:creationId xmlns:a16="http://schemas.microsoft.com/office/drawing/2014/main" id="{CA775EBD-C35D-84FC-B08A-F054E36D3FC8}"/>
              </a:ext>
            </a:extLst>
          </p:cNvPr>
          <p:cNvSpPr>
            <a:spLocks noGrp="1"/>
          </p:cNvSpPr>
          <p:nvPr>
            <p:ph idx="1"/>
          </p:nvPr>
        </p:nvSpPr>
        <p:spPr>
          <a:xfrm>
            <a:off x="495299" y="1425574"/>
            <a:ext cx="6677025" cy="5432425"/>
          </a:xfrm>
        </p:spPr>
        <p:txBody>
          <a:bodyPr>
            <a:normAutofit/>
          </a:bodyPr>
          <a:lstStyle/>
          <a:p>
            <a:pPr marL="0" indent="0">
              <a:buNone/>
            </a:pPr>
            <a:r>
              <a:rPr lang="en-US" dirty="0"/>
              <a:t>Problem: To get from square A3 to square E2, one step at a time avoiding obstacles (black squares)</a:t>
            </a:r>
          </a:p>
          <a:p>
            <a:pPr marL="0" indent="0">
              <a:buNone/>
            </a:pPr>
            <a:endParaRPr lang="en-US" dirty="0"/>
          </a:p>
          <a:p>
            <a:pPr marL="0" indent="0">
              <a:buNone/>
            </a:pPr>
            <a:r>
              <a:rPr lang="en-US" dirty="0"/>
              <a:t>Operators: (in order)</a:t>
            </a:r>
          </a:p>
          <a:p>
            <a:r>
              <a:rPr lang="en-US" dirty="0" err="1"/>
              <a:t>go_left</a:t>
            </a:r>
            <a:r>
              <a:rPr lang="en-US" dirty="0"/>
              <a:t>(n)</a:t>
            </a:r>
          </a:p>
          <a:p>
            <a:r>
              <a:rPr lang="en-US" dirty="0" err="1"/>
              <a:t>go_down</a:t>
            </a:r>
            <a:r>
              <a:rPr lang="en-US" dirty="0"/>
              <a:t>(n)</a:t>
            </a:r>
          </a:p>
          <a:p>
            <a:r>
              <a:rPr lang="en-US" dirty="0" err="1"/>
              <a:t>go_right</a:t>
            </a:r>
            <a:r>
              <a:rPr lang="en-US" dirty="0"/>
              <a:t>(n)</a:t>
            </a:r>
          </a:p>
          <a:p>
            <a:pPr marL="0" indent="0">
              <a:buNone/>
            </a:pPr>
            <a:r>
              <a:rPr lang="en-US" dirty="0"/>
              <a:t>Each operator costs 1</a:t>
            </a:r>
          </a:p>
          <a:p>
            <a:pPr marL="0" indent="0">
              <a:buNone/>
            </a:pPr>
            <a:r>
              <a:rPr lang="en-US" dirty="0"/>
              <a:t>Heuristic Manhattan distance</a:t>
            </a:r>
          </a:p>
        </p:txBody>
      </p:sp>
      <p:pic>
        <p:nvPicPr>
          <p:cNvPr id="5" name="Picture 4">
            <a:extLst>
              <a:ext uri="{FF2B5EF4-FFF2-40B4-BE49-F238E27FC236}">
                <a16:creationId xmlns:a16="http://schemas.microsoft.com/office/drawing/2014/main" id="{70E89286-4B52-2731-5D4C-3150954DE149}"/>
              </a:ext>
            </a:extLst>
          </p:cNvPr>
          <p:cNvPicPr>
            <a:picLocks noChangeAspect="1"/>
          </p:cNvPicPr>
          <p:nvPr/>
        </p:nvPicPr>
        <p:blipFill>
          <a:blip r:embed="rId2"/>
          <a:stretch>
            <a:fillRect/>
          </a:stretch>
        </p:blipFill>
        <p:spPr>
          <a:xfrm>
            <a:off x="7515225" y="1690688"/>
            <a:ext cx="4181475" cy="4320858"/>
          </a:xfrm>
          <a:prstGeom prst="rect">
            <a:avLst/>
          </a:prstGeom>
        </p:spPr>
      </p:pic>
    </p:spTree>
    <p:extLst>
      <p:ext uri="{BB962C8B-B14F-4D97-AF65-F5344CB8AC3E}">
        <p14:creationId xmlns:p14="http://schemas.microsoft.com/office/powerpoint/2010/main" val="36791064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67F13A-9E09-E7E9-6FD0-3B76C71A35DF}"/>
              </a:ext>
            </a:extLst>
          </p:cNvPr>
          <p:cNvPicPr>
            <a:picLocks noChangeAspect="1"/>
          </p:cNvPicPr>
          <p:nvPr/>
        </p:nvPicPr>
        <p:blipFill>
          <a:blip r:embed="rId2"/>
          <a:stretch>
            <a:fillRect/>
          </a:stretch>
        </p:blipFill>
        <p:spPr>
          <a:xfrm>
            <a:off x="1085850" y="247374"/>
            <a:ext cx="10144125" cy="6363251"/>
          </a:xfrm>
          <a:prstGeom prst="rect">
            <a:avLst/>
          </a:prstGeom>
        </p:spPr>
      </p:pic>
    </p:spTree>
    <p:extLst>
      <p:ext uri="{BB962C8B-B14F-4D97-AF65-F5344CB8AC3E}">
        <p14:creationId xmlns:p14="http://schemas.microsoft.com/office/powerpoint/2010/main" val="813352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F33FD0-956F-4064-BEC4-8A0714858A2A}"/>
              </a:ext>
            </a:extLst>
          </p:cNvPr>
          <p:cNvPicPr>
            <a:picLocks noChangeAspect="1"/>
          </p:cNvPicPr>
          <p:nvPr/>
        </p:nvPicPr>
        <p:blipFill>
          <a:blip r:embed="rId2"/>
          <a:stretch>
            <a:fillRect/>
          </a:stretch>
        </p:blipFill>
        <p:spPr>
          <a:xfrm>
            <a:off x="800100" y="312150"/>
            <a:ext cx="10115549" cy="6233700"/>
          </a:xfrm>
          <a:prstGeom prst="rect">
            <a:avLst/>
          </a:prstGeom>
        </p:spPr>
      </p:pic>
    </p:spTree>
    <p:extLst>
      <p:ext uri="{BB962C8B-B14F-4D97-AF65-F5344CB8AC3E}">
        <p14:creationId xmlns:p14="http://schemas.microsoft.com/office/powerpoint/2010/main" val="20412970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7ED652-B3C3-31A5-DA26-6D2F4F253BA7}"/>
              </a:ext>
            </a:extLst>
          </p:cNvPr>
          <p:cNvPicPr>
            <a:picLocks noChangeAspect="1"/>
          </p:cNvPicPr>
          <p:nvPr/>
        </p:nvPicPr>
        <p:blipFill>
          <a:blip r:embed="rId2"/>
          <a:stretch>
            <a:fillRect/>
          </a:stretch>
        </p:blipFill>
        <p:spPr>
          <a:xfrm>
            <a:off x="828676" y="350253"/>
            <a:ext cx="10887074" cy="6157494"/>
          </a:xfrm>
          <a:prstGeom prst="rect">
            <a:avLst/>
          </a:prstGeom>
        </p:spPr>
      </p:pic>
    </p:spTree>
    <p:extLst>
      <p:ext uri="{BB962C8B-B14F-4D97-AF65-F5344CB8AC3E}">
        <p14:creationId xmlns:p14="http://schemas.microsoft.com/office/powerpoint/2010/main" val="2660518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2A12AE-4E04-748A-CB43-BB8DF40429BA}"/>
              </a:ext>
            </a:extLst>
          </p:cNvPr>
          <p:cNvPicPr>
            <a:picLocks noChangeAspect="1"/>
          </p:cNvPicPr>
          <p:nvPr/>
        </p:nvPicPr>
        <p:blipFill>
          <a:blip r:embed="rId2"/>
          <a:stretch>
            <a:fillRect/>
          </a:stretch>
        </p:blipFill>
        <p:spPr>
          <a:xfrm>
            <a:off x="714375" y="335012"/>
            <a:ext cx="10801349" cy="6187976"/>
          </a:xfrm>
          <a:prstGeom prst="rect">
            <a:avLst/>
          </a:prstGeom>
        </p:spPr>
      </p:pic>
    </p:spTree>
    <p:extLst>
      <p:ext uri="{BB962C8B-B14F-4D97-AF65-F5344CB8AC3E}">
        <p14:creationId xmlns:p14="http://schemas.microsoft.com/office/powerpoint/2010/main" val="25934782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34FA76-50DD-DB30-3D3C-F7AE0A0B555E}"/>
              </a:ext>
            </a:extLst>
          </p:cNvPr>
          <p:cNvPicPr>
            <a:picLocks noChangeAspect="1"/>
          </p:cNvPicPr>
          <p:nvPr/>
        </p:nvPicPr>
        <p:blipFill>
          <a:blip r:embed="rId2"/>
          <a:stretch>
            <a:fillRect/>
          </a:stretch>
        </p:blipFill>
        <p:spPr>
          <a:xfrm>
            <a:off x="571500" y="304529"/>
            <a:ext cx="11144249" cy="6248942"/>
          </a:xfrm>
          <a:prstGeom prst="rect">
            <a:avLst/>
          </a:prstGeom>
        </p:spPr>
      </p:pic>
    </p:spTree>
    <p:extLst>
      <p:ext uri="{BB962C8B-B14F-4D97-AF65-F5344CB8AC3E}">
        <p14:creationId xmlns:p14="http://schemas.microsoft.com/office/powerpoint/2010/main" val="37543364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61213C-6001-E6EF-F237-50B1BAE6424D}"/>
              </a:ext>
            </a:extLst>
          </p:cNvPr>
          <p:cNvSpPr>
            <a:spLocks noGrp="1"/>
          </p:cNvSpPr>
          <p:nvPr>
            <p:ph idx="1"/>
          </p:nvPr>
        </p:nvSpPr>
        <p:spPr>
          <a:xfrm>
            <a:off x="342899" y="542925"/>
            <a:ext cx="11572875" cy="5634038"/>
          </a:xfrm>
        </p:spPr>
        <p:txBody>
          <a:bodyPr>
            <a:normAutofit/>
          </a:bodyPr>
          <a:lstStyle/>
          <a:p>
            <a:pPr marL="0" indent="0">
              <a:buNone/>
            </a:pPr>
            <a:r>
              <a:rPr lang="en-US" sz="4400" dirty="0"/>
              <a:t>There is a very nice tool for “playing: with search on a grid</a:t>
            </a:r>
          </a:p>
          <a:p>
            <a:pPr marL="0" indent="0">
              <a:buNone/>
            </a:pPr>
            <a:endParaRPr lang="en-US" sz="4400" dirty="0"/>
          </a:p>
          <a:p>
            <a:pPr marL="0" indent="0">
              <a:buNone/>
            </a:pPr>
            <a:r>
              <a:rPr lang="en-US" sz="4400" dirty="0">
                <a:hlinkClick r:id="rId2"/>
              </a:rPr>
              <a:t>https://quao.github.io/PathFinding.js/visual/</a:t>
            </a:r>
            <a:endParaRPr lang="en-US" sz="4400" dirty="0"/>
          </a:p>
          <a:p>
            <a:pPr marL="0" indent="0">
              <a:buNone/>
            </a:pPr>
            <a:endParaRPr lang="en-US" sz="4400" dirty="0"/>
          </a:p>
          <a:p>
            <a:pPr marL="0" indent="0">
              <a:buNone/>
            </a:pPr>
            <a:r>
              <a:rPr lang="en-US" sz="4400" dirty="0"/>
              <a:t>Note that what this tool calls best-first-search we have been calling hill climbing search</a:t>
            </a:r>
          </a:p>
        </p:txBody>
      </p:sp>
    </p:spTree>
    <p:extLst>
      <p:ext uri="{BB962C8B-B14F-4D97-AF65-F5344CB8AC3E}">
        <p14:creationId xmlns:p14="http://schemas.microsoft.com/office/powerpoint/2010/main" val="31549098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154EE0-B7CC-EBD9-4927-09904BA87AB6}"/>
              </a:ext>
            </a:extLst>
          </p:cNvPr>
          <p:cNvPicPr>
            <a:picLocks noChangeAspect="1"/>
          </p:cNvPicPr>
          <p:nvPr/>
        </p:nvPicPr>
        <p:blipFill>
          <a:blip r:embed="rId2"/>
          <a:stretch>
            <a:fillRect/>
          </a:stretch>
        </p:blipFill>
        <p:spPr>
          <a:xfrm>
            <a:off x="314325" y="495046"/>
            <a:ext cx="11144250" cy="5867908"/>
          </a:xfrm>
          <a:prstGeom prst="rect">
            <a:avLst/>
          </a:prstGeom>
        </p:spPr>
      </p:pic>
    </p:spTree>
    <p:extLst>
      <p:ext uri="{BB962C8B-B14F-4D97-AF65-F5344CB8AC3E}">
        <p14:creationId xmlns:p14="http://schemas.microsoft.com/office/powerpoint/2010/main" val="1560781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6958-0CD1-3358-27EB-2D6ED9EEE6BE}"/>
              </a:ext>
            </a:extLst>
          </p:cNvPr>
          <p:cNvSpPr>
            <a:spLocks noGrp="1"/>
          </p:cNvSpPr>
          <p:nvPr>
            <p:ph type="title"/>
          </p:nvPr>
        </p:nvSpPr>
        <p:spPr>
          <a:xfrm>
            <a:off x="116305" y="156577"/>
            <a:ext cx="5578642" cy="1460500"/>
          </a:xfrm>
        </p:spPr>
        <p:txBody>
          <a:bodyPr/>
          <a:lstStyle/>
          <a:p>
            <a:r>
              <a:rPr lang="en-US" dirty="0"/>
              <a:t>How to read his figures</a:t>
            </a:r>
          </a:p>
        </p:txBody>
      </p:sp>
      <p:sp>
        <p:nvSpPr>
          <p:cNvPr id="3" name="Content Placeholder 2">
            <a:extLst>
              <a:ext uri="{FF2B5EF4-FFF2-40B4-BE49-F238E27FC236}">
                <a16:creationId xmlns:a16="http://schemas.microsoft.com/office/drawing/2014/main" id="{3FDA3784-0F07-DCE6-1134-28887A666832}"/>
              </a:ext>
            </a:extLst>
          </p:cNvPr>
          <p:cNvSpPr>
            <a:spLocks noGrp="1"/>
          </p:cNvSpPr>
          <p:nvPr>
            <p:ph sz="half" idx="1"/>
          </p:nvPr>
        </p:nvSpPr>
        <p:spPr>
          <a:xfrm>
            <a:off x="314826" y="1617078"/>
            <a:ext cx="5578642" cy="5240922"/>
          </a:xfrm>
        </p:spPr>
        <p:txBody>
          <a:bodyPr/>
          <a:lstStyle/>
          <a:p>
            <a:pPr marL="0" indent="0">
              <a:buNone/>
            </a:pPr>
            <a:r>
              <a:rPr lang="en-US" dirty="0"/>
              <a:t>Key</a:t>
            </a:r>
          </a:p>
          <a:p>
            <a:pPr marL="0" indent="0">
              <a:buNone/>
            </a:pPr>
            <a:r>
              <a:rPr lang="en-US" dirty="0">
                <a:solidFill>
                  <a:srgbClr val="00B050"/>
                </a:solidFill>
              </a:rPr>
              <a:t>Green</a:t>
            </a:r>
            <a:r>
              <a:rPr lang="en-US" dirty="0"/>
              <a:t>: Nodes on the solution path</a:t>
            </a:r>
          </a:p>
          <a:p>
            <a:pPr marL="0" indent="0">
              <a:buNone/>
            </a:pPr>
            <a:r>
              <a:rPr lang="en-US" dirty="0"/>
              <a:t>Gray: Nodes that were tested to see if they were goal state</a:t>
            </a:r>
          </a:p>
          <a:p>
            <a:pPr marL="0" indent="0">
              <a:buNone/>
            </a:pPr>
            <a:r>
              <a:rPr lang="en-US" dirty="0">
                <a:solidFill>
                  <a:schemeClr val="accent1"/>
                </a:solidFill>
              </a:rPr>
              <a:t>Blue</a:t>
            </a:r>
            <a:r>
              <a:rPr lang="en-US" dirty="0"/>
              <a:t>: Nodes currently in the fronter (in nodes queue)</a:t>
            </a:r>
          </a:p>
          <a:p>
            <a:pPr marL="0" indent="0">
              <a:buNone/>
            </a:pPr>
            <a:endParaRPr lang="en-US" dirty="0"/>
          </a:p>
          <a:p>
            <a:pPr marL="0" indent="0">
              <a:buNone/>
            </a:pPr>
            <a:r>
              <a:rPr lang="en-US" dirty="0"/>
              <a:t>Solved! Depth: 2</a:t>
            </a:r>
          </a:p>
          <a:p>
            <a:pPr marL="0" indent="0">
              <a:buNone/>
            </a:pPr>
            <a:r>
              <a:rPr lang="en-US" dirty="0"/>
              <a:t>Expanded nodes: 6</a:t>
            </a:r>
          </a:p>
          <a:p>
            <a:pPr marL="0" indent="0">
              <a:buNone/>
            </a:pPr>
            <a:r>
              <a:rPr lang="en-US" dirty="0"/>
              <a:t>Fronter nodes: now 7, the maximum was 8</a:t>
            </a:r>
          </a:p>
        </p:txBody>
      </p:sp>
      <p:pic>
        <p:nvPicPr>
          <p:cNvPr id="6" name="Picture 5">
            <a:extLst>
              <a:ext uri="{FF2B5EF4-FFF2-40B4-BE49-F238E27FC236}">
                <a16:creationId xmlns:a16="http://schemas.microsoft.com/office/drawing/2014/main" id="{49B6AB0E-B72D-2DED-5B34-04743AFD0000}"/>
              </a:ext>
            </a:extLst>
          </p:cNvPr>
          <p:cNvPicPr>
            <a:picLocks noChangeAspect="1"/>
          </p:cNvPicPr>
          <p:nvPr/>
        </p:nvPicPr>
        <p:blipFill>
          <a:blip r:embed="rId2"/>
          <a:stretch>
            <a:fillRect/>
          </a:stretch>
        </p:blipFill>
        <p:spPr>
          <a:xfrm>
            <a:off x="7083779" y="2974251"/>
            <a:ext cx="4793395" cy="3604572"/>
          </a:xfrm>
          <a:prstGeom prst="rect">
            <a:avLst/>
          </a:prstGeom>
        </p:spPr>
      </p:pic>
    </p:spTree>
    <p:extLst>
      <p:ext uri="{BB962C8B-B14F-4D97-AF65-F5344CB8AC3E}">
        <p14:creationId xmlns:p14="http://schemas.microsoft.com/office/powerpoint/2010/main" val="10959877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A3052E-C976-739C-01F1-2CDBA8A77EB0}"/>
              </a:ext>
            </a:extLst>
          </p:cNvPr>
          <p:cNvPicPr>
            <a:picLocks noChangeAspect="1"/>
          </p:cNvPicPr>
          <p:nvPr/>
        </p:nvPicPr>
        <p:blipFill>
          <a:blip r:embed="rId2"/>
          <a:stretch>
            <a:fillRect/>
          </a:stretch>
        </p:blipFill>
        <p:spPr>
          <a:xfrm>
            <a:off x="714374" y="464563"/>
            <a:ext cx="10487025" cy="5928874"/>
          </a:xfrm>
          <a:prstGeom prst="rect">
            <a:avLst/>
          </a:prstGeom>
        </p:spPr>
      </p:pic>
    </p:spTree>
    <p:extLst>
      <p:ext uri="{BB962C8B-B14F-4D97-AF65-F5344CB8AC3E}">
        <p14:creationId xmlns:p14="http://schemas.microsoft.com/office/powerpoint/2010/main" val="18225728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505686-0BE7-24CC-A414-275703FBEB95}"/>
              </a:ext>
            </a:extLst>
          </p:cNvPr>
          <p:cNvPicPr>
            <a:picLocks noChangeAspect="1"/>
          </p:cNvPicPr>
          <p:nvPr/>
        </p:nvPicPr>
        <p:blipFill>
          <a:blip r:embed="rId2"/>
          <a:stretch>
            <a:fillRect/>
          </a:stretch>
        </p:blipFill>
        <p:spPr>
          <a:xfrm>
            <a:off x="714374" y="468373"/>
            <a:ext cx="10715625" cy="5921253"/>
          </a:xfrm>
          <a:prstGeom prst="rect">
            <a:avLst/>
          </a:prstGeom>
        </p:spPr>
      </p:pic>
    </p:spTree>
    <p:extLst>
      <p:ext uri="{BB962C8B-B14F-4D97-AF65-F5344CB8AC3E}">
        <p14:creationId xmlns:p14="http://schemas.microsoft.com/office/powerpoint/2010/main" val="27475749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A943AD-ABD3-E017-AEBC-744D0DC0F981}"/>
              </a:ext>
            </a:extLst>
          </p:cNvPr>
          <p:cNvPicPr>
            <a:picLocks noChangeAspect="1"/>
          </p:cNvPicPr>
          <p:nvPr/>
        </p:nvPicPr>
        <p:blipFill>
          <a:blip r:embed="rId2"/>
          <a:stretch>
            <a:fillRect/>
          </a:stretch>
        </p:blipFill>
        <p:spPr>
          <a:xfrm>
            <a:off x="685799" y="411218"/>
            <a:ext cx="10715625" cy="6035563"/>
          </a:xfrm>
          <a:prstGeom prst="rect">
            <a:avLst/>
          </a:prstGeom>
        </p:spPr>
      </p:pic>
    </p:spTree>
    <p:extLst>
      <p:ext uri="{BB962C8B-B14F-4D97-AF65-F5344CB8AC3E}">
        <p14:creationId xmlns:p14="http://schemas.microsoft.com/office/powerpoint/2010/main" val="37287392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DD8CB3-6BA9-B125-1E2D-6B1F2896B018}"/>
              </a:ext>
            </a:extLst>
          </p:cNvPr>
          <p:cNvPicPr>
            <a:picLocks noChangeAspect="1"/>
          </p:cNvPicPr>
          <p:nvPr/>
        </p:nvPicPr>
        <p:blipFill>
          <a:blip r:embed="rId2"/>
          <a:stretch>
            <a:fillRect/>
          </a:stretch>
        </p:blipFill>
        <p:spPr>
          <a:xfrm>
            <a:off x="657226" y="498856"/>
            <a:ext cx="10715624" cy="5860288"/>
          </a:xfrm>
          <a:prstGeom prst="rect">
            <a:avLst/>
          </a:prstGeom>
        </p:spPr>
      </p:pic>
    </p:spTree>
    <p:extLst>
      <p:ext uri="{BB962C8B-B14F-4D97-AF65-F5344CB8AC3E}">
        <p14:creationId xmlns:p14="http://schemas.microsoft.com/office/powerpoint/2010/main" val="40999009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5BA3D1-3B97-CC16-6FB0-64932D2C0DFF}"/>
              </a:ext>
            </a:extLst>
          </p:cNvPr>
          <p:cNvSpPr>
            <a:spLocks noGrp="1"/>
          </p:cNvSpPr>
          <p:nvPr>
            <p:ph idx="1"/>
          </p:nvPr>
        </p:nvSpPr>
        <p:spPr>
          <a:xfrm>
            <a:off x="400049" y="228600"/>
            <a:ext cx="11515725" cy="5948363"/>
          </a:xfrm>
        </p:spPr>
        <p:txBody>
          <a:bodyPr/>
          <a:lstStyle/>
          <a:p>
            <a:pPr marL="0" indent="0">
              <a:buNone/>
            </a:pPr>
            <a:r>
              <a:rPr lang="en-US" dirty="0"/>
              <a:t>From the previous example, it seems that greedy search is a good algorithm. It gave the optimal answer here, and expanded fewer nodes</a:t>
            </a:r>
          </a:p>
          <a:p>
            <a:pPr marL="0" indent="0">
              <a:buNone/>
            </a:pPr>
            <a:endParaRPr lang="en-US" dirty="0"/>
          </a:p>
          <a:p>
            <a:pPr marL="0" indent="0">
              <a:buNone/>
            </a:pPr>
            <a:r>
              <a:rPr lang="en-US" dirty="0"/>
              <a:t>However, it is possible to have a simple problem where greedy search gives a very </a:t>
            </a:r>
            <a:r>
              <a:rPr lang="en-US" dirty="0" err="1"/>
              <a:t>very</a:t>
            </a:r>
            <a:r>
              <a:rPr lang="en-US" dirty="0"/>
              <a:t> poor answer, and/or expands more nodes</a:t>
            </a:r>
          </a:p>
          <a:p>
            <a:pPr marL="0" indent="0">
              <a:buNone/>
            </a:pPr>
            <a:endParaRPr lang="en-US" dirty="0"/>
          </a:p>
          <a:p>
            <a:pPr marL="0" indent="0">
              <a:buNone/>
            </a:pPr>
            <a:r>
              <a:rPr lang="en-US" dirty="0"/>
              <a:t>Lets see an example</a:t>
            </a:r>
          </a:p>
        </p:txBody>
      </p:sp>
    </p:spTree>
    <p:extLst>
      <p:ext uri="{BB962C8B-B14F-4D97-AF65-F5344CB8AC3E}">
        <p14:creationId xmlns:p14="http://schemas.microsoft.com/office/powerpoint/2010/main" val="2965002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182141-7D95-C450-939C-B7C72DEE4152}"/>
              </a:ext>
            </a:extLst>
          </p:cNvPr>
          <p:cNvPicPr>
            <a:picLocks noChangeAspect="1"/>
          </p:cNvPicPr>
          <p:nvPr/>
        </p:nvPicPr>
        <p:blipFill>
          <a:blip r:embed="rId2"/>
          <a:stretch>
            <a:fillRect/>
          </a:stretch>
        </p:blipFill>
        <p:spPr>
          <a:xfrm>
            <a:off x="942975" y="357874"/>
            <a:ext cx="10229849" cy="6142252"/>
          </a:xfrm>
          <a:prstGeom prst="rect">
            <a:avLst/>
          </a:prstGeom>
        </p:spPr>
      </p:pic>
    </p:spTree>
    <p:extLst>
      <p:ext uri="{BB962C8B-B14F-4D97-AF65-F5344CB8AC3E}">
        <p14:creationId xmlns:p14="http://schemas.microsoft.com/office/powerpoint/2010/main" val="2212554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5F31DF-D820-28B1-0582-074AAFC5E8E7}"/>
              </a:ext>
            </a:extLst>
          </p:cNvPr>
          <p:cNvPicPr>
            <a:picLocks noChangeAspect="1"/>
          </p:cNvPicPr>
          <p:nvPr/>
        </p:nvPicPr>
        <p:blipFill>
          <a:blip r:embed="rId2"/>
          <a:stretch>
            <a:fillRect/>
          </a:stretch>
        </p:blipFill>
        <p:spPr>
          <a:xfrm>
            <a:off x="542924" y="567442"/>
            <a:ext cx="10829925" cy="5723116"/>
          </a:xfrm>
          <a:prstGeom prst="rect">
            <a:avLst/>
          </a:prstGeom>
        </p:spPr>
      </p:pic>
    </p:spTree>
    <p:extLst>
      <p:ext uri="{BB962C8B-B14F-4D97-AF65-F5344CB8AC3E}">
        <p14:creationId xmlns:p14="http://schemas.microsoft.com/office/powerpoint/2010/main" val="32540167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8E4814-EF8B-3000-D94D-C563DC1671F6}"/>
              </a:ext>
            </a:extLst>
          </p:cNvPr>
          <p:cNvPicPr>
            <a:picLocks noChangeAspect="1"/>
          </p:cNvPicPr>
          <p:nvPr/>
        </p:nvPicPr>
        <p:blipFill>
          <a:blip r:embed="rId2"/>
          <a:stretch>
            <a:fillRect/>
          </a:stretch>
        </p:blipFill>
        <p:spPr>
          <a:xfrm>
            <a:off x="628651" y="578873"/>
            <a:ext cx="10715624" cy="5700254"/>
          </a:xfrm>
          <a:prstGeom prst="rect">
            <a:avLst/>
          </a:prstGeom>
        </p:spPr>
      </p:pic>
    </p:spTree>
    <p:extLst>
      <p:ext uri="{BB962C8B-B14F-4D97-AF65-F5344CB8AC3E}">
        <p14:creationId xmlns:p14="http://schemas.microsoft.com/office/powerpoint/2010/main" val="16527795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0A0BC4-5D5B-649A-5087-7E5363C117DF}"/>
              </a:ext>
            </a:extLst>
          </p:cNvPr>
          <p:cNvPicPr>
            <a:picLocks noChangeAspect="1"/>
          </p:cNvPicPr>
          <p:nvPr/>
        </p:nvPicPr>
        <p:blipFill>
          <a:blip r:embed="rId2"/>
          <a:stretch>
            <a:fillRect/>
          </a:stretch>
        </p:blipFill>
        <p:spPr>
          <a:xfrm>
            <a:off x="571500" y="254995"/>
            <a:ext cx="11201400" cy="6348010"/>
          </a:xfrm>
          <a:prstGeom prst="rect">
            <a:avLst/>
          </a:prstGeom>
        </p:spPr>
      </p:pic>
    </p:spTree>
    <p:extLst>
      <p:ext uri="{BB962C8B-B14F-4D97-AF65-F5344CB8AC3E}">
        <p14:creationId xmlns:p14="http://schemas.microsoft.com/office/powerpoint/2010/main" val="15035669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11100A-7B2A-2018-FFA1-14502A53BA3B}"/>
              </a:ext>
            </a:extLst>
          </p:cNvPr>
          <p:cNvPicPr>
            <a:picLocks noChangeAspect="1"/>
          </p:cNvPicPr>
          <p:nvPr/>
        </p:nvPicPr>
        <p:blipFill>
          <a:blip r:embed="rId2"/>
          <a:stretch>
            <a:fillRect/>
          </a:stretch>
        </p:blipFill>
        <p:spPr>
          <a:xfrm>
            <a:off x="542925" y="243564"/>
            <a:ext cx="11258550" cy="6370872"/>
          </a:xfrm>
          <a:prstGeom prst="rect">
            <a:avLst/>
          </a:prstGeom>
        </p:spPr>
      </p:pic>
    </p:spTree>
    <p:extLst>
      <p:ext uri="{BB962C8B-B14F-4D97-AF65-F5344CB8AC3E}">
        <p14:creationId xmlns:p14="http://schemas.microsoft.com/office/powerpoint/2010/main" val="419950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A32C03-76E4-54BF-D05C-EFFB360FBC65}"/>
              </a:ext>
            </a:extLst>
          </p:cNvPr>
          <p:cNvPicPr>
            <a:picLocks noChangeAspect="1"/>
          </p:cNvPicPr>
          <p:nvPr/>
        </p:nvPicPr>
        <p:blipFill>
          <a:blip r:embed="rId2"/>
          <a:stretch>
            <a:fillRect/>
          </a:stretch>
        </p:blipFill>
        <p:spPr>
          <a:xfrm>
            <a:off x="417095" y="350253"/>
            <a:ext cx="11309683" cy="6157494"/>
          </a:xfrm>
          <a:prstGeom prst="rect">
            <a:avLst/>
          </a:prstGeom>
        </p:spPr>
      </p:pic>
    </p:spTree>
    <p:extLst>
      <p:ext uri="{BB962C8B-B14F-4D97-AF65-F5344CB8AC3E}">
        <p14:creationId xmlns:p14="http://schemas.microsoft.com/office/powerpoint/2010/main" val="18152241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36ECE4-900C-5836-591E-5977F8C4156C}"/>
              </a:ext>
            </a:extLst>
          </p:cNvPr>
          <p:cNvPicPr>
            <a:picLocks noChangeAspect="1"/>
          </p:cNvPicPr>
          <p:nvPr/>
        </p:nvPicPr>
        <p:blipFill>
          <a:blip r:embed="rId2"/>
          <a:stretch>
            <a:fillRect/>
          </a:stretch>
        </p:blipFill>
        <p:spPr>
          <a:xfrm>
            <a:off x="428625" y="293098"/>
            <a:ext cx="11315700" cy="6271803"/>
          </a:xfrm>
          <a:prstGeom prst="rect">
            <a:avLst/>
          </a:prstGeom>
        </p:spPr>
      </p:pic>
    </p:spTree>
    <p:extLst>
      <p:ext uri="{BB962C8B-B14F-4D97-AF65-F5344CB8AC3E}">
        <p14:creationId xmlns:p14="http://schemas.microsoft.com/office/powerpoint/2010/main" val="20101376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DEA3DC-9C99-F9A8-6259-72A79990D810}"/>
              </a:ext>
            </a:extLst>
          </p:cNvPr>
          <p:cNvPicPr>
            <a:picLocks noChangeAspect="1"/>
          </p:cNvPicPr>
          <p:nvPr/>
        </p:nvPicPr>
        <p:blipFill>
          <a:blip r:embed="rId2"/>
          <a:stretch>
            <a:fillRect/>
          </a:stretch>
        </p:blipFill>
        <p:spPr>
          <a:xfrm>
            <a:off x="371476" y="270236"/>
            <a:ext cx="11401424" cy="6317527"/>
          </a:xfrm>
          <a:prstGeom prst="rect">
            <a:avLst/>
          </a:prstGeom>
        </p:spPr>
      </p:pic>
    </p:spTree>
    <p:extLst>
      <p:ext uri="{BB962C8B-B14F-4D97-AF65-F5344CB8AC3E}">
        <p14:creationId xmlns:p14="http://schemas.microsoft.com/office/powerpoint/2010/main" val="4179900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D8C265-9527-1E9D-1EBB-F7B31A819663}"/>
              </a:ext>
            </a:extLst>
          </p:cNvPr>
          <p:cNvPicPr>
            <a:picLocks noChangeAspect="1"/>
          </p:cNvPicPr>
          <p:nvPr/>
        </p:nvPicPr>
        <p:blipFill>
          <a:blip r:embed="rId2"/>
          <a:stretch>
            <a:fillRect/>
          </a:stretch>
        </p:blipFill>
        <p:spPr>
          <a:xfrm>
            <a:off x="449179" y="407408"/>
            <a:ext cx="11213432" cy="6043184"/>
          </a:xfrm>
          <a:prstGeom prst="rect">
            <a:avLst/>
          </a:prstGeom>
        </p:spPr>
      </p:pic>
    </p:spTree>
    <p:extLst>
      <p:ext uri="{BB962C8B-B14F-4D97-AF65-F5344CB8AC3E}">
        <p14:creationId xmlns:p14="http://schemas.microsoft.com/office/powerpoint/2010/main" val="892270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EE8E5E-D87C-082C-35B0-FB998382031F}"/>
              </a:ext>
            </a:extLst>
          </p:cNvPr>
          <p:cNvPicPr>
            <a:picLocks noChangeAspect="1"/>
          </p:cNvPicPr>
          <p:nvPr/>
        </p:nvPicPr>
        <p:blipFill>
          <a:blip r:embed="rId2"/>
          <a:stretch>
            <a:fillRect/>
          </a:stretch>
        </p:blipFill>
        <p:spPr>
          <a:xfrm>
            <a:off x="449179" y="415028"/>
            <a:ext cx="11181347" cy="6276249"/>
          </a:xfrm>
          <a:prstGeom prst="rect">
            <a:avLst/>
          </a:prstGeom>
        </p:spPr>
      </p:pic>
    </p:spTree>
    <p:extLst>
      <p:ext uri="{BB962C8B-B14F-4D97-AF65-F5344CB8AC3E}">
        <p14:creationId xmlns:p14="http://schemas.microsoft.com/office/powerpoint/2010/main" val="468476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309BB0-0107-BE19-6857-695E98AACEC1}"/>
              </a:ext>
            </a:extLst>
          </p:cNvPr>
          <p:cNvPicPr>
            <a:picLocks noChangeAspect="1"/>
          </p:cNvPicPr>
          <p:nvPr/>
        </p:nvPicPr>
        <p:blipFill>
          <a:blip r:embed="rId2"/>
          <a:stretch>
            <a:fillRect/>
          </a:stretch>
        </p:blipFill>
        <p:spPr>
          <a:xfrm>
            <a:off x="272715" y="485934"/>
            <a:ext cx="11325727" cy="6271803"/>
          </a:xfrm>
          <a:prstGeom prst="rect">
            <a:avLst/>
          </a:prstGeom>
        </p:spPr>
      </p:pic>
    </p:spTree>
    <p:extLst>
      <p:ext uri="{BB962C8B-B14F-4D97-AF65-F5344CB8AC3E}">
        <p14:creationId xmlns:p14="http://schemas.microsoft.com/office/powerpoint/2010/main" val="3856994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4DEEF-6F1A-B399-E750-7B434D9C1EE3}"/>
              </a:ext>
            </a:extLst>
          </p:cNvPr>
          <p:cNvSpPr>
            <a:spLocks noGrp="1"/>
          </p:cNvSpPr>
          <p:nvPr>
            <p:ph type="title"/>
          </p:nvPr>
        </p:nvSpPr>
        <p:spPr/>
        <p:txBody>
          <a:bodyPr/>
          <a:lstStyle/>
          <a:p>
            <a:r>
              <a:rPr lang="en-US" dirty="0"/>
              <a:t>Depth-First</a:t>
            </a:r>
          </a:p>
        </p:txBody>
      </p:sp>
      <p:sp>
        <p:nvSpPr>
          <p:cNvPr id="3" name="Content Placeholder 2">
            <a:extLst>
              <a:ext uri="{FF2B5EF4-FFF2-40B4-BE49-F238E27FC236}">
                <a16:creationId xmlns:a16="http://schemas.microsoft.com/office/drawing/2014/main" id="{AAE59047-F696-B626-289B-0760498E4FC6}"/>
              </a:ext>
            </a:extLst>
          </p:cNvPr>
          <p:cNvSpPr>
            <a:spLocks noGrp="1"/>
          </p:cNvSpPr>
          <p:nvPr>
            <p:ph idx="1"/>
          </p:nvPr>
        </p:nvSpPr>
        <p:spPr/>
        <p:txBody>
          <a:bodyPr>
            <a:normAutofit lnSpcReduction="10000"/>
          </a:bodyPr>
          <a:lstStyle/>
          <a:p>
            <a:pPr marL="0" indent="0">
              <a:buNone/>
            </a:pPr>
            <a:r>
              <a:rPr lang="en-US" dirty="0"/>
              <a:t>If we do this search without checking for repeated states, in general it will run forever</a:t>
            </a:r>
          </a:p>
          <a:p>
            <a:pPr marL="0" indent="0">
              <a:buNone/>
            </a:pPr>
            <a:endParaRPr lang="en-US" dirty="0"/>
          </a:p>
          <a:p>
            <a:pPr marL="0" indent="0">
              <a:buNone/>
            </a:pPr>
            <a:r>
              <a:rPr lang="en-US" dirty="0"/>
              <a:t>If we check repeated states, then we may have to expand up to 181,440 nodes, the full size of the problem space</a:t>
            </a:r>
          </a:p>
          <a:p>
            <a:pPr marL="0" indent="0">
              <a:buNone/>
            </a:pPr>
            <a:endParaRPr lang="en-US" dirty="0"/>
          </a:p>
          <a:p>
            <a:pPr marL="0" indent="0">
              <a:buNone/>
            </a:pPr>
            <a:r>
              <a:rPr lang="en-US" dirty="0"/>
              <a:t>Recall that even if we do check repeated states</a:t>
            </a:r>
          </a:p>
          <a:p>
            <a:r>
              <a:rPr lang="en-US" dirty="0"/>
              <a:t>We need memory of the order of 181,440 (to keep track of repeated states</a:t>
            </a:r>
          </a:p>
          <a:p>
            <a:r>
              <a:rPr lang="en-US" dirty="0"/>
              <a:t>We may not find the optimal solution</a:t>
            </a:r>
          </a:p>
          <a:p>
            <a:pPr marL="0" indent="0">
              <a:buNone/>
            </a:pPr>
            <a:endParaRPr lang="en-US" dirty="0"/>
          </a:p>
        </p:txBody>
      </p:sp>
    </p:spTree>
    <p:extLst>
      <p:ext uri="{BB962C8B-B14F-4D97-AF65-F5344CB8AC3E}">
        <p14:creationId xmlns:p14="http://schemas.microsoft.com/office/powerpoint/2010/main" val="2362818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907</TotalTime>
  <Words>1623</Words>
  <Application>Microsoft Office PowerPoint</Application>
  <PresentationFormat>Widescreen</PresentationFormat>
  <Paragraphs>145</Paragraphs>
  <Slides>51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Calibri</vt:lpstr>
      <vt:lpstr>Calibri Light</vt:lpstr>
      <vt:lpstr>Office Theme</vt:lpstr>
      <vt:lpstr>CS 170 segment 3</vt:lpstr>
      <vt:lpstr>Use the 8 piece puzzle to compare algorithms we have learned about…</vt:lpstr>
      <vt:lpstr>How to read my figures</vt:lpstr>
      <vt:lpstr>How to read his figures</vt:lpstr>
      <vt:lpstr>PowerPoint Presentation</vt:lpstr>
      <vt:lpstr>PowerPoint Presentation</vt:lpstr>
      <vt:lpstr>PowerPoint Presentation</vt:lpstr>
      <vt:lpstr>PowerPoint Presentation</vt:lpstr>
      <vt:lpstr>Depth-First</vt:lpstr>
      <vt:lpstr>An apparent digression</vt:lpstr>
      <vt:lpstr>PowerPoint Presentation</vt:lpstr>
      <vt:lpstr>PowerPoint Presentation</vt:lpstr>
      <vt:lpstr>PowerPoint Presentation</vt:lpstr>
      <vt:lpstr>PowerPoint Presentation</vt:lpstr>
      <vt:lpstr>PowerPoint Presentation</vt:lpstr>
      <vt:lpstr>Takeaway message</vt:lpstr>
      <vt:lpstr>Heuristic Search</vt:lpstr>
      <vt:lpstr>Heuristic Search (informed search)</vt:lpstr>
      <vt:lpstr>PowerPoint Presentation</vt:lpstr>
      <vt:lpstr>We have seen two interesting algorithms</vt:lpstr>
      <vt:lpstr>PowerPoint Presentation</vt:lpstr>
      <vt:lpstr>The A* Algorithm (“A-Star”)</vt:lpstr>
      <vt:lpstr>Discussion of Heuristics</vt:lpstr>
      <vt:lpstr>PowerPoint Presentation</vt:lpstr>
      <vt:lpstr>PowerPoint Presentation</vt:lpstr>
      <vt:lpstr>How fast is A*?</vt:lpstr>
      <vt:lpstr>What is A*’s space complexity?</vt:lpstr>
      <vt:lpstr>A*’ is the last word</vt:lpstr>
      <vt:lpstr>PowerPoint Presentation</vt:lpstr>
      <vt:lpstr>PowerPoint Presentation</vt:lpstr>
      <vt:lpstr>PowerPoint Presentation</vt:lpstr>
      <vt:lpstr>A worked example: Maze traversal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170 segment 3</dc:title>
  <dc:creator>Charles Seager</dc:creator>
  <cp:lastModifiedBy>Charles Seager</cp:lastModifiedBy>
  <cp:revision>3</cp:revision>
  <dcterms:created xsi:type="dcterms:W3CDTF">2024-02-01T02:35:03Z</dcterms:created>
  <dcterms:modified xsi:type="dcterms:W3CDTF">2024-02-01T17:42:26Z</dcterms:modified>
</cp:coreProperties>
</file>