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a1e8bd9f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a1e8bd9f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a1e8bd9f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a1e8bd9f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a9cb6e5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a9cb6e5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a9cb6e5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a9cb6e5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c8fd1b6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c8fd1b6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dec44c8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dec44c8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dec44cb8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dec44cb8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dec44cb8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dec44cb8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dec44cb8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dec44cb8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dec44cb8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dec44cb8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a1e8bd9f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a1e8bd9f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dec44cb8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dec44cb8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caa827d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caa827d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3a9cb6e51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3a9cb6e51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a9cb6e51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3a9cb6e51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a9cb6e51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a9cb6e51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a1e8bd9f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a1e8bd9f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a1e8bd9f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a1e8bd9f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a1e8bd9f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a1e8bd9f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a1e8bd9f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a1e8bd9f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a1e8bd9f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a1e8bd9f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a1e8bd9f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a1e8bd9f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a1e8bd9f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a1e8bd9f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hyperlink" Target="http://drive.google.com/file/d/1-e-TZaMzncW8ldK_mxD2XSETci8O9QEX/view"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hyperlink" Target="mailto:cmhunt2679@ung.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2400"/>
              <a:t>Analyzing the Potential Impact of Robotic Process Automation and Artificial Intelligence on the Education Sector: Opportunities, Challenges, and Implications</a:t>
            </a:r>
            <a:endParaRPr sz="2400"/>
          </a:p>
          <a:p>
            <a:pPr indent="0" lvl="0" marL="0" rtl="0" algn="l">
              <a:spcBef>
                <a:spcPts val="0"/>
              </a:spcBef>
              <a:spcAft>
                <a:spcPts val="0"/>
              </a:spcAft>
              <a:buNone/>
            </a:pPr>
            <a:r>
              <a:t/>
            </a:r>
            <a:endParaRPr/>
          </a:p>
        </p:txBody>
      </p:sp>
      <p:sp>
        <p:nvSpPr>
          <p:cNvPr id="65" name="Google Shape;65;p13"/>
          <p:cNvSpPr txBox="1"/>
          <p:nvPr>
            <p:ph idx="1" type="subTitle"/>
          </p:nvPr>
        </p:nvSpPr>
        <p:spPr>
          <a:xfrm>
            <a:off x="311700" y="1878549"/>
            <a:ext cx="4242600" cy="1038300"/>
          </a:xfrm>
          <a:prstGeom prst="rect">
            <a:avLst/>
          </a:prstGeom>
        </p:spPr>
        <p:txBody>
          <a:bodyPr anchorCtr="0" anchor="t" bIns="91425" lIns="91425" spcFirstLastPara="1" rIns="91425" wrap="square" tIns="91425">
            <a:normAutofit fontScale="70000" lnSpcReduction="20000"/>
          </a:bodyPr>
          <a:lstStyle/>
          <a:p>
            <a:pPr indent="0" lvl="0" marL="0" rtl="0" algn="l">
              <a:lnSpc>
                <a:spcPct val="150000"/>
              </a:lnSpc>
              <a:spcBef>
                <a:spcPts val="0"/>
              </a:spcBef>
              <a:spcAft>
                <a:spcPts val="0"/>
              </a:spcAft>
              <a:buNone/>
            </a:pPr>
            <a:r>
              <a:rPr lang="en">
                <a:solidFill>
                  <a:schemeClr val="dk2"/>
                </a:solidFill>
              </a:rPr>
              <a:t>Chase Hunter</a:t>
            </a:r>
            <a:endParaRPr>
              <a:solidFill>
                <a:schemeClr val="dk2"/>
              </a:solidFill>
            </a:endParaRPr>
          </a:p>
          <a:p>
            <a:pPr indent="0" lvl="0" marL="0" rtl="0" algn="l">
              <a:lnSpc>
                <a:spcPct val="150000"/>
              </a:lnSpc>
              <a:spcBef>
                <a:spcPts val="0"/>
              </a:spcBef>
              <a:spcAft>
                <a:spcPts val="0"/>
              </a:spcAft>
              <a:buNone/>
            </a:pPr>
            <a:r>
              <a:rPr lang="en">
                <a:solidFill>
                  <a:schemeClr val="dk2"/>
                </a:solidFill>
              </a:rPr>
              <a:t>CIS 4950</a:t>
            </a:r>
            <a:endParaRPr>
              <a:solidFill>
                <a:schemeClr val="dk2"/>
              </a:solidFill>
            </a:endParaRPr>
          </a:p>
          <a:p>
            <a:pPr indent="0" lvl="0" marL="0" rtl="0" algn="l">
              <a:lnSpc>
                <a:spcPct val="150000"/>
              </a:lnSpc>
              <a:spcBef>
                <a:spcPts val="0"/>
              </a:spcBef>
              <a:spcAft>
                <a:spcPts val="0"/>
              </a:spcAft>
              <a:buNone/>
            </a:pPr>
            <a:r>
              <a:rPr lang="en">
                <a:solidFill>
                  <a:schemeClr val="dk2"/>
                </a:solidFill>
              </a:rPr>
              <a:t>5/4/23</a:t>
            </a:r>
            <a:endParaRPr>
              <a:solidFill>
                <a:schemeClr val="dk2"/>
              </a:solidFill>
            </a:endParaRPr>
          </a:p>
          <a:p>
            <a:pPr indent="0" lvl="0" marL="0" rtl="0" algn="l">
              <a:lnSpc>
                <a:spcPct val="150000"/>
              </a:lnSpc>
              <a:spcBef>
                <a:spcPts val="0"/>
              </a:spcBef>
              <a:spcAft>
                <a:spcPts val="0"/>
              </a:spcAft>
              <a:buNone/>
            </a:pPr>
            <a:r>
              <a:rPr lang="en">
                <a:solidFill>
                  <a:schemeClr val="dk2"/>
                </a:solidFill>
              </a:rPr>
              <a:t>10:00 - 10:30 am</a:t>
            </a:r>
            <a:endParaRPr b="1" u="sng">
              <a:solidFill>
                <a:schemeClr val="dk2"/>
              </a:solidFill>
            </a:endParaRPr>
          </a:p>
        </p:txBody>
      </p:sp>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 Information Management</a:t>
            </a:r>
            <a:endParaRPr/>
          </a:p>
          <a:p>
            <a:pPr indent="0" lvl="0" marL="0" rtl="0" algn="l">
              <a:spcBef>
                <a:spcPts val="0"/>
              </a:spcBef>
              <a:spcAft>
                <a:spcPts val="0"/>
              </a:spcAft>
              <a:buNone/>
            </a:pPr>
            <a:r>
              <a:t/>
            </a:r>
            <a:endParaRPr/>
          </a:p>
        </p:txBody>
      </p:sp>
      <p:sp>
        <p:nvSpPr>
          <p:cNvPr id="131" name="Google Shape;131;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Potential </a:t>
            </a:r>
            <a:r>
              <a:rPr b="1" lang="en" u="sng"/>
              <a:t>Benefits:</a:t>
            </a:r>
            <a:endParaRPr b="1" u="sng"/>
          </a:p>
          <a:p>
            <a:pPr indent="-298450" lvl="0" marL="457200" rtl="0" algn="l">
              <a:lnSpc>
                <a:spcPct val="150000"/>
              </a:lnSpc>
              <a:spcBef>
                <a:spcPts val="1200"/>
              </a:spcBef>
              <a:spcAft>
                <a:spcPts val="0"/>
              </a:spcAft>
              <a:buSzPts val="1100"/>
              <a:buChar char="●"/>
            </a:pPr>
            <a:r>
              <a:rPr lang="en" sz="1100"/>
              <a:t>Automated administrative tasks</a:t>
            </a:r>
            <a:endParaRPr sz="1100"/>
          </a:p>
          <a:p>
            <a:pPr indent="-298450" lvl="0" marL="457200" rtl="0" algn="l">
              <a:lnSpc>
                <a:spcPct val="150000"/>
              </a:lnSpc>
              <a:spcBef>
                <a:spcPts val="0"/>
              </a:spcBef>
              <a:spcAft>
                <a:spcPts val="0"/>
              </a:spcAft>
              <a:buSzPts val="1100"/>
              <a:buChar char="●"/>
            </a:pPr>
            <a:r>
              <a:rPr lang="en" sz="1100"/>
              <a:t>Predictive analytics </a:t>
            </a:r>
            <a:endParaRPr sz="1100"/>
          </a:p>
          <a:p>
            <a:pPr indent="-298450" lvl="0" marL="457200" rtl="0" algn="l">
              <a:lnSpc>
                <a:spcPct val="150000"/>
              </a:lnSpc>
              <a:spcBef>
                <a:spcPts val="0"/>
              </a:spcBef>
              <a:spcAft>
                <a:spcPts val="0"/>
              </a:spcAft>
              <a:buSzPts val="1100"/>
              <a:buChar char="●"/>
            </a:pPr>
            <a:r>
              <a:rPr lang="en" sz="1100"/>
              <a:t>Early warning systems for at-risk students</a:t>
            </a:r>
            <a:endParaRPr sz="1100"/>
          </a:p>
          <a:p>
            <a:pPr indent="-298450" lvl="0" marL="457200" rtl="0" algn="l">
              <a:lnSpc>
                <a:spcPct val="150000"/>
              </a:lnSpc>
              <a:spcBef>
                <a:spcPts val="0"/>
              </a:spcBef>
              <a:spcAft>
                <a:spcPts val="0"/>
              </a:spcAft>
              <a:buSzPts val="1100"/>
              <a:buChar char="●"/>
            </a:pPr>
            <a:r>
              <a:rPr lang="en" sz="1100"/>
              <a:t>Identify patterns and trends to provide customized learning experiences</a:t>
            </a:r>
            <a:endParaRPr sz="1100"/>
          </a:p>
          <a:p>
            <a:pPr indent="-298450" lvl="0" marL="457200" rtl="0" algn="l">
              <a:lnSpc>
                <a:spcPct val="150000"/>
              </a:lnSpc>
              <a:spcBef>
                <a:spcPts val="0"/>
              </a:spcBef>
              <a:spcAft>
                <a:spcPts val="0"/>
              </a:spcAft>
              <a:buSzPts val="1100"/>
              <a:buChar char="●"/>
            </a:pPr>
            <a:r>
              <a:rPr lang="en" sz="1100"/>
              <a:t>Use information collected to anticipate future outcomes</a:t>
            </a:r>
            <a:endParaRPr sz="1100"/>
          </a:p>
          <a:p>
            <a:pPr indent="0" lvl="0" marL="457200" rtl="0" algn="l">
              <a:lnSpc>
                <a:spcPct val="100000"/>
              </a:lnSpc>
              <a:spcBef>
                <a:spcPts val="0"/>
              </a:spcBef>
              <a:spcAft>
                <a:spcPts val="0"/>
              </a:spcAft>
              <a:buNone/>
            </a:pPr>
            <a:r>
              <a:t/>
            </a:r>
            <a:endParaRPr sz="1100"/>
          </a:p>
          <a:p>
            <a:pPr indent="0" lvl="0" marL="0" rtl="0" algn="l">
              <a:spcBef>
                <a:spcPts val="0"/>
              </a:spcBef>
              <a:spcAft>
                <a:spcPts val="1200"/>
              </a:spcAft>
              <a:buNone/>
            </a:pPr>
            <a:r>
              <a:t/>
            </a:r>
            <a:endParaRPr sz="1100"/>
          </a:p>
        </p:txBody>
      </p:sp>
      <p:sp>
        <p:nvSpPr>
          <p:cNvPr id="132" name="Google Shape;132;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Potential </a:t>
            </a:r>
            <a:r>
              <a:rPr b="1" lang="en" u="sng"/>
              <a:t>Risks:</a:t>
            </a:r>
            <a:endParaRPr b="1" u="sng"/>
          </a:p>
          <a:p>
            <a:pPr indent="-298450" lvl="0" marL="457200" rtl="0" algn="l">
              <a:lnSpc>
                <a:spcPct val="150000"/>
              </a:lnSpc>
              <a:spcBef>
                <a:spcPts val="1200"/>
              </a:spcBef>
              <a:spcAft>
                <a:spcPts val="0"/>
              </a:spcAft>
              <a:buSzPts val="1100"/>
              <a:buChar char="●"/>
            </a:pPr>
            <a:r>
              <a:rPr lang="en" sz="1100"/>
              <a:t>Accuracy of data gathered</a:t>
            </a:r>
            <a:endParaRPr sz="1100"/>
          </a:p>
          <a:p>
            <a:pPr indent="-298450" lvl="0" marL="457200" rtl="0" algn="l">
              <a:lnSpc>
                <a:spcPct val="150000"/>
              </a:lnSpc>
              <a:spcBef>
                <a:spcPts val="0"/>
              </a:spcBef>
              <a:spcAft>
                <a:spcPts val="0"/>
              </a:spcAft>
              <a:buSzPts val="1100"/>
              <a:buChar char="●"/>
            </a:pPr>
            <a:r>
              <a:rPr lang="en" sz="1100"/>
              <a:t>Confidentiality and safety of personal student information</a:t>
            </a:r>
            <a:endParaRPr sz="1100"/>
          </a:p>
          <a:p>
            <a:pPr indent="-298450" lvl="0" marL="457200" rtl="0" algn="l">
              <a:lnSpc>
                <a:spcPct val="150000"/>
              </a:lnSpc>
              <a:spcBef>
                <a:spcPts val="0"/>
              </a:spcBef>
              <a:spcAft>
                <a:spcPts val="0"/>
              </a:spcAft>
              <a:buSzPts val="1100"/>
              <a:buChar char="●"/>
            </a:pPr>
            <a:r>
              <a:rPr lang="en" sz="1100"/>
              <a:t>Unintended prejudice or unfairness</a:t>
            </a:r>
            <a:endParaRPr sz="1100"/>
          </a:p>
          <a:p>
            <a:pPr indent="-298450" lvl="0" marL="457200" rtl="0" algn="l">
              <a:lnSpc>
                <a:spcPct val="150000"/>
              </a:lnSpc>
              <a:spcBef>
                <a:spcPts val="0"/>
              </a:spcBef>
              <a:spcAft>
                <a:spcPts val="0"/>
              </a:spcAft>
              <a:buSzPts val="1100"/>
              <a:buChar char="●"/>
            </a:pPr>
            <a:r>
              <a:rPr lang="en" sz="1100"/>
              <a:t>Job cuts for human employees who manage pre-existing student information system</a:t>
            </a:r>
            <a:endParaRPr sz="1100"/>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Recap</a:t>
            </a:r>
            <a:endParaRPr/>
          </a:p>
        </p:txBody>
      </p:sp>
      <p:sp>
        <p:nvSpPr>
          <p:cNvPr id="139" name="Google Shape;139;p23"/>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Many potential benefits to RPA and AI implementation in these four education systems</a:t>
            </a:r>
            <a:endParaRPr/>
          </a:p>
          <a:p>
            <a:pPr indent="-311150" lvl="0" marL="457200" rtl="0" algn="l">
              <a:lnSpc>
                <a:spcPct val="200000"/>
              </a:lnSpc>
              <a:spcBef>
                <a:spcPts val="0"/>
              </a:spcBef>
              <a:spcAft>
                <a:spcPts val="0"/>
              </a:spcAft>
              <a:buSzPts val="1300"/>
              <a:buChar char="●"/>
            </a:pPr>
            <a:r>
              <a:rPr lang="en"/>
              <a:t>Also many potential risks to consider</a:t>
            </a:r>
            <a:endParaRPr/>
          </a:p>
          <a:p>
            <a:pPr indent="-311150" lvl="0" marL="457200" rtl="0" algn="l">
              <a:lnSpc>
                <a:spcPct val="200000"/>
              </a:lnSpc>
              <a:spcBef>
                <a:spcPts val="0"/>
              </a:spcBef>
              <a:spcAft>
                <a:spcPts val="0"/>
              </a:spcAft>
              <a:buSzPts val="1300"/>
              <a:buChar char="●"/>
            </a:pPr>
            <a:r>
              <a:rPr lang="en"/>
              <a:t>Does the benefit outweigh the risks?</a:t>
            </a:r>
            <a:endParaRPr/>
          </a:p>
          <a:p>
            <a:pPr indent="-311150" lvl="0" marL="457200" rtl="0" algn="l">
              <a:lnSpc>
                <a:spcPct val="200000"/>
              </a:lnSpc>
              <a:spcBef>
                <a:spcPts val="0"/>
              </a:spcBef>
              <a:spcAft>
                <a:spcPts val="0"/>
              </a:spcAft>
              <a:buSzPts val="1300"/>
              <a:buChar char="●"/>
            </a:pPr>
            <a:r>
              <a:rPr lang="en"/>
              <a:t>Does the risks outweigh the benefits?</a:t>
            </a:r>
            <a:endParaRPr/>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Risk-Benefit Analysis</a:t>
            </a:r>
            <a:endParaRPr/>
          </a:p>
        </p:txBody>
      </p:sp>
      <p:sp>
        <p:nvSpPr>
          <p:cNvPr id="146" name="Google Shape;146;p24"/>
          <p:cNvSpPr txBox="1"/>
          <p:nvPr>
            <p:ph idx="1" type="body"/>
          </p:nvPr>
        </p:nvSpPr>
        <p:spPr>
          <a:xfrm>
            <a:off x="0" y="1656375"/>
            <a:ext cx="2154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Scheduling:</a:t>
            </a:r>
            <a:endParaRPr b="1" sz="1000" u="sng"/>
          </a:p>
          <a:p>
            <a:pPr indent="-279400" lvl="0" marL="457200" rtl="0" algn="l">
              <a:spcBef>
                <a:spcPts val="0"/>
              </a:spcBef>
              <a:spcAft>
                <a:spcPts val="0"/>
              </a:spcAft>
              <a:buSzPts val="800"/>
              <a:buChar char="●"/>
            </a:pPr>
            <a:r>
              <a:rPr lang="en" sz="800"/>
              <a:t>AI algorithms and process automation can optimize school schedules and reduce </a:t>
            </a:r>
            <a:r>
              <a:rPr lang="en" sz="800"/>
              <a:t>workload</a:t>
            </a:r>
            <a:endParaRPr sz="800"/>
          </a:p>
          <a:p>
            <a:pPr indent="0" lvl="0" marL="457200" rtl="0" algn="l">
              <a:spcBef>
                <a:spcPts val="0"/>
              </a:spcBef>
              <a:spcAft>
                <a:spcPts val="0"/>
              </a:spcAft>
              <a:buNone/>
            </a:pPr>
            <a:r>
              <a:t/>
            </a:r>
            <a:endParaRPr sz="800"/>
          </a:p>
          <a:p>
            <a:pPr indent="-279400" lvl="0" marL="457200" rtl="0" algn="l">
              <a:spcBef>
                <a:spcPts val="0"/>
              </a:spcBef>
              <a:spcAft>
                <a:spcPts val="0"/>
              </a:spcAft>
              <a:buSzPts val="800"/>
              <a:buChar char="●"/>
            </a:pPr>
            <a:r>
              <a:rPr lang="en" sz="800"/>
              <a:t>But also poses risks such as perpetuating discriminatory biases and reducing human involvement</a:t>
            </a:r>
            <a:endParaRPr sz="800"/>
          </a:p>
          <a:p>
            <a:pPr indent="0" lvl="0" marL="457200" rtl="0" algn="l">
              <a:spcBef>
                <a:spcPts val="0"/>
              </a:spcBef>
              <a:spcAft>
                <a:spcPts val="0"/>
              </a:spcAft>
              <a:buNone/>
            </a:pPr>
            <a:r>
              <a:t/>
            </a:r>
            <a:endParaRPr sz="800"/>
          </a:p>
          <a:p>
            <a:pPr indent="-279400" lvl="0" marL="457200" rtl="0" algn="l">
              <a:spcBef>
                <a:spcPts val="0"/>
              </a:spcBef>
              <a:spcAft>
                <a:spcPts val="0"/>
              </a:spcAft>
              <a:buSzPts val="800"/>
              <a:buChar char="●"/>
            </a:pPr>
            <a:r>
              <a:rPr lang="en" sz="800"/>
              <a:t>Mitigation measures, such as transparency, accountability, and human oversight are necessary for fair and effective scheduling process</a:t>
            </a:r>
            <a:endParaRPr sz="800"/>
          </a:p>
          <a:p>
            <a:pPr indent="0" lvl="0" marL="457200" rtl="0" algn="l">
              <a:spcBef>
                <a:spcPts val="0"/>
              </a:spcBef>
              <a:spcAft>
                <a:spcPts val="0"/>
              </a:spcAft>
              <a:buNone/>
            </a:pPr>
            <a:r>
              <a:t/>
            </a:r>
            <a:endParaRPr sz="800"/>
          </a:p>
          <a:p>
            <a:pPr indent="-279400" lvl="0" marL="457200" rtl="0" algn="l">
              <a:spcBef>
                <a:spcPts val="0"/>
              </a:spcBef>
              <a:spcAft>
                <a:spcPts val="0"/>
              </a:spcAft>
              <a:buSzPts val="800"/>
              <a:buChar char="●"/>
            </a:pPr>
            <a:r>
              <a:rPr lang="en" sz="800"/>
              <a:t>Benefits of implementation outweigh the potential risks</a:t>
            </a:r>
            <a:endParaRPr sz="800"/>
          </a:p>
          <a:p>
            <a:pPr indent="0" lvl="0" marL="0" rtl="0" algn="l">
              <a:lnSpc>
                <a:spcPct val="100000"/>
              </a:lnSpc>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1200"/>
              </a:spcBef>
              <a:spcAft>
                <a:spcPts val="1200"/>
              </a:spcAft>
              <a:buNone/>
            </a:pPr>
            <a:r>
              <a:t/>
            </a:r>
            <a:endParaRPr b="1" sz="800" u="sng"/>
          </a:p>
        </p:txBody>
      </p:sp>
      <p:sp>
        <p:nvSpPr>
          <p:cNvPr id="147" name="Google Shape;147;p24"/>
          <p:cNvSpPr txBox="1"/>
          <p:nvPr>
            <p:ph idx="1" type="body"/>
          </p:nvPr>
        </p:nvSpPr>
        <p:spPr>
          <a:xfrm>
            <a:off x="2302325" y="1656375"/>
            <a:ext cx="2154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Student Learning Experience:</a:t>
            </a:r>
            <a:endParaRPr b="1" sz="1000" u="sng"/>
          </a:p>
          <a:p>
            <a:pPr indent="-279400" lvl="0" marL="457200" rtl="0" algn="l">
              <a:lnSpc>
                <a:spcPct val="100000"/>
              </a:lnSpc>
              <a:spcBef>
                <a:spcPts val="0"/>
              </a:spcBef>
              <a:spcAft>
                <a:spcPts val="0"/>
              </a:spcAft>
              <a:buSzPts val="800"/>
              <a:buChar char="●"/>
            </a:pPr>
            <a:r>
              <a:rPr lang="en" sz="800"/>
              <a:t>RPA and AI implementations can offer benefits like personalized learning and automated grading</a:t>
            </a:r>
            <a:endParaRPr sz="800"/>
          </a:p>
          <a:p>
            <a:pPr indent="0" lvl="0" marL="0" rtl="0" algn="l">
              <a:lnSpc>
                <a:spcPct val="100000"/>
              </a:lnSpc>
              <a:spcBef>
                <a:spcPts val="0"/>
              </a:spcBef>
              <a:spcAft>
                <a:spcPts val="0"/>
              </a:spcAft>
              <a:buNone/>
            </a:pPr>
            <a:r>
              <a:t/>
            </a:r>
            <a:endParaRPr sz="800"/>
          </a:p>
          <a:p>
            <a:pPr indent="-279400" lvl="0" marL="457200" rtl="0" algn="l">
              <a:lnSpc>
                <a:spcPct val="100000"/>
              </a:lnSpc>
              <a:spcBef>
                <a:spcPts val="0"/>
              </a:spcBef>
              <a:spcAft>
                <a:spcPts val="0"/>
              </a:spcAft>
              <a:buSzPts val="800"/>
              <a:buChar char="●"/>
            </a:pPr>
            <a:r>
              <a:rPr lang="en" sz="800"/>
              <a:t>But implementation also poses risks like hindering critical thinking</a:t>
            </a:r>
            <a:endParaRPr sz="800"/>
          </a:p>
          <a:p>
            <a:pPr indent="0" lvl="0" marL="0" rtl="0" algn="l">
              <a:lnSpc>
                <a:spcPct val="100000"/>
              </a:lnSpc>
              <a:spcBef>
                <a:spcPts val="0"/>
              </a:spcBef>
              <a:spcAft>
                <a:spcPts val="0"/>
              </a:spcAft>
              <a:buNone/>
            </a:pPr>
            <a:r>
              <a:t/>
            </a:r>
            <a:endParaRPr sz="800"/>
          </a:p>
          <a:p>
            <a:pPr indent="-279400" lvl="0" marL="457200" rtl="0" algn="l">
              <a:lnSpc>
                <a:spcPct val="100000"/>
              </a:lnSpc>
              <a:spcBef>
                <a:spcPts val="0"/>
              </a:spcBef>
              <a:spcAft>
                <a:spcPts val="0"/>
              </a:spcAft>
              <a:buSzPts val="800"/>
              <a:buChar char="●"/>
            </a:pPr>
            <a:r>
              <a:rPr lang="en" sz="800"/>
              <a:t>Transparency and collaboration with human educators are crucial to mitigate risks</a:t>
            </a:r>
            <a:endParaRPr sz="800"/>
          </a:p>
          <a:p>
            <a:pPr indent="0" lvl="0" marL="0" rtl="0" algn="l">
              <a:lnSpc>
                <a:spcPct val="100000"/>
              </a:lnSpc>
              <a:spcBef>
                <a:spcPts val="0"/>
              </a:spcBef>
              <a:spcAft>
                <a:spcPts val="0"/>
              </a:spcAft>
              <a:buNone/>
            </a:pPr>
            <a:r>
              <a:t/>
            </a:r>
            <a:endParaRPr sz="800"/>
          </a:p>
          <a:p>
            <a:pPr indent="-279400" lvl="0" marL="457200" rtl="0" algn="l">
              <a:lnSpc>
                <a:spcPct val="100000"/>
              </a:lnSpc>
              <a:spcBef>
                <a:spcPts val="0"/>
              </a:spcBef>
              <a:spcAft>
                <a:spcPts val="0"/>
              </a:spcAft>
              <a:buSzPts val="800"/>
              <a:buChar char="●"/>
            </a:pPr>
            <a:r>
              <a:rPr lang="en" sz="800"/>
              <a:t>Implementing RPA and AI in the student learning experience is worthwhile as long as the risks are adequately addressed, and benefits are applied responsibly</a:t>
            </a:r>
            <a:endParaRPr sz="800"/>
          </a:p>
          <a:p>
            <a:pPr indent="0" lvl="0" marL="0" rtl="0" algn="l">
              <a:spcBef>
                <a:spcPts val="0"/>
              </a:spcBef>
              <a:spcAft>
                <a:spcPts val="0"/>
              </a:spcAft>
              <a:buNone/>
            </a:pPr>
            <a:r>
              <a:t/>
            </a:r>
            <a:endParaRPr b="1" sz="1000" u="sng"/>
          </a:p>
          <a:p>
            <a:pPr indent="0" lvl="0" marL="0" rtl="0" algn="l">
              <a:spcBef>
                <a:spcPts val="1200"/>
              </a:spcBef>
              <a:spcAft>
                <a:spcPts val="1200"/>
              </a:spcAft>
              <a:buNone/>
            </a:pPr>
            <a:r>
              <a:t/>
            </a:r>
            <a:endParaRPr b="1" sz="800" u="sng"/>
          </a:p>
        </p:txBody>
      </p:sp>
      <p:sp>
        <p:nvSpPr>
          <p:cNvPr id="148" name="Google Shape;148;p24"/>
          <p:cNvSpPr txBox="1"/>
          <p:nvPr>
            <p:ph idx="1" type="body"/>
          </p:nvPr>
        </p:nvSpPr>
        <p:spPr>
          <a:xfrm>
            <a:off x="4604650" y="1681575"/>
            <a:ext cx="2154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Financial Aid Processing:</a:t>
            </a:r>
            <a:endParaRPr sz="800"/>
          </a:p>
          <a:p>
            <a:pPr indent="-279400" lvl="0" marL="457200" rtl="0" algn="l">
              <a:spcBef>
                <a:spcPts val="0"/>
              </a:spcBef>
              <a:spcAft>
                <a:spcPts val="0"/>
              </a:spcAft>
              <a:buSzPts val="800"/>
              <a:buChar char="●"/>
            </a:pPr>
            <a:r>
              <a:rPr lang="en" sz="800"/>
              <a:t>RPA and AI implementations in financial aid processing may have biased </a:t>
            </a:r>
            <a:r>
              <a:rPr lang="en" sz="800"/>
              <a:t>decision</a:t>
            </a:r>
            <a:r>
              <a:rPr lang="en" sz="800"/>
              <a:t>-making, decreased access, and job loss issues</a:t>
            </a:r>
            <a:endParaRPr sz="800"/>
          </a:p>
          <a:p>
            <a:pPr indent="0" lvl="0" marL="0" rtl="0" algn="l">
              <a:spcBef>
                <a:spcPts val="0"/>
              </a:spcBef>
              <a:spcAft>
                <a:spcPts val="0"/>
              </a:spcAft>
              <a:buNone/>
            </a:pPr>
            <a:r>
              <a:t/>
            </a:r>
            <a:endParaRPr sz="800"/>
          </a:p>
          <a:p>
            <a:pPr indent="-279400" lvl="0" marL="457200" rtl="0" algn="l">
              <a:spcBef>
                <a:spcPts val="0"/>
              </a:spcBef>
              <a:spcAft>
                <a:spcPts val="0"/>
              </a:spcAft>
              <a:buSzPts val="800"/>
              <a:buChar char="●"/>
            </a:pPr>
            <a:r>
              <a:rPr lang="en" sz="800"/>
              <a:t>Careful consideration required to determine if benefits outweigh the risks, including mitigating biases, and protecting privacy and security.</a:t>
            </a:r>
            <a:endParaRPr sz="800"/>
          </a:p>
          <a:p>
            <a:pPr indent="0" lvl="0" marL="0" rtl="0" algn="l">
              <a:spcBef>
                <a:spcPts val="0"/>
              </a:spcBef>
              <a:spcAft>
                <a:spcPts val="0"/>
              </a:spcAft>
              <a:buNone/>
            </a:pPr>
            <a:r>
              <a:t/>
            </a:r>
            <a:endParaRPr sz="800"/>
          </a:p>
          <a:p>
            <a:pPr indent="-279400" lvl="0" marL="457200" rtl="0" algn="l">
              <a:spcBef>
                <a:spcPts val="0"/>
              </a:spcBef>
              <a:spcAft>
                <a:spcPts val="0"/>
              </a:spcAft>
              <a:buSzPts val="800"/>
              <a:buChar char="●"/>
            </a:pPr>
            <a:r>
              <a:rPr lang="en" sz="800"/>
              <a:t>Responsible use is crucial, balancing benefits and risks, implementing mitigation measures, and fostering critical thinking alongside AI-based learning.</a:t>
            </a:r>
            <a:endParaRPr sz="800"/>
          </a:p>
        </p:txBody>
      </p:sp>
      <p:sp>
        <p:nvSpPr>
          <p:cNvPr id="149" name="Google Shape;149;p24"/>
          <p:cNvSpPr txBox="1"/>
          <p:nvPr>
            <p:ph idx="1" type="body"/>
          </p:nvPr>
        </p:nvSpPr>
        <p:spPr>
          <a:xfrm>
            <a:off x="6989400" y="1656375"/>
            <a:ext cx="2154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Student Information Management:</a:t>
            </a:r>
            <a:endParaRPr sz="900"/>
          </a:p>
          <a:p>
            <a:pPr indent="-279400" lvl="0" marL="457200" rtl="0" algn="l">
              <a:spcBef>
                <a:spcPts val="0"/>
              </a:spcBef>
              <a:spcAft>
                <a:spcPts val="0"/>
              </a:spcAft>
              <a:buSzPts val="800"/>
              <a:buChar char="●"/>
            </a:pPr>
            <a:r>
              <a:rPr lang="en" sz="800"/>
              <a:t>RPA and AI in student information management can offer personalized learning, simplified tasks, and early warning systems.</a:t>
            </a:r>
            <a:endParaRPr sz="800"/>
          </a:p>
          <a:p>
            <a:pPr indent="0" lvl="0" marL="0" rtl="0" algn="l">
              <a:spcBef>
                <a:spcPts val="0"/>
              </a:spcBef>
              <a:spcAft>
                <a:spcPts val="0"/>
              </a:spcAft>
              <a:buNone/>
            </a:pPr>
            <a:r>
              <a:t/>
            </a:r>
            <a:endParaRPr sz="800"/>
          </a:p>
          <a:p>
            <a:pPr indent="-279400" lvl="0" marL="457200" rtl="0" algn="l">
              <a:spcBef>
                <a:spcPts val="0"/>
              </a:spcBef>
              <a:spcAft>
                <a:spcPts val="0"/>
              </a:spcAft>
              <a:buSzPts val="800"/>
              <a:buChar char="●"/>
            </a:pPr>
            <a:r>
              <a:rPr lang="en" sz="800"/>
              <a:t>Risks include but may not be limited to, data accuracy, privacy </a:t>
            </a:r>
            <a:r>
              <a:rPr lang="en" sz="800"/>
              <a:t>concerns</a:t>
            </a:r>
            <a:r>
              <a:rPr lang="en" sz="800"/>
              <a:t>, and potential bias</a:t>
            </a:r>
            <a:endParaRPr sz="800"/>
          </a:p>
          <a:p>
            <a:pPr indent="0" lvl="0" marL="0" rtl="0" algn="l">
              <a:spcBef>
                <a:spcPts val="0"/>
              </a:spcBef>
              <a:spcAft>
                <a:spcPts val="0"/>
              </a:spcAft>
              <a:buNone/>
            </a:pPr>
            <a:r>
              <a:t/>
            </a:r>
            <a:endParaRPr sz="800"/>
          </a:p>
          <a:p>
            <a:pPr indent="-279400" lvl="0" marL="457200" rtl="0" algn="l">
              <a:spcBef>
                <a:spcPts val="0"/>
              </a:spcBef>
              <a:spcAft>
                <a:spcPts val="0"/>
              </a:spcAft>
              <a:buSzPts val="800"/>
              <a:buChar char="●"/>
            </a:pPr>
            <a:r>
              <a:rPr lang="en" sz="800"/>
              <a:t>Implementing RPA and AI in </a:t>
            </a:r>
            <a:r>
              <a:rPr lang="en" sz="800"/>
              <a:t>education</a:t>
            </a:r>
            <a:r>
              <a:rPr lang="en" sz="800"/>
              <a:t> may be </a:t>
            </a:r>
            <a:r>
              <a:rPr lang="en" sz="800"/>
              <a:t>worthwhile</a:t>
            </a:r>
            <a:r>
              <a:rPr lang="en" sz="800"/>
              <a:t> if risks are addressed and technology is used responsibly</a:t>
            </a:r>
            <a:endParaRPr sz="800"/>
          </a:p>
          <a:p>
            <a:pPr indent="0" lvl="0" marL="0" rtl="0" algn="l">
              <a:spcBef>
                <a:spcPts val="0"/>
              </a:spcBef>
              <a:spcAft>
                <a:spcPts val="0"/>
              </a:spcAft>
              <a:buNone/>
            </a:pPr>
            <a:r>
              <a:t/>
            </a:r>
            <a:endParaRPr sz="800"/>
          </a:p>
          <a:p>
            <a:pPr indent="-279400" lvl="0" marL="457200" rtl="0" algn="l">
              <a:spcBef>
                <a:spcPts val="0"/>
              </a:spcBef>
              <a:spcAft>
                <a:spcPts val="0"/>
              </a:spcAft>
              <a:buSzPts val="800"/>
              <a:buChar char="●"/>
            </a:pPr>
            <a:r>
              <a:rPr lang="en" sz="800"/>
              <a:t>Benefits outweigh risks if AI is designed to be inclusive, transparent, and protective</a:t>
            </a:r>
            <a:endParaRPr sz="800"/>
          </a:p>
        </p:txBody>
      </p:sp>
      <p:sp>
        <p:nvSpPr>
          <p:cNvPr id="150" name="Google Shape;15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56" name="Google Shape;156;p25"/>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Not many examples of RPA implementation in education for a variety of reasons</a:t>
            </a:r>
            <a:endParaRPr/>
          </a:p>
          <a:p>
            <a:pPr indent="-298450" lvl="1" marL="914400" rtl="0" algn="l">
              <a:lnSpc>
                <a:spcPct val="100000"/>
              </a:lnSpc>
              <a:spcBef>
                <a:spcPts val="0"/>
              </a:spcBef>
              <a:spcAft>
                <a:spcPts val="0"/>
              </a:spcAft>
              <a:buSzPts val="1100"/>
              <a:buChar char="○"/>
            </a:pPr>
            <a:r>
              <a:rPr lang="en"/>
              <a:t>Organizations are unsure what tasks to focus </a:t>
            </a:r>
            <a:r>
              <a:rPr lang="en"/>
              <a:t>th</a:t>
            </a:r>
            <a:r>
              <a:rPr lang="en"/>
              <a:t>eir efforts on</a:t>
            </a:r>
            <a:endParaRPr/>
          </a:p>
          <a:p>
            <a:pPr indent="0" lvl="0" marL="91440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Char char="●"/>
            </a:pPr>
            <a:r>
              <a:rPr lang="en"/>
              <a:t>Although, some RPA implementation has been attempted in the education sector with vastly positive results</a:t>
            </a:r>
            <a:endParaRPr/>
          </a:p>
          <a:p>
            <a:pPr indent="-298450" lvl="1" marL="914400" rtl="0" algn="l">
              <a:lnSpc>
                <a:spcPct val="100000"/>
              </a:lnSpc>
              <a:spcBef>
                <a:spcPts val="0"/>
              </a:spcBef>
              <a:spcAft>
                <a:spcPts val="0"/>
              </a:spcAft>
              <a:buSzPts val="1100"/>
              <a:buChar char="○"/>
            </a:pPr>
            <a:r>
              <a:rPr lang="en"/>
              <a:t>See Institute of Engineering and Technology Wiley examples on next slide</a:t>
            </a:r>
            <a:endParaRPr/>
          </a:p>
          <a:p>
            <a:pPr indent="0" lvl="0" marL="91440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Char char="●"/>
            </a:pPr>
            <a:r>
              <a:rPr lang="en"/>
              <a:t>Successful implementation shows substantial increase in operational efficiency</a:t>
            </a:r>
            <a:endParaRPr/>
          </a:p>
          <a:p>
            <a:pPr indent="0" lvl="0" marL="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Char char="●"/>
            </a:pPr>
            <a:r>
              <a:rPr lang="en"/>
              <a:t>While implementation results are positive, development timelines are long and costly</a:t>
            </a:r>
            <a:endParaRPr/>
          </a:p>
          <a:p>
            <a:pPr indent="-298450" lvl="1" marL="914400" rtl="0" algn="l">
              <a:lnSpc>
                <a:spcPct val="100000"/>
              </a:lnSpc>
              <a:spcBef>
                <a:spcPts val="0"/>
              </a:spcBef>
              <a:spcAft>
                <a:spcPts val="0"/>
              </a:spcAft>
              <a:buSzPts val="1100"/>
              <a:buChar char="○"/>
            </a:pPr>
            <a:r>
              <a:rPr lang="en"/>
              <a:t>Additional time needed for stabilization and training where necessary</a:t>
            </a:r>
            <a:endParaRPr/>
          </a:p>
          <a:p>
            <a:pPr indent="0" lvl="0" marL="457200" rtl="0" algn="l">
              <a:spcBef>
                <a:spcPts val="1200"/>
              </a:spcBef>
              <a:spcAft>
                <a:spcPts val="1200"/>
              </a:spcAft>
              <a:buNone/>
            </a:pPr>
            <a:r>
              <a:t/>
            </a:r>
            <a:endParaRPr/>
          </a:p>
        </p:txBody>
      </p:sp>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Prior RPA Implementation Examples &amp; Results</a:t>
            </a:r>
            <a:endParaRPr/>
          </a:p>
        </p:txBody>
      </p:sp>
      <p:pic>
        <p:nvPicPr>
          <p:cNvPr id="163" name="Google Shape;163;p26"/>
          <p:cNvPicPr preferRelativeResize="0"/>
          <p:nvPr/>
        </p:nvPicPr>
        <p:blipFill rotWithShape="1">
          <a:blip r:embed="rId3">
            <a:alphaModFix/>
          </a:blip>
          <a:srcRect b="0" l="4169" r="2755" t="0"/>
          <a:stretch/>
        </p:blipFill>
        <p:spPr>
          <a:xfrm>
            <a:off x="0" y="1283475"/>
            <a:ext cx="6138849" cy="1488400"/>
          </a:xfrm>
          <a:prstGeom prst="rect">
            <a:avLst/>
          </a:prstGeom>
          <a:noFill/>
          <a:ln>
            <a:noFill/>
          </a:ln>
        </p:spPr>
      </p:pic>
      <p:pic>
        <p:nvPicPr>
          <p:cNvPr id="164" name="Google Shape;164;p26"/>
          <p:cNvPicPr preferRelativeResize="0"/>
          <p:nvPr/>
        </p:nvPicPr>
        <p:blipFill rotWithShape="1">
          <a:blip r:embed="rId4">
            <a:alphaModFix/>
          </a:blip>
          <a:srcRect b="0" l="2299" r="2271" t="18956"/>
          <a:stretch/>
        </p:blipFill>
        <p:spPr>
          <a:xfrm>
            <a:off x="45725" y="3604450"/>
            <a:ext cx="6047400" cy="1030675"/>
          </a:xfrm>
          <a:prstGeom prst="rect">
            <a:avLst/>
          </a:prstGeom>
          <a:noFill/>
          <a:ln>
            <a:noFill/>
          </a:ln>
        </p:spPr>
      </p:pic>
      <p:sp>
        <p:nvSpPr>
          <p:cNvPr id="165" name="Google Shape;165;p26"/>
          <p:cNvSpPr txBox="1"/>
          <p:nvPr/>
        </p:nvSpPr>
        <p:spPr>
          <a:xfrm>
            <a:off x="6311400" y="1996950"/>
            <a:ext cx="2832600" cy="1708500"/>
          </a:xfrm>
          <a:prstGeom prst="rect">
            <a:avLst/>
          </a:prstGeom>
          <a:noFill/>
          <a:ln>
            <a:noFill/>
          </a:ln>
        </p:spPr>
        <p:txBody>
          <a:bodyPr anchorCtr="0" anchor="ctr" bIns="91425" lIns="91425" spcFirstLastPara="1" rIns="91425" wrap="square" tIns="91425">
            <a:noAutofit/>
          </a:bodyPr>
          <a:lstStyle/>
          <a:p>
            <a:pPr indent="-298450" lvl="0" marL="4572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Two successful implementation examples from the </a:t>
            </a:r>
            <a:r>
              <a:rPr lang="en" sz="1100">
                <a:solidFill>
                  <a:schemeClr val="dk2"/>
                </a:solidFill>
                <a:latin typeface="Roboto"/>
                <a:ea typeface="Roboto"/>
                <a:cs typeface="Roboto"/>
                <a:sym typeface="Roboto"/>
              </a:rPr>
              <a:t>researches</a:t>
            </a:r>
            <a:r>
              <a:rPr lang="en" sz="1100">
                <a:solidFill>
                  <a:schemeClr val="dk2"/>
                </a:solidFill>
                <a:latin typeface="Roboto"/>
                <a:ea typeface="Roboto"/>
                <a:cs typeface="Roboto"/>
                <a:sym typeface="Roboto"/>
              </a:rPr>
              <a:t> at IET Wiley</a:t>
            </a:r>
            <a:endParaRPr sz="1100">
              <a:solidFill>
                <a:schemeClr val="dk2"/>
              </a:solidFill>
              <a:latin typeface="Roboto"/>
              <a:ea typeface="Roboto"/>
              <a:cs typeface="Roboto"/>
              <a:sym typeface="Roboto"/>
            </a:endParaRPr>
          </a:p>
          <a:p>
            <a:pPr indent="0" lvl="0" marL="457200" rtl="0" algn="l">
              <a:spcBef>
                <a:spcPts val="0"/>
              </a:spcBef>
              <a:spcAft>
                <a:spcPts val="0"/>
              </a:spcAft>
              <a:buNone/>
            </a:pPr>
            <a:r>
              <a:t/>
            </a:r>
            <a:endParaRPr sz="1100">
              <a:solidFill>
                <a:schemeClr val="dk2"/>
              </a:solidFill>
              <a:latin typeface="Roboto"/>
              <a:ea typeface="Roboto"/>
              <a:cs typeface="Roboto"/>
              <a:sym typeface="Roboto"/>
            </a:endParaRPr>
          </a:p>
          <a:p>
            <a:pPr indent="-298450" lvl="0" marL="4572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See significant gains in operational efficiency</a:t>
            </a:r>
            <a:endParaRPr sz="1100">
              <a:solidFill>
                <a:schemeClr val="dk2"/>
              </a:solidFill>
              <a:latin typeface="Roboto"/>
              <a:ea typeface="Roboto"/>
              <a:cs typeface="Roboto"/>
              <a:sym typeface="Roboto"/>
            </a:endParaRPr>
          </a:p>
          <a:p>
            <a:pPr indent="0" lvl="0" marL="457200" rtl="0" algn="l">
              <a:spcBef>
                <a:spcPts val="0"/>
              </a:spcBef>
              <a:spcAft>
                <a:spcPts val="0"/>
              </a:spcAft>
              <a:buNone/>
            </a:pPr>
            <a:r>
              <a:t/>
            </a:r>
            <a:endParaRPr sz="1100">
              <a:solidFill>
                <a:schemeClr val="dk2"/>
              </a:solidFill>
              <a:latin typeface="Roboto"/>
              <a:ea typeface="Roboto"/>
              <a:cs typeface="Roboto"/>
              <a:sym typeface="Roboto"/>
            </a:endParaRPr>
          </a:p>
          <a:p>
            <a:pPr indent="-298450" lvl="0" marL="4572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While efficiency gains are high, so are development times</a:t>
            </a:r>
            <a:endParaRPr sz="1100">
              <a:solidFill>
                <a:schemeClr val="dk2"/>
              </a:solidFill>
              <a:latin typeface="Roboto"/>
              <a:ea typeface="Roboto"/>
              <a:cs typeface="Roboto"/>
              <a:sym typeface="Roboto"/>
            </a:endParaRPr>
          </a:p>
        </p:txBody>
      </p:sp>
      <p:sp>
        <p:nvSpPr>
          <p:cNvPr id="166" name="Google Shape;16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Cont.</a:t>
            </a:r>
            <a:endParaRPr/>
          </a:p>
        </p:txBody>
      </p:sp>
      <p:sp>
        <p:nvSpPr>
          <p:cNvPr id="172" name="Google Shape;172;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In slide 7-10, I discussed the potential benefits and risks of RPA and AI implementation in four common school systems</a:t>
            </a:r>
            <a:endParaRPr/>
          </a:p>
          <a:p>
            <a:pPr indent="0" lvl="0" marL="457200" rtl="0" algn="l">
              <a:spcBef>
                <a:spcPts val="0"/>
              </a:spcBef>
              <a:spcAft>
                <a:spcPts val="0"/>
              </a:spcAft>
              <a:buNone/>
            </a:pPr>
            <a:r>
              <a:t/>
            </a:r>
            <a:endParaRPr/>
          </a:p>
          <a:p>
            <a:pPr indent="-311150" lvl="0" marL="457200" rtl="0" algn="l">
              <a:spcBef>
                <a:spcPts val="1200"/>
              </a:spcBef>
              <a:spcAft>
                <a:spcPts val="0"/>
              </a:spcAft>
              <a:buSzPts val="1300"/>
              <a:buChar char="●"/>
            </a:pPr>
            <a:r>
              <a:rPr lang="en"/>
              <a:t>Using this theoretical information, I created a prompt for OpenAI’s GPT-3.5 model to </a:t>
            </a:r>
            <a:r>
              <a:rPr lang="en"/>
              <a:t>attempt</a:t>
            </a:r>
            <a:r>
              <a:rPr lang="en"/>
              <a:t> to write code for these four systems</a:t>
            </a:r>
            <a:endParaRPr/>
          </a:p>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The following slides is the result I received when explaining a school scheduling system, financial aid processing system, and a student information management system, all with RPA and AI implementation</a:t>
            </a:r>
            <a:endParaRPr/>
          </a:p>
          <a:p>
            <a:pPr indent="-298450" lvl="1" marL="914400" rtl="0" algn="l">
              <a:spcBef>
                <a:spcPts val="0"/>
              </a:spcBef>
              <a:spcAft>
                <a:spcPts val="0"/>
              </a:spcAft>
              <a:buSzPts val="1100"/>
              <a:buChar char="○"/>
            </a:pPr>
            <a:r>
              <a:rPr i="1" lang="en"/>
              <a:t>Note:</a:t>
            </a:r>
            <a:r>
              <a:rPr lang="en"/>
              <a:t> </a:t>
            </a:r>
            <a:r>
              <a:rPr lang="en"/>
              <a:t>The student learning experience was left out of this </a:t>
            </a:r>
            <a:r>
              <a:rPr lang="en"/>
              <a:t>exercise</a:t>
            </a:r>
            <a:r>
              <a:rPr lang="en"/>
              <a:t> due to the need for </a:t>
            </a:r>
            <a:r>
              <a:rPr lang="en"/>
              <a:t>personalization depending on the specific situation</a:t>
            </a:r>
            <a:r>
              <a:rPr lang="en"/>
              <a:t> </a:t>
            </a:r>
            <a:endParaRPr/>
          </a:p>
        </p:txBody>
      </p:sp>
      <p:sp>
        <p:nvSpPr>
          <p:cNvPr id="173" name="Google Shape;17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70000" lnSpcReduction="10000"/>
          </a:bodyPr>
          <a:lstStyle/>
          <a:p>
            <a:pPr indent="0" lvl="0" marL="0" rtl="0" algn="l">
              <a:spcBef>
                <a:spcPts val="0"/>
              </a:spcBef>
              <a:spcAft>
                <a:spcPts val="0"/>
              </a:spcAft>
              <a:buNone/>
            </a:pPr>
            <a:r>
              <a:rPr lang="en" sz="2800"/>
              <a:t>Theoretical </a:t>
            </a:r>
            <a:r>
              <a:rPr lang="en" sz="2800"/>
              <a:t>Scheduling System (With AI/RPA Implementation)</a:t>
            </a:r>
            <a:endParaRPr/>
          </a:p>
        </p:txBody>
      </p:sp>
      <p:pic>
        <p:nvPicPr>
          <p:cNvPr id="179" name="Google Shape;179;p28"/>
          <p:cNvPicPr preferRelativeResize="0"/>
          <p:nvPr/>
        </p:nvPicPr>
        <p:blipFill>
          <a:blip r:embed="rId3">
            <a:alphaModFix/>
          </a:blip>
          <a:stretch>
            <a:fillRect/>
          </a:stretch>
        </p:blipFill>
        <p:spPr>
          <a:xfrm>
            <a:off x="0" y="0"/>
            <a:ext cx="4138850" cy="4372150"/>
          </a:xfrm>
          <a:prstGeom prst="rect">
            <a:avLst/>
          </a:prstGeom>
          <a:noFill/>
          <a:ln>
            <a:noFill/>
          </a:ln>
        </p:spPr>
      </p:pic>
      <p:sp>
        <p:nvSpPr>
          <p:cNvPr id="180" name="Google Shape;180;p28"/>
          <p:cNvSpPr txBox="1"/>
          <p:nvPr/>
        </p:nvSpPr>
        <p:spPr>
          <a:xfrm>
            <a:off x="4144050" y="6050"/>
            <a:ext cx="4974300" cy="4366200"/>
          </a:xfrm>
          <a:prstGeom prst="rect">
            <a:avLst/>
          </a:prstGeom>
          <a:noFill/>
          <a:ln>
            <a:noFill/>
          </a:ln>
        </p:spPr>
        <p:txBody>
          <a:bodyPr anchorCtr="0" anchor="ctr" bIns="91425" lIns="91425" spcFirstLastPara="1" rIns="91425" wrap="square" tIns="91425">
            <a:noAutofit/>
          </a:bodyPr>
          <a:lstStyle/>
          <a:p>
            <a:pPr indent="-285750" lvl="0" marL="457200" rtl="0" algn="l">
              <a:lnSpc>
                <a:spcPct val="115000"/>
              </a:lnSpc>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The system includes three classes: Course, Student, and School</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85750" lvl="0" marL="457200" rtl="0" algn="l">
              <a:lnSpc>
                <a:spcPct val="115000"/>
              </a:lnSpc>
              <a:spcBef>
                <a:spcPts val="0"/>
              </a:spcBef>
              <a:spcAft>
                <a:spcPts val="0"/>
              </a:spcAft>
              <a:buClr>
                <a:schemeClr val="dk2"/>
              </a:buClr>
              <a:buSzPts val="900"/>
              <a:buChar char="●"/>
            </a:pPr>
            <a:r>
              <a:rPr lang="en" sz="900">
                <a:solidFill>
                  <a:schemeClr val="dk2"/>
                </a:solidFill>
                <a:latin typeface="Roboto"/>
                <a:ea typeface="Roboto"/>
                <a:cs typeface="Roboto"/>
                <a:sym typeface="Roboto"/>
              </a:rPr>
              <a:t>The Course class represents a course with its name, teacher, start time, and end time</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85750" lvl="0" marL="457200" rtl="0" algn="l">
              <a:lnSpc>
                <a:spcPct val="115000"/>
              </a:lnSpc>
              <a:spcBef>
                <a:spcPts val="0"/>
              </a:spcBef>
              <a:spcAft>
                <a:spcPts val="0"/>
              </a:spcAft>
              <a:buClr>
                <a:schemeClr val="dk2"/>
              </a:buClr>
              <a:buSzPts val="900"/>
              <a:buChar char="●"/>
            </a:pPr>
            <a:r>
              <a:rPr lang="en" sz="900">
                <a:solidFill>
                  <a:schemeClr val="dk2"/>
                </a:solidFill>
                <a:latin typeface="Roboto"/>
                <a:ea typeface="Roboto"/>
                <a:cs typeface="Roboto"/>
                <a:sym typeface="Roboto"/>
              </a:rPr>
              <a:t>The Student class represents a student with their name and courses they are enrolled in</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85750" lvl="0" marL="457200" rtl="0" algn="l">
              <a:lnSpc>
                <a:spcPct val="115000"/>
              </a:lnSpc>
              <a:spcBef>
                <a:spcPts val="0"/>
              </a:spcBef>
              <a:spcAft>
                <a:spcPts val="0"/>
              </a:spcAft>
              <a:buClr>
                <a:schemeClr val="dk2"/>
              </a:buClr>
              <a:buSzPts val="900"/>
              <a:buChar char="●"/>
            </a:pPr>
            <a:r>
              <a:rPr lang="en" sz="900">
                <a:solidFill>
                  <a:schemeClr val="dk2"/>
                </a:solidFill>
                <a:latin typeface="Roboto"/>
                <a:ea typeface="Roboto"/>
                <a:cs typeface="Roboto"/>
                <a:sym typeface="Roboto"/>
              </a:rPr>
              <a:t>The School class represents a school with a list of courses and students</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85750" lvl="0" marL="457200" rtl="0" algn="l">
              <a:lnSpc>
                <a:spcPct val="115000"/>
              </a:lnSpc>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The generate_schedule method in the Student class generates a schedule for a student based on the courses that are not already taken by the student</a:t>
            </a:r>
            <a:endParaRPr sz="900">
              <a:solidFill>
                <a:schemeClr val="dk2"/>
              </a:solidFill>
              <a:latin typeface="Roboto"/>
              <a:ea typeface="Roboto"/>
              <a:cs typeface="Roboto"/>
              <a:sym typeface="Roboto"/>
            </a:endParaRPr>
          </a:p>
          <a:p>
            <a:pPr indent="-285750" lvl="1" marL="914400" rtl="0" algn="l">
              <a:lnSpc>
                <a:spcPct val="115000"/>
              </a:lnSpc>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It generates all possible combinations of courses and checks for conflicts in the schedule. If a valid schedule is found, it is returned. If not, None is returned</a:t>
            </a:r>
            <a:endParaRPr sz="9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85750" lvl="0" marL="457200" rtl="0" algn="l">
              <a:lnSpc>
                <a:spcPct val="115000"/>
              </a:lnSpc>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The generate_schedules method in the School class generates schedules for all students using AI to predict optimal schedules for each student</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85750" lvl="0" marL="457200" rtl="0" algn="l">
              <a:lnSpc>
                <a:spcPct val="115000"/>
              </a:lnSpc>
              <a:spcBef>
                <a:spcPts val="0"/>
              </a:spcBef>
              <a:spcAft>
                <a:spcPts val="0"/>
              </a:spcAft>
              <a:buClr>
                <a:schemeClr val="dk2"/>
              </a:buClr>
              <a:buSzPts val="900"/>
              <a:buFont typeface="Roboto"/>
              <a:buChar char="●"/>
            </a:pPr>
            <a:r>
              <a:rPr lang="en" sz="900">
                <a:solidFill>
                  <a:schemeClr val="dk2"/>
                </a:solidFill>
                <a:latin typeface="Roboto"/>
                <a:ea typeface="Roboto"/>
                <a:cs typeface="Roboto"/>
                <a:sym typeface="Roboto"/>
              </a:rPr>
              <a:t>It creates a neural network model that takes in the courses each student is enrolled in as input and predicts the courses that they should take to maximize their schedule</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85750" lvl="0" marL="457200" rtl="0" algn="l">
              <a:lnSpc>
                <a:spcPct val="115000"/>
              </a:lnSpc>
              <a:spcBef>
                <a:spcPts val="0"/>
              </a:spcBef>
              <a:spcAft>
                <a:spcPts val="0"/>
              </a:spcAft>
              <a:buClr>
                <a:schemeClr val="dk2"/>
              </a:buClr>
              <a:buSzPts val="900"/>
              <a:buChar char="●"/>
            </a:pPr>
            <a:r>
              <a:rPr lang="en" sz="900">
                <a:solidFill>
                  <a:schemeClr val="dk2"/>
                </a:solidFill>
                <a:latin typeface="Roboto"/>
                <a:ea typeface="Roboto"/>
                <a:cs typeface="Roboto"/>
                <a:sym typeface="Roboto"/>
              </a:rPr>
              <a:t>RPA is used to schedule courses for each student, It creates a UiPathJobExecutor instance and starts a job for each course to be scheduled</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85750" lvl="0" marL="457200" rtl="0" algn="l">
              <a:lnSpc>
                <a:spcPct val="115000"/>
              </a:lnSpc>
              <a:spcBef>
                <a:spcPts val="0"/>
              </a:spcBef>
              <a:spcAft>
                <a:spcPts val="0"/>
              </a:spcAft>
              <a:buClr>
                <a:schemeClr val="dk2"/>
              </a:buClr>
              <a:buSzPts val="900"/>
              <a:buChar char="●"/>
            </a:pPr>
            <a:r>
              <a:rPr lang="en" sz="900">
                <a:solidFill>
                  <a:schemeClr val="dk2"/>
                </a:solidFill>
                <a:latin typeface="Roboto"/>
                <a:ea typeface="Roboto"/>
                <a:cs typeface="Roboto"/>
                <a:sym typeface="Roboto"/>
              </a:rPr>
              <a:t>The method returns a list of scheduled courses that are taken by at least one student</a:t>
            </a:r>
            <a:endParaRPr sz="900">
              <a:solidFill>
                <a:schemeClr val="dk2"/>
              </a:solidFill>
              <a:latin typeface="Roboto"/>
              <a:ea typeface="Roboto"/>
              <a:cs typeface="Roboto"/>
              <a:sym typeface="Roboto"/>
            </a:endParaRPr>
          </a:p>
          <a:p>
            <a:pPr indent="0" lvl="0" marL="0" rtl="0" algn="l">
              <a:spcBef>
                <a:spcPts val="0"/>
              </a:spcBef>
              <a:spcAft>
                <a:spcPts val="0"/>
              </a:spcAft>
              <a:buNone/>
            </a:pPr>
            <a:r>
              <a:t/>
            </a:r>
            <a:endParaRPr sz="900">
              <a:solidFill>
                <a:schemeClr val="dk2"/>
              </a:solidFill>
              <a:latin typeface="Roboto"/>
              <a:ea typeface="Roboto"/>
              <a:cs typeface="Roboto"/>
              <a:sym typeface="Roboto"/>
            </a:endParaRPr>
          </a:p>
        </p:txBody>
      </p:sp>
      <p:sp>
        <p:nvSpPr>
          <p:cNvPr id="181" name="Google Shape;181;p28"/>
          <p:cNvSpPr txBox="1"/>
          <p:nvPr/>
        </p:nvSpPr>
        <p:spPr>
          <a:xfrm>
            <a:off x="737800" y="-25950"/>
            <a:ext cx="3650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700">
                <a:solidFill>
                  <a:schemeClr val="lt1"/>
                </a:solidFill>
                <a:latin typeface="Times New Roman"/>
                <a:ea typeface="Times New Roman"/>
                <a:cs typeface="Times New Roman"/>
                <a:sym typeface="Times New Roman"/>
              </a:rPr>
              <a:t>Figure 5.1b: Theoretical Scheduling System Code (WITH AI/RPA IMPLEMENTATION)</a:t>
            </a:r>
            <a:endParaRPr b="1" i="1" sz="700">
              <a:solidFill>
                <a:schemeClr val="lt1"/>
              </a:solidFill>
              <a:latin typeface="Times New Roman"/>
              <a:ea typeface="Times New Roman"/>
              <a:cs typeface="Times New Roman"/>
              <a:sym typeface="Times New Roman"/>
            </a:endParaRPr>
          </a:p>
        </p:txBody>
      </p:sp>
      <p:sp>
        <p:nvSpPr>
          <p:cNvPr id="182" name="Google Shape;18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55000"/>
          </a:bodyPr>
          <a:lstStyle/>
          <a:p>
            <a:pPr indent="0" lvl="0" marL="0" rtl="0" algn="l">
              <a:spcBef>
                <a:spcPts val="0"/>
              </a:spcBef>
              <a:spcAft>
                <a:spcPts val="0"/>
              </a:spcAft>
              <a:buNone/>
            </a:pPr>
            <a:r>
              <a:rPr lang="en" sz="2800"/>
              <a:t>Theoretical Financial Aid Processing System (With AI/RPA Implementation)</a:t>
            </a:r>
            <a:endParaRPr/>
          </a:p>
        </p:txBody>
      </p:sp>
      <p:pic>
        <p:nvPicPr>
          <p:cNvPr id="188" name="Google Shape;188;p29"/>
          <p:cNvPicPr preferRelativeResize="0"/>
          <p:nvPr/>
        </p:nvPicPr>
        <p:blipFill>
          <a:blip r:embed="rId3">
            <a:alphaModFix/>
          </a:blip>
          <a:stretch>
            <a:fillRect/>
          </a:stretch>
        </p:blipFill>
        <p:spPr>
          <a:xfrm>
            <a:off x="77900" y="72700"/>
            <a:ext cx="4204378" cy="4216600"/>
          </a:xfrm>
          <a:prstGeom prst="rect">
            <a:avLst/>
          </a:prstGeom>
          <a:noFill/>
          <a:ln>
            <a:noFill/>
          </a:ln>
        </p:spPr>
      </p:pic>
      <p:sp>
        <p:nvSpPr>
          <p:cNvPr id="189" name="Google Shape;189;p29"/>
          <p:cNvSpPr txBox="1"/>
          <p:nvPr/>
        </p:nvSpPr>
        <p:spPr>
          <a:xfrm>
            <a:off x="4491950" y="187350"/>
            <a:ext cx="4418700" cy="3987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2"/>
              </a:buClr>
              <a:buSzPts val="1100"/>
              <a:buChar char="●"/>
            </a:pPr>
            <a:r>
              <a:rPr lang="en" sz="900">
                <a:solidFill>
                  <a:schemeClr val="dk2"/>
                </a:solidFill>
                <a:latin typeface="Roboto"/>
                <a:ea typeface="Roboto"/>
                <a:cs typeface="Roboto"/>
                <a:sym typeface="Roboto"/>
              </a:rPr>
              <a:t>This code is for a school financial aid processing system that uses AI and RPA to predict and award financial aid to students</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98450" lvl="0" marL="457200" rtl="0" algn="l">
              <a:lnSpc>
                <a:spcPct val="115000"/>
              </a:lnSpc>
              <a:spcBef>
                <a:spcPts val="0"/>
              </a:spcBef>
              <a:spcAft>
                <a:spcPts val="0"/>
              </a:spcAft>
              <a:buClr>
                <a:schemeClr val="dk2"/>
              </a:buClr>
              <a:buSzPts val="1100"/>
              <a:buChar char="●"/>
            </a:pPr>
            <a:r>
              <a:rPr lang="en" sz="900">
                <a:solidFill>
                  <a:schemeClr val="dk2"/>
                </a:solidFill>
                <a:latin typeface="Roboto"/>
                <a:ea typeface="Roboto"/>
                <a:cs typeface="Roboto"/>
                <a:sym typeface="Roboto"/>
              </a:rPr>
              <a:t>The Student class represents each student and their information, including income, GPA, and financial aid amount</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98450" lvl="0" marL="457200" rtl="0" algn="l">
              <a:lnSpc>
                <a:spcPct val="115000"/>
              </a:lnSpc>
              <a:spcBef>
                <a:spcPts val="0"/>
              </a:spcBef>
              <a:spcAft>
                <a:spcPts val="0"/>
              </a:spcAft>
              <a:buClr>
                <a:schemeClr val="dk2"/>
              </a:buClr>
              <a:buSzPts val="1100"/>
              <a:buChar char="●"/>
            </a:pPr>
            <a:r>
              <a:rPr lang="en" sz="900">
                <a:solidFill>
                  <a:schemeClr val="dk2"/>
                </a:solidFill>
                <a:latin typeface="Roboto"/>
                <a:ea typeface="Roboto"/>
                <a:cs typeface="Roboto"/>
                <a:sym typeface="Roboto"/>
              </a:rPr>
              <a:t>The FinancialAidProcessor class processes financial aid for students using income and GPA information provided</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98450" lvl="0" marL="457200" rtl="0" algn="l">
              <a:lnSpc>
                <a:spcPct val="115000"/>
              </a:lnSpc>
              <a:spcBef>
                <a:spcPts val="0"/>
              </a:spcBef>
              <a:spcAft>
                <a:spcPts val="0"/>
              </a:spcAft>
              <a:buClr>
                <a:schemeClr val="dk2"/>
              </a:buClr>
              <a:buSzPts val="1100"/>
              <a:buChar char="●"/>
            </a:pPr>
            <a:r>
              <a:rPr lang="en" sz="900">
                <a:solidFill>
                  <a:schemeClr val="dk2"/>
                </a:solidFill>
                <a:latin typeface="Roboto"/>
                <a:ea typeface="Roboto"/>
                <a:cs typeface="Roboto"/>
                <a:sym typeface="Roboto"/>
              </a:rPr>
              <a:t>Pandas library is used to collect and preprocess data for each student</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98450" lvl="0" marL="457200" rtl="0" algn="l">
              <a:lnSpc>
                <a:spcPct val="115000"/>
              </a:lnSpc>
              <a:spcBef>
                <a:spcPts val="0"/>
              </a:spcBef>
              <a:spcAft>
                <a:spcPts val="0"/>
              </a:spcAft>
              <a:buClr>
                <a:schemeClr val="dk2"/>
              </a:buClr>
              <a:buSzPts val="1100"/>
              <a:buChar char="●"/>
            </a:pPr>
            <a:r>
              <a:rPr lang="en" sz="900">
                <a:solidFill>
                  <a:schemeClr val="dk2"/>
                </a:solidFill>
                <a:latin typeface="Roboto"/>
                <a:ea typeface="Roboto"/>
                <a:cs typeface="Roboto"/>
                <a:sym typeface="Roboto"/>
              </a:rPr>
              <a:t>Linear Regression AI model is used to predict the financial aid amount for each student based on income and GPA</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98450" lvl="0" marL="457200" rtl="0" algn="l">
              <a:lnSpc>
                <a:spcPct val="115000"/>
              </a:lnSpc>
              <a:spcBef>
                <a:spcPts val="0"/>
              </a:spcBef>
              <a:spcAft>
                <a:spcPts val="0"/>
              </a:spcAft>
              <a:buClr>
                <a:schemeClr val="dk2"/>
              </a:buClr>
              <a:buSzPts val="1100"/>
              <a:buChar char="●"/>
            </a:pPr>
            <a:r>
              <a:rPr lang="en" sz="900">
                <a:solidFill>
                  <a:schemeClr val="dk2"/>
                </a:solidFill>
                <a:latin typeface="Roboto"/>
                <a:ea typeface="Roboto"/>
                <a:cs typeface="Roboto"/>
                <a:sym typeface="Roboto"/>
              </a:rPr>
              <a:t>RPA is used to update student records in the school's database with predicted financial aid information</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98450" lvl="0" marL="457200" rtl="0" algn="l">
              <a:lnSpc>
                <a:spcPct val="115000"/>
              </a:lnSpc>
              <a:spcBef>
                <a:spcPts val="0"/>
              </a:spcBef>
              <a:spcAft>
                <a:spcPts val="0"/>
              </a:spcAft>
              <a:buClr>
                <a:schemeClr val="dk2"/>
              </a:buClr>
              <a:buSzPts val="1100"/>
              <a:buChar char="●"/>
            </a:pPr>
            <a:r>
              <a:rPr lang="en" sz="900">
                <a:solidFill>
                  <a:schemeClr val="dk2"/>
                </a:solidFill>
                <a:latin typeface="Roboto"/>
                <a:ea typeface="Roboto"/>
                <a:cs typeface="Roboto"/>
                <a:sym typeface="Roboto"/>
              </a:rPr>
              <a:t>The code returns a list of all students with their updated financial aid information</a:t>
            </a:r>
            <a:endParaRPr sz="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298450" lvl="0" marL="457200" rtl="0" algn="l">
              <a:lnSpc>
                <a:spcPct val="115000"/>
              </a:lnSpc>
              <a:spcBef>
                <a:spcPts val="0"/>
              </a:spcBef>
              <a:spcAft>
                <a:spcPts val="0"/>
              </a:spcAft>
              <a:buClr>
                <a:schemeClr val="dk2"/>
              </a:buClr>
              <a:buSzPts val="1100"/>
              <a:buChar char="●"/>
            </a:pPr>
            <a:r>
              <a:rPr lang="en" sz="900">
                <a:solidFill>
                  <a:schemeClr val="dk2"/>
                </a:solidFill>
                <a:latin typeface="Roboto"/>
                <a:ea typeface="Roboto"/>
                <a:cs typeface="Roboto"/>
                <a:sym typeface="Roboto"/>
              </a:rPr>
              <a:t>Example usage of the code creates four student objects with their respective information and passes them to the FinancialAidProcessor class.</a:t>
            </a:r>
            <a:endParaRPr sz="900">
              <a:solidFill>
                <a:schemeClr val="dk2"/>
              </a:solidFill>
              <a:latin typeface="Roboto"/>
              <a:ea typeface="Roboto"/>
              <a:cs typeface="Roboto"/>
              <a:sym typeface="Roboto"/>
            </a:endParaRPr>
          </a:p>
          <a:p>
            <a:pPr indent="457200" lvl="0" marL="0" rtl="0" algn="l">
              <a:lnSpc>
                <a:spcPct val="115000"/>
              </a:lnSpc>
              <a:spcBef>
                <a:spcPts val="0"/>
              </a:spcBef>
              <a:spcAft>
                <a:spcPts val="0"/>
              </a:spcAft>
              <a:buNone/>
            </a:pPr>
            <a:r>
              <a:t/>
            </a:r>
            <a:endParaRPr sz="900">
              <a:solidFill>
                <a:schemeClr val="dk2"/>
              </a:solidFill>
              <a:latin typeface="Roboto"/>
              <a:ea typeface="Roboto"/>
              <a:cs typeface="Roboto"/>
              <a:sym typeface="Roboto"/>
            </a:endParaRPr>
          </a:p>
          <a:p>
            <a:pPr indent="0" lvl="0" marL="0" rtl="0" algn="l">
              <a:spcBef>
                <a:spcPts val="0"/>
              </a:spcBef>
              <a:spcAft>
                <a:spcPts val="0"/>
              </a:spcAft>
              <a:buNone/>
            </a:pPr>
            <a:r>
              <a:t/>
            </a:r>
            <a:endParaRPr sz="900">
              <a:solidFill>
                <a:schemeClr val="dk2"/>
              </a:solidFill>
              <a:latin typeface="Roboto"/>
              <a:ea typeface="Roboto"/>
              <a:cs typeface="Roboto"/>
              <a:sym typeface="Roboto"/>
            </a:endParaRPr>
          </a:p>
        </p:txBody>
      </p:sp>
      <p:sp>
        <p:nvSpPr>
          <p:cNvPr id="190" name="Google Shape;19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47500"/>
          </a:bodyPr>
          <a:lstStyle/>
          <a:p>
            <a:pPr indent="0" lvl="0" marL="0" rtl="0" algn="l">
              <a:spcBef>
                <a:spcPts val="0"/>
              </a:spcBef>
              <a:spcAft>
                <a:spcPts val="0"/>
              </a:spcAft>
              <a:buNone/>
            </a:pPr>
            <a:r>
              <a:rPr lang="en" sz="2800"/>
              <a:t>Theoretical Student Information Management System (With AI/RPA Implementation)</a:t>
            </a:r>
            <a:endParaRPr/>
          </a:p>
        </p:txBody>
      </p:sp>
      <p:pic>
        <p:nvPicPr>
          <p:cNvPr id="196" name="Google Shape;196;p30"/>
          <p:cNvPicPr preferRelativeResize="0"/>
          <p:nvPr/>
        </p:nvPicPr>
        <p:blipFill>
          <a:blip r:embed="rId3">
            <a:alphaModFix/>
          </a:blip>
          <a:stretch>
            <a:fillRect/>
          </a:stretch>
        </p:blipFill>
        <p:spPr>
          <a:xfrm>
            <a:off x="392125" y="67525"/>
            <a:ext cx="8359726" cy="4216600"/>
          </a:xfrm>
          <a:prstGeom prst="rect">
            <a:avLst/>
          </a:prstGeom>
          <a:noFill/>
          <a:ln>
            <a:noFill/>
          </a:ln>
        </p:spPr>
      </p:pic>
      <p:sp>
        <p:nvSpPr>
          <p:cNvPr id="197" name="Google Shape;197;p30"/>
          <p:cNvSpPr txBox="1"/>
          <p:nvPr/>
        </p:nvSpPr>
        <p:spPr>
          <a:xfrm>
            <a:off x="6963550" y="4019900"/>
            <a:ext cx="3489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Roboto"/>
                <a:ea typeface="Roboto"/>
                <a:cs typeface="Roboto"/>
                <a:sym typeface="Roboto"/>
              </a:rPr>
              <a:t>Code explanation on next slide..</a:t>
            </a:r>
            <a:endParaRPr sz="900">
              <a:solidFill>
                <a:schemeClr val="dk2"/>
              </a:solidFill>
              <a:latin typeface="Roboto"/>
              <a:ea typeface="Roboto"/>
              <a:cs typeface="Roboto"/>
              <a:sym typeface="Roboto"/>
            </a:endParaRPr>
          </a:p>
        </p:txBody>
      </p:sp>
      <p:sp>
        <p:nvSpPr>
          <p:cNvPr id="198" name="Google Shape;19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47500"/>
          </a:bodyPr>
          <a:lstStyle/>
          <a:p>
            <a:pPr indent="0" lvl="0" marL="0" rtl="0" algn="l">
              <a:spcBef>
                <a:spcPts val="0"/>
              </a:spcBef>
              <a:spcAft>
                <a:spcPts val="0"/>
              </a:spcAft>
              <a:buNone/>
            </a:pPr>
            <a:r>
              <a:rPr lang="en" sz="2800"/>
              <a:t>Theoretical Student Information Management System (With AI/RPA Implementation) Cont…</a:t>
            </a:r>
            <a:endParaRPr/>
          </a:p>
        </p:txBody>
      </p:sp>
      <p:sp>
        <p:nvSpPr>
          <p:cNvPr id="204" name="Google Shape;204;p31"/>
          <p:cNvSpPr txBox="1"/>
          <p:nvPr/>
        </p:nvSpPr>
        <p:spPr>
          <a:xfrm>
            <a:off x="54450" y="21000"/>
            <a:ext cx="9035100" cy="43671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1200"/>
              </a:spcBef>
              <a:spcAft>
                <a:spcPts val="0"/>
              </a:spcAft>
              <a:buSzPts val="1000"/>
              <a:buChar char="●"/>
            </a:pPr>
            <a:r>
              <a:rPr lang="en" sz="1000">
                <a:solidFill>
                  <a:schemeClr val="dk2"/>
                </a:solidFill>
                <a:latin typeface="Roboto"/>
                <a:ea typeface="Roboto"/>
                <a:cs typeface="Roboto"/>
                <a:sym typeface="Roboto"/>
              </a:rPr>
              <a:t>This theoretical student information management system manages student information including names, GPA, courses, and grades, and has several useful features such as:</a:t>
            </a:r>
            <a:endParaRPr sz="10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Early warning system for at-risk students</a:t>
            </a:r>
            <a:endParaRPr sz="10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Enrollment function</a:t>
            </a:r>
            <a:endParaRPr sz="10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Transcript retrieval function</a:t>
            </a:r>
            <a:endParaRPr sz="10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AI model</a:t>
            </a:r>
            <a:endParaRPr sz="1000">
              <a:solidFill>
                <a:schemeClr val="dk2"/>
              </a:solidFill>
              <a:latin typeface="Roboto"/>
              <a:ea typeface="Roboto"/>
              <a:cs typeface="Roboto"/>
              <a:sym typeface="Roboto"/>
            </a:endParaRPr>
          </a:p>
          <a:p>
            <a:pPr indent="0" lvl="0" marL="9144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lnSpc>
                <a:spcPct val="115000"/>
              </a:lnSpc>
              <a:spcBef>
                <a:spcPts val="0"/>
              </a:spcBef>
              <a:spcAft>
                <a:spcPts val="0"/>
              </a:spcAft>
              <a:buSzPts val="1000"/>
              <a:buChar char="●"/>
            </a:pPr>
            <a:r>
              <a:rPr lang="en" sz="1000">
                <a:solidFill>
                  <a:schemeClr val="dk2"/>
                </a:solidFill>
                <a:latin typeface="Roboto"/>
                <a:ea typeface="Roboto"/>
                <a:cs typeface="Roboto"/>
                <a:sym typeface="Roboto"/>
              </a:rPr>
              <a:t>The early warning system identifies at-risk students with a GPA below 2.0 and sends alerts to their counselor or advisor using the RPA library</a:t>
            </a:r>
            <a:endParaRPr sz="10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lnSpc>
                <a:spcPct val="115000"/>
              </a:lnSpc>
              <a:spcBef>
                <a:spcPts val="0"/>
              </a:spcBef>
              <a:spcAft>
                <a:spcPts val="0"/>
              </a:spcAft>
              <a:buSzPts val="1000"/>
              <a:buChar char="●"/>
            </a:pPr>
            <a:r>
              <a:rPr lang="en" sz="1000">
                <a:solidFill>
                  <a:schemeClr val="dk2"/>
                </a:solidFill>
                <a:latin typeface="Roboto"/>
                <a:ea typeface="Roboto"/>
                <a:cs typeface="Roboto"/>
                <a:sym typeface="Roboto"/>
              </a:rPr>
              <a:t>The enrollment function checks eligibility for a course based on GPA, adds it to the student's transcript, and updates their GPA. Confirmation emails are sent to students and counselor intervention emails are sent if the student is not eligible</a:t>
            </a:r>
            <a:endParaRPr sz="10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lnSpc>
                <a:spcPct val="115000"/>
              </a:lnSpc>
              <a:spcBef>
                <a:spcPts val="0"/>
              </a:spcBef>
              <a:spcAft>
                <a:spcPts val="0"/>
              </a:spcAft>
              <a:buSzPts val="1000"/>
              <a:buChar char="●"/>
            </a:pPr>
            <a:r>
              <a:rPr lang="en" sz="1000">
                <a:solidFill>
                  <a:schemeClr val="dk2"/>
                </a:solidFill>
                <a:latin typeface="Roboto"/>
                <a:ea typeface="Roboto"/>
                <a:cs typeface="Roboto"/>
                <a:sym typeface="Roboto"/>
              </a:rPr>
              <a:t>The transcript retrieval function retrieves a student's transcript, renames columns, and converts grades to letter grades</a:t>
            </a:r>
            <a:endParaRPr sz="10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lnSpc>
                <a:spcPct val="115000"/>
              </a:lnSpc>
              <a:spcBef>
                <a:spcPts val="0"/>
              </a:spcBef>
              <a:spcAft>
                <a:spcPts val="0"/>
              </a:spcAft>
              <a:buSzPts val="1000"/>
              <a:buChar char="●"/>
            </a:pPr>
            <a:r>
              <a:rPr lang="en" sz="1000">
                <a:solidFill>
                  <a:schemeClr val="dk2"/>
                </a:solidFill>
                <a:latin typeface="Roboto"/>
                <a:ea typeface="Roboto"/>
                <a:cs typeface="Roboto"/>
                <a:sym typeface="Roboto"/>
              </a:rPr>
              <a:t>The AI model is a sequential model with two dense layers, it predicts at-risk students based on GPA and subject grades, the model is trained using the training data, and its predictions are added to student data</a:t>
            </a:r>
            <a:endParaRPr sz="10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lnSpc>
                <a:spcPct val="115000"/>
              </a:lnSpc>
              <a:spcBef>
                <a:spcPts val="0"/>
              </a:spcBef>
              <a:spcAft>
                <a:spcPts val="0"/>
              </a:spcAft>
              <a:buSzPts val="1000"/>
              <a:buChar char="●"/>
            </a:pPr>
            <a:r>
              <a:rPr lang="en" sz="1000">
                <a:solidFill>
                  <a:schemeClr val="dk2"/>
                </a:solidFill>
                <a:latin typeface="Roboto"/>
                <a:ea typeface="Roboto"/>
                <a:cs typeface="Roboto"/>
                <a:sym typeface="Roboto"/>
              </a:rPr>
              <a:t>The predict_at_risk_students function sends alerts to counselors or advisors for each student predicted to be at risk of falling behind or dropping out based on AI predictions</a:t>
            </a:r>
            <a:endParaRPr sz="10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lnSpc>
                <a:spcPct val="115000"/>
              </a:lnSpc>
              <a:spcBef>
                <a:spcPts val="0"/>
              </a:spcBef>
              <a:spcAft>
                <a:spcPts val="0"/>
              </a:spcAft>
              <a:buSzPts val="1000"/>
              <a:buChar char="●"/>
            </a:pPr>
            <a:r>
              <a:rPr lang="en" sz="1000">
                <a:solidFill>
                  <a:schemeClr val="dk2"/>
                </a:solidFill>
                <a:latin typeface="Roboto"/>
                <a:ea typeface="Roboto"/>
                <a:cs typeface="Roboto"/>
                <a:sym typeface="Roboto"/>
              </a:rPr>
              <a:t>This system is designed to help students stay on track with their education and provide appropriate support to those at risk of falling behind or dropping out</a:t>
            </a:r>
            <a:endParaRPr sz="1000">
              <a:solidFill>
                <a:schemeClr val="dk2"/>
              </a:solidFill>
              <a:latin typeface="Roboto"/>
              <a:ea typeface="Roboto"/>
              <a:cs typeface="Roboto"/>
              <a:sym typeface="Roboto"/>
            </a:endParaRPr>
          </a:p>
          <a:p>
            <a:pPr indent="457200" lvl="0" marL="0" rtl="0" algn="l">
              <a:lnSpc>
                <a:spcPct val="115000"/>
              </a:lnSpc>
              <a:spcBef>
                <a:spcPts val="0"/>
              </a:spcBef>
              <a:spcAft>
                <a:spcPts val="0"/>
              </a:spcAft>
              <a:buNone/>
            </a:pPr>
            <a:r>
              <a:t/>
            </a:r>
            <a:endParaRPr sz="1100">
              <a:solidFill>
                <a:schemeClr val="dk2"/>
              </a:solidFill>
              <a:latin typeface="Roboto"/>
              <a:ea typeface="Roboto"/>
              <a:cs typeface="Roboto"/>
              <a:sym typeface="Roboto"/>
            </a:endParaRPr>
          </a:p>
        </p:txBody>
      </p:sp>
      <p:sp>
        <p:nvSpPr>
          <p:cNvPr id="205" name="Google Shape;20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generations, education has relied on traditional teaching methods as the standard. The lecture-style classroom, textbooks, and written exams have been entrenched in the educational landscape. While these methods have demonstrated their efficacy, they possess certain limitations</a:t>
            </a:r>
            <a:endParaRPr/>
          </a:p>
          <a:p>
            <a:pPr indent="-311150" lvl="0" marL="457200" rtl="0" algn="l">
              <a:spcBef>
                <a:spcPts val="0"/>
              </a:spcBef>
              <a:spcAft>
                <a:spcPts val="0"/>
              </a:spcAft>
              <a:buSzPts val="1300"/>
              <a:buChar char="●"/>
            </a:pPr>
            <a:r>
              <a:rPr lang="en"/>
              <a:t>Since the COVID-19 pandemic, students have become more </a:t>
            </a:r>
            <a:r>
              <a:rPr lang="en"/>
              <a:t>accustomed</a:t>
            </a:r>
            <a:r>
              <a:rPr lang="en"/>
              <a:t> to online learning, and now it is often seen as a regular part of student </a:t>
            </a:r>
            <a:r>
              <a:rPr lang="en"/>
              <a:t>education</a:t>
            </a:r>
            <a:endParaRPr/>
          </a:p>
          <a:p>
            <a:pPr indent="-311150" lvl="0" marL="457200" rtl="0" algn="l">
              <a:spcBef>
                <a:spcPts val="0"/>
              </a:spcBef>
              <a:spcAft>
                <a:spcPts val="0"/>
              </a:spcAft>
              <a:buSzPts val="1300"/>
              <a:buChar char="●"/>
            </a:pPr>
            <a:r>
              <a:rPr lang="en"/>
              <a:t>With this in mind, it opens the door to many new opportunities in the education sector, including implementing robotic process automation and artificial intelligence without overwhelming the teachers and students</a:t>
            </a:r>
            <a:endParaRPr/>
          </a:p>
          <a:p>
            <a:pPr indent="0" lvl="0" marL="457200" rtl="0" algn="l">
              <a:spcBef>
                <a:spcPts val="0"/>
              </a:spcBef>
              <a:spcAft>
                <a:spcPts val="0"/>
              </a:spcAft>
              <a:buNone/>
            </a:pPr>
            <a:r>
              <a:t/>
            </a:r>
            <a:endParaRPr sz="1100">
              <a:solidFill>
                <a:srgbClr val="000000"/>
              </a:solidFill>
            </a:endParaRPr>
          </a:p>
        </p:txBody>
      </p:sp>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idx="1" type="body"/>
          </p:nvPr>
        </p:nvSpPr>
        <p:spPr>
          <a:xfrm>
            <a:off x="4659800" y="42050"/>
            <a:ext cx="4166400" cy="5056800"/>
          </a:xfrm>
          <a:prstGeom prst="rect">
            <a:avLst/>
          </a:prstGeom>
        </p:spPr>
        <p:txBody>
          <a:bodyPr anchorCtr="0" anchor="ctr" bIns="91425" lIns="91425" spcFirstLastPara="1" rIns="91425" wrap="square" tIns="91425">
            <a:normAutofit lnSpcReduction="10000"/>
          </a:bodyPr>
          <a:lstStyle/>
          <a:p>
            <a:pPr indent="-285750" lvl="0" marL="457200" rtl="0" algn="l">
              <a:spcBef>
                <a:spcPts val="0"/>
              </a:spcBef>
              <a:spcAft>
                <a:spcPts val="0"/>
              </a:spcAft>
              <a:buSzPts val="900"/>
              <a:buChar char="●"/>
            </a:pPr>
            <a:r>
              <a:rPr lang="en" sz="900"/>
              <a:t>While the previously shown code does not currently produce any quantifiable output, it does create a general idea of the work necessary to create the proposed system</a:t>
            </a:r>
            <a:endParaRPr sz="900"/>
          </a:p>
          <a:p>
            <a:pPr indent="0" lvl="0" marL="0" rtl="0" algn="l">
              <a:spcBef>
                <a:spcPts val="0"/>
              </a:spcBef>
              <a:spcAft>
                <a:spcPts val="0"/>
              </a:spcAft>
              <a:buNone/>
            </a:pPr>
            <a:r>
              <a:t/>
            </a:r>
            <a:endParaRPr sz="900"/>
          </a:p>
          <a:p>
            <a:pPr indent="-285750" lvl="0" marL="457200" rtl="0" algn="l">
              <a:spcBef>
                <a:spcPts val="0"/>
              </a:spcBef>
              <a:spcAft>
                <a:spcPts val="0"/>
              </a:spcAft>
              <a:buSzPts val="900"/>
              <a:buChar char="●"/>
            </a:pPr>
            <a:r>
              <a:rPr lang="en" sz="900"/>
              <a:t>Since there is no use case where these systems will be implemented, I will be using successful implementation timelines from researchers at The Institute of Engineering and Technology (IET) Wiley as a general reference</a:t>
            </a:r>
            <a:endParaRPr sz="900"/>
          </a:p>
          <a:p>
            <a:pPr indent="0" lvl="0" marL="0" rtl="0" algn="l">
              <a:spcBef>
                <a:spcPts val="0"/>
              </a:spcBef>
              <a:spcAft>
                <a:spcPts val="0"/>
              </a:spcAft>
              <a:buNone/>
            </a:pPr>
            <a:r>
              <a:t/>
            </a:r>
            <a:endParaRPr sz="900"/>
          </a:p>
          <a:p>
            <a:pPr indent="-285750" lvl="0" marL="457200" rtl="0" algn="l">
              <a:spcBef>
                <a:spcPts val="0"/>
              </a:spcBef>
              <a:spcAft>
                <a:spcPts val="0"/>
              </a:spcAft>
              <a:buSzPts val="900"/>
              <a:buChar char="●"/>
            </a:pPr>
            <a:r>
              <a:rPr lang="en" sz="900"/>
              <a:t>Eleven different implementation </a:t>
            </a:r>
            <a:r>
              <a:rPr lang="en" sz="900"/>
              <a:t>exercises</a:t>
            </a:r>
            <a:r>
              <a:rPr lang="en" sz="900"/>
              <a:t> were completed by researchers at IET Wiley (2 shown in slide 14), with development timelines ranging from 30 to 100 hours depending on the task</a:t>
            </a:r>
            <a:endParaRPr sz="900"/>
          </a:p>
          <a:p>
            <a:pPr indent="-285750" lvl="1" marL="914400" rtl="0" algn="l">
              <a:spcBef>
                <a:spcPts val="0"/>
              </a:spcBef>
              <a:spcAft>
                <a:spcPts val="0"/>
              </a:spcAft>
              <a:buSzPts val="900"/>
              <a:buChar char="○"/>
            </a:pPr>
            <a:r>
              <a:rPr lang="en" sz="900"/>
              <a:t>Using this information, I will estimate an average development and testing timeline of 74 hours for my proposed systems</a:t>
            </a:r>
            <a:endParaRPr sz="900"/>
          </a:p>
          <a:p>
            <a:pPr indent="0" lvl="0" marL="0" rtl="0" algn="l">
              <a:spcBef>
                <a:spcPts val="0"/>
              </a:spcBef>
              <a:spcAft>
                <a:spcPts val="0"/>
              </a:spcAft>
              <a:buNone/>
            </a:pPr>
            <a:r>
              <a:t/>
            </a:r>
            <a:endParaRPr sz="900"/>
          </a:p>
          <a:p>
            <a:pPr indent="-285750" lvl="0" marL="457200" rtl="0" algn="l">
              <a:spcBef>
                <a:spcPts val="0"/>
              </a:spcBef>
              <a:spcAft>
                <a:spcPts val="0"/>
              </a:spcAft>
              <a:buSzPts val="900"/>
              <a:buChar char="●"/>
            </a:pPr>
            <a:r>
              <a:rPr lang="en" sz="900"/>
              <a:t>Using the same eleven tests, I can estimate a timeline for testing and stabilization of my proposed systems of around 5 weeks</a:t>
            </a:r>
            <a:endParaRPr sz="900"/>
          </a:p>
          <a:p>
            <a:pPr indent="0" lvl="0" marL="0" rtl="0" algn="l">
              <a:spcBef>
                <a:spcPts val="0"/>
              </a:spcBef>
              <a:spcAft>
                <a:spcPts val="0"/>
              </a:spcAft>
              <a:buNone/>
            </a:pPr>
            <a:r>
              <a:t/>
            </a:r>
            <a:endParaRPr sz="900"/>
          </a:p>
          <a:p>
            <a:pPr indent="-285750" lvl="0" marL="457200" rtl="0" algn="l">
              <a:spcBef>
                <a:spcPts val="0"/>
              </a:spcBef>
              <a:spcAft>
                <a:spcPts val="0"/>
              </a:spcAft>
              <a:buSzPts val="900"/>
              <a:buChar char="●"/>
            </a:pPr>
            <a:r>
              <a:rPr lang="en" sz="900"/>
              <a:t>To estimate increases in operational efficiency, I will once again find an average from the known increases in operational efficiency found by researchers at IET Wiley</a:t>
            </a:r>
            <a:endParaRPr sz="900"/>
          </a:p>
          <a:p>
            <a:pPr indent="-285750" lvl="1" marL="914400" rtl="0" algn="l">
              <a:spcBef>
                <a:spcPts val="0"/>
              </a:spcBef>
              <a:spcAft>
                <a:spcPts val="0"/>
              </a:spcAft>
              <a:buSzPts val="900"/>
              <a:buChar char="○"/>
            </a:pPr>
            <a:r>
              <a:rPr lang="en" sz="900"/>
              <a:t>Using this information, I will estimate an average increase of around 134 hours per month for my proposed systems</a:t>
            </a:r>
            <a:endParaRPr sz="900"/>
          </a:p>
          <a:p>
            <a:pPr indent="0" lvl="0" marL="0" rtl="0" algn="l">
              <a:spcBef>
                <a:spcPts val="0"/>
              </a:spcBef>
              <a:spcAft>
                <a:spcPts val="0"/>
              </a:spcAft>
              <a:buNone/>
            </a:pPr>
            <a:r>
              <a:t/>
            </a:r>
            <a:endParaRPr sz="900"/>
          </a:p>
          <a:p>
            <a:pPr indent="-285750" lvl="0" marL="457200" rtl="0" algn="l">
              <a:spcBef>
                <a:spcPts val="0"/>
              </a:spcBef>
              <a:spcAft>
                <a:spcPts val="0"/>
              </a:spcAft>
              <a:buSzPts val="900"/>
              <a:buChar char="●"/>
            </a:pPr>
            <a:r>
              <a:rPr lang="en" sz="900"/>
              <a:t>Because </a:t>
            </a:r>
            <a:r>
              <a:rPr lang="en" sz="900"/>
              <a:t>these</a:t>
            </a:r>
            <a:r>
              <a:rPr lang="en" sz="900"/>
              <a:t> systems are all so different, I can not 100% rely on these estimates, but it does create a general idea of development timelines, testing timelines, and potential </a:t>
            </a:r>
            <a:r>
              <a:rPr lang="en" sz="900"/>
              <a:t>increases</a:t>
            </a:r>
            <a:r>
              <a:rPr lang="en" sz="900"/>
              <a:t> in operational efficiency</a:t>
            </a:r>
            <a:endParaRPr sz="900"/>
          </a:p>
          <a:p>
            <a:pPr indent="0" lvl="0" marL="0" rtl="0" algn="l">
              <a:spcBef>
                <a:spcPts val="0"/>
              </a:spcBef>
              <a:spcAft>
                <a:spcPts val="0"/>
              </a:spcAft>
              <a:buNone/>
            </a:pPr>
            <a:r>
              <a:t/>
            </a:r>
            <a:endParaRPr sz="900"/>
          </a:p>
          <a:p>
            <a:pPr indent="-285750" lvl="0" marL="457200" rtl="0" algn="l">
              <a:spcBef>
                <a:spcPts val="0"/>
              </a:spcBef>
              <a:spcAft>
                <a:spcPts val="0"/>
              </a:spcAft>
              <a:buSzPts val="900"/>
              <a:buChar char="●"/>
            </a:pPr>
            <a:r>
              <a:rPr lang="en" sz="900"/>
              <a:t>On the next slide I will cover the final important piece to be considered before </a:t>
            </a:r>
            <a:r>
              <a:rPr lang="en" sz="900"/>
              <a:t>implementation</a:t>
            </a:r>
            <a:r>
              <a:rPr lang="en" sz="900"/>
              <a:t>, ethical considerations</a:t>
            </a:r>
            <a:endParaRPr sz="900"/>
          </a:p>
        </p:txBody>
      </p:sp>
      <p:sp>
        <p:nvSpPr>
          <p:cNvPr id="211" name="Google Shape;211;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rPr lang="en"/>
              <a:t>Recap</a:t>
            </a:r>
            <a:endParaRPr/>
          </a:p>
        </p:txBody>
      </p:sp>
      <p:sp>
        <p:nvSpPr>
          <p:cNvPr id="212" name="Google Shape;21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Ethical Considerations</a:t>
            </a:r>
            <a:endParaRPr/>
          </a:p>
        </p:txBody>
      </p:sp>
      <p:sp>
        <p:nvSpPr>
          <p:cNvPr id="218" name="Google Shape;218;p33"/>
          <p:cNvSpPr txBox="1"/>
          <p:nvPr>
            <p:ph idx="4294967295" type="body"/>
          </p:nvPr>
        </p:nvSpPr>
        <p:spPr>
          <a:xfrm>
            <a:off x="682350" y="1754975"/>
            <a:ext cx="2442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Privacy</a:t>
            </a:r>
            <a:r>
              <a:rPr b="1" lang="en" sz="1000" u="sng"/>
              <a:t>:</a:t>
            </a:r>
            <a:endParaRPr b="1" sz="1000" u="sng"/>
          </a:p>
          <a:p>
            <a:pPr indent="-285750" lvl="0" marL="457200" rtl="0" algn="l">
              <a:lnSpc>
                <a:spcPct val="100000"/>
              </a:lnSpc>
              <a:spcBef>
                <a:spcPts val="0"/>
              </a:spcBef>
              <a:spcAft>
                <a:spcPts val="0"/>
              </a:spcAft>
              <a:buSzPts val="900"/>
              <a:buChar char="●"/>
            </a:pPr>
            <a:r>
              <a:rPr lang="en" sz="900"/>
              <a:t>Privacy is a potential ethical issue with proposed education technologies</a:t>
            </a:r>
            <a:endParaRPr sz="900"/>
          </a:p>
          <a:p>
            <a:pPr indent="0" lvl="0" marL="457200" rtl="0" algn="l">
              <a:lnSpc>
                <a:spcPct val="100000"/>
              </a:lnSpc>
              <a:spcBef>
                <a:spcPts val="0"/>
              </a:spcBef>
              <a:spcAft>
                <a:spcPts val="0"/>
              </a:spcAft>
              <a:buNone/>
            </a:pPr>
            <a:r>
              <a:t/>
            </a:r>
            <a:endParaRPr sz="900"/>
          </a:p>
          <a:p>
            <a:pPr indent="-285750" lvl="0" marL="457200" rtl="0" algn="l">
              <a:lnSpc>
                <a:spcPct val="100000"/>
              </a:lnSpc>
              <a:spcBef>
                <a:spcPts val="0"/>
              </a:spcBef>
              <a:spcAft>
                <a:spcPts val="0"/>
              </a:spcAft>
              <a:buSzPts val="900"/>
              <a:buChar char="●"/>
            </a:pPr>
            <a:r>
              <a:rPr lang="en" sz="900"/>
              <a:t>Proposed tech has the ability to not only gather but also analyze large amounts of sensitive information</a:t>
            </a:r>
            <a:endParaRPr sz="900"/>
          </a:p>
          <a:p>
            <a:pPr indent="0" lvl="0" marL="457200" rtl="0" algn="l">
              <a:lnSpc>
                <a:spcPct val="100000"/>
              </a:lnSpc>
              <a:spcBef>
                <a:spcPts val="0"/>
              </a:spcBef>
              <a:spcAft>
                <a:spcPts val="0"/>
              </a:spcAft>
              <a:buNone/>
            </a:pPr>
            <a:r>
              <a:t/>
            </a:r>
            <a:endParaRPr sz="900"/>
          </a:p>
          <a:p>
            <a:pPr indent="-285750" lvl="0" marL="457200" rtl="0" algn="l">
              <a:lnSpc>
                <a:spcPct val="100000"/>
              </a:lnSpc>
              <a:spcBef>
                <a:spcPts val="0"/>
              </a:spcBef>
              <a:spcAft>
                <a:spcPts val="0"/>
              </a:spcAft>
              <a:buSzPts val="900"/>
              <a:buChar char="●"/>
            </a:pPr>
            <a:r>
              <a:rPr lang="en" sz="900"/>
              <a:t>Information could potentially be used in an inappropriate manner or create new vulnerabilities in unforeseen cyber attacks</a:t>
            </a:r>
            <a:endParaRPr sz="900"/>
          </a:p>
          <a:p>
            <a:pPr indent="0" lvl="0" marL="457200" rtl="0" algn="l">
              <a:lnSpc>
                <a:spcPct val="100000"/>
              </a:lnSpc>
              <a:spcBef>
                <a:spcPts val="0"/>
              </a:spcBef>
              <a:spcAft>
                <a:spcPts val="0"/>
              </a:spcAft>
              <a:buNone/>
            </a:pPr>
            <a:r>
              <a:t/>
            </a:r>
            <a:endParaRPr sz="900"/>
          </a:p>
          <a:p>
            <a:pPr indent="-285750" lvl="0" marL="457200" rtl="0" algn="l">
              <a:lnSpc>
                <a:spcPct val="100000"/>
              </a:lnSpc>
              <a:spcBef>
                <a:spcPts val="0"/>
              </a:spcBef>
              <a:spcAft>
                <a:spcPts val="0"/>
              </a:spcAft>
              <a:buSzPts val="900"/>
              <a:buChar char="●"/>
            </a:pPr>
            <a:r>
              <a:rPr lang="en" sz="900"/>
              <a:t>Careful consideration is needed from education executives and policymakers</a:t>
            </a:r>
            <a:endParaRPr sz="900"/>
          </a:p>
          <a:p>
            <a:pPr indent="0" lvl="0" marL="457200" rtl="0" algn="l">
              <a:lnSpc>
                <a:spcPct val="100000"/>
              </a:lnSpc>
              <a:spcBef>
                <a:spcPts val="0"/>
              </a:spcBef>
              <a:spcAft>
                <a:spcPts val="0"/>
              </a:spcAft>
              <a:buNone/>
            </a:pPr>
            <a:r>
              <a:t/>
            </a:r>
            <a:endParaRPr sz="900"/>
          </a:p>
          <a:p>
            <a:pPr indent="-285750" lvl="0" marL="457200" rtl="0" algn="l">
              <a:lnSpc>
                <a:spcPct val="100000"/>
              </a:lnSpc>
              <a:spcBef>
                <a:spcPts val="0"/>
              </a:spcBef>
              <a:spcAft>
                <a:spcPts val="0"/>
              </a:spcAft>
              <a:buSzPts val="900"/>
              <a:buChar char="●"/>
            </a:pPr>
            <a:r>
              <a:rPr lang="en" sz="900"/>
              <a:t>Proper guidelines are necessary for data privacy and security</a:t>
            </a:r>
            <a:endParaRPr sz="900"/>
          </a:p>
          <a:p>
            <a:pPr indent="0" lvl="0" marL="0" rtl="0" algn="l">
              <a:spcBef>
                <a:spcPts val="0"/>
              </a:spcBef>
              <a:spcAft>
                <a:spcPts val="0"/>
              </a:spcAft>
              <a:buNone/>
            </a:pPr>
            <a:r>
              <a:t/>
            </a:r>
            <a:endParaRPr sz="800"/>
          </a:p>
          <a:p>
            <a:pPr indent="0" lvl="0" marL="0" rtl="0" algn="l">
              <a:spcBef>
                <a:spcPts val="1200"/>
              </a:spcBef>
              <a:spcAft>
                <a:spcPts val="1200"/>
              </a:spcAft>
              <a:buNone/>
            </a:pPr>
            <a:r>
              <a:t/>
            </a:r>
            <a:endParaRPr b="1" sz="800" u="sng"/>
          </a:p>
        </p:txBody>
      </p:sp>
      <p:sp>
        <p:nvSpPr>
          <p:cNvPr id="219" name="Google Shape;219;p33"/>
          <p:cNvSpPr txBox="1"/>
          <p:nvPr>
            <p:ph idx="4294967295" type="body"/>
          </p:nvPr>
        </p:nvSpPr>
        <p:spPr>
          <a:xfrm>
            <a:off x="3350725" y="1754975"/>
            <a:ext cx="2442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Bias</a:t>
            </a:r>
            <a:r>
              <a:rPr b="1" lang="en" sz="1000" u="sng"/>
              <a:t>:</a:t>
            </a:r>
            <a:endParaRPr b="1" sz="1000" u="sng"/>
          </a:p>
          <a:p>
            <a:pPr indent="-285750" lvl="0" marL="457200" rtl="0" algn="l">
              <a:spcBef>
                <a:spcPts val="0"/>
              </a:spcBef>
              <a:spcAft>
                <a:spcPts val="0"/>
              </a:spcAft>
              <a:buSzPts val="900"/>
              <a:buChar char="●"/>
            </a:pPr>
            <a:r>
              <a:rPr lang="en" sz="900"/>
              <a:t>Technologies can only be as unbiased as the data they are originally trained on</a:t>
            </a:r>
            <a:endParaRPr sz="900"/>
          </a:p>
          <a:p>
            <a:pPr indent="0" lvl="0" marL="457200" rtl="0" algn="l">
              <a:spcBef>
                <a:spcPts val="0"/>
              </a:spcBef>
              <a:spcAft>
                <a:spcPts val="0"/>
              </a:spcAft>
              <a:buNone/>
            </a:pPr>
            <a:r>
              <a:t/>
            </a:r>
            <a:endParaRPr sz="900"/>
          </a:p>
          <a:p>
            <a:pPr indent="-285750" lvl="0" marL="457200" rtl="0" algn="l">
              <a:spcBef>
                <a:spcPts val="0"/>
              </a:spcBef>
              <a:spcAft>
                <a:spcPts val="0"/>
              </a:spcAft>
              <a:buSzPts val="900"/>
              <a:buChar char="●"/>
            </a:pPr>
            <a:r>
              <a:rPr lang="en" sz="900"/>
              <a:t>Data could reflect societal biases which would lead to AI technologies replicating said bias</a:t>
            </a:r>
            <a:endParaRPr sz="900"/>
          </a:p>
          <a:p>
            <a:pPr indent="0" lvl="0" marL="457200" rtl="0" algn="l">
              <a:spcBef>
                <a:spcPts val="0"/>
              </a:spcBef>
              <a:spcAft>
                <a:spcPts val="0"/>
              </a:spcAft>
              <a:buNone/>
            </a:pPr>
            <a:r>
              <a:t/>
            </a:r>
            <a:endParaRPr sz="900"/>
          </a:p>
          <a:p>
            <a:pPr indent="-285750" lvl="0" marL="457200" rtl="0" algn="l">
              <a:spcBef>
                <a:spcPts val="0"/>
              </a:spcBef>
              <a:spcAft>
                <a:spcPts val="0"/>
              </a:spcAft>
              <a:buSzPts val="900"/>
              <a:buChar char="●"/>
            </a:pPr>
            <a:r>
              <a:rPr lang="en" sz="900"/>
              <a:t>Could lead to issues in areas like college admissions or student assessment</a:t>
            </a:r>
            <a:endParaRPr sz="900"/>
          </a:p>
          <a:p>
            <a:pPr indent="0" lvl="0" marL="457200" rtl="0" algn="l">
              <a:spcBef>
                <a:spcPts val="0"/>
              </a:spcBef>
              <a:spcAft>
                <a:spcPts val="0"/>
              </a:spcAft>
              <a:buNone/>
            </a:pPr>
            <a:r>
              <a:t/>
            </a:r>
            <a:endParaRPr sz="900"/>
          </a:p>
          <a:p>
            <a:pPr indent="-285750" lvl="0" marL="457200" rtl="0" algn="l">
              <a:spcBef>
                <a:spcPts val="0"/>
              </a:spcBef>
              <a:spcAft>
                <a:spcPts val="0"/>
              </a:spcAft>
              <a:buSzPts val="900"/>
              <a:buChar char="●"/>
            </a:pPr>
            <a:r>
              <a:rPr lang="en" sz="900"/>
              <a:t>Retraining of RPA and AI algorithms necessary to minimize bias</a:t>
            </a:r>
            <a:endParaRPr sz="900"/>
          </a:p>
          <a:p>
            <a:pPr indent="0" lvl="0" marL="0" rtl="0" algn="l">
              <a:lnSpc>
                <a:spcPct val="100000"/>
              </a:lnSpc>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1200"/>
              </a:spcBef>
              <a:spcAft>
                <a:spcPts val="1200"/>
              </a:spcAft>
              <a:buNone/>
            </a:pPr>
            <a:r>
              <a:t/>
            </a:r>
            <a:endParaRPr b="1" sz="800" u="sng"/>
          </a:p>
        </p:txBody>
      </p:sp>
      <p:sp>
        <p:nvSpPr>
          <p:cNvPr id="220" name="Google Shape;220;p33"/>
          <p:cNvSpPr txBox="1"/>
          <p:nvPr>
            <p:ph idx="4294967295" type="body"/>
          </p:nvPr>
        </p:nvSpPr>
        <p:spPr>
          <a:xfrm>
            <a:off x="6019100" y="1781875"/>
            <a:ext cx="2442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Job Displacement</a:t>
            </a:r>
            <a:r>
              <a:rPr b="1" lang="en" sz="1000" u="sng"/>
              <a:t>:</a:t>
            </a:r>
            <a:endParaRPr b="1" sz="1000" u="sng"/>
          </a:p>
          <a:p>
            <a:pPr indent="-285750" lvl="0" marL="457200" rtl="0" algn="l">
              <a:spcBef>
                <a:spcPts val="0"/>
              </a:spcBef>
              <a:spcAft>
                <a:spcPts val="0"/>
              </a:spcAft>
              <a:buSzPts val="900"/>
              <a:buChar char="●"/>
            </a:pPr>
            <a:r>
              <a:rPr lang="en" sz="900"/>
              <a:t>While true that RPA and AI technologies can massively improve efficiency in administrative tasks</a:t>
            </a:r>
            <a:endParaRPr sz="900"/>
          </a:p>
          <a:p>
            <a:pPr indent="0" lvl="0" marL="457200" rtl="0" algn="l">
              <a:spcBef>
                <a:spcPts val="0"/>
              </a:spcBef>
              <a:spcAft>
                <a:spcPts val="0"/>
              </a:spcAft>
              <a:buNone/>
            </a:pPr>
            <a:r>
              <a:t/>
            </a:r>
            <a:endParaRPr sz="900"/>
          </a:p>
          <a:p>
            <a:pPr indent="-285750" lvl="0" marL="457200" rtl="0" algn="l">
              <a:spcBef>
                <a:spcPts val="0"/>
              </a:spcBef>
              <a:spcAft>
                <a:spcPts val="0"/>
              </a:spcAft>
              <a:buSzPts val="900"/>
              <a:buChar char="●"/>
            </a:pPr>
            <a:r>
              <a:rPr lang="en" sz="900"/>
              <a:t>RPA and AI technologies also have the ability to replace jobs from humans that worked said position prior to implementation</a:t>
            </a:r>
            <a:endParaRPr sz="900"/>
          </a:p>
          <a:p>
            <a:pPr indent="0" lvl="0" marL="457200" rtl="0" algn="l">
              <a:spcBef>
                <a:spcPts val="0"/>
              </a:spcBef>
              <a:spcAft>
                <a:spcPts val="0"/>
              </a:spcAft>
              <a:buNone/>
            </a:pPr>
            <a:r>
              <a:t/>
            </a:r>
            <a:endParaRPr sz="900"/>
          </a:p>
          <a:p>
            <a:pPr indent="-285750" lvl="0" marL="457200" rtl="0" algn="l">
              <a:spcBef>
                <a:spcPts val="0"/>
              </a:spcBef>
              <a:spcAft>
                <a:spcPts val="0"/>
              </a:spcAft>
              <a:buSzPts val="900"/>
              <a:buChar char="●"/>
            </a:pPr>
            <a:r>
              <a:rPr lang="en" sz="900"/>
              <a:t>These are vital implications to consider when implementing these technologies into the education workforce</a:t>
            </a:r>
            <a:endParaRPr sz="900"/>
          </a:p>
          <a:p>
            <a:pPr indent="0" lvl="0" marL="457200" rtl="0" algn="l">
              <a:spcBef>
                <a:spcPts val="0"/>
              </a:spcBef>
              <a:spcAft>
                <a:spcPts val="0"/>
              </a:spcAft>
              <a:buNone/>
            </a:pPr>
            <a:r>
              <a:t/>
            </a:r>
            <a:endParaRPr sz="900"/>
          </a:p>
          <a:p>
            <a:pPr indent="-285750" lvl="0" marL="457200" rtl="0" algn="l">
              <a:spcBef>
                <a:spcPts val="0"/>
              </a:spcBef>
              <a:spcAft>
                <a:spcPts val="0"/>
              </a:spcAft>
              <a:buSzPts val="900"/>
              <a:buChar char="●"/>
            </a:pPr>
            <a:r>
              <a:rPr lang="en" sz="900"/>
              <a:t>Strategies must be put in place to mitigate the negative side effects of job displacement</a:t>
            </a:r>
            <a:endParaRPr sz="900"/>
          </a:p>
          <a:p>
            <a:pPr indent="0" lvl="0" marL="0" rtl="0" algn="l">
              <a:lnSpc>
                <a:spcPct val="100000"/>
              </a:lnSpc>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1200"/>
              </a:spcBef>
              <a:spcAft>
                <a:spcPts val="1200"/>
              </a:spcAft>
              <a:buNone/>
            </a:pPr>
            <a:r>
              <a:t/>
            </a:r>
            <a:endParaRPr b="1" sz="800" u="sng"/>
          </a:p>
        </p:txBody>
      </p:sp>
      <p:sp>
        <p:nvSpPr>
          <p:cNvPr id="221" name="Google Shape;22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50" y="831175"/>
            <a:ext cx="53349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6000"/>
              <a:t>Technical Demo</a:t>
            </a:r>
            <a:endParaRPr sz="6000"/>
          </a:p>
        </p:txBody>
      </p:sp>
      <p:sp>
        <p:nvSpPr>
          <p:cNvPr id="227" name="Google Shape;227;p34"/>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Merriweather"/>
                <a:ea typeface="Merriweather"/>
                <a:cs typeface="Merriweather"/>
                <a:sym typeface="Merriweather"/>
              </a:rPr>
              <a:t>Basic Schedule UI with Automation</a:t>
            </a:r>
            <a:endParaRPr>
              <a:latin typeface="Merriweather"/>
              <a:ea typeface="Merriweather"/>
              <a:cs typeface="Merriweather"/>
              <a:sym typeface="Merriweather"/>
            </a:endParaRPr>
          </a:p>
        </p:txBody>
      </p:sp>
      <p:pic>
        <p:nvPicPr>
          <p:cNvPr id="228" name="Google Shape;228;p34" title="Capstone Demo.mp4">
            <a:hlinkClick r:id="rId3"/>
          </p:cNvPr>
          <p:cNvPicPr preferRelativeResize="0"/>
          <p:nvPr/>
        </p:nvPicPr>
        <p:blipFill>
          <a:blip r:embed="rId4">
            <a:alphaModFix/>
          </a:blip>
          <a:stretch>
            <a:fillRect/>
          </a:stretch>
        </p:blipFill>
        <p:spPr>
          <a:xfrm>
            <a:off x="3676725" y="1109100"/>
            <a:ext cx="4961774" cy="3721325"/>
          </a:xfrm>
          <a:prstGeom prst="rect">
            <a:avLst/>
          </a:prstGeom>
          <a:noFill/>
          <a:ln>
            <a:noFill/>
          </a:ln>
        </p:spPr>
      </p:pic>
      <p:sp>
        <p:nvSpPr>
          <p:cNvPr id="229" name="Google Shape;22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35" name="Google Shape;235;p35"/>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292100" lvl="0" marL="457200" rtl="0" algn="l">
              <a:lnSpc>
                <a:spcPct val="100000"/>
              </a:lnSpc>
              <a:spcBef>
                <a:spcPts val="0"/>
              </a:spcBef>
              <a:spcAft>
                <a:spcPts val="0"/>
              </a:spcAft>
              <a:buSzPts val="1000"/>
              <a:buChar char="●"/>
            </a:pPr>
            <a:r>
              <a:rPr lang="en" sz="1200"/>
              <a:t>RPA and AI have the potential to revolutionize the education sector with significant advancements</a:t>
            </a:r>
            <a:endParaRPr sz="1200"/>
          </a:p>
          <a:p>
            <a:pPr indent="0" lvl="0" marL="457200" rtl="0" algn="l">
              <a:lnSpc>
                <a:spcPct val="100000"/>
              </a:lnSpc>
              <a:spcBef>
                <a:spcPts val="0"/>
              </a:spcBef>
              <a:spcAft>
                <a:spcPts val="0"/>
              </a:spcAft>
              <a:buNone/>
            </a:pPr>
            <a:r>
              <a:t/>
            </a:r>
            <a:endParaRPr sz="1200"/>
          </a:p>
          <a:p>
            <a:pPr indent="-292100" lvl="0" marL="457200" rtl="0" algn="l">
              <a:lnSpc>
                <a:spcPct val="100000"/>
              </a:lnSpc>
              <a:spcBef>
                <a:spcPts val="0"/>
              </a:spcBef>
              <a:spcAft>
                <a:spcPts val="0"/>
              </a:spcAft>
              <a:buSzPts val="1000"/>
              <a:buChar char="●"/>
            </a:pPr>
            <a:r>
              <a:rPr lang="en" sz="1200"/>
              <a:t>Integrating RPA and AI in education can improve efficiency, personalization, and learning outcomes</a:t>
            </a:r>
            <a:endParaRPr sz="1200"/>
          </a:p>
          <a:p>
            <a:pPr indent="0" lvl="0" marL="457200" rtl="0" algn="l">
              <a:lnSpc>
                <a:spcPct val="100000"/>
              </a:lnSpc>
              <a:spcBef>
                <a:spcPts val="0"/>
              </a:spcBef>
              <a:spcAft>
                <a:spcPts val="0"/>
              </a:spcAft>
              <a:buNone/>
            </a:pPr>
            <a:r>
              <a:t/>
            </a:r>
            <a:endParaRPr sz="1200"/>
          </a:p>
          <a:p>
            <a:pPr indent="-292100" lvl="0" marL="457200" rtl="0" algn="l">
              <a:lnSpc>
                <a:spcPct val="100000"/>
              </a:lnSpc>
              <a:spcBef>
                <a:spcPts val="0"/>
              </a:spcBef>
              <a:spcAft>
                <a:spcPts val="0"/>
              </a:spcAft>
              <a:buSzPts val="1000"/>
              <a:buChar char="●"/>
            </a:pPr>
            <a:r>
              <a:rPr lang="en" sz="1200"/>
              <a:t>Ethical and responsible utilization of these technologies is crucial, and concerns surrounding data privacy and security must be addressed</a:t>
            </a:r>
            <a:endParaRPr sz="1200"/>
          </a:p>
          <a:p>
            <a:pPr indent="0" lvl="0" marL="457200" rtl="0" algn="l">
              <a:lnSpc>
                <a:spcPct val="100000"/>
              </a:lnSpc>
              <a:spcBef>
                <a:spcPts val="0"/>
              </a:spcBef>
              <a:spcAft>
                <a:spcPts val="0"/>
              </a:spcAft>
              <a:buNone/>
            </a:pPr>
            <a:r>
              <a:t/>
            </a:r>
            <a:endParaRPr sz="1200"/>
          </a:p>
          <a:p>
            <a:pPr indent="-292100" lvl="0" marL="457200" rtl="0" algn="l">
              <a:lnSpc>
                <a:spcPct val="100000"/>
              </a:lnSpc>
              <a:spcBef>
                <a:spcPts val="0"/>
              </a:spcBef>
              <a:spcAft>
                <a:spcPts val="0"/>
              </a:spcAft>
              <a:buSzPts val="1000"/>
              <a:buChar char="●"/>
            </a:pPr>
            <a:r>
              <a:rPr lang="en" sz="1200"/>
              <a:t>Further research and exploration is necessary to fully comprehend the potential of RPA and AI in education and ensure their responsible and effective deployment</a:t>
            </a:r>
            <a:endParaRPr sz="1200"/>
          </a:p>
          <a:p>
            <a:pPr indent="0" lvl="0" marL="457200" rtl="0" algn="l">
              <a:lnSpc>
                <a:spcPct val="100000"/>
              </a:lnSpc>
              <a:spcBef>
                <a:spcPts val="0"/>
              </a:spcBef>
              <a:spcAft>
                <a:spcPts val="0"/>
              </a:spcAft>
              <a:buNone/>
            </a:pPr>
            <a:r>
              <a:t/>
            </a:r>
            <a:endParaRPr sz="1200"/>
          </a:p>
          <a:p>
            <a:pPr indent="-292100" lvl="0" marL="457200" rtl="0" algn="l">
              <a:lnSpc>
                <a:spcPct val="100000"/>
              </a:lnSpc>
              <a:spcBef>
                <a:spcPts val="0"/>
              </a:spcBef>
              <a:spcAft>
                <a:spcPts val="0"/>
              </a:spcAft>
              <a:buSzPts val="1000"/>
              <a:buChar char="●"/>
            </a:pPr>
            <a:r>
              <a:rPr lang="en" sz="1200"/>
              <a:t>Benefits of RPA and AI must be balanced with their ethical considerations to promote their successful implementation in education</a:t>
            </a:r>
            <a:endParaRPr sz="1200"/>
          </a:p>
          <a:p>
            <a:pPr indent="0" lvl="0" marL="0" rtl="0" algn="l">
              <a:lnSpc>
                <a:spcPct val="100000"/>
              </a:lnSpc>
              <a:spcBef>
                <a:spcPts val="0"/>
              </a:spcBef>
              <a:spcAft>
                <a:spcPts val="1200"/>
              </a:spcAft>
              <a:buNone/>
            </a:pPr>
            <a:r>
              <a:t/>
            </a:r>
            <a:endParaRPr sz="1200"/>
          </a:p>
        </p:txBody>
      </p:sp>
      <p:sp>
        <p:nvSpPr>
          <p:cNvPr id="236" name="Google Shape;23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0" name="Shape 240"/>
        <p:cNvGrpSpPr/>
        <p:nvPr/>
      </p:nvGrpSpPr>
      <p:grpSpPr>
        <a:xfrm>
          <a:off x="0" y="0"/>
          <a:ext cx="0" cy="0"/>
          <a:chOff x="0" y="0"/>
          <a:chExt cx="0" cy="0"/>
        </a:xfrm>
      </p:grpSpPr>
      <p:sp>
        <p:nvSpPr>
          <p:cNvPr id="241" name="Google Shape;241;p36"/>
          <p:cNvSpPr txBox="1"/>
          <p:nvPr>
            <p:ph type="title"/>
          </p:nvPr>
        </p:nvSpPr>
        <p:spPr>
          <a:xfrm>
            <a:off x="3234600" y="1472250"/>
            <a:ext cx="2674800" cy="2199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accent2"/>
                </a:solidFill>
              </a:rPr>
              <a:t>Thank You</a:t>
            </a:r>
            <a:endParaRPr>
              <a:solidFill>
                <a:schemeClr val="accent2"/>
              </a:solidFill>
            </a:endParaRPr>
          </a:p>
        </p:txBody>
      </p:sp>
      <p:sp>
        <p:nvSpPr>
          <p:cNvPr id="242" name="Google Shape;242;p36"/>
          <p:cNvSpPr txBox="1"/>
          <p:nvPr/>
        </p:nvSpPr>
        <p:spPr>
          <a:xfrm>
            <a:off x="3261150" y="3558650"/>
            <a:ext cx="2621700" cy="1299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chemeClr val="accent2"/>
                </a:solidFill>
                <a:latin typeface="Times New Roman"/>
                <a:ea typeface="Times New Roman"/>
                <a:cs typeface="Times New Roman"/>
                <a:sym typeface="Times New Roman"/>
              </a:rPr>
              <a:t>Chase M. Hunter</a:t>
            </a:r>
            <a:endParaRPr sz="800">
              <a:solidFill>
                <a:schemeClr val="accent2"/>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800">
                <a:solidFill>
                  <a:schemeClr val="accent2"/>
                </a:solidFill>
                <a:latin typeface="Times New Roman"/>
                <a:ea typeface="Times New Roman"/>
                <a:cs typeface="Times New Roman"/>
                <a:sym typeface="Times New Roman"/>
              </a:rPr>
              <a:t>Department of Computer Science and Information Systems</a:t>
            </a:r>
            <a:endParaRPr sz="800">
              <a:solidFill>
                <a:schemeClr val="accent2"/>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800">
                <a:solidFill>
                  <a:schemeClr val="accent2"/>
                </a:solidFill>
                <a:latin typeface="Times New Roman"/>
                <a:ea typeface="Times New Roman"/>
                <a:cs typeface="Times New Roman"/>
                <a:sym typeface="Times New Roman"/>
              </a:rPr>
              <a:t>University of North Georgia</a:t>
            </a:r>
            <a:endParaRPr sz="800">
              <a:solidFill>
                <a:schemeClr val="accent2"/>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800">
                <a:solidFill>
                  <a:schemeClr val="accent2"/>
                </a:solidFill>
                <a:latin typeface="Times New Roman"/>
                <a:ea typeface="Times New Roman"/>
                <a:cs typeface="Times New Roman"/>
                <a:sym typeface="Times New Roman"/>
              </a:rPr>
              <a:t>Dahlonega, GA, United States of</a:t>
            </a:r>
            <a:endParaRPr sz="800">
              <a:solidFill>
                <a:schemeClr val="accent2"/>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800">
                <a:solidFill>
                  <a:schemeClr val="accent2"/>
                </a:solidFill>
                <a:latin typeface="Times New Roman"/>
                <a:ea typeface="Times New Roman"/>
                <a:cs typeface="Times New Roman"/>
                <a:sym typeface="Times New Roman"/>
              </a:rPr>
              <a:t>America</a:t>
            </a:r>
            <a:endParaRPr sz="800">
              <a:solidFill>
                <a:schemeClr val="accent2"/>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800" u="sng">
                <a:solidFill>
                  <a:schemeClr val="accent2"/>
                </a:solidFill>
                <a:latin typeface="Times New Roman"/>
                <a:ea typeface="Times New Roman"/>
                <a:cs typeface="Times New Roman"/>
                <a:sym typeface="Times New Roman"/>
                <a:hlinkClick r:id="rId3">
                  <a:extLst>
                    <a:ext uri="{A12FA001-AC4F-418D-AE19-62706E023703}">
                      <ahyp:hlinkClr val="tx"/>
                    </a:ext>
                  </a:extLst>
                </a:hlinkClick>
              </a:rPr>
              <a:t>cmhunt2679@ung.edu</a:t>
            </a:r>
            <a:endParaRPr sz="800">
              <a:solidFill>
                <a:schemeClr val="accent2"/>
              </a:solidFill>
              <a:latin typeface="Times New Roman"/>
              <a:ea typeface="Times New Roman"/>
              <a:cs typeface="Times New Roman"/>
              <a:sym typeface="Times New Roman"/>
            </a:endParaRPr>
          </a:p>
        </p:txBody>
      </p:sp>
      <p:sp>
        <p:nvSpPr>
          <p:cNvPr id="243" name="Google Shape;24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449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Robotic Process Automation (RPA)?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it used for?</a:t>
            </a:r>
            <a:endParaRPr/>
          </a:p>
          <a:p>
            <a:pPr indent="0" lvl="0" marL="0" rtl="0" algn="l">
              <a:spcBef>
                <a:spcPts val="0"/>
              </a:spcBef>
              <a:spcAft>
                <a:spcPts val="0"/>
              </a:spcAft>
              <a:buNone/>
            </a:pPr>
            <a:r>
              <a:t/>
            </a:r>
            <a:endParaRPr/>
          </a:p>
        </p:txBody>
      </p:sp>
      <p:sp>
        <p:nvSpPr>
          <p:cNvPr id="79" name="Google Shape;79;p15"/>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SzPts val="1600"/>
              <a:buChar char="●"/>
            </a:pPr>
            <a:r>
              <a:rPr lang="en"/>
              <a:t>Robotic Process Automation, otherwise known as RPA, involves using computer software to automate repetitive tasks, with the overall goal to increase efficiency and reduce errors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With RPA solutions on the rise, it is actually seen in almost all industries, but more so those that include frequent repetitive tasks</a:t>
            </a:r>
            <a:endParaRPr/>
          </a:p>
          <a:p>
            <a:pPr indent="-298450" lvl="1" marL="1371600" rtl="0" algn="l">
              <a:spcBef>
                <a:spcPts val="0"/>
              </a:spcBef>
              <a:spcAft>
                <a:spcPts val="0"/>
              </a:spcAft>
              <a:buSzPts val="1100"/>
              <a:buChar char="○"/>
            </a:pPr>
            <a:r>
              <a:rPr lang="en"/>
              <a:t>RPA is most </a:t>
            </a:r>
            <a:r>
              <a:rPr lang="en"/>
              <a:t>commonly</a:t>
            </a:r>
            <a:r>
              <a:rPr lang="en"/>
              <a:t> seen in insurance, banking, finance, healthcare and telecommunications</a:t>
            </a:r>
            <a:endParaRPr/>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is RPA different from AI?</a:t>
            </a:r>
            <a:endParaRPr/>
          </a:p>
        </p:txBody>
      </p:sp>
      <p:sp>
        <p:nvSpPr>
          <p:cNvPr id="86" name="Google Shape;86;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While the two may seem </a:t>
            </a:r>
            <a:r>
              <a:rPr lang="en"/>
              <a:t>similar, they perform in different ways and have different uses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RPA uses structured inputs and logic that is provided by the user</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AI uses unstructured inputs and typically will develop its own logic</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Although they are not the same, RPA and AI can perform quite efficiently when paired together</a:t>
            </a:r>
            <a:endParaRPr/>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potential benefit of RPA and AI implementation in the education sector?</a:t>
            </a:r>
            <a:endParaRPr/>
          </a:p>
        </p:txBody>
      </p:sp>
      <p:sp>
        <p:nvSpPr>
          <p:cNvPr id="93" name="Google Shape;93;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highlight>
                  <a:srgbClr val="FFFFFF"/>
                </a:highlight>
              </a:rPr>
              <a:t>The use of RPA in education has been shown to have several potential benefits, including increased efficiency and accuracy in educational processes, enhanced interaction and engagement between students and teachers, and improved educational outcomes.</a:t>
            </a:r>
            <a:endParaRPr>
              <a:highlight>
                <a:srgbClr val="FFFFFF"/>
              </a:highlight>
            </a:endParaRPr>
          </a:p>
          <a:p>
            <a:pPr indent="0" lvl="0" marL="0" rtl="0" algn="ctr">
              <a:lnSpc>
                <a:spcPct val="100000"/>
              </a:lnSpc>
              <a:spcBef>
                <a:spcPts val="0"/>
              </a:spcBef>
              <a:spcAft>
                <a:spcPts val="0"/>
              </a:spcAft>
              <a:buNone/>
            </a:pPr>
            <a:r>
              <a:rPr b="1" i="1" lang="en" sz="1000" u="sng">
                <a:highlight>
                  <a:srgbClr val="FFFFFF"/>
                </a:highlight>
              </a:rPr>
              <a:t>Notable Points</a:t>
            </a:r>
            <a:endParaRPr b="1" i="1" sz="1000" u="sng">
              <a:highlight>
                <a:srgbClr val="FFFFFF"/>
              </a:highlight>
            </a:endParaRPr>
          </a:p>
          <a:p>
            <a:pPr indent="0" lvl="0" marL="0" rtl="0" algn="ctr">
              <a:lnSpc>
                <a:spcPct val="100000"/>
              </a:lnSpc>
              <a:spcBef>
                <a:spcPts val="0"/>
              </a:spcBef>
              <a:spcAft>
                <a:spcPts val="0"/>
              </a:spcAft>
              <a:buNone/>
            </a:pPr>
            <a:r>
              <a:t/>
            </a:r>
            <a:endParaRPr i="1" sz="1000">
              <a:highlight>
                <a:srgbClr val="FFFFFF"/>
              </a:highlight>
            </a:endParaRPr>
          </a:p>
          <a:p>
            <a:pPr indent="-292100" lvl="0" marL="457200" rtl="0" algn="l">
              <a:lnSpc>
                <a:spcPct val="100000"/>
              </a:lnSpc>
              <a:spcBef>
                <a:spcPts val="0"/>
              </a:spcBef>
              <a:spcAft>
                <a:spcPts val="0"/>
              </a:spcAft>
              <a:buSzPts val="1000"/>
              <a:buChar char="●"/>
            </a:pPr>
            <a:r>
              <a:rPr lang="en" sz="1000">
                <a:highlight>
                  <a:srgbClr val="FFFFFF"/>
                </a:highlight>
              </a:rPr>
              <a:t>RPA can improve efficiency and effectiveness in the education sector, particularly administrative processes</a:t>
            </a:r>
            <a:endParaRPr sz="1000">
              <a:highlight>
                <a:srgbClr val="FFFFFF"/>
              </a:highlight>
            </a:endParaRPr>
          </a:p>
          <a:p>
            <a:pPr indent="0" lvl="0" marL="457200" rtl="0" algn="l">
              <a:lnSpc>
                <a:spcPct val="100000"/>
              </a:lnSpc>
              <a:spcBef>
                <a:spcPts val="0"/>
              </a:spcBef>
              <a:spcAft>
                <a:spcPts val="0"/>
              </a:spcAft>
              <a:buNone/>
            </a:pPr>
            <a:r>
              <a:t/>
            </a:r>
            <a:endParaRPr sz="1000">
              <a:highlight>
                <a:srgbClr val="FFFFFF"/>
              </a:highlight>
            </a:endParaRPr>
          </a:p>
          <a:p>
            <a:pPr indent="-292100" lvl="0" marL="457200" rtl="0" algn="l">
              <a:lnSpc>
                <a:spcPct val="100000"/>
              </a:lnSpc>
              <a:spcBef>
                <a:spcPts val="0"/>
              </a:spcBef>
              <a:spcAft>
                <a:spcPts val="0"/>
              </a:spcAft>
              <a:buSzPts val="1000"/>
              <a:buChar char="●"/>
            </a:pPr>
            <a:r>
              <a:rPr lang="en" sz="1000">
                <a:highlight>
                  <a:srgbClr val="FFFFFF"/>
                </a:highlight>
              </a:rPr>
              <a:t>Using RPA can help teachers save time and increase productivity, allowing them to focus more on teaching and student learning</a:t>
            </a:r>
            <a:endParaRPr sz="1000">
              <a:highlight>
                <a:srgbClr val="FFFFFF"/>
              </a:highlight>
            </a:endParaRPr>
          </a:p>
          <a:p>
            <a:pPr indent="0" lvl="0" marL="457200" rtl="0" algn="l">
              <a:lnSpc>
                <a:spcPct val="100000"/>
              </a:lnSpc>
              <a:spcBef>
                <a:spcPts val="0"/>
              </a:spcBef>
              <a:spcAft>
                <a:spcPts val="0"/>
              </a:spcAft>
              <a:buNone/>
            </a:pPr>
            <a:r>
              <a:t/>
            </a:r>
            <a:endParaRPr sz="1000">
              <a:highlight>
                <a:srgbClr val="FFFFFF"/>
              </a:highlight>
            </a:endParaRPr>
          </a:p>
          <a:p>
            <a:pPr indent="-292100" lvl="0" marL="457200" rtl="0" algn="l">
              <a:lnSpc>
                <a:spcPct val="100000"/>
              </a:lnSpc>
              <a:spcBef>
                <a:spcPts val="0"/>
              </a:spcBef>
              <a:spcAft>
                <a:spcPts val="0"/>
              </a:spcAft>
              <a:buSzPts val="1000"/>
              <a:buChar char="●"/>
            </a:pPr>
            <a:r>
              <a:rPr lang="en" sz="1000">
                <a:highlight>
                  <a:srgbClr val="FFFFFF"/>
                </a:highlight>
              </a:rPr>
              <a:t>RPA can provide personalized learning experiences and support teachers in providing tailored feedback to students</a:t>
            </a:r>
            <a:endParaRPr sz="1000">
              <a:highlight>
                <a:srgbClr val="FFFFFF"/>
              </a:highlight>
            </a:endParaRPr>
          </a:p>
          <a:p>
            <a:pPr indent="0" lvl="0" marL="457200" rtl="0" algn="l">
              <a:lnSpc>
                <a:spcPct val="100000"/>
              </a:lnSpc>
              <a:spcBef>
                <a:spcPts val="0"/>
              </a:spcBef>
              <a:spcAft>
                <a:spcPts val="0"/>
              </a:spcAft>
              <a:buNone/>
            </a:pPr>
            <a:r>
              <a:t/>
            </a:r>
            <a:endParaRPr sz="1000">
              <a:highlight>
                <a:srgbClr val="FFFFFF"/>
              </a:highlight>
            </a:endParaRPr>
          </a:p>
          <a:p>
            <a:pPr indent="-292100" lvl="0" marL="457200" rtl="0" algn="l">
              <a:lnSpc>
                <a:spcPct val="100000"/>
              </a:lnSpc>
              <a:spcBef>
                <a:spcPts val="0"/>
              </a:spcBef>
              <a:spcAft>
                <a:spcPts val="0"/>
              </a:spcAft>
              <a:buSzPts val="1000"/>
              <a:buChar char="●"/>
            </a:pPr>
            <a:r>
              <a:rPr lang="en" sz="1000">
                <a:highlight>
                  <a:srgbClr val="FFFFFF"/>
                </a:highlight>
              </a:rPr>
              <a:t>The integration of RPA in education has been shown to increase teacher satisfaction and motivation</a:t>
            </a:r>
            <a:endParaRPr sz="1000">
              <a:highlight>
                <a:srgbClr val="FFFFFF"/>
              </a:highlight>
            </a:endParaRPr>
          </a:p>
          <a:p>
            <a:pPr indent="0" lvl="0" marL="457200" rtl="0" algn="l">
              <a:lnSpc>
                <a:spcPct val="100000"/>
              </a:lnSpc>
              <a:spcBef>
                <a:spcPts val="0"/>
              </a:spcBef>
              <a:spcAft>
                <a:spcPts val="0"/>
              </a:spcAft>
              <a:buNone/>
            </a:pPr>
            <a:r>
              <a:t/>
            </a:r>
            <a:endParaRPr sz="1000">
              <a:highlight>
                <a:srgbClr val="FFFFFF"/>
              </a:highlight>
            </a:endParaRPr>
          </a:p>
          <a:p>
            <a:pPr indent="-292100" lvl="0" marL="457200" rtl="0" algn="l">
              <a:lnSpc>
                <a:spcPct val="100000"/>
              </a:lnSpc>
              <a:spcBef>
                <a:spcPts val="0"/>
              </a:spcBef>
              <a:spcAft>
                <a:spcPts val="0"/>
              </a:spcAft>
              <a:buSzPts val="1000"/>
              <a:buChar char="●"/>
            </a:pPr>
            <a:r>
              <a:rPr lang="en" sz="1000">
                <a:highlight>
                  <a:srgbClr val="FFFFFF"/>
                </a:highlight>
              </a:rPr>
              <a:t>Studies have shown the potential benefits of RPA in reducing errors and increasing accuracy in tasks such as grading and record keeping</a:t>
            </a:r>
            <a:endParaRPr sz="1000">
              <a:highlight>
                <a:srgbClr val="FFFFFF"/>
              </a:highlight>
            </a:endParaRPr>
          </a:p>
          <a:p>
            <a:pPr indent="0" lvl="0" marL="0" rtl="0" algn="l">
              <a:lnSpc>
                <a:spcPct val="100000"/>
              </a:lnSpc>
              <a:spcBef>
                <a:spcPts val="0"/>
              </a:spcBef>
              <a:spcAft>
                <a:spcPts val="0"/>
              </a:spcAft>
              <a:buNone/>
            </a:pPr>
            <a:r>
              <a:t/>
            </a:r>
            <a:endParaRPr>
              <a:highlight>
                <a:srgbClr val="FFFFFF"/>
              </a:highlight>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some specific areas RPA and AI implementation could </a:t>
            </a:r>
            <a:r>
              <a:rPr lang="en"/>
              <a:t>improve</a:t>
            </a:r>
            <a:r>
              <a:rPr lang="en"/>
              <a:t> in </a:t>
            </a:r>
            <a:r>
              <a:rPr lang="en"/>
              <a:t>education</a:t>
            </a:r>
            <a:r>
              <a:rPr lang="en"/>
              <a:t>?</a:t>
            </a:r>
            <a:endParaRPr/>
          </a:p>
        </p:txBody>
      </p:sp>
      <p:sp>
        <p:nvSpPr>
          <p:cNvPr id="100" name="Google Shape;100;p18"/>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n"/>
              <a:t>Any area with frequent repetitive tasks could benefit from RPA and AI implementation</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In the following slides, I will be covering four specific areas:</a:t>
            </a:r>
            <a:endParaRPr/>
          </a:p>
          <a:p>
            <a:pPr indent="-311150" lvl="1" marL="914400" rtl="0" algn="l">
              <a:spcBef>
                <a:spcPts val="0"/>
              </a:spcBef>
              <a:spcAft>
                <a:spcPts val="0"/>
              </a:spcAft>
              <a:buSzPts val="1300"/>
              <a:buChar char="○"/>
            </a:pPr>
            <a:r>
              <a:rPr lang="en" sz="1300"/>
              <a:t>Scheduling</a:t>
            </a:r>
            <a:endParaRPr sz="1300"/>
          </a:p>
          <a:p>
            <a:pPr indent="-311150" lvl="1" marL="914400" rtl="0" algn="l">
              <a:spcBef>
                <a:spcPts val="0"/>
              </a:spcBef>
              <a:spcAft>
                <a:spcPts val="0"/>
              </a:spcAft>
              <a:buSzPts val="1300"/>
              <a:buChar char="○"/>
            </a:pPr>
            <a:r>
              <a:rPr lang="en" sz="1300"/>
              <a:t>Student Learning Experience</a:t>
            </a:r>
            <a:endParaRPr sz="1300"/>
          </a:p>
          <a:p>
            <a:pPr indent="-311150" lvl="1" marL="914400" rtl="0" algn="l">
              <a:spcBef>
                <a:spcPts val="0"/>
              </a:spcBef>
              <a:spcAft>
                <a:spcPts val="0"/>
              </a:spcAft>
              <a:buSzPts val="1300"/>
              <a:buChar char="○"/>
            </a:pPr>
            <a:r>
              <a:rPr lang="en" sz="1300"/>
              <a:t>Financial Aid Processing</a:t>
            </a:r>
            <a:endParaRPr sz="1300"/>
          </a:p>
          <a:p>
            <a:pPr indent="-311150" lvl="1" marL="914400" rtl="0" algn="l">
              <a:spcBef>
                <a:spcPts val="0"/>
              </a:spcBef>
              <a:spcAft>
                <a:spcPts val="0"/>
              </a:spcAft>
              <a:buSzPts val="1300"/>
              <a:buChar char="○"/>
            </a:pPr>
            <a:r>
              <a:rPr lang="en" sz="1300"/>
              <a:t>Student Information Management</a:t>
            </a:r>
            <a:endParaRPr sz="1300"/>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Scheduling</a:t>
            </a:r>
            <a:endParaRPr/>
          </a:p>
        </p:txBody>
      </p:sp>
      <p:sp>
        <p:nvSpPr>
          <p:cNvPr id="107" name="Google Shape;107;p1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b="1" lang="en" sz="1857" u="sng"/>
              <a:t>Potential Benefits:</a:t>
            </a:r>
            <a:endParaRPr b="1" sz="1857" u="sng"/>
          </a:p>
          <a:p>
            <a:pPr indent="-277495" lvl="0" marL="457200" rtl="0" algn="l">
              <a:lnSpc>
                <a:spcPct val="200000"/>
              </a:lnSpc>
              <a:spcBef>
                <a:spcPts val="1200"/>
              </a:spcBef>
              <a:spcAft>
                <a:spcPts val="0"/>
              </a:spcAft>
              <a:buSzPct val="84615"/>
              <a:buChar char="●"/>
            </a:pPr>
            <a:r>
              <a:rPr lang="en"/>
              <a:t>Enhanced schedule optimization</a:t>
            </a:r>
            <a:endParaRPr/>
          </a:p>
          <a:p>
            <a:pPr indent="-277495" lvl="0" marL="457200" rtl="0" algn="l">
              <a:lnSpc>
                <a:spcPct val="170000"/>
              </a:lnSpc>
              <a:spcBef>
                <a:spcPts val="0"/>
              </a:spcBef>
              <a:spcAft>
                <a:spcPts val="0"/>
              </a:spcAft>
              <a:buSzPct val="84615"/>
              <a:buChar char="●"/>
            </a:pPr>
            <a:r>
              <a:rPr lang="en"/>
              <a:t>Real-time schedule adjustments</a:t>
            </a:r>
            <a:endParaRPr/>
          </a:p>
          <a:p>
            <a:pPr indent="-277495" lvl="0" marL="457200" rtl="0" algn="l">
              <a:lnSpc>
                <a:spcPct val="200000"/>
              </a:lnSpc>
              <a:spcBef>
                <a:spcPts val="0"/>
              </a:spcBef>
              <a:spcAft>
                <a:spcPts val="0"/>
              </a:spcAft>
              <a:buSzPct val="84615"/>
              <a:buChar char="●"/>
            </a:pPr>
            <a:r>
              <a:rPr lang="en"/>
              <a:t>Predictive analytics</a:t>
            </a:r>
            <a:endParaRPr/>
          </a:p>
          <a:p>
            <a:pPr indent="-277495" lvl="0" marL="457200" rtl="0" algn="l">
              <a:lnSpc>
                <a:spcPct val="200000"/>
              </a:lnSpc>
              <a:spcBef>
                <a:spcPts val="0"/>
              </a:spcBef>
              <a:spcAft>
                <a:spcPts val="0"/>
              </a:spcAft>
              <a:buSzPct val="84615"/>
              <a:buChar char="●"/>
            </a:pPr>
            <a:r>
              <a:rPr lang="en"/>
              <a:t>Reduced administrative workload</a:t>
            </a:r>
            <a:endParaRPr/>
          </a:p>
          <a:p>
            <a:pPr indent="-277495" lvl="0" marL="457200" rtl="0" algn="l">
              <a:lnSpc>
                <a:spcPct val="200000"/>
              </a:lnSpc>
              <a:spcBef>
                <a:spcPts val="0"/>
              </a:spcBef>
              <a:spcAft>
                <a:spcPts val="0"/>
              </a:spcAft>
              <a:buSzPct val="84615"/>
              <a:buChar char="●"/>
            </a:pPr>
            <a:r>
              <a:rPr lang="en"/>
              <a:t>Optimize schedules more effectively than traditional algorithms </a:t>
            </a:r>
            <a:endParaRPr/>
          </a:p>
          <a:p>
            <a:pPr indent="-277495" lvl="0" marL="457200" rtl="0" algn="l">
              <a:lnSpc>
                <a:spcPct val="200000"/>
              </a:lnSpc>
              <a:spcBef>
                <a:spcPts val="0"/>
              </a:spcBef>
              <a:spcAft>
                <a:spcPts val="0"/>
              </a:spcAft>
              <a:buSzPct val="84615"/>
              <a:buChar char="●"/>
            </a:pPr>
            <a:r>
              <a:rPr lang="en"/>
              <a:t>More customized and efficient schedules</a:t>
            </a:r>
            <a:endParaRPr/>
          </a:p>
          <a:p>
            <a:pPr indent="-277495" lvl="0" marL="457200" rtl="0" algn="l">
              <a:lnSpc>
                <a:spcPct val="200000"/>
              </a:lnSpc>
              <a:spcBef>
                <a:spcPts val="0"/>
              </a:spcBef>
              <a:spcAft>
                <a:spcPts val="0"/>
              </a:spcAft>
              <a:buSzPct val="84615"/>
              <a:buChar char="●"/>
            </a:pPr>
            <a:r>
              <a:rPr lang="en"/>
              <a:t>Enhanced student and teacher satisfaction</a:t>
            </a:r>
            <a:endParaRPr/>
          </a:p>
          <a:p>
            <a:pPr indent="-277495" lvl="0" marL="457200" rtl="0" algn="l">
              <a:lnSpc>
                <a:spcPct val="200000"/>
              </a:lnSpc>
              <a:spcBef>
                <a:spcPts val="0"/>
              </a:spcBef>
              <a:spcAft>
                <a:spcPts val="0"/>
              </a:spcAft>
              <a:buSzPct val="84615"/>
              <a:buChar char="●"/>
            </a:pPr>
            <a:r>
              <a:rPr lang="en"/>
              <a:t>More efficient educational experience</a:t>
            </a:r>
            <a:endParaRPr/>
          </a:p>
          <a:p>
            <a:pPr indent="0" lvl="0" marL="0" rtl="0" algn="l">
              <a:spcBef>
                <a:spcPts val="0"/>
              </a:spcBef>
              <a:spcAft>
                <a:spcPts val="1200"/>
              </a:spcAft>
              <a:buNone/>
            </a:pPr>
            <a:r>
              <a:t/>
            </a:r>
            <a:endParaRPr/>
          </a:p>
        </p:txBody>
      </p:sp>
      <p:sp>
        <p:nvSpPr>
          <p:cNvPr id="108" name="Google Shape;108;p1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Potential Risks:</a:t>
            </a:r>
            <a:endParaRPr b="1" u="sng"/>
          </a:p>
          <a:p>
            <a:pPr indent="-298450" lvl="0" marL="457200" rtl="0" algn="l">
              <a:lnSpc>
                <a:spcPct val="100000"/>
              </a:lnSpc>
              <a:spcBef>
                <a:spcPts val="1200"/>
              </a:spcBef>
              <a:spcAft>
                <a:spcPts val="0"/>
              </a:spcAft>
              <a:buSzPts val="1100"/>
              <a:buChar char="●"/>
            </a:pPr>
            <a:r>
              <a:rPr lang="en" sz="1100"/>
              <a:t>Perpetuating Discrimination</a:t>
            </a:r>
            <a:endParaRPr sz="1100"/>
          </a:p>
          <a:p>
            <a:pPr indent="0" lvl="0" marL="457200" rtl="0" algn="l">
              <a:lnSpc>
                <a:spcPct val="100000"/>
              </a:lnSpc>
              <a:spcBef>
                <a:spcPts val="0"/>
              </a:spcBef>
              <a:spcAft>
                <a:spcPts val="0"/>
              </a:spcAft>
              <a:buNone/>
            </a:pPr>
            <a:r>
              <a:t/>
            </a:r>
            <a:endParaRPr sz="1100"/>
          </a:p>
          <a:p>
            <a:pPr indent="-298450" lvl="0" marL="457200" rtl="0" algn="l">
              <a:lnSpc>
                <a:spcPct val="100000"/>
              </a:lnSpc>
              <a:spcBef>
                <a:spcPts val="0"/>
              </a:spcBef>
              <a:spcAft>
                <a:spcPts val="0"/>
              </a:spcAft>
              <a:buSzPts val="1100"/>
              <a:buChar char="●"/>
            </a:pPr>
            <a:r>
              <a:rPr lang="en" sz="1100"/>
              <a:t>Reducing role of human educators and administrators</a:t>
            </a:r>
            <a:endParaRPr sz="1100"/>
          </a:p>
          <a:p>
            <a:pPr indent="0" lvl="0" marL="457200" rtl="0" algn="l">
              <a:lnSpc>
                <a:spcPct val="100000"/>
              </a:lnSpc>
              <a:spcBef>
                <a:spcPts val="0"/>
              </a:spcBef>
              <a:spcAft>
                <a:spcPts val="0"/>
              </a:spcAft>
              <a:buNone/>
            </a:pPr>
            <a:r>
              <a:t/>
            </a:r>
            <a:endParaRPr sz="1100"/>
          </a:p>
          <a:p>
            <a:pPr indent="-298450" lvl="0" marL="457200" rtl="0" algn="l">
              <a:lnSpc>
                <a:spcPct val="100000"/>
              </a:lnSpc>
              <a:spcBef>
                <a:spcPts val="0"/>
              </a:spcBef>
              <a:spcAft>
                <a:spcPts val="0"/>
              </a:spcAft>
              <a:buSzPts val="1100"/>
              <a:buChar char="●"/>
            </a:pPr>
            <a:r>
              <a:rPr lang="en" sz="1100"/>
              <a:t>Technical issues that could cause disruptions</a:t>
            </a:r>
            <a:endParaRPr sz="1100"/>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 Learning Experience</a:t>
            </a:r>
            <a:endParaRPr/>
          </a:p>
          <a:p>
            <a:pPr indent="0" lvl="0" marL="0" rtl="0" algn="l">
              <a:spcBef>
                <a:spcPts val="0"/>
              </a:spcBef>
              <a:spcAft>
                <a:spcPts val="0"/>
              </a:spcAft>
              <a:buNone/>
            </a:pPr>
            <a:r>
              <a:t/>
            </a:r>
            <a:endParaRPr/>
          </a:p>
        </p:txBody>
      </p:sp>
      <p:sp>
        <p:nvSpPr>
          <p:cNvPr id="115" name="Google Shape;115;p20"/>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Potential </a:t>
            </a:r>
            <a:r>
              <a:rPr b="1" lang="en" u="sng"/>
              <a:t>Benefits:</a:t>
            </a:r>
            <a:endParaRPr b="1" u="sng"/>
          </a:p>
          <a:p>
            <a:pPr indent="-298450" lvl="0" marL="457200" rtl="0" algn="l">
              <a:lnSpc>
                <a:spcPct val="150000"/>
              </a:lnSpc>
              <a:spcBef>
                <a:spcPts val="1200"/>
              </a:spcBef>
              <a:spcAft>
                <a:spcPts val="0"/>
              </a:spcAft>
              <a:buSzPts val="1100"/>
              <a:buChar char="●"/>
            </a:pPr>
            <a:r>
              <a:rPr lang="en" sz="1100"/>
              <a:t>Personalized Learning</a:t>
            </a:r>
            <a:endParaRPr sz="1100"/>
          </a:p>
          <a:p>
            <a:pPr indent="-298450" lvl="0" marL="457200" rtl="0" algn="l">
              <a:lnSpc>
                <a:spcPct val="150000"/>
              </a:lnSpc>
              <a:spcBef>
                <a:spcPts val="0"/>
              </a:spcBef>
              <a:spcAft>
                <a:spcPts val="0"/>
              </a:spcAft>
              <a:buSzPts val="1100"/>
              <a:buChar char="●"/>
            </a:pPr>
            <a:r>
              <a:rPr lang="en" sz="1100"/>
              <a:t>Intelligent Tutoring</a:t>
            </a:r>
            <a:endParaRPr sz="1100"/>
          </a:p>
          <a:p>
            <a:pPr indent="-298450" lvl="0" marL="457200" rtl="0" algn="l">
              <a:lnSpc>
                <a:spcPct val="150000"/>
              </a:lnSpc>
              <a:spcBef>
                <a:spcPts val="0"/>
              </a:spcBef>
              <a:spcAft>
                <a:spcPts val="0"/>
              </a:spcAft>
              <a:buSzPts val="1100"/>
              <a:buChar char="●"/>
            </a:pPr>
            <a:r>
              <a:rPr lang="en" sz="1100"/>
              <a:t>Customized Content Curation</a:t>
            </a:r>
            <a:endParaRPr sz="1100"/>
          </a:p>
          <a:p>
            <a:pPr indent="-298450" lvl="0" marL="457200" rtl="0" algn="l">
              <a:lnSpc>
                <a:spcPct val="150000"/>
              </a:lnSpc>
              <a:spcBef>
                <a:spcPts val="0"/>
              </a:spcBef>
              <a:spcAft>
                <a:spcPts val="0"/>
              </a:spcAft>
              <a:buSzPts val="1100"/>
              <a:buChar char="●"/>
            </a:pPr>
            <a:r>
              <a:rPr lang="en" sz="1100"/>
              <a:t>Automated Grading</a:t>
            </a:r>
            <a:endParaRPr sz="1100"/>
          </a:p>
          <a:p>
            <a:pPr indent="-298450" lvl="0" marL="457200" rtl="0" algn="l">
              <a:lnSpc>
                <a:spcPct val="150000"/>
              </a:lnSpc>
              <a:spcBef>
                <a:spcPts val="0"/>
              </a:spcBef>
              <a:spcAft>
                <a:spcPts val="0"/>
              </a:spcAft>
              <a:buSzPts val="1100"/>
              <a:buChar char="●"/>
            </a:pPr>
            <a:r>
              <a:rPr lang="en" sz="1100"/>
              <a:t>Predictive Analytics</a:t>
            </a:r>
            <a:endParaRPr sz="1100"/>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16" name="Google Shape;116;p2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Potential </a:t>
            </a:r>
            <a:r>
              <a:rPr b="1" lang="en" u="sng"/>
              <a:t>Risks:</a:t>
            </a:r>
            <a:endParaRPr b="1" u="sng"/>
          </a:p>
          <a:p>
            <a:pPr indent="-298450" lvl="0" marL="457200" rtl="0" algn="l">
              <a:lnSpc>
                <a:spcPct val="150000"/>
              </a:lnSpc>
              <a:spcBef>
                <a:spcPts val="1200"/>
              </a:spcBef>
              <a:spcAft>
                <a:spcPts val="0"/>
              </a:spcAft>
              <a:buSzPts val="1100"/>
              <a:buChar char="●"/>
            </a:pPr>
            <a:r>
              <a:rPr lang="en" sz="1100"/>
              <a:t>Hindered critical thinking and problem-solving skills</a:t>
            </a:r>
            <a:endParaRPr sz="1100"/>
          </a:p>
          <a:p>
            <a:pPr indent="-298450" lvl="0" marL="457200" rtl="0" algn="l">
              <a:lnSpc>
                <a:spcPct val="150000"/>
              </a:lnSpc>
              <a:spcBef>
                <a:spcPts val="0"/>
              </a:spcBef>
              <a:spcAft>
                <a:spcPts val="0"/>
              </a:spcAft>
              <a:buSzPts val="1100"/>
              <a:buChar char="●"/>
            </a:pPr>
            <a:r>
              <a:rPr lang="en" sz="1100"/>
              <a:t>Privacy and security concerns</a:t>
            </a:r>
            <a:endParaRPr sz="1100"/>
          </a:p>
          <a:p>
            <a:pPr indent="-298450" lvl="0" marL="457200" rtl="0" algn="l">
              <a:lnSpc>
                <a:spcPct val="150000"/>
              </a:lnSpc>
              <a:spcBef>
                <a:spcPts val="0"/>
              </a:spcBef>
              <a:spcAft>
                <a:spcPts val="0"/>
              </a:spcAft>
              <a:buSzPts val="1100"/>
              <a:buChar char="●"/>
            </a:pPr>
            <a:r>
              <a:rPr lang="en" sz="1100"/>
              <a:t>Biases perpetuated in the learning experience</a:t>
            </a:r>
            <a:endParaRPr sz="1100"/>
          </a:p>
          <a:p>
            <a:pPr indent="-298450" lvl="0" marL="457200" rtl="0" algn="l">
              <a:lnSpc>
                <a:spcPct val="150000"/>
              </a:lnSpc>
              <a:spcBef>
                <a:spcPts val="0"/>
              </a:spcBef>
              <a:spcAft>
                <a:spcPts val="0"/>
              </a:spcAft>
              <a:buSzPts val="1100"/>
              <a:buChar char="●"/>
            </a:pPr>
            <a:r>
              <a:rPr lang="en" sz="1100"/>
              <a:t>Unknown future for students learning via AI/Automation practices</a:t>
            </a:r>
            <a:endParaRPr sz="1100"/>
          </a:p>
          <a:p>
            <a:pPr indent="0" lvl="0" marL="457200" rtl="0" algn="l">
              <a:lnSpc>
                <a:spcPct val="100000"/>
              </a:lnSpc>
              <a:spcBef>
                <a:spcPts val="0"/>
              </a:spcBef>
              <a:spcAft>
                <a:spcPts val="0"/>
              </a:spcAft>
              <a:buNone/>
            </a:pPr>
            <a:r>
              <a:t/>
            </a:r>
            <a:endParaRPr sz="1100"/>
          </a:p>
        </p:txBody>
      </p:sp>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 Aid Processing</a:t>
            </a:r>
            <a:endParaRPr/>
          </a:p>
        </p:txBody>
      </p:sp>
      <p:sp>
        <p:nvSpPr>
          <p:cNvPr id="123" name="Google Shape;123;p21"/>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Potential </a:t>
            </a:r>
            <a:r>
              <a:rPr b="1" lang="en" u="sng"/>
              <a:t>Benefits:</a:t>
            </a:r>
            <a:endParaRPr b="1" u="sng"/>
          </a:p>
          <a:p>
            <a:pPr indent="-298450" lvl="0" marL="457200" rtl="0" algn="l">
              <a:lnSpc>
                <a:spcPct val="150000"/>
              </a:lnSpc>
              <a:spcBef>
                <a:spcPts val="1200"/>
              </a:spcBef>
              <a:spcAft>
                <a:spcPts val="0"/>
              </a:spcAft>
              <a:buSzPts val="1100"/>
              <a:buChar char="●"/>
            </a:pPr>
            <a:r>
              <a:rPr lang="en" sz="1100"/>
              <a:t>Increased efficiency, accuracy, personalization, and fraud detection</a:t>
            </a:r>
            <a:endParaRPr sz="1100"/>
          </a:p>
          <a:p>
            <a:pPr indent="-298450" lvl="0" marL="457200" rtl="0" algn="l">
              <a:lnSpc>
                <a:spcPct val="150000"/>
              </a:lnSpc>
              <a:spcBef>
                <a:spcPts val="0"/>
              </a:spcBef>
              <a:spcAft>
                <a:spcPts val="0"/>
              </a:spcAft>
              <a:buSzPts val="1100"/>
              <a:buChar char="●"/>
            </a:pPr>
            <a:r>
              <a:rPr lang="en" sz="1100"/>
              <a:t>Automated verification and eligibility determination</a:t>
            </a:r>
            <a:endParaRPr sz="1100"/>
          </a:p>
          <a:p>
            <a:pPr indent="-298450" lvl="0" marL="457200" rtl="0" algn="l">
              <a:lnSpc>
                <a:spcPct val="150000"/>
              </a:lnSpc>
              <a:spcBef>
                <a:spcPts val="0"/>
              </a:spcBef>
              <a:spcAft>
                <a:spcPts val="0"/>
              </a:spcAft>
              <a:buSzPts val="1100"/>
              <a:buChar char="●"/>
            </a:pPr>
            <a:r>
              <a:rPr lang="en" sz="1100"/>
              <a:t>Reduced workload for financial aid officers</a:t>
            </a:r>
            <a:endParaRPr sz="1100"/>
          </a:p>
          <a:p>
            <a:pPr indent="-298450" lvl="0" marL="457200" rtl="0" algn="l">
              <a:lnSpc>
                <a:spcPct val="150000"/>
              </a:lnSpc>
              <a:spcBef>
                <a:spcPts val="0"/>
              </a:spcBef>
              <a:spcAft>
                <a:spcPts val="0"/>
              </a:spcAft>
              <a:buSzPts val="1100"/>
              <a:buChar char="●"/>
            </a:pPr>
            <a:r>
              <a:rPr lang="en" sz="1100"/>
              <a:t>Accelerated Financial Aid process</a:t>
            </a:r>
            <a:endParaRPr sz="1100"/>
          </a:p>
          <a:p>
            <a:pPr indent="-298450" lvl="0" marL="457200" rtl="0" algn="l">
              <a:lnSpc>
                <a:spcPct val="150000"/>
              </a:lnSpc>
              <a:spcBef>
                <a:spcPts val="0"/>
              </a:spcBef>
              <a:spcAft>
                <a:spcPts val="0"/>
              </a:spcAft>
              <a:buSzPts val="1100"/>
              <a:buChar char="●"/>
            </a:pPr>
            <a:r>
              <a:rPr lang="en" sz="1100"/>
              <a:t>Personalized recommendations depending on specific financial situations</a:t>
            </a:r>
            <a:endParaRPr sz="1100"/>
          </a:p>
          <a:p>
            <a:pPr indent="0" lvl="0" marL="0" rtl="0" algn="l">
              <a:spcBef>
                <a:spcPts val="0"/>
              </a:spcBef>
              <a:spcAft>
                <a:spcPts val="0"/>
              </a:spcAft>
              <a:buNone/>
            </a:pPr>
            <a:r>
              <a:t/>
            </a:r>
            <a:endParaRPr b="1" u="sng"/>
          </a:p>
          <a:p>
            <a:pPr indent="0" lvl="0" marL="0" rtl="0" algn="l">
              <a:spcBef>
                <a:spcPts val="1200"/>
              </a:spcBef>
              <a:spcAft>
                <a:spcPts val="1200"/>
              </a:spcAft>
              <a:buNone/>
            </a:pPr>
            <a:r>
              <a:t/>
            </a:r>
            <a:endParaRPr/>
          </a:p>
        </p:txBody>
      </p:sp>
      <p:sp>
        <p:nvSpPr>
          <p:cNvPr id="124" name="Google Shape;124;p2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rPr b="1" lang="en" sz="1535" u="sng"/>
              <a:t>Potential </a:t>
            </a:r>
            <a:r>
              <a:rPr b="1" lang="en" sz="1535" u="sng"/>
              <a:t>Risks:</a:t>
            </a:r>
            <a:endParaRPr b="1" sz="1535" u="sng"/>
          </a:p>
          <a:p>
            <a:pPr indent="-287972" lvl="0" marL="457200" rtl="0" algn="l">
              <a:lnSpc>
                <a:spcPct val="150000"/>
              </a:lnSpc>
              <a:spcBef>
                <a:spcPts val="1200"/>
              </a:spcBef>
              <a:spcAft>
                <a:spcPts val="0"/>
              </a:spcAft>
              <a:buSzPct val="100000"/>
              <a:buChar char="●"/>
            </a:pPr>
            <a:r>
              <a:rPr lang="en" sz="1100"/>
              <a:t>Biased decision-making due to inaccurate and unfair data collection and analysis</a:t>
            </a:r>
            <a:endParaRPr sz="1100"/>
          </a:p>
          <a:p>
            <a:pPr indent="-287972" lvl="0" marL="457200" rtl="0" algn="l">
              <a:lnSpc>
                <a:spcPct val="150000"/>
              </a:lnSpc>
              <a:spcBef>
                <a:spcPts val="0"/>
              </a:spcBef>
              <a:spcAft>
                <a:spcPts val="0"/>
              </a:spcAft>
              <a:buSzPct val="100000"/>
              <a:buChar char="●"/>
            </a:pPr>
            <a:r>
              <a:rPr lang="en" sz="1100"/>
              <a:t>System algorithms may exclude students with certain unique circumstances</a:t>
            </a:r>
            <a:endParaRPr sz="1100"/>
          </a:p>
          <a:p>
            <a:pPr indent="-287972" lvl="0" marL="457200" rtl="0" algn="l">
              <a:lnSpc>
                <a:spcPct val="150000"/>
              </a:lnSpc>
              <a:spcBef>
                <a:spcPts val="0"/>
              </a:spcBef>
              <a:spcAft>
                <a:spcPts val="0"/>
              </a:spcAft>
              <a:buSzPct val="100000"/>
              <a:buChar char="●"/>
            </a:pPr>
            <a:r>
              <a:rPr lang="en" sz="1100"/>
              <a:t>Complex technology may leave students confused when navigating application process</a:t>
            </a:r>
            <a:endParaRPr sz="1100"/>
          </a:p>
          <a:p>
            <a:pPr indent="-287972" lvl="0" marL="457200" rtl="0" algn="l">
              <a:lnSpc>
                <a:spcPct val="150000"/>
              </a:lnSpc>
              <a:spcBef>
                <a:spcPts val="0"/>
              </a:spcBef>
              <a:spcAft>
                <a:spcPts val="0"/>
              </a:spcAft>
              <a:buSzPct val="100000"/>
              <a:buChar char="●"/>
            </a:pPr>
            <a:r>
              <a:rPr lang="en" sz="1100"/>
              <a:t>Reduce opportunities for human employees and their professional development</a:t>
            </a:r>
            <a:endParaRPr sz="1100"/>
          </a:p>
          <a:p>
            <a:pPr indent="-287972" lvl="0" marL="457200" rtl="0" algn="l">
              <a:lnSpc>
                <a:spcPct val="150000"/>
              </a:lnSpc>
              <a:spcBef>
                <a:spcPts val="0"/>
              </a:spcBef>
              <a:spcAft>
                <a:spcPts val="0"/>
              </a:spcAft>
              <a:buSzPct val="100000"/>
              <a:buChar char="●"/>
            </a:pPr>
            <a:r>
              <a:rPr lang="en" sz="1100"/>
              <a:t>Privacy and security concerns regarding personal information</a:t>
            </a:r>
            <a:endParaRPr sz="1100"/>
          </a:p>
          <a:p>
            <a:pPr indent="0" lvl="0" marL="457200" rtl="0" algn="l">
              <a:lnSpc>
                <a:spcPct val="100000"/>
              </a:lnSpc>
              <a:spcBef>
                <a:spcPts val="0"/>
              </a:spcBef>
              <a:spcAft>
                <a:spcPts val="0"/>
              </a:spcAft>
              <a:buNone/>
            </a:pPr>
            <a:r>
              <a:t/>
            </a:r>
            <a:endParaRPr sz="1100"/>
          </a:p>
          <a:p>
            <a:pPr indent="0" lvl="0" marL="0" rtl="0" algn="l">
              <a:spcBef>
                <a:spcPts val="0"/>
              </a:spcBef>
              <a:spcAft>
                <a:spcPts val="0"/>
              </a:spcAft>
              <a:buNone/>
            </a:pPr>
            <a:r>
              <a:t/>
            </a:r>
            <a:endParaRPr b="1" u="sng"/>
          </a:p>
          <a:p>
            <a:pPr indent="0" lvl="0" marL="0" rtl="0" algn="l">
              <a:spcBef>
                <a:spcPts val="1200"/>
              </a:spcBef>
              <a:spcAft>
                <a:spcPts val="1200"/>
              </a:spcAft>
              <a:buNone/>
            </a:pPr>
            <a:r>
              <a:t/>
            </a:r>
            <a:endParaRPr b="1" u="sng"/>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