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7a36fbb4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7a36fbb4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7c3c3367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7c3c3367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7a36fbb4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7a36fbb4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7a36fbb4e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7a36fbb4e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7a36fbb4e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7a36fbb4e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b871f492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b871f492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a36fbb4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a36fbb4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7a36fbb4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7a36fbb4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a36fbb4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a36fbb4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7a36fbb4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7a36fbb4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7a36fbb4e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7a36fbb4e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871f49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871f49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7a36fbb4e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7a36fbb4e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Bti_nGGQq7B67PyazhidLSFcvEXkvyy7/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AsR1U-OvagV9-8DGW4-blVkHmFYV98ub/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drive.google.com/file/d/1MSRDGpvLPFeyTgZjQbBgeXHfkFb56LW9/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drive.google.com/file/d/1Vs7eA_LculVzgNUebsRsx6mlMIwsRo5P/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hyperlink" Target="http://drive.google.com/file/d/1yFJ_-ynXLpcrg3CHbJSGgVgYZQ7L-qC7/view"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hggKYFlkGvgbFs9GV9g9mUR15ig5Tz6h/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TOKmsNsnY3fq8pxX1bHZxYoVcoM39P1S/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lu6EV51Dcku9z_zcw7cX_f4q6JtJZD2r/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drive.google.com/file/d/1MRfWFG3FSyQc6QjuHJvB8bNtQG2yVD2o/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hyperlink" Target="http://drive.google.com/file/d/1N6IzRCidXynabI3O2FvCo7jgHi83X1ZQ/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hyperlink" Target="http://drive.google.com/file/d/1siBoLP0x0wf5KAZ9v7QPFoCc9hvIswg8/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hyperlink" Target="http://drive.google.com/file/d/1hBXJzwEWuHbWGfFt7Bc4qbFvJp-FTbfR/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hyperlink" Target="http://drive.google.com/file/d/1uRkY_40TPoDVOg7WEm1e9P18h41StAaV/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0.png"/><Relationship Id="rId5" Type="http://schemas.openxmlformats.org/officeDocument/2006/relationships/hyperlink" Target="http://drive.google.com/file/d/1Rlkbh0IrCxr1qqQ2YGHxEGVnIaOxZn47/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Gold Rush Antiques</a:t>
            </a:r>
            <a:endParaRPr/>
          </a:p>
          <a:p>
            <a:pPr indent="0" lvl="0" marL="0" rtl="0" algn="l">
              <a:spcBef>
                <a:spcPts val="0"/>
              </a:spcBef>
              <a:spcAft>
                <a:spcPts val="0"/>
              </a:spcAft>
              <a:buNone/>
            </a:pPr>
            <a:r>
              <a:rPr lang="en"/>
              <a:t>Database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Kyle Johns, Chase Hunter, </a:t>
            </a:r>
            <a:r>
              <a:rPr lang="en"/>
              <a:t>Isaiah</a:t>
            </a:r>
            <a:r>
              <a:rPr lang="en"/>
              <a:t> Nazaire, and Jessica Kasongo</a:t>
            </a:r>
            <a:endParaRPr/>
          </a:p>
        </p:txBody>
      </p:sp>
      <p:pic>
        <p:nvPicPr>
          <p:cNvPr id="136" name="Google Shape;136;p13" title="GRA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313825" y="401375"/>
            <a:ext cx="14787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Trigger</a:t>
            </a:r>
            <a:endParaRPr/>
          </a:p>
        </p:txBody>
      </p:sp>
      <p:sp>
        <p:nvSpPr>
          <p:cNvPr id="213" name="Google Shape;213;p22"/>
          <p:cNvSpPr txBox="1"/>
          <p:nvPr/>
        </p:nvSpPr>
        <p:spPr>
          <a:xfrm>
            <a:off x="4311600" y="0"/>
            <a:ext cx="4832400" cy="531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Create Table NewCustomer(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CustomerID varchar(50),</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Status varchar(30),</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CustomerFName Varchar(50),</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CustomerLName varchar(50));</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CREATE TRIGGER dbo.Customers_NEW</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   ON  dbo.Customer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   AFTER INSERT</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AS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BEGIN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		SET NOCOUNT ON;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	DECLARE @CustomerID varchar(50)</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Declare @CustomerFName Varchar(50)</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Declare @CustomerLName Varchar(50)</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Select @CustomerID = CustomerList.CustomerID FROM inserted CustomerList</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Select @CustomerFName = CustomerList.CustomerFName FROM inserted CustomerList</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Select @CustomerLName = CustomerList.CustomerLName FROM inserted CustomerList</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Insert INTO NewCustomer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Values(@CustomerID, 'Inserted',@CustomerFName,@CustomerLName)</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END</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GO</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14" name="Google Shape;214;p22"/>
          <p:cNvSpPr txBox="1"/>
          <p:nvPr/>
        </p:nvSpPr>
        <p:spPr>
          <a:xfrm>
            <a:off x="294200" y="1714500"/>
            <a:ext cx="377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This trigger automatically keeps track of new customers added to the database by adding them to a special table called “New Customers” and shows their CID, First, and last name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15" name="Google Shape;215;p22" title="Recording.wav">
            <a:hlinkClick r:id="rId3"/>
          </p:cNvPr>
          <p:cNvPicPr preferRelativeResize="0"/>
          <p:nvPr/>
        </p:nvPicPr>
        <p:blipFill>
          <a:blip r:embed="rId4">
            <a:alphaModFix/>
          </a:blip>
          <a:stretch>
            <a:fillRect/>
          </a:stretch>
        </p:blipFill>
        <p:spPr>
          <a:xfrm>
            <a:off x="152400" y="33444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Trigger - Example </a:t>
            </a:r>
            <a:endParaRPr/>
          </a:p>
        </p:txBody>
      </p:sp>
      <p:pic>
        <p:nvPicPr>
          <p:cNvPr id="221" name="Google Shape;221;p23"/>
          <p:cNvPicPr preferRelativeResize="0"/>
          <p:nvPr/>
        </p:nvPicPr>
        <p:blipFill>
          <a:blip r:embed="rId3">
            <a:alphaModFix/>
          </a:blip>
          <a:stretch>
            <a:fillRect/>
          </a:stretch>
        </p:blipFill>
        <p:spPr>
          <a:xfrm>
            <a:off x="1558800" y="1257300"/>
            <a:ext cx="5943600" cy="2628900"/>
          </a:xfrm>
          <a:prstGeom prst="rect">
            <a:avLst/>
          </a:prstGeom>
          <a:noFill/>
          <a:ln>
            <a:noFill/>
          </a:ln>
        </p:spPr>
      </p:pic>
      <p:pic>
        <p:nvPicPr>
          <p:cNvPr id="222" name="Google Shape;222;p23" title="Recording(1).wav">
            <a:hlinkClick r:id="rId4"/>
          </p:cNvPr>
          <p:cNvPicPr preferRelativeResize="0"/>
          <p:nvPr/>
        </p:nvPicPr>
        <p:blipFill>
          <a:blip r:embed="rId5">
            <a:alphaModFix/>
          </a:blip>
          <a:stretch>
            <a:fillRect/>
          </a:stretch>
        </p:blipFill>
        <p:spPr>
          <a:xfrm>
            <a:off x="152400" y="40386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1297500" y="384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a:t>
            </a:r>
            <a:endParaRPr/>
          </a:p>
        </p:txBody>
      </p:sp>
      <p:pic>
        <p:nvPicPr>
          <p:cNvPr id="228" name="Google Shape;228;p24"/>
          <p:cNvPicPr preferRelativeResize="0"/>
          <p:nvPr/>
        </p:nvPicPr>
        <p:blipFill>
          <a:blip r:embed="rId3">
            <a:alphaModFix/>
          </a:blip>
          <a:stretch>
            <a:fillRect/>
          </a:stretch>
        </p:blipFill>
        <p:spPr>
          <a:xfrm>
            <a:off x="124350" y="1233300"/>
            <a:ext cx="9144003" cy="2286001"/>
          </a:xfrm>
          <a:prstGeom prst="rect">
            <a:avLst/>
          </a:prstGeom>
          <a:noFill/>
          <a:ln>
            <a:noFill/>
          </a:ln>
        </p:spPr>
      </p:pic>
      <p:pic>
        <p:nvPicPr>
          <p:cNvPr id="229" name="Google Shape;229;p24" title="929 Wallace Falls Dr 5.mp3">
            <a:hlinkClick r:id="rId4"/>
          </p:cNvPr>
          <p:cNvPicPr preferRelativeResize="0"/>
          <p:nvPr/>
        </p:nvPicPr>
        <p:blipFill>
          <a:blip r:embed="rId5">
            <a:alphaModFix/>
          </a:blip>
          <a:stretch>
            <a:fillRect/>
          </a:stretch>
        </p:blipFill>
        <p:spPr>
          <a:xfrm>
            <a:off x="152400" y="3671701"/>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 </a:t>
            </a:r>
            <a:endParaRPr/>
          </a:p>
        </p:txBody>
      </p:sp>
      <p:sp>
        <p:nvSpPr>
          <p:cNvPr id="235" name="Google Shape;23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25"/>
          <p:cNvPicPr preferRelativeResize="0"/>
          <p:nvPr/>
        </p:nvPicPr>
        <p:blipFill>
          <a:blip r:embed="rId3">
            <a:alphaModFix/>
          </a:blip>
          <a:stretch>
            <a:fillRect/>
          </a:stretch>
        </p:blipFill>
        <p:spPr>
          <a:xfrm>
            <a:off x="268925" y="980675"/>
            <a:ext cx="8796626" cy="1232300"/>
          </a:xfrm>
          <a:prstGeom prst="rect">
            <a:avLst/>
          </a:prstGeom>
          <a:noFill/>
          <a:ln>
            <a:noFill/>
          </a:ln>
        </p:spPr>
      </p:pic>
      <p:pic>
        <p:nvPicPr>
          <p:cNvPr id="237" name="Google Shape;237;p25"/>
          <p:cNvPicPr preferRelativeResize="0"/>
          <p:nvPr/>
        </p:nvPicPr>
        <p:blipFill>
          <a:blip r:embed="rId4">
            <a:alphaModFix/>
          </a:blip>
          <a:stretch>
            <a:fillRect/>
          </a:stretch>
        </p:blipFill>
        <p:spPr>
          <a:xfrm>
            <a:off x="779150" y="2269000"/>
            <a:ext cx="7709650" cy="2764625"/>
          </a:xfrm>
          <a:prstGeom prst="rect">
            <a:avLst/>
          </a:prstGeom>
          <a:noFill/>
          <a:ln>
            <a:noFill/>
          </a:ln>
        </p:spPr>
      </p:pic>
      <p:pic>
        <p:nvPicPr>
          <p:cNvPr id="238" name="Google Shape;238;p25" title="929 Wallace Falls Dr 14.mp3">
            <a:hlinkClick r:id="rId5"/>
          </p:cNvPr>
          <p:cNvPicPr preferRelativeResize="0"/>
          <p:nvPr/>
        </p:nvPicPr>
        <p:blipFill>
          <a:blip r:embed="rId6">
            <a:alphaModFix/>
          </a:blip>
          <a:stretch>
            <a:fillRect/>
          </a:stretch>
        </p:blipFill>
        <p:spPr>
          <a:xfrm>
            <a:off x="205100" y="425805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4" name="Google Shape;244;p26"/>
          <p:cNvSpPr txBox="1"/>
          <p:nvPr>
            <p:ph idx="1" type="body"/>
          </p:nvPr>
        </p:nvSpPr>
        <p:spPr>
          <a:xfrm>
            <a:off x="1052550" y="1544850"/>
            <a:ext cx="7038900" cy="205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400"/>
              <a:t>There is no doubt that Gold Rush Antiques is in need of a decent Database management system, and ours is </a:t>
            </a:r>
            <a:r>
              <a:rPr lang="en" sz="1400"/>
              <a:t>designed for their management needs and what could come of the future. If Gold Rush Antiques uses our system, there will be no doubt a well for the future in their growth. With our new sales management system managing sales transactions, booths, booth locations, and product inventory, as well as our database system that supports their employees, dealers, and customers. Gold Rush Antiques can anticipate a large increase in productivity and efficiency which will result in an increase in company performance in the long run. </a:t>
            </a:r>
            <a:endParaRPr sz="1400"/>
          </a:p>
        </p:txBody>
      </p:sp>
      <p:pic>
        <p:nvPicPr>
          <p:cNvPr id="245" name="Google Shape;245;p26" title="conclusion.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142" name="Google Shape;142;p14"/>
          <p:cNvSpPr txBox="1"/>
          <p:nvPr>
            <p:ph idx="1" type="body"/>
          </p:nvPr>
        </p:nvSpPr>
        <p:spPr>
          <a:xfrm>
            <a:off x="243150" y="1211550"/>
            <a:ext cx="8657700" cy="40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After the rapid growth of Gold Rush Antiques, a new system is needed to be able to manage multiple shop locations all while trying to increase their sales. Gold Rush Antiques is in need of a sales management system to manage:</a:t>
            </a:r>
            <a:endParaRPr/>
          </a:p>
          <a:p>
            <a:pPr indent="-311150" lvl="0" marL="457200" rtl="0" algn="l">
              <a:spcBef>
                <a:spcPts val="0"/>
              </a:spcBef>
              <a:spcAft>
                <a:spcPts val="0"/>
              </a:spcAft>
              <a:buSzPts val="1300"/>
              <a:buChar char="●"/>
            </a:pPr>
            <a:r>
              <a:rPr lang="en"/>
              <a:t>Sales Transactions</a:t>
            </a:r>
            <a:endParaRPr/>
          </a:p>
          <a:p>
            <a:pPr indent="-311150" lvl="0" marL="457200" rtl="0" algn="l">
              <a:spcBef>
                <a:spcPts val="0"/>
              </a:spcBef>
              <a:spcAft>
                <a:spcPts val="0"/>
              </a:spcAft>
              <a:buSzPts val="1300"/>
              <a:buChar char="●"/>
            </a:pPr>
            <a:r>
              <a:rPr lang="en"/>
              <a:t>Booths</a:t>
            </a:r>
            <a:endParaRPr/>
          </a:p>
          <a:p>
            <a:pPr indent="-311150" lvl="0" marL="457200" rtl="0" algn="l">
              <a:spcBef>
                <a:spcPts val="0"/>
              </a:spcBef>
              <a:spcAft>
                <a:spcPts val="0"/>
              </a:spcAft>
              <a:buSzPts val="1300"/>
              <a:buChar char="●"/>
            </a:pPr>
            <a:r>
              <a:rPr lang="en"/>
              <a:t>Booth Locations</a:t>
            </a:r>
            <a:endParaRPr/>
          </a:p>
          <a:p>
            <a:pPr indent="-311150" lvl="0" marL="457200" rtl="0" algn="l">
              <a:spcBef>
                <a:spcPts val="0"/>
              </a:spcBef>
              <a:spcAft>
                <a:spcPts val="0"/>
              </a:spcAft>
              <a:buSzPts val="1300"/>
              <a:buChar char="●"/>
            </a:pPr>
            <a:r>
              <a:rPr lang="en"/>
              <a:t>Product Inventory</a:t>
            </a:r>
            <a:endParaRPr/>
          </a:p>
          <a:p>
            <a:pPr indent="0" lvl="0" marL="0" rtl="0" algn="l">
              <a:spcBef>
                <a:spcPts val="0"/>
              </a:spcBef>
              <a:spcAft>
                <a:spcPts val="0"/>
              </a:spcAft>
              <a:buNone/>
            </a:pPr>
            <a:r>
              <a:rPr lang="en"/>
              <a:t>The Gold Rush Antiques owner knows the efficiency a database system could give the company. The owner is aware that a centralized system that stretches across all locations will massively increase the company’s effectiveness. With this in mind, the owner of Gold Rush Antiques wants to implement a database to provide support for:</a:t>
            </a:r>
            <a:endParaRPr/>
          </a:p>
          <a:p>
            <a:pPr indent="-311150" lvl="0" marL="457200" rtl="0" algn="l">
              <a:spcBef>
                <a:spcPts val="0"/>
              </a:spcBef>
              <a:spcAft>
                <a:spcPts val="0"/>
              </a:spcAft>
              <a:buSzPts val="1300"/>
              <a:buChar char="●"/>
            </a:pPr>
            <a:r>
              <a:rPr lang="en"/>
              <a:t>Employees</a:t>
            </a:r>
            <a:endParaRPr/>
          </a:p>
          <a:p>
            <a:pPr indent="-311150" lvl="0" marL="457200" rtl="0" algn="l">
              <a:spcBef>
                <a:spcPts val="0"/>
              </a:spcBef>
              <a:spcAft>
                <a:spcPts val="0"/>
              </a:spcAft>
              <a:buSzPts val="1300"/>
              <a:buChar char="●"/>
            </a:pPr>
            <a:r>
              <a:rPr lang="en"/>
              <a:t>Customers</a:t>
            </a:r>
            <a:endParaRPr/>
          </a:p>
          <a:p>
            <a:pPr indent="-311150" lvl="0" marL="457200" rtl="0" algn="l">
              <a:spcBef>
                <a:spcPts val="0"/>
              </a:spcBef>
              <a:spcAft>
                <a:spcPts val="0"/>
              </a:spcAft>
              <a:buSzPts val="1300"/>
              <a:buChar char="●"/>
            </a:pPr>
            <a:r>
              <a:rPr lang="en"/>
              <a:t>Dealers</a:t>
            </a:r>
            <a:endParaRPr/>
          </a:p>
          <a:p>
            <a:pPr indent="0" lvl="0" marL="0" rtl="0" algn="l">
              <a:spcBef>
                <a:spcPts val="1200"/>
              </a:spcBef>
              <a:spcAft>
                <a:spcPts val="1200"/>
              </a:spcAft>
              <a:buNone/>
            </a:pPr>
            <a:r>
              <a:rPr lang="en"/>
              <a:t>Our Database will be the </a:t>
            </a:r>
            <a:r>
              <a:rPr lang="en"/>
              <a:t>answer</a:t>
            </a:r>
            <a:r>
              <a:rPr lang="en"/>
              <a:t> to their problem with our Forms, queries, and entity relationship diagram. </a:t>
            </a:r>
            <a:endParaRPr/>
          </a:p>
        </p:txBody>
      </p:sp>
      <p:pic>
        <p:nvPicPr>
          <p:cNvPr id="143" name="Google Shape;143;p14" title="Intro2.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844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9" name="Google Shape;149;p15"/>
          <p:cNvSpPr txBox="1"/>
          <p:nvPr>
            <p:ph idx="1" type="body"/>
          </p:nvPr>
        </p:nvSpPr>
        <p:spPr>
          <a:xfrm>
            <a:off x="858425" y="812100"/>
            <a:ext cx="7038900" cy="45792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 sz="1400"/>
              <a:t>The problem is that management currently is not able to track all these variables and items in the stores that they currently have. They need a Database to be able to track all of </a:t>
            </a:r>
            <a:r>
              <a:rPr lang="en" sz="1400"/>
              <a:t>these items. </a:t>
            </a:r>
            <a:endParaRPr sz="1400"/>
          </a:p>
          <a:p>
            <a:pPr indent="0" lvl="0" marL="457200" rtl="0" algn="l">
              <a:spcBef>
                <a:spcPts val="1200"/>
              </a:spcBef>
              <a:spcAft>
                <a:spcPts val="0"/>
              </a:spcAft>
              <a:buNone/>
            </a:pPr>
            <a:r>
              <a:rPr lang="en" sz="1400"/>
              <a:t>Gold Rush Antiques have experienced heavy growth since their opening of three new locations in the past few years. The opening of these new stores created a need to fix pre-existing problems that include: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Employee Hours Logging</a:t>
            </a:r>
            <a:endParaRPr sz="1400"/>
          </a:p>
          <a:p>
            <a:pPr indent="-317500" lvl="0" marL="457200" rtl="0" algn="l">
              <a:spcBef>
                <a:spcPts val="0"/>
              </a:spcBef>
              <a:spcAft>
                <a:spcPts val="0"/>
              </a:spcAft>
              <a:buSzPts val="1400"/>
              <a:buChar char="●"/>
            </a:pPr>
            <a:r>
              <a:rPr lang="en" sz="1400"/>
              <a:t>Label Creation for Sales</a:t>
            </a:r>
            <a:endParaRPr sz="1400"/>
          </a:p>
          <a:p>
            <a:pPr indent="-317500" lvl="0" marL="457200" rtl="0" algn="l">
              <a:spcBef>
                <a:spcPts val="0"/>
              </a:spcBef>
              <a:spcAft>
                <a:spcPts val="0"/>
              </a:spcAft>
              <a:buSzPts val="1400"/>
              <a:buChar char="●"/>
            </a:pPr>
            <a:r>
              <a:rPr lang="en" sz="1400"/>
              <a:t>Hand-Written Price Tags</a:t>
            </a:r>
            <a:endParaRPr sz="1400"/>
          </a:p>
          <a:p>
            <a:pPr indent="-317500" lvl="0" marL="457200" rtl="0" algn="l">
              <a:spcBef>
                <a:spcPts val="0"/>
              </a:spcBef>
              <a:spcAft>
                <a:spcPts val="0"/>
              </a:spcAft>
              <a:buSzPts val="1400"/>
              <a:buChar char="●"/>
            </a:pPr>
            <a:r>
              <a:rPr lang="en" sz="1400"/>
              <a:t>Simple Cash Register Transactions</a:t>
            </a:r>
            <a:endParaRPr sz="1400"/>
          </a:p>
          <a:p>
            <a:pPr indent="-317500" lvl="0" marL="457200" rtl="0" algn="l">
              <a:spcBef>
                <a:spcPts val="0"/>
              </a:spcBef>
              <a:spcAft>
                <a:spcPts val="0"/>
              </a:spcAft>
              <a:buSzPts val="1400"/>
              <a:buChar char="●"/>
            </a:pPr>
            <a:r>
              <a:rPr lang="en" sz="1400"/>
              <a:t>Outdated Spreadsheet Practices</a:t>
            </a:r>
            <a:endParaRPr sz="1400"/>
          </a:p>
          <a:p>
            <a:pPr indent="0" lvl="0" marL="457200" rtl="0" algn="l">
              <a:spcBef>
                <a:spcPts val="1200"/>
              </a:spcBef>
              <a:spcAft>
                <a:spcPts val="0"/>
              </a:spcAft>
              <a:buNone/>
            </a:pPr>
            <a:r>
              <a:rPr lang="en" sz="1400"/>
              <a:t>Not only does management need this Database for the current stores, but they also could use our Database solution for any other expansions beyond these three locations.</a:t>
            </a:r>
            <a:endParaRPr sz="1400"/>
          </a:p>
          <a:p>
            <a:pPr indent="0" lvl="0" marL="457200" rtl="0" algn="l">
              <a:spcBef>
                <a:spcPts val="1200"/>
              </a:spcBef>
              <a:spcAft>
                <a:spcPts val="1200"/>
              </a:spcAft>
              <a:buNone/>
            </a:pPr>
            <a:r>
              <a:t/>
            </a:r>
            <a:endParaRPr sz="1400"/>
          </a:p>
        </p:txBody>
      </p:sp>
      <p:pic>
        <p:nvPicPr>
          <p:cNvPr id="150" name="Google Shape;150;p15" title="Problem3.mp3">
            <a:hlinkClick r:id="rId3"/>
          </p:cNvPr>
          <p:cNvPicPr preferRelativeResize="0"/>
          <p:nvPr/>
        </p:nvPicPr>
        <p:blipFill>
          <a:blip r:embed="rId4">
            <a:alphaModFix/>
          </a:blip>
          <a:stretch>
            <a:fillRect/>
          </a:stretch>
        </p:blipFill>
        <p:spPr>
          <a:xfrm>
            <a:off x="232650" y="40571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Relationship diagram</a:t>
            </a:r>
            <a:endParaRPr/>
          </a:p>
        </p:txBody>
      </p:sp>
      <p:pic>
        <p:nvPicPr>
          <p:cNvPr id="156" name="Google Shape;156;p16"/>
          <p:cNvPicPr preferRelativeResize="0"/>
          <p:nvPr/>
        </p:nvPicPr>
        <p:blipFill>
          <a:blip r:embed="rId3">
            <a:alphaModFix/>
          </a:blip>
          <a:stretch>
            <a:fillRect/>
          </a:stretch>
        </p:blipFill>
        <p:spPr>
          <a:xfrm>
            <a:off x="1193914" y="1079688"/>
            <a:ext cx="6756176" cy="3886924"/>
          </a:xfrm>
          <a:prstGeom prst="rect">
            <a:avLst/>
          </a:prstGeom>
          <a:noFill/>
          <a:ln>
            <a:noFill/>
          </a:ln>
        </p:spPr>
      </p:pic>
      <p:pic>
        <p:nvPicPr>
          <p:cNvPr id="157" name="Google Shape;157;p16" title="ERD4.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Input Form </a:t>
            </a:r>
            <a:endParaRPr/>
          </a:p>
        </p:txBody>
      </p:sp>
      <p:pic>
        <p:nvPicPr>
          <p:cNvPr id="163" name="Google Shape;163;p17"/>
          <p:cNvPicPr preferRelativeResize="0"/>
          <p:nvPr/>
        </p:nvPicPr>
        <p:blipFill>
          <a:blip r:embed="rId3">
            <a:alphaModFix/>
          </a:blip>
          <a:stretch>
            <a:fillRect/>
          </a:stretch>
        </p:blipFill>
        <p:spPr>
          <a:xfrm>
            <a:off x="5927683" y="147600"/>
            <a:ext cx="2986619" cy="2911200"/>
          </a:xfrm>
          <a:prstGeom prst="rect">
            <a:avLst/>
          </a:prstGeom>
          <a:noFill/>
          <a:ln>
            <a:noFill/>
          </a:ln>
        </p:spPr>
      </p:pic>
      <p:pic>
        <p:nvPicPr>
          <p:cNvPr id="164" name="Google Shape;164;p17"/>
          <p:cNvPicPr preferRelativeResize="0"/>
          <p:nvPr/>
        </p:nvPicPr>
        <p:blipFill>
          <a:blip r:embed="rId4">
            <a:alphaModFix/>
          </a:blip>
          <a:stretch>
            <a:fillRect/>
          </a:stretch>
        </p:blipFill>
        <p:spPr>
          <a:xfrm>
            <a:off x="3254475" y="3597550"/>
            <a:ext cx="5659826" cy="1453950"/>
          </a:xfrm>
          <a:prstGeom prst="rect">
            <a:avLst/>
          </a:prstGeom>
          <a:noFill/>
          <a:ln>
            <a:noFill/>
          </a:ln>
        </p:spPr>
      </p:pic>
      <p:sp>
        <p:nvSpPr>
          <p:cNvPr id="165" name="Google Shape;165;p17"/>
          <p:cNvSpPr txBox="1"/>
          <p:nvPr/>
        </p:nvSpPr>
        <p:spPr>
          <a:xfrm>
            <a:off x="4053838" y="3197350"/>
            <a:ext cx="40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Sample Data From Select Employee Statement:</a:t>
            </a:r>
            <a:endParaRPr>
              <a:solidFill>
                <a:schemeClr val="lt1"/>
              </a:solidFill>
              <a:latin typeface="Lato"/>
              <a:ea typeface="Lato"/>
              <a:cs typeface="Lato"/>
              <a:sym typeface="Lato"/>
            </a:endParaRPr>
          </a:p>
        </p:txBody>
      </p:sp>
      <p:sp>
        <p:nvSpPr>
          <p:cNvPr id="166" name="Google Shape;166;p17"/>
          <p:cNvSpPr txBox="1"/>
          <p:nvPr/>
        </p:nvSpPr>
        <p:spPr>
          <a:xfrm>
            <a:off x="1375200" y="980575"/>
            <a:ext cx="42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17"/>
          <p:cNvSpPr txBox="1"/>
          <p:nvPr/>
        </p:nvSpPr>
        <p:spPr>
          <a:xfrm>
            <a:off x="1218750" y="883175"/>
            <a:ext cx="45978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The Employee Input form helps management keep track of their employees at each location. On the Employee Input Form, dealers are able to edit employee information in the database through the Employee Information Form. The form also creates the ability to save the employees data, add a new employee, or delete an existing employee.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68" name="Google Shape;168;p17" title="Employee input form voice over.mp3">
            <a:hlinkClick r:id="rId5"/>
          </p:cNvPr>
          <p:cNvPicPr preferRelativeResize="0"/>
          <p:nvPr/>
        </p:nvPicPr>
        <p:blipFill>
          <a:blip r:embed="rId6">
            <a:alphaModFix/>
          </a:blip>
          <a:stretch>
            <a:fillRect/>
          </a:stretch>
        </p:blipFill>
        <p:spPr>
          <a:xfrm>
            <a:off x="432450" y="409592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Products Input Form</a:t>
            </a:r>
            <a:endParaRPr/>
          </a:p>
        </p:txBody>
      </p:sp>
      <p:pic>
        <p:nvPicPr>
          <p:cNvPr id="174" name="Google Shape;174;p18"/>
          <p:cNvPicPr preferRelativeResize="0"/>
          <p:nvPr/>
        </p:nvPicPr>
        <p:blipFill>
          <a:blip r:embed="rId3">
            <a:alphaModFix/>
          </a:blip>
          <a:stretch>
            <a:fillRect/>
          </a:stretch>
        </p:blipFill>
        <p:spPr>
          <a:xfrm>
            <a:off x="4425150" y="3432447"/>
            <a:ext cx="4570000" cy="1558925"/>
          </a:xfrm>
          <a:prstGeom prst="rect">
            <a:avLst/>
          </a:prstGeom>
          <a:noFill/>
          <a:ln>
            <a:noFill/>
          </a:ln>
        </p:spPr>
      </p:pic>
      <p:sp>
        <p:nvSpPr>
          <p:cNvPr id="175" name="Google Shape;175;p18"/>
          <p:cNvSpPr txBox="1"/>
          <p:nvPr/>
        </p:nvSpPr>
        <p:spPr>
          <a:xfrm>
            <a:off x="4520450" y="3032250"/>
            <a:ext cx="437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Sample Data From Select Product Statement:</a:t>
            </a:r>
            <a:endParaRPr>
              <a:solidFill>
                <a:schemeClr val="lt1"/>
              </a:solidFill>
              <a:latin typeface="Lato"/>
              <a:ea typeface="Lato"/>
              <a:cs typeface="Lato"/>
              <a:sym typeface="Lato"/>
            </a:endParaRPr>
          </a:p>
        </p:txBody>
      </p:sp>
      <p:sp>
        <p:nvSpPr>
          <p:cNvPr id="176" name="Google Shape;176;p18"/>
          <p:cNvSpPr txBox="1"/>
          <p:nvPr/>
        </p:nvSpPr>
        <p:spPr>
          <a:xfrm>
            <a:off x="290075" y="2908788"/>
            <a:ext cx="4089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The Products input form helps a dealer determine what products they currently have in their inventory, and helps them maintain their 60/40 ratio of products on hand.</a:t>
            </a:r>
            <a:endParaRPr sz="1500">
              <a:latin typeface="Lato"/>
              <a:ea typeface="Lato"/>
              <a:cs typeface="Lato"/>
              <a:sym typeface="Lato"/>
            </a:endParaRPr>
          </a:p>
        </p:txBody>
      </p:sp>
      <p:sp>
        <p:nvSpPr>
          <p:cNvPr id="177" name="Google Shape;177;p18"/>
          <p:cNvSpPr txBox="1"/>
          <p:nvPr/>
        </p:nvSpPr>
        <p:spPr>
          <a:xfrm>
            <a:off x="290075" y="1431300"/>
            <a:ext cx="45069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A dealer can fill their booth with any product they desire, but 60% of the booths products must be considered antique or vintage, and the other 40% of the booths products can be a mix of different product types. </a:t>
            </a:r>
            <a:endParaRPr sz="1500">
              <a:latin typeface="Lato"/>
              <a:ea typeface="Lato"/>
              <a:cs typeface="Lato"/>
              <a:sym typeface="Lato"/>
            </a:endParaRPr>
          </a:p>
        </p:txBody>
      </p:sp>
      <p:sp>
        <p:nvSpPr>
          <p:cNvPr id="178" name="Google Shape;178;p18"/>
          <p:cNvSpPr txBox="1"/>
          <p:nvPr/>
        </p:nvSpPr>
        <p:spPr>
          <a:xfrm>
            <a:off x="6296725" y="21012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9" name="Google Shape;179;p18"/>
          <p:cNvPicPr preferRelativeResize="0"/>
          <p:nvPr/>
        </p:nvPicPr>
        <p:blipFill>
          <a:blip r:embed="rId4">
            <a:alphaModFix/>
          </a:blip>
          <a:stretch>
            <a:fillRect/>
          </a:stretch>
        </p:blipFill>
        <p:spPr>
          <a:xfrm>
            <a:off x="5206900" y="471211"/>
            <a:ext cx="3250551" cy="2561040"/>
          </a:xfrm>
          <a:prstGeom prst="rect">
            <a:avLst/>
          </a:prstGeom>
          <a:noFill/>
          <a:ln>
            <a:noFill/>
          </a:ln>
        </p:spPr>
      </p:pic>
      <p:pic>
        <p:nvPicPr>
          <p:cNvPr id="180" name="Google Shape;180;p18" title="Product Slide Audio.mp3">
            <a:hlinkClick r:id="rId5"/>
          </p:cNvPr>
          <p:cNvPicPr preferRelativeResize="0"/>
          <p:nvPr/>
        </p:nvPicPr>
        <p:blipFill>
          <a:blip r:embed="rId6">
            <a:alphaModFix/>
          </a:blip>
          <a:stretch>
            <a:fillRect/>
          </a:stretch>
        </p:blipFill>
        <p:spPr>
          <a:xfrm>
            <a:off x="449625" y="4101313"/>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Stores of the Best Sales Query</a:t>
            </a:r>
            <a:endParaRPr/>
          </a:p>
        </p:txBody>
      </p:sp>
      <p:sp>
        <p:nvSpPr>
          <p:cNvPr id="186" name="Google Shape;186;p19"/>
          <p:cNvSpPr txBox="1"/>
          <p:nvPr>
            <p:ph idx="1" type="body"/>
          </p:nvPr>
        </p:nvSpPr>
        <p:spPr>
          <a:xfrm>
            <a:off x="314100" y="1440200"/>
            <a:ext cx="6421200" cy="34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Here we can run a query to see what stores are generating the </a:t>
            </a:r>
            <a:r>
              <a:rPr lang="en" sz="1400"/>
              <a:t>highest</a:t>
            </a:r>
            <a:r>
              <a:rPr lang="en" sz="1400"/>
              <a:t> sales. If </a:t>
            </a:r>
            <a:r>
              <a:rPr lang="en" sz="1400"/>
              <a:t>management</a:t>
            </a:r>
            <a:r>
              <a:rPr lang="en" sz="1400"/>
              <a:t> wanted to they could do some analysis or </a:t>
            </a:r>
            <a:r>
              <a:rPr lang="en" sz="1400"/>
              <a:t>research</a:t>
            </a:r>
            <a:r>
              <a:rPr lang="en" sz="1400"/>
              <a:t> to see what is going on in the stores and could figure out what products are selling</a:t>
            </a:r>
            <a:endParaRPr sz="1400"/>
          </a:p>
          <a:p>
            <a:pPr indent="0" lvl="0" marL="0" rtl="0" algn="l">
              <a:spcBef>
                <a:spcPts val="1200"/>
              </a:spcBef>
              <a:spcAft>
                <a:spcPts val="0"/>
              </a:spcAft>
              <a:buNone/>
            </a:pPr>
            <a:r>
              <a:rPr lang="en" sz="1400"/>
              <a:t>This could be really helpful if management to see what their locations are doing right and what others are doing wrong, whether that be vendors, products, locations, marketing or any mix.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87" name="Google Shape;187;p19"/>
          <p:cNvPicPr preferRelativeResize="0"/>
          <p:nvPr/>
        </p:nvPicPr>
        <p:blipFill>
          <a:blip r:embed="rId3">
            <a:alphaModFix/>
          </a:blip>
          <a:stretch>
            <a:fillRect/>
          </a:stretch>
        </p:blipFill>
        <p:spPr>
          <a:xfrm>
            <a:off x="6858715" y="1788925"/>
            <a:ext cx="2126836" cy="2911200"/>
          </a:xfrm>
          <a:prstGeom prst="rect">
            <a:avLst/>
          </a:prstGeom>
          <a:noFill/>
          <a:ln>
            <a:noFill/>
          </a:ln>
        </p:spPr>
      </p:pic>
      <p:pic>
        <p:nvPicPr>
          <p:cNvPr id="188" name="Google Shape;188;p19"/>
          <p:cNvPicPr preferRelativeResize="0"/>
          <p:nvPr/>
        </p:nvPicPr>
        <p:blipFill>
          <a:blip r:embed="rId4">
            <a:alphaModFix/>
          </a:blip>
          <a:stretch>
            <a:fillRect/>
          </a:stretch>
        </p:blipFill>
        <p:spPr>
          <a:xfrm>
            <a:off x="465763" y="4090525"/>
            <a:ext cx="4505325" cy="609600"/>
          </a:xfrm>
          <a:prstGeom prst="rect">
            <a:avLst/>
          </a:prstGeom>
          <a:noFill/>
          <a:ln>
            <a:noFill/>
          </a:ln>
        </p:spPr>
      </p:pic>
      <p:pic>
        <p:nvPicPr>
          <p:cNvPr id="189" name="Google Shape;189;p19" title="QueryStoresOfBestSales.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Products</a:t>
            </a:r>
            <a:r>
              <a:rPr lang="en"/>
              <a:t> listed Query</a:t>
            </a:r>
            <a:endParaRPr/>
          </a:p>
        </p:txBody>
      </p:sp>
      <p:sp>
        <p:nvSpPr>
          <p:cNvPr id="195" name="Google Shape;195;p20"/>
          <p:cNvSpPr txBox="1"/>
          <p:nvPr>
            <p:ph idx="1" type="body"/>
          </p:nvPr>
        </p:nvSpPr>
        <p:spPr>
          <a:xfrm>
            <a:off x="302950" y="1487175"/>
            <a:ext cx="5897400" cy="29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can see what </a:t>
            </a:r>
            <a:r>
              <a:rPr lang="en"/>
              <a:t>products</a:t>
            </a:r>
            <a:r>
              <a:rPr lang="en"/>
              <a:t> are </a:t>
            </a:r>
            <a:r>
              <a:rPr lang="en"/>
              <a:t>associated</a:t>
            </a:r>
            <a:r>
              <a:rPr lang="en"/>
              <a:t> with </a:t>
            </a:r>
            <a:r>
              <a:rPr lang="en"/>
              <a:t>what</a:t>
            </a:r>
            <a:r>
              <a:rPr lang="en"/>
              <a:t> Product ID. Here we could see </a:t>
            </a:r>
            <a:r>
              <a:rPr lang="en"/>
              <a:t>what</a:t>
            </a:r>
            <a:r>
              <a:rPr lang="en"/>
              <a:t> products are being sold in what orders, how much they cost, and how many are on hand for each antique store. </a:t>
            </a:r>
            <a:endParaRPr/>
          </a:p>
          <a:p>
            <a:pPr indent="0" lvl="0" marL="0" rtl="0" algn="l">
              <a:spcBef>
                <a:spcPts val="1200"/>
              </a:spcBef>
              <a:spcAft>
                <a:spcPts val="1200"/>
              </a:spcAft>
              <a:buNone/>
            </a:pPr>
            <a:r>
              <a:rPr lang="en"/>
              <a:t>Management</a:t>
            </a:r>
            <a:r>
              <a:rPr lang="en"/>
              <a:t> could do more with this query like figuring what products are selling more than others and how many to </a:t>
            </a:r>
            <a:r>
              <a:rPr lang="en"/>
              <a:t>forecast</a:t>
            </a:r>
            <a:r>
              <a:rPr lang="en"/>
              <a:t> and have on hand at each Antique store</a:t>
            </a:r>
            <a:endParaRPr/>
          </a:p>
        </p:txBody>
      </p:sp>
      <p:pic>
        <p:nvPicPr>
          <p:cNvPr id="196" name="Google Shape;196;p20"/>
          <p:cNvPicPr preferRelativeResize="0"/>
          <p:nvPr/>
        </p:nvPicPr>
        <p:blipFill rotWithShape="1">
          <a:blip r:embed="rId3">
            <a:alphaModFix/>
          </a:blip>
          <a:srcRect b="0" l="0" r="-755" t="0"/>
          <a:stretch/>
        </p:blipFill>
        <p:spPr>
          <a:xfrm>
            <a:off x="729525" y="3713875"/>
            <a:ext cx="5044250" cy="686300"/>
          </a:xfrm>
          <a:prstGeom prst="rect">
            <a:avLst/>
          </a:prstGeom>
          <a:noFill/>
          <a:ln>
            <a:noFill/>
          </a:ln>
        </p:spPr>
      </p:pic>
      <p:pic>
        <p:nvPicPr>
          <p:cNvPr id="197" name="Google Shape;197;p20"/>
          <p:cNvPicPr preferRelativeResize="0"/>
          <p:nvPr/>
        </p:nvPicPr>
        <p:blipFill>
          <a:blip r:embed="rId4">
            <a:alphaModFix/>
          </a:blip>
          <a:stretch>
            <a:fillRect/>
          </a:stretch>
        </p:blipFill>
        <p:spPr>
          <a:xfrm>
            <a:off x="6200438" y="2033075"/>
            <a:ext cx="2787562" cy="2981350"/>
          </a:xfrm>
          <a:prstGeom prst="rect">
            <a:avLst/>
          </a:prstGeom>
          <a:noFill/>
          <a:ln>
            <a:noFill/>
          </a:ln>
        </p:spPr>
      </p:pic>
      <p:pic>
        <p:nvPicPr>
          <p:cNvPr id="198" name="Google Shape;198;p20" title="QueryProductsListed.mp3">
            <a:hlinkClick r:id="rId5"/>
          </p:cNvPr>
          <p:cNvPicPr preferRelativeResize="0"/>
          <p:nvPr/>
        </p:nvPicPr>
        <p:blipFill>
          <a:blip r:embed="rId6">
            <a:alphaModFix/>
          </a:blip>
          <a:stretch>
            <a:fillRect/>
          </a:stretch>
        </p:blipFill>
        <p:spPr>
          <a:xfrm>
            <a:off x="152400" y="4552575"/>
            <a:ext cx="438525" cy="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Stores and Margin Query</a:t>
            </a:r>
            <a:endParaRPr/>
          </a:p>
        </p:txBody>
      </p:sp>
      <p:sp>
        <p:nvSpPr>
          <p:cNvPr id="204" name="Google Shape;204;p21"/>
          <p:cNvSpPr txBox="1"/>
          <p:nvPr>
            <p:ph idx="1" type="body"/>
          </p:nvPr>
        </p:nvSpPr>
        <p:spPr>
          <a:xfrm>
            <a:off x="186750" y="1411900"/>
            <a:ext cx="6258600" cy="35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From the following Query we are able to see stores are selling products for and exactly how margin they are making on each product as well as their cost. Management could then track down what products they could want to keep.</a:t>
            </a:r>
            <a:endParaRPr sz="1400"/>
          </a:p>
          <a:p>
            <a:pPr indent="0" lvl="0" marL="0" rtl="0" algn="l">
              <a:spcBef>
                <a:spcPts val="1200"/>
              </a:spcBef>
              <a:spcAft>
                <a:spcPts val="1200"/>
              </a:spcAft>
              <a:buNone/>
            </a:pPr>
            <a:r>
              <a:rPr lang="en" sz="1400"/>
              <a:t>Depending on what </a:t>
            </a:r>
            <a:r>
              <a:rPr lang="en" sz="1400"/>
              <a:t>location</a:t>
            </a:r>
            <a:r>
              <a:rPr lang="en" sz="1400"/>
              <a:t> sells more of low margin or higher margin depending on the income of the margin.</a:t>
            </a:r>
            <a:endParaRPr sz="1400"/>
          </a:p>
        </p:txBody>
      </p:sp>
      <p:pic>
        <p:nvPicPr>
          <p:cNvPr id="205" name="Google Shape;205;p21"/>
          <p:cNvPicPr preferRelativeResize="0"/>
          <p:nvPr/>
        </p:nvPicPr>
        <p:blipFill>
          <a:blip r:embed="rId3">
            <a:alphaModFix/>
          </a:blip>
          <a:stretch>
            <a:fillRect/>
          </a:stretch>
        </p:blipFill>
        <p:spPr>
          <a:xfrm>
            <a:off x="6852450" y="1276300"/>
            <a:ext cx="1940129" cy="3530850"/>
          </a:xfrm>
          <a:prstGeom prst="rect">
            <a:avLst/>
          </a:prstGeom>
          <a:noFill/>
          <a:ln>
            <a:noFill/>
          </a:ln>
        </p:spPr>
      </p:pic>
      <p:pic>
        <p:nvPicPr>
          <p:cNvPr id="206" name="Google Shape;206;p21"/>
          <p:cNvPicPr preferRelativeResize="0"/>
          <p:nvPr/>
        </p:nvPicPr>
        <p:blipFill>
          <a:blip r:embed="rId4">
            <a:alphaModFix/>
          </a:blip>
          <a:stretch>
            <a:fillRect/>
          </a:stretch>
        </p:blipFill>
        <p:spPr>
          <a:xfrm>
            <a:off x="920513" y="3912563"/>
            <a:ext cx="4791075" cy="447675"/>
          </a:xfrm>
          <a:prstGeom prst="rect">
            <a:avLst/>
          </a:prstGeom>
          <a:noFill/>
          <a:ln>
            <a:noFill/>
          </a:ln>
        </p:spPr>
      </p:pic>
      <p:pic>
        <p:nvPicPr>
          <p:cNvPr id="207" name="Google Shape;207;p21" title="QueryStoresAndMargin.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