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yle john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65B8DC-14C4-420D-AE0D-BDD5C6197F56}">
  <a:tblStyle styleId="{B465B8DC-14C4-420D-AE0D-BDD5C6197F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aleway-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La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5T15:14:47.284">
    <p:pos x="6000" y="0"/>
    <p:text>PLASE NOTE
* Font 16
* Body font Plato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7fd574c87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7fd574c87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fd574c87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7fd574c87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4c77eee9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a4c77eee9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4e4e9f6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4e4e9f6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4e4e9f6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a4e4e9f6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4e4e9f6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4e4e9f6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7fd574c87a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7fd574c87a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4c77eee9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4c77eee9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fd574c87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fd574c87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4c77eee9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4c77eee9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4c77eee9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4c77eee9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4c77eee9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4c77eee9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7fd574c87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7fd574c87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fd574c87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fd574c87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7fd574c87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7fd574c87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Zippy Publishing CRM Implementation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t>
            </a:r>
            <a:r>
              <a:rPr lang="en"/>
              <a:t>Isaiah Nazaire, Kyle Johns, Chase Hunter, Allen Bryan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729450" y="609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Critical Path Diagrams</a:t>
            </a:r>
            <a:endParaRPr/>
          </a:p>
        </p:txBody>
      </p:sp>
      <p:sp>
        <p:nvSpPr>
          <p:cNvPr id="164" name="Google Shape;164;p22"/>
          <p:cNvSpPr txBox="1"/>
          <p:nvPr>
            <p:ph idx="1" type="body"/>
          </p:nvPr>
        </p:nvSpPr>
        <p:spPr>
          <a:xfrm>
            <a:off x="264200" y="1367350"/>
            <a:ext cx="4242900" cy="3668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Planning will be simple, re-evaluating upper management </a:t>
            </a:r>
            <a:endParaRPr sz="1600"/>
          </a:p>
          <a:p>
            <a:pPr indent="-330200" lvl="0" marL="457200" rtl="0" algn="l">
              <a:spcBef>
                <a:spcPts val="0"/>
              </a:spcBef>
              <a:spcAft>
                <a:spcPts val="0"/>
              </a:spcAft>
              <a:buSzPts val="1600"/>
              <a:buChar char="●"/>
            </a:pPr>
            <a:r>
              <a:rPr lang="en" sz="1600"/>
              <a:t>Learning will be dependent on the size of the modules</a:t>
            </a:r>
            <a:endParaRPr sz="1600"/>
          </a:p>
          <a:p>
            <a:pPr indent="-330200" lvl="0" marL="457200" rtl="0" algn="l">
              <a:spcBef>
                <a:spcPts val="0"/>
              </a:spcBef>
              <a:spcAft>
                <a:spcPts val="0"/>
              </a:spcAft>
              <a:buSzPts val="1600"/>
              <a:buChar char="●"/>
            </a:pPr>
            <a:r>
              <a:rPr lang="en" sz="1600"/>
              <a:t>We will give users two weeks time to fully try to understand the CRM</a:t>
            </a:r>
            <a:endParaRPr sz="1600"/>
          </a:p>
          <a:p>
            <a:pPr indent="-330200" lvl="0" marL="457200" rtl="0" algn="l">
              <a:spcBef>
                <a:spcPts val="0"/>
              </a:spcBef>
              <a:spcAft>
                <a:spcPts val="0"/>
              </a:spcAft>
              <a:buSzPts val="1600"/>
              <a:buChar char="●"/>
            </a:pPr>
            <a:r>
              <a:rPr lang="en" sz="1600"/>
              <a:t>Execution will take place the last week</a:t>
            </a:r>
            <a:endParaRPr sz="1600"/>
          </a:p>
          <a:p>
            <a:pPr indent="-330200" lvl="0" marL="457200" rtl="0" algn="l">
              <a:spcBef>
                <a:spcPts val="0"/>
              </a:spcBef>
              <a:spcAft>
                <a:spcPts val="0"/>
              </a:spcAft>
              <a:buSzPts val="1600"/>
              <a:buChar char="●"/>
            </a:pPr>
            <a:r>
              <a:rPr lang="en" sz="1600"/>
              <a:t>Closing, turnover to zippy will be the 90th day</a:t>
            </a:r>
            <a:endParaRPr sz="1600"/>
          </a:p>
        </p:txBody>
      </p:sp>
      <p:pic>
        <p:nvPicPr>
          <p:cNvPr id="165" name="Google Shape;165;p22"/>
          <p:cNvPicPr preferRelativeResize="0"/>
          <p:nvPr/>
        </p:nvPicPr>
        <p:blipFill>
          <a:blip r:embed="rId3">
            <a:alphaModFix/>
          </a:blip>
          <a:stretch>
            <a:fillRect/>
          </a:stretch>
        </p:blipFill>
        <p:spPr>
          <a:xfrm>
            <a:off x="4506975" y="1094875"/>
            <a:ext cx="4637025" cy="3525324"/>
          </a:xfrm>
          <a:prstGeom prst="rect">
            <a:avLst/>
          </a:prstGeom>
          <a:noFill/>
          <a:ln>
            <a:noFill/>
          </a:ln>
        </p:spPr>
      </p:pic>
      <p:sp>
        <p:nvSpPr>
          <p:cNvPr id="166" name="Google Shape;166;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2"/>
          <p:cNvSpPr/>
          <p:nvPr/>
        </p:nvSpPr>
        <p:spPr>
          <a:xfrm>
            <a:off x="8572975" y="4835200"/>
            <a:ext cx="214800" cy="2229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762475" y="616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Request </a:t>
            </a:r>
            <a:endParaRPr/>
          </a:p>
        </p:txBody>
      </p:sp>
      <p:sp>
        <p:nvSpPr>
          <p:cNvPr id="173" name="Google Shape;173;p23"/>
          <p:cNvSpPr txBox="1"/>
          <p:nvPr>
            <p:ph idx="1" type="body"/>
          </p:nvPr>
        </p:nvSpPr>
        <p:spPr>
          <a:xfrm>
            <a:off x="729450" y="1320975"/>
            <a:ext cx="4793700" cy="3764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Any sort of request or change for the </a:t>
            </a:r>
            <a:r>
              <a:rPr lang="en" sz="1600"/>
              <a:t>implementation must be filled out via this form</a:t>
            </a:r>
            <a:endParaRPr sz="1600"/>
          </a:p>
          <a:p>
            <a:pPr indent="-330200" lvl="0" marL="457200" rtl="0" algn="l">
              <a:spcBef>
                <a:spcPts val="0"/>
              </a:spcBef>
              <a:spcAft>
                <a:spcPts val="0"/>
              </a:spcAft>
              <a:buSzPts val="1600"/>
              <a:buChar char="●"/>
            </a:pPr>
            <a:r>
              <a:rPr lang="en" sz="1600"/>
              <a:t>Depending on the </a:t>
            </a:r>
            <a:endParaRPr sz="1600"/>
          </a:p>
          <a:p>
            <a:pPr indent="-330200" lvl="1" marL="914400" rtl="0" algn="l">
              <a:spcBef>
                <a:spcPts val="0"/>
              </a:spcBef>
              <a:spcAft>
                <a:spcPts val="0"/>
              </a:spcAft>
              <a:buSzPts val="1600"/>
              <a:buChar char="○"/>
            </a:pPr>
            <a:r>
              <a:rPr lang="en" sz="1600"/>
              <a:t>Cost </a:t>
            </a:r>
            <a:endParaRPr sz="1600"/>
          </a:p>
          <a:p>
            <a:pPr indent="-330200" lvl="1" marL="914400" rtl="0" algn="l">
              <a:spcBef>
                <a:spcPts val="0"/>
              </a:spcBef>
              <a:spcAft>
                <a:spcPts val="0"/>
              </a:spcAft>
              <a:buSzPts val="1600"/>
              <a:buChar char="○"/>
            </a:pPr>
            <a:r>
              <a:rPr lang="en" sz="1600"/>
              <a:t>Urgency</a:t>
            </a:r>
            <a:endParaRPr sz="1600"/>
          </a:p>
          <a:p>
            <a:pPr indent="-330200" lvl="1" marL="914400" rtl="0" algn="l">
              <a:spcBef>
                <a:spcPts val="0"/>
              </a:spcBef>
              <a:spcAft>
                <a:spcPts val="0"/>
              </a:spcAft>
              <a:buSzPts val="1600"/>
              <a:buChar char="○"/>
            </a:pPr>
            <a:r>
              <a:rPr lang="en" sz="1600"/>
              <a:t>Time</a:t>
            </a:r>
            <a:endParaRPr sz="1600"/>
          </a:p>
          <a:p>
            <a:pPr indent="-330200" lvl="1" marL="914400" rtl="0" algn="l">
              <a:spcBef>
                <a:spcPts val="0"/>
              </a:spcBef>
              <a:spcAft>
                <a:spcPts val="0"/>
              </a:spcAft>
              <a:buSzPts val="1600"/>
              <a:buChar char="○"/>
            </a:pPr>
            <a:r>
              <a:rPr lang="en" sz="1600"/>
              <a:t>Impact</a:t>
            </a:r>
            <a:endParaRPr sz="1600"/>
          </a:p>
          <a:p>
            <a:pPr indent="-330200" lvl="0" marL="457200" rtl="0" algn="l">
              <a:spcBef>
                <a:spcPts val="0"/>
              </a:spcBef>
              <a:spcAft>
                <a:spcPts val="0"/>
              </a:spcAft>
              <a:buSzPts val="1600"/>
              <a:buChar char="●"/>
            </a:pPr>
            <a:r>
              <a:rPr lang="en" sz="1600"/>
              <a:t>Will the change be taken into consideration</a:t>
            </a:r>
            <a:endParaRPr sz="1600"/>
          </a:p>
          <a:p>
            <a:pPr indent="-330200" lvl="0" marL="457200" rtl="0" algn="l">
              <a:spcBef>
                <a:spcPts val="0"/>
              </a:spcBef>
              <a:spcAft>
                <a:spcPts val="0"/>
              </a:spcAft>
              <a:buSzPts val="1600"/>
              <a:buChar char="●"/>
            </a:pPr>
            <a:r>
              <a:rPr lang="en" sz="1600"/>
              <a:t>All request will include the PM</a:t>
            </a:r>
            <a:endParaRPr sz="1600"/>
          </a:p>
          <a:p>
            <a:pPr indent="-330200" lvl="0" marL="457200" rtl="0" algn="l">
              <a:spcBef>
                <a:spcPts val="0"/>
              </a:spcBef>
              <a:spcAft>
                <a:spcPts val="0"/>
              </a:spcAft>
              <a:buSzPts val="1600"/>
              <a:buChar char="●"/>
            </a:pPr>
            <a:r>
              <a:rPr lang="en" sz="1600"/>
              <a:t>Any significant change will need a signature of </a:t>
            </a:r>
            <a:endParaRPr sz="1600"/>
          </a:p>
          <a:p>
            <a:pPr indent="-330200" lvl="1" marL="914400" rtl="0" algn="l">
              <a:spcBef>
                <a:spcPts val="0"/>
              </a:spcBef>
              <a:spcAft>
                <a:spcPts val="0"/>
              </a:spcAft>
              <a:buSzPts val="1600"/>
              <a:buChar char="○"/>
            </a:pPr>
            <a:r>
              <a:rPr lang="en" sz="1600"/>
              <a:t>Sponsors</a:t>
            </a:r>
            <a:endParaRPr sz="1600"/>
          </a:p>
          <a:p>
            <a:pPr indent="-330200" lvl="1" marL="914400" rtl="0" algn="l">
              <a:spcBef>
                <a:spcPts val="0"/>
              </a:spcBef>
              <a:spcAft>
                <a:spcPts val="0"/>
              </a:spcAft>
              <a:buSzPts val="1600"/>
              <a:buChar char="○"/>
            </a:pPr>
            <a:r>
              <a:rPr lang="en" sz="1600"/>
              <a:t>Steering committee</a:t>
            </a:r>
            <a:endParaRPr sz="1600"/>
          </a:p>
          <a:p>
            <a:pPr indent="-330200" lvl="1" marL="914400" rtl="0" algn="l">
              <a:spcBef>
                <a:spcPts val="0"/>
              </a:spcBef>
              <a:spcAft>
                <a:spcPts val="0"/>
              </a:spcAft>
              <a:buSzPts val="1600"/>
              <a:buChar char="○"/>
            </a:pPr>
            <a:r>
              <a:rPr lang="en" sz="1600"/>
              <a:t>Stakeholders</a:t>
            </a:r>
            <a:endParaRPr sz="1600"/>
          </a:p>
        </p:txBody>
      </p:sp>
      <p:pic>
        <p:nvPicPr>
          <p:cNvPr id="174" name="Google Shape;174;p23"/>
          <p:cNvPicPr preferRelativeResize="0"/>
          <p:nvPr/>
        </p:nvPicPr>
        <p:blipFill>
          <a:blip r:embed="rId3">
            <a:alphaModFix/>
          </a:blip>
          <a:stretch>
            <a:fillRect/>
          </a:stretch>
        </p:blipFill>
        <p:spPr>
          <a:xfrm>
            <a:off x="5444525" y="515425"/>
            <a:ext cx="2390879" cy="4628076"/>
          </a:xfrm>
          <a:prstGeom prst="rect">
            <a:avLst/>
          </a:prstGeom>
          <a:noFill/>
          <a:ln>
            <a:noFill/>
          </a:ln>
        </p:spPr>
      </p:pic>
      <p:sp>
        <p:nvSpPr>
          <p:cNvPr id="175" name="Google Shape;175;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3"/>
          <p:cNvSpPr/>
          <p:nvPr/>
        </p:nvSpPr>
        <p:spPr>
          <a:xfrm>
            <a:off x="8589500" y="4835200"/>
            <a:ext cx="214800" cy="2229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729450" y="627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Roles and Responsibilities</a:t>
            </a:r>
            <a:endParaRPr/>
          </a:p>
        </p:txBody>
      </p:sp>
      <p:graphicFrame>
        <p:nvGraphicFramePr>
          <p:cNvPr id="182" name="Google Shape;182;p24"/>
          <p:cNvGraphicFramePr/>
          <p:nvPr/>
        </p:nvGraphicFramePr>
        <p:xfrm>
          <a:off x="952500" y="1303875"/>
          <a:ext cx="3000000" cy="3000000"/>
        </p:xfrm>
        <a:graphic>
          <a:graphicData uri="http://schemas.openxmlformats.org/drawingml/2006/table">
            <a:tbl>
              <a:tblPr>
                <a:noFill/>
                <a:tableStyleId>{B465B8DC-14C4-420D-AE0D-BDD5C6197F56}</a:tableStyleId>
              </a:tblPr>
              <a:tblGrid>
                <a:gridCol w="3619500"/>
                <a:gridCol w="3619500"/>
              </a:tblGrid>
              <a:tr h="413025">
                <a:tc>
                  <a:txBody>
                    <a:bodyPr/>
                    <a:lstStyle/>
                    <a:p>
                      <a:pPr indent="0" lvl="0" marL="0" rtl="0" algn="l">
                        <a:spcBef>
                          <a:spcPts val="0"/>
                        </a:spcBef>
                        <a:spcAft>
                          <a:spcPts val="0"/>
                        </a:spcAft>
                        <a:buNone/>
                      </a:pPr>
                      <a:r>
                        <a:rPr b="1" lang="en" u="sng">
                          <a:solidFill>
                            <a:schemeClr val="dk2"/>
                          </a:solidFill>
                          <a:latin typeface="Lato"/>
                          <a:ea typeface="Lato"/>
                          <a:cs typeface="Lato"/>
                          <a:sym typeface="Lato"/>
                        </a:rPr>
                        <a:t>Role</a:t>
                      </a:r>
                      <a:endParaRPr b="1" u="sng">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u="sng">
                          <a:solidFill>
                            <a:schemeClr val="dk2"/>
                          </a:solidFill>
                        </a:rPr>
                        <a:t>Responsibility</a:t>
                      </a:r>
                      <a:endParaRPr b="1" u="sng">
                        <a:solidFill>
                          <a:schemeClr val="dk2"/>
                        </a:solidFill>
                      </a:endParaRPr>
                    </a:p>
                  </a:txBody>
                  <a:tcPr marT="91425" marB="91425" marR="91425" marL="91425"/>
                </a:tc>
              </a:tr>
              <a:tr h="746650">
                <a:tc>
                  <a:txBody>
                    <a:bodyPr/>
                    <a:lstStyle/>
                    <a:p>
                      <a:pPr indent="0" lvl="0" marL="0" rtl="0" algn="l">
                        <a:spcBef>
                          <a:spcPts val="0"/>
                        </a:spcBef>
                        <a:spcAft>
                          <a:spcPts val="0"/>
                        </a:spcAft>
                        <a:buNone/>
                      </a:pPr>
                      <a:r>
                        <a:rPr lang="en">
                          <a:solidFill>
                            <a:schemeClr val="accent1"/>
                          </a:solidFill>
                          <a:latin typeface="Lato"/>
                          <a:ea typeface="Lato"/>
                          <a:cs typeface="Lato"/>
                          <a:sym typeface="Lato"/>
                        </a:rPr>
                        <a:t>Project Manager</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700">
                          <a:solidFill>
                            <a:schemeClr val="accent1"/>
                          </a:solidFill>
                          <a:latin typeface="Lato"/>
                          <a:ea typeface="Lato"/>
                          <a:cs typeface="Lato"/>
                          <a:sym typeface="Lato"/>
                        </a:rPr>
                        <a:t>Responsible for all project planning, including defining tasks and estimating efforts. Ensures successful implementation of salesforce using proper resource allocation, communication skills, and knowledge of appropriate project management methodologies. Also responsible for approving the project, allocating funds, and clearing major issues. </a:t>
                      </a:r>
                      <a:endParaRPr sz="700">
                        <a:solidFill>
                          <a:schemeClr val="accent1"/>
                        </a:solidFill>
                        <a:latin typeface="Lato"/>
                        <a:ea typeface="Lato"/>
                        <a:cs typeface="Lato"/>
                        <a:sym typeface="Lato"/>
                      </a:endParaRPr>
                    </a:p>
                  </a:txBody>
                  <a:tcPr marT="91425" marB="91425" marR="91425" marL="91425"/>
                </a:tc>
              </a:tr>
              <a:tr h="685475">
                <a:tc>
                  <a:txBody>
                    <a:bodyPr/>
                    <a:lstStyle/>
                    <a:p>
                      <a:pPr indent="0" lvl="0" marL="0" rtl="0" algn="l">
                        <a:spcBef>
                          <a:spcPts val="0"/>
                        </a:spcBef>
                        <a:spcAft>
                          <a:spcPts val="0"/>
                        </a:spcAft>
                        <a:buNone/>
                      </a:pPr>
                      <a:r>
                        <a:rPr lang="en">
                          <a:solidFill>
                            <a:schemeClr val="accent1"/>
                          </a:solidFill>
                          <a:latin typeface="Lato"/>
                          <a:ea typeface="Lato"/>
                          <a:cs typeface="Lato"/>
                          <a:sym typeface="Lato"/>
                        </a:rPr>
                        <a:t>Systems Analyst</a:t>
                      </a:r>
                      <a:endParaRPr>
                        <a:solidFill>
                          <a:schemeClr val="accent1"/>
                        </a:solidFill>
                        <a:latin typeface="Lato"/>
                        <a:ea typeface="Lato"/>
                        <a:cs typeface="Lato"/>
                        <a:sym typeface="Lato"/>
                      </a:endParaRPr>
                    </a:p>
                  </a:txBody>
                  <a:tcPr marT="91425" marB="91425" marR="91425" marL="91425"/>
                </a:tc>
                <a:tc>
                  <a:txBody>
                    <a:bodyPr/>
                    <a:lstStyle/>
                    <a:p>
                      <a:pPr indent="0" lvl="0" marL="0" rtl="0" algn="l">
                        <a:lnSpc>
                          <a:spcPct val="115000"/>
                        </a:lnSpc>
                        <a:spcBef>
                          <a:spcPts val="0"/>
                        </a:spcBef>
                        <a:spcAft>
                          <a:spcPts val="0"/>
                        </a:spcAft>
                        <a:buNone/>
                      </a:pPr>
                      <a:r>
                        <a:rPr lang="en" sz="700">
                          <a:solidFill>
                            <a:schemeClr val="accent1"/>
                          </a:solidFill>
                          <a:latin typeface="Lato"/>
                          <a:ea typeface="Lato"/>
                          <a:cs typeface="Lato"/>
                          <a:sym typeface="Lato"/>
                        </a:rPr>
                        <a:t>Analyze the business case for a Salesforce implementation to determine the needed requirements and functionality needed for our sales team. The systems analyst will ensure that the ideal solution is implemented that has both the necessary functionality and confirm the feasibility of the project.</a:t>
                      </a:r>
                      <a:endParaRPr sz="700">
                        <a:solidFill>
                          <a:schemeClr val="accent1"/>
                        </a:solidFill>
                        <a:latin typeface="Lato"/>
                        <a:ea typeface="Lato"/>
                        <a:cs typeface="Lato"/>
                        <a:sym typeface="Lato"/>
                      </a:endParaRPr>
                    </a:p>
                  </a:txBody>
                  <a:tcPr marT="91425" marB="91425" marR="91425" marL="91425"/>
                </a:tc>
              </a:tr>
              <a:tr h="813375">
                <a:tc>
                  <a:txBody>
                    <a:bodyPr/>
                    <a:lstStyle/>
                    <a:p>
                      <a:pPr indent="0" lvl="0" marL="0" rtl="0" algn="l">
                        <a:spcBef>
                          <a:spcPts val="0"/>
                        </a:spcBef>
                        <a:spcAft>
                          <a:spcPts val="0"/>
                        </a:spcAft>
                        <a:buNone/>
                      </a:pPr>
                      <a:r>
                        <a:rPr lang="en">
                          <a:solidFill>
                            <a:schemeClr val="accent1"/>
                          </a:solidFill>
                          <a:latin typeface="Lato"/>
                          <a:ea typeface="Lato"/>
                          <a:cs typeface="Lato"/>
                          <a:sym typeface="Lato"/>
                        </a:rPr>
                        <a:t>Product Owner</a:t>
                      </a:r>
                      <a:endParaRPr>
                        <a:solidFill>
                          <a:schemeClr val="accent1"/>
                        </a:solidFill>
                        <a:latin typeface="Lato"/>
                        <a:ea typeface="Lato"/>
                        <a:cs typeface="Lato"/>
                        <a:sym typeface="Lato"/>
                      </a:endParaRPr>
                    </a:p>
                  </a:txBody>
                  <a:tcPr marT="91425" marB="91425" marR="91425" marL="91425"/>
                </a:tc>
                <a:tc>
                  <a:txBody>
                    <a:bodyPr/>
                    <a:lstStyle/>
                    <a:p>
                      <a:pPr indent="0" lvl="0" marL="0" rtl="0" algn="l">
                        <a:lnSpc>
                          <a:spcPct val="115000"/>
                        </a:lnSpc>
                        <a:spcBef>
                          <a:spcPts val="0"/>
                        </a:spcBef>
                        <a:spcAft>
                          <a:spcPts val="0"/>
                        </a:spcAft>
                        <a:buNone/>
                      </a:pPr>
                      <a:r>
                        <a:rPr lang="en" sz="700">
                          <a:solidFill>
                            <a:schemeClr val="accent1"/>
                          </a:solidFill>
                          <a:latin typeface="Lato"/>
                          <a:ea typeface="Lato"/>
                          <a:cs typeface="Lato"/>
                          <a:sym typeface="Lato"/>
                        </a:rPr>
                        <a:t>Work in conjunction with the systems analyst to determine system requirements and ensure that the team has an adequate understanding of the gaps that will be filled when implementing the CRM. The primary role of the product owner is ensuring that the needs of the sales team are clearly communicated and that the correct system requirements are being prioritized.</a:t>
                      </a:r>
                      <a:endParaRPr sz="700">
                        <a:solidFill>
                          <a:schemeClr val="accent1"/>
                        </a:solidFill>
                        <a:latin typeface="Lato"/>
                        <a:ea typeface="Lato"/>
                        <a:cs typeface="Lato"/>
                        <a:sym typeface="Lato"/>
                      </a:endParaRPr>
                    </a:p>
                  </a:txBody>
                  <a:tcPr marT="91425" marB="91425" marR="91425" marL="91425"/>
                </a:tc>
              </a:tr>
              <a:tr h="685475">
                <a:tc>
                  <a:txBody>
                    <a:bodyPr/>
                    <a:lstStyle/>
                    <a:p>
                      <a:pPr indent="0" lvl="0" marL="0" rtl="0" algn="l">
                        <a:spcBef>
                          <a:spcPts val="0"/>
                        </a:spcBef>
                        <a:spcAft>
                          <a:spcPts val="0"/>
                        </a:spcAft>
                        <a:buNone/>
                      </a:pPr>
                      <a:r>
                        <a:rPr lang="en">
                          <a:solidFill>
                            <a:schemeClr val="accent1"/>
                          </a:solidFill>
                          <a:latin typeface="Lato"/>
                          <a:ea typeface="Lato"/>
                          <a:cs typeface="Lato"/>
                          <a:sym typeface="Lato"/>
                        </a:rPr>
                        <a:t>System Administrator</a:t>
                      </a:r>
                      <a:endParaRPr>
                        <a:solidFill>
                          <a:schemeClr val="accent1"/>
                        </a:solidFill>
                        <a:latin typeface="Lato"/>
                        <a:ea typeface="Lato"/>
                        <a:cs typeface="Lato"/>
                        <a:sym typeface="Lato"/>
                      </a:endParaRPr>
                    </a:p>
                  </a:txBody>
                  <a:tcPr marT="91425" marB="91425" marR="91425" marL="91425"/>
                </a:tc>
                <a:tc>
                  <a:txBody>
                    <a:bodyPr/>
                    <a:lstStyle/>
                    <a:p>
                      <a:pPr indent="0" lvl="0" marL="0" rtl="0" algn="l">
                        <a:lnSpc>
                          <a:spcPct val="115000"/>
                        </a:lnSpc>
                        <a:spcBef>
                          <a:spcPts val="0"/>
                        </a:spcBef>
                        <a:spcAft>
                          <a:spcPts val="0"/>
                        </a:spcAft>
                        <a:buNone/>
                      </a:pPr>
                      <a:r>
                        <a:rPr lang="en" sz="700">
                          <a:solidFill>
                            <a:schemeClr val="accent1"/>
                          </a:solidFill>
                          <a:latin typeface="Lato"/>
                          <a:ea typeface="Lato"/>
                          <a:cs typeface="Lato"/>
                          <a:sym typeface="Lato"/>
                        </a:rPr>
                        <a:t>This team member is tasked with the role of administration of the CRM. This will involve things like configuration and technology management. It is the system administrator’s responsibility to make sure that Zippy publishing has the technology necessary to effectively implement Salesforce. </a:t>
                      </a:r>
                      <a:endParaRPr sz="700">
                        <a:solidFill>
                          <a:schemeClr val="accent1"/>
                        </a:solidFill>
                        <a:latin typeface="Lato"/>
                        <a:ea typeface="Lato"/>
                        <a:cs typeface="Lato"/>
                        <a:sym typeface="Lato"/>
                      </a:endParaRPr>
                    </a:p>
                  </a:txBody>
                  <a:tcPr marT="91425" marB="91425" marR="91425" marL="91425"/>
                </a:tc>
              </a:tr>
              <a:tr h="429725">
                <a:tc>
                  <a:txBody>
                    <a:bodyPr/>
                    <a:lstStyle/>
                    <a:p>
                      <a:pPr indent="0" lvl="0" marL="0" rtl="0" algn="l">
                        <a:spcBef>
                          <a:spcPts val="0"/>
                        </a:spcBef>
                        <a:spcAft>
                          <a:spcPts val="0"/>
                        </a:spcAft>
                        <a:buNone/>
                      </a:pPr>
                      <a:r>
                        <a:rPr lang="en">
                          <a:solidFill>
                            <a:schemeClr val="accent1"/>
                          </a:solidFill>
                          <a:latin typeface="Lato"/>
                          <a:ea typeface="Lato"/>
                          <a:cs typeface="Lato"/>
                          <a:sym typeface="Lato"/>
                        </a:rPr>
                        <a:t>Trainer</a:t>
                      </a:r>
                      <a:endParaRPr>
                        <a:solidFill>
                          <a:schemeClr val="accent1"/>
                        </a:solidFill>
                        <a:latin typeface="Lato"/>
                        <a:ea typeface="Lato"/>
                        <a:cs typeface="Lato"/>
                        <a:sym typeface="Lato"/>
                      </a:endParaRPr>
                    </a:p>
                  </a:txBody>
                  <a:tcPr marT="91425" marB="91425" marR="91425" marL="91425"/>
                </a:tc>
                <a:tc>
                  <a:txBody>
                    <a:bodyPr/>
                    <a:lstStyle/>
                    <a:p>
                      <a:pPr indent="0" lvl="0" marL="0" rtl="0" algn="l">
                        <a:lnSpc>
                          <a:spcPct val="115000"/>
                        </a:lnSpc>
                        <a:spcBef>
                          <a:spcPts val="0"/>
                        </a:spcBef>
                        <a:spcAft>
                          <a:spcPts val="0"/>
                        </a:spcAft>
                        <a:buNone/>
                      </a:pPr>
                      <a:r>
                        <a:rPr lang="en" sz="700">
                          <a:solidFill>
                            <a:schemeClr val="accent1"/>
                          </a:solidFill>
                          <a:latin typeface="Lato"/>
                          <a:ea typeface="Lato"/>
                          <a:cs typeface="Lato"/>
                          <a:sym typeface="Lato"/>
                        </a:rPr>
                        <a:t>Training the sales team on using the newly implemented CRM and ensure that they are able to effectively leverage the software to achieve the desired results.</a:t>
                      </a:r>
                      <a:endParaRPr sz="700">
                        <a:solidFill>
                          <a:schemeClr val="accent1"/>
                        </a:solidFill>
                        <a:latin typeface="Lato"/>
                        <a:ea typeface="Lato"/>
                        <a:cs typeface="Lato"/>
                        <a:sym typeface="Lato"/>
                      </a:endParaRPr>
                    </a:p>
                  </a:txBody>
                  <a:tcPr marT="91425" marB="91425" marR="91425" marL="91425"/>
                </a:tc>
              </a:tr>
            </a:tbl>
          </a:graphicData>
        </a:graphic>
      </p:graphicFrame>
      <p:sp>
        <p:nvSpPr>
          <p:cNvPr id="183" name="Google Shape;183;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4"/>
          <p:cNvSpPr/>
          <p:nvPr/>
        </p:nvSpPr>
        <p:spPr>
          <a:xfrm>
            <a:off x="8605225" y="4835200"/>
            <a:ext cx="214800" cy="222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729450" y="625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Managing and Controlling The Project</a:t>
            </a:r>
            <a:endParaRPr/>
          </a:p>
        </p:txBody>
      </p:sp>
      <p:sp>
        <p:nvSpPr>
          <p:cNvPr id="190" name="Google Shape;190;p25"/>
          <p:cNvSpPr txBox="1"/>
          <p:nvPr>
            <p:ph idx="1" type="body"/>
          </p:nvPr>
        </p:nvSpPr>
        <p:spPr>
          <a:xfrm>
            <a:off x="727650" y="1441200"/>
            <a:ext cx="7688700" cy="36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Project success is determined by proper balancing of scope, cost, and time to complete. We will be using the following methods to ensure the project is always properly controlled and monitored:</a:t>
            </a:r>
            <a:endParaRPr sz="1400"/>
          </a:p>
          <a:p>
            <a:pPr indent="-317500" lvl="0" marL="457200" rtl="0" algn="l">
              <a:spcBef>
                <a:spcPts val="1200"/>
              </a:spcBef>
              <a:spcAft>
                <a:spcPts val="0"/>
              </a:spcAft>
              <a:buSzPts val="1400"/>
              <a:buChar char="●"/>
            </a:pPr>
            <a:r>
              <a:rPr lang="en" sz="1400"/>
              <a:t>We will conduct an Earned value analysis to measure the value of the CRM over time</a:t>
            </a:r>
            <a:endParaRPr sz="1400"/>
          </a:p>
          <a:p>
            <a:pPr indent="-317500" lvl="0" marL="457200" rtl="0" algn="l">
              <a:spcBef>
                <a:spcPts val="0"/>
              </a:spcBef>
              <a:spcAft>
                <a:spcPts val="0"/>
              </a:spcAft>
              <a:buSzPts val="1400"/>
              <a:buChar char="●"/>
            </a:pPr>
            <a:r>
              <a:rPr lang="en" sz="1400"/>
              <a:t>We will put a formal process in place for change requests</a:t>
            </a:r>
            <a:endParaRPr sz="1400"/>
          </a:p>
          <a:p>
            <a:pPr indent="-317500" lvl="0" marL="457200" rtl="0" algn="l">
              <a:spcBef>
                <a:spcPts val="0"/>
              </a:spcBef>
              <a:spcAft>
                <a:spcPts val="0"/>
              </a:spcAft>
              <a:buSzPts val="1400"/>
              <a:buChar char="●"/>
            </a:pPr>
            <a:r>
              <a:rPr lang="en" sz="1400"/>
              <a:t>We will have formal acceptance of completed project deliverables</a:t>
            </a:r>
            <a:endParaRPr sz="1400"/>
          </a:p>
          <a:p>
            <a:pPr indent="-317500" lvl="0" marL="457200" rtl="0" algn="l">
              <a:spcBef>
                <a:spcPts val="0"/>
              </a:spcBef>
              <a:spcAft>
                <a:spcPts val="0"/>
              </a:spcAft>
              <a:buSzPts val="1400"/>
              <a:buChar char="●"/>
            </a:pPr>
            <a:r>
              <a:rPr lang="en" sz="1400"/>
              <a:t>We will have an approved scope baseline</a:t>
            </a:r>
            <a:endParaRPr sz="1400"/>
          </a:p>
          <a:p>
            <a:pPr indent="-317500" lvl="0" marL="457200" rtl="0" algn="l">
              <a:spcBef>
                <a:spcPts val="0"/>
              </a:spcBef>
              <a:spcAft>
                <a:spcPts val="0"/>
              </a:spcAft>
              <a:buSzPts val="1400"/>
              <a:buChar char="●"/>
            </a:pPr>
            <a:r>
              <a:rPr lang="en" sz="1400"/>
              <a:t>We will monitor the quality of all </a:t>
            </a:r>
            <a:r>
              <a:rPr lang="en" sz="1400"/>
              <a:t>deliverables</a:t>
            </a:r>
            <a:r>
              <a:rPr lang="en" sz="1400"/>
              <a:t> with a formal review meeting attended by all stakeholders</a:t>
            </a:r>
            <a:endParaRPr sz="1400"/>
          </a:p>
          <a:p>
            <a:pPr indent="0" lvl="0" marL="0" rtl="0" algn="l">
              <a:spcBef>
                <a:spcPts val="1200"/>
              </a:spcBef>
              <a:spcAft>
                <a:spcPts val="0"/>
              </a:spcAft>
              <a:buNone/>
            </a:pPr>
            <a:r>
              <a:rPr lang="en" sz="1400"/>
              <a:t>With the proper </a:t>
            </a:r>
            <a:r>
              <a:rPr lang="en" sz="1400"/>
              <a:t>monitoring</a:t>
            </a:r>
            <a:r>
              <a:rPr lang="en" sz="1400"/>
              <a:t> and control in place, we can be confident that this project has a high likelihood of success.</a:t>
            </a:r>
            <a:endParaRPr sz="1400"/>
          </a:p>
          <a:p>
            <a:pPr indent="0" lvl="0" marL="0" rtl="0" algn="l">
              <a:spcBef>
                <a:spcPts val="1200"/>
              </a:spcBef>
              <a:spcAft>
                <a:spcPts val="1200"/>
              </a:spcAft>
              <a:buNone/>
            </a:pPr>
            <a:r>
              <a:t/>
            </a:r>
            <a:endParaRPr sz="1400"/>
          </a:p>
        </p:txBody>
      </p:sp>
      <p:sp>
        <p:nvSpPr>
          <p:cNvPr id="191" name="Google Shape;191;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5"/>
          <p:cNvSpPr/>
          <p:nvPr/>
        </p:nvSpPr>
        <p:spPr>
          <a:xfrm>
            <a:off x="8582050" y="4835200"/>
            <a:ext cx="214800" cy="222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727650" y="616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Estimated Effort and Risks</a:t>
            </a:r>
            <a:endParaRPr/>
          </a:p>
        </p:txBody>
      </p:sp>
      <p:sp>
        <p:nvSpPr>
          <p:cNvPr id="198" name="Google Shape;198;p26"/>
          <p:cNvSpPr txBox="1"/>
          <p:nvPr>
            <p:ph idx="1" type="body"/>
          </p:nvPr>
        </p:nvSpPr>
        <p:spPr>
          <a:xfrm>
            <a:off x="727650" y="1269700"/>
            <a:ext cx="7688700" cy="35655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en" sz="6000"/>
              <a:t>This project is estimated to have low to moderate risk. We used </a:t>
            </a:r>
            <a:r>
              <a:rPr lang="en" sz="6000"/>
              <a:t>probability and impact qualitative analysis to identify the risks we needed to prioritize. </a:t>
            </a:r>
            <a:r>
              <a:rPr lang="en" sz="6000"/>
              <a:t>We will escalate the high-level risks to upper management. The primary risks are as follows: </a:t>
            </a:r>
            <a:endParaRPr sz="6000"/>
          </a:p>
          <a:p>
            <a:pPr indent="-323850" lvl="0" marL="457200" rtl="0" algn="l">
              <a:lnSpc>
                <a:spcPct val="100000"/>
              </a:lnSpc>
              <a:spcBef>
                <a:spcPts val="1200"/>
              </a:spcBef>
              <a:spcAft>
                <a:spcPts val="0"/>
              </a:spcAft>
              <a:buSzPct val="100000"/>
              <a:buChar char="●"/>
            </a:pPr>
            <a:r>
              <a:rPr lang="en" sz="6000"/>
              <a:t>CRM being unreliable</a:t>
            </a:r>
            <a:endParaRPr sz="6000"/>
          </a:p>
          <a:p>
            <a:pPr indent="-323850" lvl="0" marL="457200" rtl="0" algn="l">
              <a:lnSpc>
                <a:spcPct val="100000"/>
              </a:lnSpc>
              <a:spcBef>
                <a:spcPts val="0"/>
              </a:spcBef>
              <a:spcAft>
                <a:spcPts val="0"/>
              </a:spcAft>
              <a:buSzPct val="100000"/>
              <a:buChar char="●"/>
            </a:pPr>
            <a:r>
              <a:rPr lang="en" sz="6000"/>
              <a:t>Sales employees refusing to use the software</a:t>
            </a:r>
            <a:endParaRPr sz="6000"/>
          </a:p>
          <a:p>
            <a:pPr indent="-323850" lvl="0" marL="457200" rtl="0" algn="l">
              <a:lnSpc>
                <a:spcPct val="100000"/>
              </a:lnSpc>
              <a:spcBef>
                <a:spcPts val="0"/>
              </a:spcBef>
              <a:spcAft>
                <a:spcPts val="0"/>
              </a:spcAft>
              <a:buSzPct val="100000"/>
              <a:buChar char="●"/>
            </a:pPr>
            <a:r>
              <a:rPr lang="en" sz="6000"/>
              <a:t>CRM data breaches</a:t>
            </a:r>
            <a:endParaRPr sz="6000"/>
          </a:p>
          <a:p>
            <a:pPr indent="-323850" lvl="0" marL="457200" rtl="0" algn="l">
              <a:lnSpc>
                <a:spcPct val="100000"/>
              </a:lnSpc>
              <a:spcBef>
                <a:spcPts val="0"/>
              </a:spcBef>
              <a:spcAft>
                <a:spcPts val="0"/>
              </a:spcAft>
              <a:buSzPct val="100000"/>
              <a:buChar char="●"/>
            </a:pPr>
            <a:r>
              <a:rPr lang="en" sz="6000"/>
              <a:t>Employees not being able to leverage the software effectively</a:t>
            </a:r>
            <a:endParaRPr sz="6000"/>
          </a:p>
          <a:p>
            <a:pPr indent="0" lvl="0" marL="0" rtl="0" algn="l">
              <a:lnSpc>
                <a:spcPct val="100000"/>
              </a:lnSpc>
              <a:spcBef>
                <a:spcPts val="1200"/>
              </a:spcBef>
              <a:spcAft>
                <a:spcPts val="0"/>
              </a:spcAft>
              <a:buNone/>
            </a:pPr>
            <a:r>
              <a:rPr lang="en" sz="6000"/>
              <a:t>The risk will be mitigated by:</a:t>
            </a:r>
            <a:endParaRPr sz="6000"/>
          </a:p>
          <a:p>
            <a:pPr indent="-323850" lvl="0" marL="457200" rtl="0" algn="l">
              <a:lnSpc>
                <a:spcPct val="100000"/>
              </a:lnSpc>
              <a:spcBef>
                <a:spcPts val="1200"/>
              </a:spcBef>
              <a:spcAft>
                <a:spcPts val="0"/>
              </a:spcAft>
              <a:buSzPct val="100000"/>
              <a:buChar char="●"/>
            </a:pPr>
            <a:r>
              <a:rPr lang="en" sz="6000"/>
              <a:t>Thorough research on reliability before implementing CRM</a:t>
            </a:r>
            <a:endParaRPr sz="6000"/>
          </a:p>
          <a:p>
            <a:pPr indent="-323850" lvl="0" marL="457200" rtl="0" algn="l">
              <a:lnSpc>
                <a:spcPct val="100000"/>
              </a:lnSpc>
              <a:spcBef>
                <a:spcPts val="0"/>
              </a:spcBef>
              <a:spcAft>
                <a:spcPts val="0"/>
              </a:spcAft>
              <a:buSzPct val="100000"/>
              <a:buChar char="●"/>
            </a:pPr>
            <a:r>
              <a:rPr lang="en" sz="6000"/>
              <a:t>Thorough training to ensure that all employees are able to effectively leverage the CRM</a:t>
            </a:r>
            <a:endParaRPr sz="6000"/>
          </a:p>
          <a:p>
            <a:pPr indent="-323850" lvl="0" marL="457200" rtl="0" algn="l">
              <a:lnSpc>
                <a:spcPct val="100000"/>
              </a:lnSpc>
              <a:spcBef>
                <a:spcPts val="0"/>
              </a:spcBef>
              <a:spcAft>
                <a:spcPts val="0"/>
              </a:spcAft>
              <a:buSzPct val="100000"/>
              <a:buChar char="●"/>
            </a:pPr>
            <a:r>
              <a:rPr lang="en" sz="6000"/>
              <a:t>Ensuring the project manager has the authority to make tactical changes in the implementation of the CRM</a:t>
            </a:r>
            <a:endParaRPr sz="6000"/>
          </a:p>
          <a:p>
            <a:pPr indent="0" lvl="0" marL="0" rtl="0" algn="l">
              <a:lnSpc>
                <a:spcPct val="100000"/>
              </a:lnSpc>
              <a:spcBef>
                <a:spcPts val="1200"/>
              </a:spcBef>
              <a:spcAft>
                <a:spcPts val="0"/>
              </a:spcAft>
              <a:buNone/>
            </a:pPr>
            <a:r>
              <a:rPr lang="en" sz="6000"/>
              <a:t>With the analysis we have in place, we are confident that we can implement the CRM without issue</a:t>
            </a:r>
            <a:endParaRPr sz="6000"/>
          </a:p>
          <a:p>
            <a:pPr indent="0" lvl="0" marL="457200" rtl="0" algn="l">
              <a:lnSpc>
                <a:spcPct val="100000"/>
              </a:lnSpc>
              <a:spcBef>
                <a:spcPts val="1200"/>
              </a:spcBef>
              <a:spcAft>
                <a:spcPts val="0"/>
              </a:spcAft>
              <a:buNone/>
            </a:pPr>
            <a:r>
              <a:t/>
            </a:r>
            <a:endParaRPr sz="1400"/>
          </a:p>
          <a:p>
            <a:pPr indent="0" lvl="0" marL="0" rtl="0" algn="l">
              <a:spcBef>
                <a:spcPts val="1200"/>
              </a:spcBef>
              <a:spcAft>
                <a:spcPts val="1200"/>
              </a:spcAft>
              <a:buNone/>
            </a:pPr>
            <a:r>
              <a:t/>
            </a:r>
            <a:endParaRPr/>
          </a:p>
        </p:txBody>
      </p:sp>
      <p:sp>
        <p:nvSpPr>
          <p:cNvPr id="199" name="Google Shape;199;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6"/>
          <p:cNvSpPr/>
          <p:nvPr/>
        </p:nvSpPr>
        <p:spPr>
          <a:xfrm>
            <a:off x="8582050" y="4835200"/>
            <a:ext cx="214800" cy="222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494125" y="603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a:t>
            </a:r>
            <a:endParaRPr/>
          </a:p>
        </p:txBody>
      </p:sp>
      <p:sp>
        <p:nvSpPr>
          <p:cNvPr id="206" name="Google Shape;206;p27"/>
          <p:cNvSpPr txBox="1"/>
          <p:nvPr>
            <p:ph idx="1" type="body"/>
          </p:nvPr>
        </p:nvSpPr>
        <p:spPr>
          <a:xfrm>
            <a:off x="128200" y="1537725"/>
            <a:ext cx="4005900" cy="2683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project will bring more value to Zippy Publishing as a company and begin the track to resolve core organizational faults. Implementing Salesforce Professional allows Zippy Publishing to utilize a vast amount of resources to solve the problems weighing Zippy down all these years. The features and modules in Salesforce professional will give its employees the correct tools to streamline profitability, leverage its employees, and communicate effectively with its clientele. </a:t>
            </a:r>
            <a:endParaRPr/>
          </a:p>
          <a:p>
            <a:pPr indent="0" lvl="0" marL="457200" rtl="0" algn="l">
              <a:spcBef>
                <a:spcPts val="0"/>
              </a:spcBef>
              <a:spcAft>
                <a:spcPts val="0"/>
              </a:spcAft>
              <a:buNone/>
            </a:pPr>
            <a:r>
              <a:t/>
            </a:r>
            <a:endParaRPr sz="1100"/>
          </a:p>
        </p:txBody>
      </p:sp>
      <p:sp>
        <p:nvSpPr>
          <p:cNvPr id="207" name="Google Shape;207;p27"/>
          <p:cNvSpPr txBox="1"/>
          <p:nvPr/>
        </p:nvSpPr>
        <p:spPr>
          <a:xfrm>
            <a:off x="4226350" y="934725"/>
            <a:ext cx="4812300" cy="3889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With the features of Salesforce Professional highlighted this will help impact</a:t>
            </a:r>
            <a:endParaRPr b="1"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No delays in eBook deliveries</a:t>
            </a:r>
            <a:endParaRPr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Consistent and streamlined communication with customer and other knowledge leaders within Zippy Publishing</a:t>
            </a:r>
            <a:endParaRPr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Features that will help leverage and efficiently place employees</a:t>
            </a:r>
            <a:endParaRPr sz="1100">
              <a:solidFill>
                <a:schemeClr val="accent1"/>
              </a:solidFill>
              <a:latin typeface="Lato"/>
              <a:ea typeface="Lato"/>
              <a:cs typeface="Lato"/>
              <a:sym typeface="Lato"/>
            </a:endParaRPr>
          </a:p>
          <a:p>
            <a:pPr indent="-298450" lvl="0" marL="457200" rtl="0" algn="l">
              <a:lnSpc>
                <a:spcPct val="115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The features of Salesforce Professional will given will help employees better utilize themselves </a:t>
            </a:r>
            <a:endParaRPr b="1"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Consistent increase in new customer relationships - with a goal of at least five new customers every other week and one new author available for purchase</a:t>
            </a:r>
            <a:endParaRPr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Better manage who has what leads or customers </a:t>
            </a:r>
            <a:endParaRPr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Customize sales processes or documentation per customer</a:t>
            </a:r>
            <a:endParaRPr sz="1100">
              <a:solidFill>
                <a:schemeClr val="accent1"/>
              </a:solidFill>
              <a:latin typeface="Lato"/>
              <a:ea typeface="Lato"/>
              <a:cs typeface="Lato"/>
              <a:sym typeface="Lato"/>
            </a:endParaRPr>
          </a:p>
          <a:p>
            <a:pPr indent="-298450" lvl="0" marL="457200" rtl="0" algn="l">
              <a:lnSpc>
                <a:spcPct val="115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We have garnered a sophisticated plan of action for the CRM implementation</a:t>
            </a:r>
            <a:endParaRPr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Times New Roman"/>
              <a:buChar char="○"/>
            </a:pPr>
            <a:r>
              <a:rPr lang="en" sz="1100">
                <a:solidFill>
                  <a:schemeClr val="accent1"/>
                </a:solidFill>
                <a:latin typeface="Lato"/>
                <a:ea typeface="Lato"/>
                <a:cs typeface="Lato"/>
                <a:sym typeface="Lato"/>
              </a:rPr>
              <a:t>Given a time frame for gathering funding, while giving a time frame for those the time to learn and utilize the CRM.</a:t>
            </a:r>
            <a:r>
              <a:rPr lang="en" sz="1100">
                <a:solidFill>
                  <a:schemeClr val="accent1"/>
                </a:solidFill>
                <a:latin typeface="Times New Roman"/>
                <a:ea typeface="Times New Roman"/>
                <a:cs typeface="Times New Roman"/>
                <a:sym typeface="Times New Roman"/>
              </a:rPr>
              <a:t> </a:t>
            </a:r>
            <a:endParaRPr b="1" sz="1100" u="sng">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208" name="Google Shape;208;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7"/>
          <p:cNvSpPr/>
          <p:nvPr/>
        </p:nvSpPr>
        <p:spPr>
          <a:xfrm>
            <a:off x="8582050" y="4835200"/>
            <a:ext cx="214800" cy="222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215" name="Google Shape;215;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We hope you enjoyed and can see the potential success in our CRM implementation plans.</a:t>
            </a:r>
            <a:endParaRPr/>
          </a:p>
        </p:txBody>
      </p:sp>
      <p:sp>
        <p:nvSpPr>
          <p:cNvPr id="216" name="Google Shape;216;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25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of Zippy Publishing</a:t>
            </a:r>
            <a:endParaRPr/>
          </a:p>
        </p:txBody>
      </p:sp>
      <p:sp>
        <p:nvSpPr>
          <p:cNvPr id="93" name="Google Shape;93;p14"/>
          <p:cNvSpPr txBox="1"/>
          <p:nvPr>
            <p:ph idx="1" type="body"/>
          </p:nvPr>
        </p:nvSpPr>
        <p:spPr>
          <a:xfrm>
            <a:off x="727650" y="1533975"/>
            <a:ext cx="7688700" cy="33867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700"/>
              <a:t>Growing eBook business founded in 2017 based in Gainesville, GA</a:t>
            </a:r>
            <a:endParaRPr sz="1700"/>
          </a:p>
          <a:p>
            <a:pPr indent="-336550" lvl="0" marL="457200" rtl="0" algn="l">
              <a:lnSpc>
                <a:spcPct val="150000"/>
              </a:lnSpc>
              <a:spcBef>
                <a:spcPts val="0"/>
              </a:spcBef>
              <a:spcAft>
                <a:spcPts val="0"/>
              </a:spcAft>
              <a:buSzPts val="1700"/>
              <a:buChar char="●"/>
            </a:pPr>
            <a:r>
              <a:rPr lang="en" sz="1700"/>
              <a:t>Mission: creating </a:t>
            </a:r>
            <a:r>
              <a:rPr lang="en" sz="1700"/>
              <a:t>opportunities</a:t>
            </a:r>
            <a:r>
              <a:rPr lang="en" sz="1700"/>
              <a:t> for connecting, changing, and improving lives through reading</a:t>
            </a:r>
            <a:endParaRPr sz="1700"/>
          </a:p>
          <a:p>
            <a:pPr indent="-336550" lvl="0" marL="457200" rtl="0" algn="l">
              <a:lnSpc>
                <a:spcPct val="150000"/>
              </a:lnSpc>
              <a:spcBef>
                <a:spcPts val="0"/>
              </a:spcBef>
              <a:spcAft>
                <a:spcPts val="0"/>
              </a:spcAft>
              <a:buSzPts val="1700"/>
              <a:buChar char="●"/>
            </a:pPr>
            <a:r>
              <a:rPr lang="en" sz="1700"/>
              <a:t>50 Employees, 10 Sales</a:t>
            </a:r>
            <a:endParaRPr sz="1700"/>
          </a:p>
          <a:p>
            <a:pPr indent="-336550" lvl="0" marL="457200" rtl="0" algn="l">
              <a:lnSpc>
                <a:spcPct val="150000"/>
              </a:lnSpc>
              <a:spcBef>
                <a:spcPts val="0"/>
              </a:spcBef>
              <a:spcAft>
                <a:spcPts val="0"/>
              </a:spcAft>
              <a:buSzPts val="1700"/>
              <a:buChar char="●"/>
            </a:pPr>
            <a:r>
              <a:rPr lang="en" sz="1700"/>
              <a:t>Revenue: $1 million </a:t>
            </a:r>
            <a:endParaRPr sz="1700"/>
          </a:p>
          <a:p>
            <a:pPr indent="-336550" lvl="0" marL="457200" rtl="0" algn="l">
              <a:lnSpc>
                <a:spcPct val="150000"/>
              </a:lnSpc>
              <a:spcBef>
                <a:spcPts val="0"/>
              </a:spcBef>
              <a:spcAft>
                <a:spcPts val="0"/>
              </a:spcAft>
              <a:buSzPts val="1700"/>
              <a:buChar char="●"/>
            </a:pPr>
            <a:r>
              <a:rPr lang="en" sz="1700"/>
              <a:t>Offers eBooks and online magazines, as well as Editing and publishing services</a:t>
            </a:r>
            <a:endParaRPr sz="1700"/>
          </a:p>
        </p:txBody>
      </p:sp>
      <p:sp>
        <p:nvSpPr>
          <p:cNvPr id="94" name="Google Shape;94;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solidFill>
                <a:schemeClr val="dk1"/>
              </a:solidFill>
            </a:endParaRPr>
          </a:p>
        </p:txBody>
      </p:sp>
      <p:sp>
        <p:nvSpPr>
          <p:cNvPr id="95" name="Google Shape;95;p14"/>
          <p:cNvSpPr/>
          <p:nvPr/>
        </p:nvSpPr>
        <p:spPr>
          <a:xfrm>
            <a:off x="8622500" y="4835200"/>
            <a:ext cx="214800" cy="222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600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 with Zippy Publishing</a:t>
            </a:r>
            <a:endParaRPr/>
          </a:p>
          <a:p>
            <a:pPr indent="0" lvl="0" marL="0" rtl="0" algn="l">
              <a:spcBef>
                <a:spcPts val="0"/>
              </a:spcBef>
              <a:spcAft>
                <a:spcPts val="0"/>
              </a:spcAft>
              <a:buNone/>
            </a:pPr>
            <a:r>
              <a:t/>
            </a:r>
            <a:endParaRPr/>
          </a:p>
        </p:txBody>
      </p:sp>
      <p:sp>
        <p:nvSpPr>
          <p:cNvPr id="101" name="Google Shape;101;p15"/>
          <p:cNvSpPr txBox="1"/>
          <p:nvPr>
            <p:ph idx="1" type="body"/>
          </p:nvPr>
        </p:nvSpPr>
        <p:spPr>
          <a:xfrm>
            <a:off x="727650" y="1550500"/>
            <a:ext cx="7688700" cy="33516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0"/>
              </a:spcBef>
              <a:spcAft>
                <a:spcPts val="0"/>
              </a:spcAft>
              <a:buSzPts val="1700"/>
              <a:buChar char="●"/>
            </a:pPr>
            <a:r>
              <a:rPr lang="en" sz="1700"/>
              <a:t>Growing rapidly since the second year of operation</a:t>
            </a:r>
            <a:endParaRPr sz="1700"/>
          </a:p>
          <a:p>
            <a:pPr indent="-336550" lvl="0" marL="457200" rtl="0" algn="l">
              <a:lnSpc>
                <a:spcPct val="200000"/>
              </a:lnSpc>
              <a:spcBef>
                <a:spcPts val="0"/>
              </a:spcBef>
              <a:spcAft>
                <a:spcPts val="0"/>
              </a:spcAft>
              <a:buSzPts val="1700"/>
              <a:buChar char="●"/>
            </a:pPr>
            <a:r>
              <a:rPr lang="en" sz="1700"/>
              <a:t>Having difficulty leveraging employees effectively</a:t>
            </a:r>
            <a:endParaRPr sz="1700"/>
          </a:p>
          <a:p>
            <a:pPr indent="-336550" lvl="0" marL="457200" rtl="0" algn="l">
              <a:lnSpc>
                <a:spcPct val="200000"/>
              </a:lnSpc>
              <a:spcBef>
                <a:spcPts val="0"/>
              </a:spcBef>
              <a:spcAft>
                <a:spcPts val="0"/>
              </a:spcAft>
              <a:buSzPts val="1700"/>
              <a:buChar char="●"/>
            </a:pPr>
            <a:r>
              <a:rPr lang="en" sz="1700"/>
              <a:t>Having difficulty managing new and existing customer relationships</a:t>
            </a:r>
            <a:endParaRPr sz="1700"/>
          </a:p>
          <a:p>
            <a:pPr indent="-336550" lvl="0" marL="457200" rtl="0" algn="l">
              <a:lnSpc>
                <a:spcPct val="200000"/>
              </a:lnSpc>
              <a:spcBef>
                <a:spcPts val="0"/>
              </a:spcBef>
              <a:spcAft>
                <a:spcPts val="0"/>
              </a:spcAft>
              <a:buSzPts val="1700"/>
              <a:buChar char="●"/>
            </a:pPr>
            <a:r>
              <a:rPr lang="en" sz="1700"/>
              <a:t>Decreasing profitability</a:t>
            </a:r>
            <a:endParaRPr sz="1700"/>
          </a:p>
          <a:p>
            <a:pPr indent="0" lvl="0" marL="457200" rtl="0" algn="l">
              <a:spcBef>
                <a:spcPts val="1200"/>
              </a:spcBef>
              <a:spcAft>
                <a:spcPts val="0"/>
              </a:spcAft>
              <a:buNone/>
            </a:pPr>
            <a:r>
              <a:t/>
            </a:r>
            <a:endParaRPr sz="1700"/>
          </a:p>
          <a:p>
            <a:pPr indent="0" lvl="0" marL="0" rtl="0" algn="l">
              <a:spcBef>
                <a:spcPts val="1200"/>
              </a:spcBef>
              <a:spcAft>
                <a:spcPts val="1200"/>
              </a:spcAft>
              <a:buNone/>
            </a:pPr>
            <a:r>
              <a:t/>
            </a:r>
            <a:endParaRPr/>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5"/>
          <p:cNvSpPr/>
          <p:nvPr/>
        </p:nvSpPr>
        <p:spPr>
          <a:xfrm>
            <a:off x="8622500" y="4835200"/>
            <a:ext cx="214800" cy="222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7650" y="66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a:t>
            </a:r>
            <a:endParaRPr/>
          </a:p>
        </p:txBody>
      </p:sp>
      <p:sp>
        <p:nvSpPr>
          <p:cNvPr id="109" name="Google Shape;109;p16"/>
          <p:cNvSpPr txBox="1"/>
          <p:nvPr/>
        </p:nvSpPr>
        <p:spPr>
          <a:xfrm>
            <a:off x="727650" y="1354375"/>
            <a:ext cx="78063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1"/>
                </a:solidFill>
                <a:latin typeface="Lato"/>
                <a:ea typeface="Lato"/>
                <a:cs typeface="Lato"/>
                <a:sym typeface="Lato"/>
              </a:rPr>
              <a:t>The implementation of the new CRM solution for Zippy Publishing was brought to life to solve the most critical challenges Zippy Publishing has encountered thus far. </a:t>
            </a:r>
            <a:endParaRPr>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accent1"/>
                </a:solidFill>
                <a:latin typeface="Lato"/>
                <a:ea typeface="Lato"/>
                <a:cs typeface="Lato"/>
                <a:sym typeface="Lato"/>
              </a:rPr>
              <a:t>The Company is struggling with maintaining a competitive business model due to internal struggles:</a:t>
            </a:r>
            <a:endParaRPr>
              <a:solidFill>
                <a:schemeClr val="accent1"/>
              </a:solidFill>
              <a:latin typeface="Lato"/>
              <a:ea typeface="Lato"/>
              <a:cs typeface="Lato"/>
              <a:sym typeface="Lato"/>
            </a:endParaRPr>
          </a:p>
        </p:txBody>
      </p:sp>
      <p:sp>
        <p:nvSpPr>
          <p:cNvPr id="110" name="Google Shape;110;p16"/>
          <p:cNvSpPr txBox="1"/>
          <p:nvPr/>
        </p:nvSpPr>
        <p:spPr>
          <a:xfrm>
            <a:off x="6213200" y="1697600"/>
            <a:ext cx="23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1" name="Google Shape;111;p16"/>
          <p:cNvSpPr txBox="1"/>
          <p:nvPr/>
        </p:nvSpPr>
        <p:spPr>
          <a:xfrm>
            <a:off x="1583550" y="2745775"/>
            <a:ext cx="59769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L</a:t>
            </a:r>
            <a:r>
              <a:rPr lang="en">
                <a:solidFill>
                  <a:schemeClr val="accent1"/>
                </a:solidFill>
                <a:latin typeface="Lato"/>
                <a:ea typeface="Lato"/>
                <a:cs typeface="Lato"/>
                <a:sym typeface="Lato"/>
              </a:rPr>
              <a:t>everaging</a:t>
            </a:r>
            <a:r>
              <a:rPr lang="en">
                <a:solidFill>
                  <a:schemeClr val="accent1"/>
                </a:solidFill>
                <a:latin typeface="Lato"/>
                <a:ea typeface="Lato"/>
                <a:cs typeface="Lato"/>
                <a:sym typeface="Lato"/>
              </a:rPr>
              <a:t> Employees</a:t>
            </a:r>
            <a:endParaRPr>
              <a:solidFill>
                <a:schemeClr val="accent1"/>
              </a:solidFill>
              <a:latin typeface="Lato"/>
              <a:ea typeface="Lato"/>
              <a:cs typeface="Lato"/>
              <a:sym typeface="Lato"/>
            </a:endParaRPr>
          </a:p>
          <a:p>
            <a:pPr indent="-317500" lvl="0" marL="457200" rtl="0" algn="l">
              <a:lnSpc>
                <a:spcPct val="115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Profitability</a:t>
            </a:r>
            <a:endParaRPr>
              <a:solidFill>
                <a:schemeClr val="accent1"/>
              </a:solidFill>
              <a:latin typeface="Lato"/>
              <a:ea typeface="Lato"/>
              <a:cs typeface="Lato"/>
              <a:sym typeface="Lato"/>
            </a:endParaRPr>
          </a:p>
          <a:p>
            <a:pPr indent="-317500" lvl="0" marL="457200" rtl="0" algn="l">
              <a:lnSpc>
                <a:spcPct val="115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Managing Customer Relationships</a:t>
            </a:r>
            <a:endParaRPr>
              <a:solidFill>
                <a:schemeClr val="accent1"/>
              </a:solidFill>
              <a:latin typeface="Lato"/>
              <a:ea typeface="Lato"/>
              <a:cs typeface="Lato"/>
              <a:sym typeface="Lato"/>
            </a:endParaRPr>
          </a:p>
        </p:txBody>
      </p:sp>
      <p:sp>
        <p:nvSpPr>
          <p:cNvPr id="112" name="Google Shape;112;p16"/>
          <p:cNvSpPr txBox="1"/>
          <p:nvPr/>
        </p:nvSpPr>
        <p:spPr>
          <a:xfrm>
            <a:off x="727650" y="3717150"/>
            <a:ext cx="76887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1"/>
                </a:solidFill>
                <a:latin typeface="Lato"/>
                <a:ea typeface="Lato"/>
                <a:cs typeface="Lato"/>
                <a:sym typeface="Lato"/>
              </a:rPr>
              <a:t>As an organization, we are implementing measurable goals to determine the success or failure of our CRM implementation. These measurable goals will aid our team in determining what is working, as well as what is not working, regarding the new CRM solution.</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13" name="Google Shape;113;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6"/>
          <p:cNvSpPr/>
          <p:nvPr/>
        </p:nvSpPr>
        <p:spPr>
          <a:xfrm>
            <a:off x="8644475" y="4835200"/>
            <a:ext cx="214800" cy="222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616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Measurable</a:t>
            </a:r>
            <a:r>
              <a:rPr lang="en"/>
              <a:t> Goals / Success Criteria</a:t>
            </a:r>
            <a:endParaRPr/>
          </a:p>
        </p:txBody>
      </p:sp>
      <p:sp>
        <p:nvSpPr>
          <p:cNvPr id="120" name="Google Shape;120;p17"/>
          <p:cNvSpPr txBox="1"/>
          <p:nvPr>
            <p:ph idx="1" type="body"/>
          </p:nvPr>
        </p:nvSpPr>
        <p:spPr>
          <a:xfrm>
            <a:off x="594600" y="1544975"/>
            <a:ext cx="7958400" cy="32901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sz="1400"/>
              <a:t>Zero delays in eBook deliveries </a:t>
            </a:r>
            <a:endParaRPr sz="1400"/>
          </a:p>
          <a:p>
            <a:pPr indent="-317500" lvl="0" marL="457200" rtl="0" algn="l">
              <a:lnSpc>
                <a:spcPct val="200000"/>
              </a:lnSpc>
              <a:spcBef>
                <a:spcPts val="0"/>
              </a:spcBef>
              <a:spcAft>
                <a:spcPts val="0"/>
              </a:spcAft>
              <a:buSzPts val="1400"/>
              <a:buChar char="●"/>
            </a:pPr>
            <a:r>
              <a:rPr lang="en" sz="1400"/>
              <a:t>Consistent increase in new customer relationships - with a goal of at least five new customers every other week and one new author available for purchase</a:t>
            </a:r>
            <a:endParaRPr sz="1400"/>
          </a:p>
          <a:p>
            <a:pPr indent="-317500" lvl="0" marL="457200" rtl="0" algn="l">
              <a:lnSpc>
                <a:spcPct val="200000"/>
              </a:lnSpc>
              <a:spcBef>
                <a:spcPts val="0"/>
              </a:spcBef>
              <a:spcAft>
                <a:spcPts val="0"/>
              </a:spcAft>
              <a:buSzPts val="1400"/>
              <a:buChar char="●"/>
            </a:pPr>
            <a:r>
              <a:rPr lang="en" sz="1400"/>
              <a:t>Gradual rise in profitability after CRM implementation - with a goal to reach a 10% increase in profitability within three months after implementation of CRM</a:t>
            </a:r>
            <a:endParaRPr sz="1400"/>
          </a:p>
        </p:txBody>
      </p:sp>
      <p:sp>
        <p:nvSpPr>
          <p:cNvPr id="121" name="Google Shape;121;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17"/>
          <p:cNvSpPr/>
          <p:nvPr/>
        </p:nvSpPr>
        <p:spPr>
          <a:xfrm>
            <a:off x="8639675" y="4835200"/>
            <a:ext cx="214800" cy="2229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42275" y="57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Approach</a:t>
            </a:r>
            <a:endParaRPr/>
          </a:p>
        </p:txBody>
      </p:sp>
      <p:sp>
        <p:nvSpPr>
          <p:cNvPr id="128" name="Google Shape;128;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18"/>
          <p:cNvSpPr/>
          <p:nvPr/>
        </p:nvSpPr>
        <p:spPr>
          <a:xfrm>
            <a:off x="8613150" y="4835200"/>
            <a:ext cx="214800" cy="222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txBox="1"/>
          <p:nvPr/>
        </p:nvSpPr>
        <p:spPr>
          <a:xfrm>
            <a:off x="456650" y="1519600"/>
            <a:ext cx="8371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We plan to </a:t>
            </a:r>
            <a:r>
              <a:rPr b="1" i="1" lang="en" sz="1600">
                <a:solidFill>
                  <a:schemeClr val="accent1"/>
                </a:solidFill>
                <a:latin typeface="Lato"/>
                <a:ea typeface="Lato"/>
                <a:cs typeface="Lato"/>
                <a:sym typeface="Lato"/>
              </a:rPr>
              <a:t>slowly</a:t>
            </a:r>
            <a:r>
              <a:rPr lang="en" sz="1600">
                <a:solidFill>
                  <a:schemeClr val="accent1"/>
                </a:solidFill>
                <a:latin typeface="Lato"/>
                <a:ea typeface="Lato"/>
                <a:cs typeface="Lato"/>
                <a:sym typeface="Lato"/>
              </a:rPr>
              <a:t> implement the professional version of  Salesforce. The deployment will be over a three-month period and will be implemented only for sales employees. This will provide features such as task management, customizable sales </a:t>
            </a:r>
            <a:r>
              <a:rPr lang="en" sz="1600">
                <a:solidFill>
                  <a:schemeClr val="accent1"/>
                </a:solidFill>
                <a:latin typeface="Lato"/>
                <a:ea typeface="Lato"/>
                <a:cs typeface="Lato"/>
                <a:sym typeface="Lato"/>
              </a:rPr>
              <a:t>processes</a:t>
            </a:r>
            <a:r>
              <a:rPr lang="en" sz="1600">
                <a:solidFill>
                  <a:schemeClr val="accent1"/>
                </a:solidFill>
                <a:latin typeface="Lato"/>
                <a:ea typeface="Lato"/>
                <a:cs typeface="Lato"/>
                <a:sym typeface="Lato"/>
              </a:rPr>
              <a:t>, mass emailing, and more which will allow our employees to better leverage their skills. We will complete the following steps in order when implementing this CRM</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sz="1600">
              <a:solidFill>
                <a:srgbClr val="9E9E9E"/>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Begin with purchasing the CRM and ensuring that it is properly installed and running on company devices.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We will then begin training our </a:t>
            </a:r>
            <a:r>
              <a:rPr lang="en" sz="1600">
                <a:solidFill>
                  <a:schemeClr val="accent1"/>
                </a:solidFill>
                <a:latin typeface="Lato"/>
                <a:ea typeface="Lato"/>
                <a:cs typeface="Lato"/>
                <a:sym typeface="Lato"/>
              </a:rPr>
              <a:t>sales employees</a:t>
            </a:r>
            <a:r>
              <a:rPr lang="en" sz="1600">
                <a:solidFill>
                  <a:schemeClr val="accent1"/>
                </a:solidFill>
                <a:latin typeface="Lato"/>
                <a:ea typeface="Lato"/>
                <a:cs typeface="Lato"/>
                <a:sym typeface="Lato"/>
              </a:rPr>
              <a:t> on how to use the software.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Next, we will monitor and </a:t>
            </a:r>
            <a:r>
              <a:rPr lang="en" sz="1600">
                <a:solidFill>
                  <a:schemeClr val="accent1"/>
                </a:solidFill>
                <a:latin typeface="Lato"/>
                <a:ea typeface="Lato"/>
                <a:cs typeface="Lato"/>
                <a:sym typeface="Lato"/>
              </a:rPr>
              <a:t>receive</a:t>
            </a:r>
            <a:r>
              <a:rPr lang="en" sz="1600">
                <a:solidFill>
                  <a:schemeClr val="accent1"/>
                </a:solidFill>
                <a:latin typeface="Lato"/>
                <a:ea typeface="Lato"/>
                <a:cs typeface="Lato"/>
                <a:sym typeface="Lato"/>
              </a:rPr>
              <a:t> feedback from our end users and benchmark their understanding of the CRM</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In closing, we will make Salesforce Professional version available to the functional managers to provide all the information needed to their staff</a:t>
            </a:r>
            <a:endParaRPr sz="1600">
              <a:solidFill>
                <a:schemeClr val="accent1"/>
              </a:solidFill>
              <a:latin typeface="Lato"/>
              <a:ea typeface="Lato"/>
              <a:cs typeface="Lato"/>
              <a:sym typeface="Lato"/>
            </a:endParaRPr>
          </a:p>
        </p:txBody>
      </p:sp>
      <p:sp>
        <p:nvSpPr>
          <p:cNvPr id="131" name="Google Shape;131;p18"/>
          <p:cNvSpPr/>
          <p:nvPr/>
        </p:nvSpPr>
        <p:spPr>
          <a:xfrm>
            <a:off x="8321500" y="4835200"/>
            <a:ext cx="214800" cy="222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727650" y="625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scope</a:t>
            </a:r>
            <a:endParaRPr/>
          </a:p>
        </p:txBody>
      </p:sp>
      <p:sp>
        <p:nvSpPr>
          <p:cNvPr id="137" name="Google Shape;137;p19"/>
          <p:cNvSpPr txBox="1"/>
          <p:nvPr>
            <p:ph idx="1" type="body"/>
          </p:nvPr>
        </p:nvSpPr>
        <p:spPr>
          <a:xfrm>
            <a:off x="321975" y="1287950"/>
            <a:ext cx="3586800" cy="3673800"/>
          </a:xfrm>
          <a:prstGeom prst="rect">
            <a:avLst/>
          </a:prstGeom>
        </p:spPr>
        <p:txBody>
          <a:bodyPr anchorCtr="0" anchor="t" bIns="91425" lIns="91425" spcFirstLastPara="1" rIns="91425" wrap="square" tIns="91425">
            <a:normAutofit lnSpcReduction="10000"/>
          </a:bodyPr>
          <a:lstStyle/>
          <a:p>
            <a:pPr indent="-330200" lvl="0" marL="457200" rtl="0" algn="l">
              <a:lnSpc>
                <a:spcPct val="150000"/>
              </a:lnSpc>
              <a:spcBef>
                <a:spcPts val="0"/>
              </a:spcBef>
              <a:spcAft>
                <a:spcPts val="0"/>
              </a:spcAft>
              <a:buSzPts val="1600"/>
              <a:buChar char="●"/>
            </a:pPr>
            <a:r>
              <a:rPr lang="en" sz="1600"/>
              <a:t>Original Scope is the first  9 weeks of 2023</a:t>
            </a:r>
            <a:endParaRPr sz="1600"/>
          </a:p>
          <a:p>
            <a:pPr indent="-330200" lvl="0" marL="457200" rtl="0" algn="l">
              <a:lnSpc>
                <a:spcPct val="150000"/>
              </a:lnSpc>
              <a:spcBef>
                <a:spcPts val="0"/>
              </a:spcBef>
              <a:spcAft>
                <a:spcPts val="0"/>
              </a:spcAft>
              <a:buSzPts val="1600"/>
              <a:buChar char="●"/>
            </a:pPr>
            <a:r>
              <a:rPr lang="en" sz="1600"/>
              <a:t>The main purpose was to get Sales and Functional managers to learn CRM</a:t>
            </a:r>
            <a:endParaRPr sz="1600"/>
          </a:p>
          <a:p>
            <a:pPr indent="-330200" lvl="0" marL="457200" rtl="0" algn="l">
              <a:lnSpc>
                <a:spcPct val="150000"/>
              </a:lnSpc>
              <a:spcBef>
                <a:spcPts val="0"/>
              </a:spcBef>
              <a:spcAft>
                <a:spcPts val="0"/>
              </a:spcAft>
              <a:buSzPts val="1600"/>
              <a:buChar char="●"/>
            </a:pPr>
            <a:r>
              <a:rPr lang="en" sz="1600"/>
              <a:t>Functional Managers will be a week behind sales</a:t>
            </a:r>
            <a:endParaRPr sz="1600"/>
          </a:p>
          <a:p>
            <a:pPr indent="-330200" lvl="1" marL="914400" rtl="0" algn="l">
              <a:lnSpc>
                <a:spcPct val="150000"/>
              </a:lnSpc>
              <a:spcBef>
                <a:spcPts val="0"/>
              </a:spcBef>
              <a:spcAft>
                <a:spcPts val="0"/>
              </a:spcAft>
              <a:buSzPts val="1600"/>
              <a:buChar char="○"/>
            </a:pPr>
            <a:r>
              <a:rPr lang="en" sz="1600"/>
              <a:t>Information on would flow to </a:t>
            </a:r>
            <a:r>
              <a:rPr lang="en" sz="1600"/>
              <a:t>departments</a:t>
            </a:r>
            <a:endParaRPr sz="1600"/>
          </a:p>
          <a:p>
            <a:pPr indent="0" lvl="0" marL="0" rtl="0" algn="l">
              <a:spcBef>
                <a:spcPts val="1200"/>
              </a:spcBef>
              <a:spcAft>
                <a:spcPts val="1200"/>
              </a:spcAft>
              <a:buNone/>
            </a:pPr>
            <a:r>
              <a:t/>
            </a:r>
            <a:endParaRPr sz="1600"/>
          </a:p>
        </p:txBody>
      </p:sp>
      <p:pic>
        <p:nvPicPr>
          <p:cNvPr id="138" name="Google Shape;138;p19"/>
          <p:cNvPicPr preferRelativeResize="0"/>
          <p:nvPr/>
        </p:nvPicPr>
        <p:blipFill>
          <a:blip r:embed="rId3">
            <a:alphaModFix/>
          </a:blip>
          <a:stretch>
            <a:fillRect/>
          </a:stretch>
        </p:blipFill>
        <p:spPr>
          <a:xfrm>
            <a:off x="3908775" y="833900"/>
            <a:ext cx="5235225" cy="4045400"/>
          </a:xfrm>
          <a:prstGeom prst="rect">
            <a:avLst/>
          </a:prstGeom>
          <a:noFill/>
          <a:ln>
            <a:noFill/>
          </a:ln>
        </p:spPr>
      </p:pic>
      <p:sp>
        <p:nvSpPr>
          <p:cNvPr id="139" name="Google Shape;13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19"/>
          <p:cNvSpPr/>
          <p:nvPr/>
        </p:nvSpPr>
        <p:spPr>
          <a:xfrm>
            <a:off x="8622525" y="4835200"/>
            <a:ext cx="214800" cy="2229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727650" y="593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Scope</a:t>
            </a:r>
            <a:endParaRPr/>
          </a:p>
        </p:txBody>
      </p:sp>
      <p:sp>
        <p:nvSpPr>
          <p:cNvPr id="146" name="Google Shape;146;p20"/>
          <p:cNvSpPr txBox="1"/>
          <p:nvPr/>
        </p:nvSpPr>
        <p:spPr>
          <a:xfrm>
            <a:off x="129675" y="1383125"/>
            <a:ext cx="4230900" cy="3109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Roadmap is in accordance to Project management life cycle</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Re-scoped to 3 months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Replanning and accordance with higher </a:t>
            </a:r>
            <a:r>
              <a:rPr lang="en" sz="1600">
                <a:solidFill>
                  <a:schemeClr val="accent1"/>
                </a:solidFill>
                <a:latin typeface="Lato"/>
                <a:ea typeface="Lato"/>
                <a:cs typeface="Lato"/>
                <a:sym typeface="Lato"/>
              </a:rPr>
              <a:t>management</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Each module of Salesforce professional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Training two weeks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Accommodation of new CRM System for users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Testing for full functionality</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Go live </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47" name="Google Shape;147;p20"/>
          <p:cNvPicPr preferRelativeResize="0"/>
          <p:nvPr/>
        </p:nvPicPr>
        <p:blipFill>
          <a:blip r:embed="rId3">
            <a:alphaModFix/>
          </a:blip>
          <a:stretch>
            <a:fillRect/>
          </a:stretch>
        </p:blipFill>
        <p:spPr>
          <a:xfrm>
            <a:off x="4315751" y="1128675"/>
            <a:ext cx="4675849" cy="3613150"/>
          </a:xfrm>
          <a:prstGeom prst="rect">
            <a:avLst/>
          </a:prstGeom>
          <a:noFill/>
          <a:ln>
            <a:noFill/>
          </a:ln>
        </p:spPr>
      </p:pic>
      <p:sp>
        <p:nvSpPr>
          <p:cNvPr id="148" name="Google Shape;148;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0"/>
          <p:cNvSpPr/>
          <p:nvPr/>
        </p:nvSpPr>
        <p:spPr>
          <a:xfrm>
            <a:off x="8589500" y="4835200"/>
            <a:ext cx="214800" cy="2229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727650" y="641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Breakdown Structure</a:t>
            </a:r>
            <a:endParaRPr/>
          </a:p>
        </p:txBody>
      </p:sp>
      <p:pic>
        <p:nvPicPr>
          <p:cNvPr id="155" name="Google Shape;155;p21"/>
          <p:cNvPicPr preferRelativeResize="0"/>
          <p:nvPr/>
        </p:nvPicPr>
        <p:blipFill rotWithShape="1">
          <a:blip r:embed="rId3">
            <a:alphaModFix/>
          </a:blip>
          <a:srcRect b="0" l="79" r="89" t="0"/>
          <a:stretch/>
        </p:blipFill>
        <p:spPr>
          <a:xfrm>
            <a:off x="5239578" y="862088"/>
            <a:ext cx="3458650" cy="3849925"/>
          </a:xfrm>
          <a:prstGeom prst="rect">
            <a:avLst/>
          </a:prstGeom>
          <a:noFill/>
          <a:ln>
            <a:noFill/>
          </a:ln>
        </p:spPr>
      </p:pic>
      <p:sp>
        <p:nvSpPr>
          <p:cNvPr id="156" name="Google Shape;156;p21"/>
          <p:cNvSpPr txBox="1"/>
          <p:nvPr/>
        </p:nvSpPr>
        <p:spPr>
          <a:xfrm>
            <a:off x="148875" y="1349525"/>
            <a:ext cx="4887300" cy="3355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Level 1 overall </a:t>
            </a:r>
            <a:r>
              <a:rPr lang="en" sz="1600">
                <a:solidFill>
                  <a:schemeClr val="accent1"/>
                </a:solidFill>
                <a:latin typeface="Lato"/>
                <a:ea typeface="Lato"/>
                <a:cs typeface="Lato"/>
                <a:sym typeface="Lato"/>
              </a:rPr>
              <a:t>implementation</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Addressing stakeholders and those involved within planning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The modules of the </a:t>
            </a:r>
            <a:r>
              <a:rPr lang="en" sz="1600">
                <a:solidFill>
                  <a:schemeClr val="accent1"/>
                </a:solidFill>
                <a:latin typeface="Lato"/>
                <a:ea typeface="Lato"/>
                <a:cs typeface="Lato"/>
                <a:sym typeface="Lato"/>
              </a:rPr>
              <a:t>professional version</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Surveys of the implementation closes out this phase</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After learning throughout all the modules the training will begin for users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While users learn they will transfer their old data over</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Execution notes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Turnover to project</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57" name="Google Shape;157;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1"/>
          <p:cNvSpPr/>
          <p:nvPr/>
        </p:nvSpPr>
        <p:spPr>
          <a:xfrm>
            <a:off x="8606000" y="4835200"/>
            <a:ext cx="214800" cy="2229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