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73" r:id="rId3"/>
    <p:sldId id="259" r:id="rId4"/>
    <p:sldId id="258" r:id="rId5"/>
    <p:sldId id="270" r:id="rId6"/>
    <p:sldId id="271" r:id="rId7"/>
    <p:sldId id="260" r:id="rId8"/>
    <p:sldId id="263" r:id="rId9"/>
    <p:sldId id="272" r:id="rId10"/>
    <p:sldId id="262" r:id="rId11"/>
    <p:sldId id="265" r:id="rId12"/>
    <p:sldId id="266" r:id="rId13"/>
  </p:sldIdLst>
  <p:sldSz cx="18288000" cy="10287000"/>
  <p:notesSz cx="6858000" cy="9144000"/>
  <p:embeddedFontLst>
    <p:embeddedFont>
      <p:font typeface="Canva Sans Bold" panose="020B0803030501040103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0" autoAdjust="0"/>
  </p:normalViewPr>
  <p:slideViewPr>
    <p:cSldViewPr>
      <p:cViewPr varScale="1">
        <p:scale>
          <a:sx n="68" d="100"/>
          <a:sy n="68" d="100"/>
        </p:scale>
        <p:origin x="10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-surface-water.appspot.com/" TargetMode="External"/><Relationship Id="rId2" Type="http://schemas.openxmlformats.org/officeDocument/2006/relationships/hyperlink" Target="https://esajournals.onlinelibrary.wiley.com/doi/10.1002/ecm.162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F14E1-E903-5F5B-49C5-84AB61A2C550}"/>
              </a:ext>
            </a:extLst>
          </p:cNvPr>
          <p:cNvSpPr txBox="1"/>
          <p:nvPr/>
        </p:nvSpPr>
        <p:spPr>
          <a:xfrm>
            <a:off x="1143000" y="2019300"/>
            <a:ext cx="1280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ERC Meeting</a:t>
            </a:r>
          </a:p>
          <a:p>
            <a:r>
              <a:rPr lang="de-DE" sz="4000" dirty="0" err="1"/>
              <a:t>October</a:t>
            </a:r>
            <a:r>
              <a:rPr lang="de-DE" sz="4000" dirty="0"/>
              <a:t> 1 2024</a:t>
            </a:r>
          </a:p>
          <a:p>
            <a:endParaRPr lang="de-DE" sz="4000" dirty="0"/>
          </a:p>
          <a:p>
            <a:r>
              <a:rPr lang="de-DE" sz="4000" dirty="0" err="1"/>
              <a:t>Present</a:t>
            </a:r>
            <a:r>
              <a:rPr lang="de-DE" sz="4000" dirty="0"/>
              <a:t>: Jon, Kim, Shane, </a:t>
            </a:r>
            <a:r>
              <a:rPr lang="de-DE" sz="4000" dirty="0" err="1"/>
              <a:t>Minghua</a:t>
            </a:r>
            <a:r>
              <a:rPr lang="de-DE" sz="4000" dirty="0"/>
              <a:t>, </a:t>
            </a:r>
            <a:r>
              <a:rPr lang="de-DE" sz="4000" dirty="0" err="1"/>
              <a:t>Wubing</a:t>
            </a:r>
            <a:r>
              <a:rPr lang="de-DE" sz="4000" dirty="0"/>
              <a:t>, Martina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788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3392" y="568923"/>
            <a:ext cx="7109706" cy="704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5"/>
              </a:lnSpc>
              <a:spcBef>
                <a:spcPct val="0"/>
              </a:spcBef>
            </a:pPr>
            <a:r>
              <a:rPr lang="en-US" sz="414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Geographical distribution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1633" y="1028700"/>
            <a:ext cx="9686920" cy="8504034"/>
            <a:chOff x="0" y="0"/>
            <a:chExt cx="12915894" cy="11338712"/>
          </a:xfrm>
        </p:grpSpPr>
        <p:sp>
          <p:nvSpPr>
            <p:cNvPr id="4" name="Freeform 4"/>
            <p:cNvSpPr/>
            <p:nvPr/>
          </p:nvSpPr>
          <p:spPr>
            <a:xfrm>
              <a:off x="933107" y="0"/>
              <a:ext cx="11982786" cy="11338712"/>
            </a:xfrm>
            <a:custGeom>
              <a:avLst/>
              <a:gdLst/>
              <a:ahLst/>
              <a:cxnLst/>
              <a:rect l="l" t="t" r="r" b="b"/>
              <a:pathLst>
                <a:path w="11982786" h="11338712">
                  <a:moveTo>
                    <a:pt x="0" y="0"/>
                  </a:moveTo>
                  <a:lnTo>
                    <a:pt x="11982787" y="0"/>
                  </a:lnTo>
                  <a:lnTo>
                    <a:pt x="11982787" y="11338712"/>
                  </a:lnTo>
                  <a:lnTo>
                    <a:pt x="0" y="11338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6083412" y="6340138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822559" y="6340138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6262503" y="6142848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899227" y="7363152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3588245" y="5277835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1" y="0"/>
                  </a:lnTo>
                  <a:lnTo>
                    <a:pt x="2101941" y="2124605"/>
                  </a:lnTo>
                  <a:lnTo>
                    <a:pt x="0" y="21246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5032441" y="5277835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5"/>
                  </a:lnTo>
                  <a:lnTo>
                    <a:pt x="0" y="21246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6551055" y="6589471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6767349" y="6694238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5"/>
                  </a:lnTo>
                  <a:lnTo>
                    <a:pt x="0" y="21246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6911405" y="6589471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1" y="0"/>
                  </a:lnTo>
                  <a:lnTo>
                    <a:pt x="2101941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33107" y="7970668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062654" y="7970668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486303" y="8088531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0" y="8818843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516047" y="7878996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651817" y="8346028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1" y="0"/>
                  </a:lnTo>
                  <a:lnTo>
                    <a:pt x="2101941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4112212" y="6431809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2437471" y="4032190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2930499" y="4607054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2851576" y="4569634"/>
              <a:ext cx="2101942" cy="2124604"/>
            </a:xfrm>
            <a:custGeom>
              <a:avLst/>
              <a:gdLst/>
              <a:ahLst/>
              <a:cxnLst/>
              <a:rect l="l" t="t" r="r" b="b"/>
              <a:pathLst>
                <a:path w="2101942" h="2124604">
                  <a:moveTo>
                    <a:pt x="0" y="0"/>
                  </a:moveTo>
                  <a:lnTo>
                    <a:pt x="2101942" y="0"/>
                  </a:lnTo>
                  <a:lnTo>
                    <a:pt x="2101942" y="2124604"/>
                  </a:lnTo>
                  <a:lnTo>
                    <a:pt x="0" y="212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00256"/>
            <a:ext cx="5603426" cy="928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  <a:spcBef>
                <a:spcPct val="0"/>
              </a:spcBef>
            </a:pPr>
            <a:r>
              <a:rPr lang="en-US" sz="54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Local 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801DA-41BB-4EF0-A02B-5C57CE607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" t="178" r="10416"/>
          <a:stretch/>
        </p:blipFill>
        <p:spPr>
          <a:xfrm>
            <a:off x="40448" y="1562100"/>
            <a:ext cx="18219546" cy="815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0220"/>
            <a:ext cx="4152900" cy="928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  <a:spcBef>
                <a:spcPct val="0"/>
              </a:spcBef>
            </a:pPr>
            <a:r>
              <a:rPr lang="en-US" sz="54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Next steps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31080"/>
            <a:ext cx="16268700" cy="4773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>
              <a:lnSpc>
                <a:spcPts val="5399"/>
              </a:lnSpc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Decide local and regional drivers</a:t>
            </a:r>
          </a:p>
          <a:p>
            <a:pPr marL="647697" lvl="1" indent="-323848">
              <a:lnSpc>
                <a:spcPts val="5399"/>
              </a:lnSpc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Decide the sites according to total sample and lab time length (</a:t>
            </a:r>
            <a:r>
              <a:rPr lang="en-US" sz="29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lab time = 10*field work time</a:t>
            </a:r>
            <a:r>
              <a:rPr lang="en-US" sz="2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  <a:p>
            <a:pPr marL="647697" lvl="1" indent="-323848" algn="l">
              <a:lnSpc>
                <a:spcPts val="5399"/>
              </a:lnSpc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 the historical data </a:t>
            </a:r>
          </a:p>
          <a:p>
            <a:pPr marL="647697" lvl="1" indent="-323848" algn="l">
              <a:lnSpc>
                <a:spcPts val="5399"/>
              </a:lnSpc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Extract sampling methods of each study</a:t>
            </a:r>
          </a:p>
          <a:p>
            <a:pPr marL="647697" lvl="1" indent="-323848" algn="l">
              <a:lnSpc>
                <a:spcPts val="5399"/>
              </a:lnSpc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Decide sampling months and methods for each meta community (</a:t>
            </a:r>
            <a:r>
              <a:rPr lang="en-US" sz="29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historical sample happened at different seasons</a:t>
            </a:r>
            <a:r>
              <a:rPr lang="en-US" sz="2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1AA68DB-50CE-4E43-8B77-583563A10B14}"/>
              </a:ext>
            </a:extLst>
          </p:cNvPr>
          <p:cNvSpPr txBox="1"/>
          <p:nvPr/>
        </p:nvSpPr>
        <p:spPr>
          <a:xfrm>
            <a:off x="1143000" y="7124700"/>
            <a:ext cx="3810000" cy="928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  <a:spcBef>
                <a:spcPct val="0"/>
              </a:spcBef>
            </a:pPr>
            <a:r>
              <a:rPr lang="en-US" sz="54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53AC528-354E-A687-7CB3-FECA4A61AF17}"/>
              </a:ext>
            </a:extLst>
          </p:cNvPr>
          <p:cNvSpPr txBox="1"/>
          <p:nvPr/>
        </p:nvSpPr>
        <p:spPr>
          <a:xfrm>
            <a:off x="1752600" y="3390900"/>
            <a:ext cx="11963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3600" i="0" strike="noStrike" dirty="0">
                <a:effectLst/>
                <a:latin typeface="Calibri" panose="020F0502020204030204" pitchFamily="34" charset="0"/>
              </a:rPr>
              <a:t>From Discussion:</a:t>
            </a:r>
            <a:endParaRPr lang="de-DE" sz="3600" i="0" strike="noStrike" dirty="0">
              <a:effectLst/>
              <a:latin typeface="Calibri" panose="020F0502020204030204" pitchFamily="34" charset="0"/>
              <a:hlinkClick r:id="rId2" tooltip="https://esajournals.onlinelibrary.wiley.com/doi/10.1002/ecm.162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de-DE" sz="3600" u="sng" dirty="0">
              <a:solidFill>
                <a:srgbClr val="0000FF"/>
              </a:solidFill>
              <a:latin typeface="Calibri" panose="020F0502020204030204" pitchFamily="34" charset="0"/>
              <a:hlinkClick r:id="rId2" tooltip="https://esajournals.onlinelibrary.wiley.com/doi/10.1002/ecm.162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de-DE" sz="3600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 tooltip="https://esajournals.onlinelibrary.wiley.com/doi/10.1002/ecm.16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https://esajournals.onlinelibrary.wiley.com/doi/10.1002/ecm.1628</a:t>
            </a:r>
            <a:endParaRPr lang="de-DE" sz="3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de-DE" sz="3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 tooltip="https://global-surface-water.appspot.com/"/>
              </a:rPr>
              <a:t>https://global-surface-water.appspot.com/</a:t>
            </a:r>
            <a:endParaRPr lang="de-DE" sz="3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2362" y="2915425"/>
            <a:ext cx="1735237" cy="1149594"/>
          </a:xfrm>
          <a:custGeom>
            <a:avLst/>
            <a:gdLst/>
            <a:ahLst/>
            <a:cxnLst/>
            <a:rect l="l" t="t" r="r" b="b"/>
            <a:pathLst>
              <a:path w="1735237" h="1149594">
                <a:moveTo>
                  <a:pt x="0" y="0"/>
                </a:moveTo>
                <a:lnTo>
                  <a:pt x="1735237" y="0"/>
                </a:lnTo>
                <a:lnTo>
                  <a:pt x="1735237" y="1149595"/>
                </a:lnTo>
                <a:lnTo>
                  <a:pt x="0" y="1149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19867" y="6214655"/>
            <a:ext cx="1440227" cy="1416824"/>
          </a:xfrm>
          <a:custGeom>
            <a:avLst/>
            <a:gdLst/>
            <a:ahLst/>
            <a:cxnLst/>
            <a:rect l="l" t="t" r="r" b="b"/>
            <a:pathLst>
              <a:path w="1440227" h="1416824">
                <a:moveTo>
                  <a:pt x="0" y="0"/>
                </a:moveTo>
                <a:lnTo>
                  <a:pt x="1440227" y="0"/>
                </a:lnTo>
                <a:lnTo>
                  <a:pt x="1440227" y="1416824"/>
                </a:lnTo>
                <a:lnTo>
                  <a:pt x="0" y="14168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89739" y="2363983"/>
            <a:ext cx="2118663" cy="1895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</a:pPr>
            <a:r>
              <a:rPr lang="en-US" sz="54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Local</a:t>
            </a:r>
          </a:p>
          <a:p>
            <a:pPr algn="ctr">
              <a:lnSpc>
                <a:spcPts val="7625"/>
              </a:lnSpc>
            </a:pPr>
            <a:r>
              <a:rPr lang="en-US" sz="54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Driver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83414" y="5923117"/>
            <a:ext cx="2931314" cy="1895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</a:pPr>
            <a:r>
              <a:rPr lang="en-US" sz="544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Regional</a:t>
            </a:r>
          </a:p>
          <a:p>
            <a:pPr algn="ctr">
              <a:lnSpc>
                <a:spcPts val="7625"/>
              </a:lnSpc>
            </a:pPr>
            <a:r>
              <a:rPr lang="en-US" sz="544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Driver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76589" y="4132766"/>
            <a:ext cx="4095400" cy="1895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</a:pPr>
            <a:r>
              <a:rPr lang="en-US" sz="544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Biodiversity</a:t>
            </a:r>
          </a:p>
          <a:p>
            <a:pPr algn="ctr">
              <a:lnSpc>
                <a:spcPts val="7625"/>
              </a:lnSpc>
            </a:pPr>
            <a:r>
              <a:rPr lang="en-US" sz="544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Measures</a:t>
            </a:r>
          </a:p>
        </p:txBody>
      </p:sp>
      <p:sp>
        <p:nvSpPr>
          <p:cNvPr id="7" name="AutoShape 7"/>
          <p:cNvSpPr/>
          <p:nvPr/>
        </p:nvSpPr>
        <p:spPr>
          <a:xfrm>
            <a:off x="6508403" y="3363933"/>
            <a:ext cx="2968187" cy="1768783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 flipV="1">
            <a:off x="6914728" y="5132716"/>
            <a:ext cx="2561861" cy="1790351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V="1">
            <a:off x="5449071" y="4259108"/>
            <a:ext cx="0" cy="1768783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10" name="Group 10"/>
          <p:cNvGrpSpPr/>
          <p:nvPr/>
        </p:nvGrpSpPr>
        <p:grpSpPr>
          <a:xfrm>
            <a:off x="13972039" y="3648729"/>
            <a:ext cx="3020561" cy="2967975"/>
            <a:chOff x="0" y="0"/>
            <a:chExt cx="4027415" cy="395730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027415" cy="3957300"/>
              <a:chOff x="0" y="0"/>
              <a:chExt cx="795539" cy="781689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95539" cy="781689"/>
              </a:xfrm>
              <a:custGeom>
                <a:avLst/>
                <a:gdLst/>
                <a:ahLst/>
                <a:cxnLst/>
                <a:rect l="l" t="t" r="r" b="b"/>
                <a:pathLst>
                  <a:path w="795539" h="781689">
                    <a:moveTo>
                      <a:pt x="187104" y="0"/>
                    </a:moveTo>
                    <a:lnTo>
                      <a:pt x="608434" y="0"/>
                    </a:lnTo>
                    <a:cubicBezTo>
                      <a:pt x="658058" y="0"/>
                      <a:pt x="705648" y="19713"/>
                      <a:pt x="740737" y="54802"/>
                    </a:cubicBezTo>
                    <a:cubicBezTo>
                      <a:pt x="775826" y="89890"/>
                      <a:pt x="795539" y="137481"/>
                      <a:pt x="795539" y="187104"/>
                    </a:cubicBezTo>
                    <a:lnTo>
                      <a:pt x="795539" y="594584"/>
                    </a:lnTo>
                    <a:cubicBezTo>
                      <a:pt x="795539" y="697919"/>
                      <a:pt x="711769" y="781689"/>
                      <a:pt x="608434" y="781689"/>
                    </a:cubicBezTo>
                    <a:lnTo>
                      <a:pt x="187104" y="781689"/>
                    </a:lnTo>
                    <a:cubicBezTo>
                      <a:pt x="137481" y="781689"/>
                      <a:pt x="89890" y="761976"/>
                      <a:pt x="54802" y="726887"/>
                    </a:cubicBezTo>
                    <a:cubicBezTo>
                      <a:pt x="19713" y="691798"/>
                      <a:pt x="0" y="644208"/>
                      <a:pt x="0" y="594584"/>
                    </a:cubicBezTo>
                    <a:lnTo>
                      <a:pt x="0" y="187104"/>
                    </a:lnTo>
                    <a:cubicBezTo>
                      <a:pt x="0" y="83769"/>
                      <a:pt x="83769" y="0"/>
                      <a:pt x="187104" y="0"/>
                    </a:cubicBezTo>
                    <a:close/>
                  </a:path>
                </a:pathLst>
              </a:custGeom>
              <a:solidFill>
                <a:srgbClr val="A5D6A7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795539" cy="8197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876252" y="447519"/>
              <a:ext cx="302136" cy="968436"/>
            </a:xfrm>
            <a:custGeom>
              <a:avLst/>
              <a:gdLst/>
              <a:ahLst/>
              <a:cxnLst/>
              <a:rect l="l" t="t" r="r" b="b"/>
              <a:pathLst>
                <a:path w="302136" h="968436">
                  <a:moveTo>
                    <a:pt x="0" y="0"/>
                  </a:moveTo>
                  <a:lnTo>
                    <a:pt x="302136" y="0"/>
                  </a:lnTo>
                  <a:lnTo>
                    <a:pt x="302136" y="968435"/>
                  </a:lnTo>
                  <a:lnTo>
                    <a:pt x="0" y="968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2655" b="-2655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1531232" y="380547"/>
              <a:ext cx="903667" cy="1035407"/>
            </a:xfrm>
            <a:custGeom>
              <a:avLst/>
              <a:gdLst/>
              <a:ahLst/>
              <a:cxnLst/>
              <a:rect l="l" t="t" r="r" b="b"/>
              <a:pathLst>
                <a:path w="903667" h="1035407">
                  <a:moveTo>
                    <a:pt x="0" y="0"/>
                  </a:moveTo>
                  <a:lnTo>
                    <a:pt x="903667" y="0"/>
                  </a:lnTo>
                  <a:lnTo>
                    <a:pt x="903667" y="1035407"/>
                  </a:lnTo>
                  <a:lnTo>
                    <a:pt x="0" y="1035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2655" b="-2655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695186" y="380547"/>
              <a:ext cx="647424" cy="1035407"/>
            </a:xfrm>
            <a:custGeom>
              <a:avLst/>
              <a:gdLst/>
              <a:ahLst/>
              <a:cxnLst/>
              <a:rect l="l" t="t" r="r" b="b"/>
              <a:pathLst>
                <a:path w="647424" h="1035407">
                  <a:moveTo>
                    <a:pt x="0" y="0"/>
                  </a:moveTo>
                  <a:lnTo>
                    <a:pt x="647423" y="0"/>
                  </a:lnTo>
                  <a:lnTo>
                    <a:pt x="647423" y="1035407"/>
                  </a:lnTo>
                  <a:lnTo>
                    <a:pt x="0" y="1035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2655" b="-2655"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531232" y="1628877"/>
              <a:ext cx="903667" cy="1035407"/>
            </a:xfrm>
            <a:custGeom>
              <a:avLst/>
              <a:gdLst/>
              <a:ahLst/>
              <a:cxnLst/>
              <a:rect l="l" t="t" r="r" b="b"/>
              <a:pathLst>
                <a:path w="903667" h="1035407">
                  <a:moveTo>
                    <a:pt x="0" y="0"/>
                  </a:moveTo>
                  <a:lnTo>
                    <a:pt x="903667" y="0"/>
                  </a:lnTo>
                  <a:lnTo>
                    <a:pt x="903667" y="1035407"/>
                  </a:lnTo>
                  <a:lnTo>
                    <a:pt x="0" y="1035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2655" b="-2655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575486" y="1676630"/>
              <a:ext cx="903667" cy="1035407"/>
            </a:xfrm>
            <a:custGeom>
              <a:avLst/>
              <a:gdLst/>
              <a:ahLst/>
              <a:cxnLst/>
              <a:rect l="l" t="t" r="r" b="b"/>
              <a:pathLst>
                <a:path w="903667" h="1035407">
                  <a:moveTo>
                    <a:pt x="0" y="0"/>
                  </a:moveTo>
                  <a:lnTo>
                    <a:pt x="903667" y="0"/>
                  </a:lnTo>
                  <a:lnTo>
                    <a:pt x="903667" y="1035407"/>
                  </a:lnTo>
                  <a:lnTo>
                    <a:pt x="0" y="1035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2655" b="-2655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788764" y="1676630"/>
              <a:ext cx="372924" cy="761541"/>
            </a:xfrm>
            <a:custGeom>
              <a:avLst/>
              <a:gdLst/>
              <a:ahLst/>
              <a:cxnLst/>
              <a:rect l="l" t="t" r="r" b="b"/>
              <a:pathLst>
                <a:path w="372924" h="761541">
                  <a:moveTo>
                    <a:pt x="0" y="0"/>
                  </a:moveTo>
                  <a:lnTo>
                    <a:pt x="372924" y="0"/>
                  </a:lnTo>
                  <a:lnTo>
                    <a:pt x="372924" y="761540"/>
                  </a:lnTo>
                  <a:lnTo>
                    <a:pt x="0" y="761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2655" b="-2655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876252" y="3048558"/>
              <a:ext cx="372924" cy="761541"/>
            </a:xfrm>
            <a:custGeom>
              <a:avLst/>
              <a:gdLst/>
              <a:ahLst/>
              <a:cxnLst/>
              <a:rect l="l" t="t" r="r" b="b"/>
              <a:pathLst>
                <a:path w="372924" h="761541">
                  <a:moveTo>
                    <a:pt x="0" y="0"/>
                  </a:moveTo>
                  <a:lnTo>
                    <a:pt x="372923" y="0"/>
                  </a:lnTo>
                  <a:lnTo>
                    <a:pt x="372923" y="761541"/>
                  </a:lnTo>
                  <a:lnTo>
                    <a:pt x="0" y="761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2655" b="-2655"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1659354" y="2921893"/>
              <a:ext cx="647424" cy="1035407"/>
            </a:xfrm>
            <a:custGeom>
              <a:avLst/>
              <a:gdLst/>
              <a:ahLst/>
              <a:cxnLst/>
              <a:rect l="l" t="t" r="r" b="b"/>
              <a:pathLst>
                <a:path w="647424" h="1035407">
                  <a:moveTo>
                    <a:pt x="0" y="0"/>
                  </a:moveTo>
                  <a:lnTo>
                    <a:pt x="647423" y="0"/>
                  </a:lnTo>
                  <a:lnTo>
                    <a:pt x="647423" y="1035407"/>
                  </a:lnTo>
                  <a:lnTo>
                    <a:pt x="0" y="1035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2655" b="-2655"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2523393" y="2911625"/>
              <a:ext cx="903667" cy="1035407"/>
            </a:xfrm>
            <a:custGeom>
              <a:avLst/>
              <a:gdLst/>
              <a:ahLst/>
              <a:cxnLst/>
              <a:rect l="l" t="t" r="r" b="b"/>
              <a:pathLst>
                <a:path w="903667" h="1035407">
                  <a:moveTo>
                    <a:pt x="0" y="0"/>
                  </a:moveTo>
                  <a:lnTo>
                    <a:pt x="903667" y="0"/>
                  </a:lnTo>
                  <a:lnTo>
                    <a:pt x="903667" y="1035407"/>
                  </a:lnTo>
                  <a:lnTo>
                    <a:pt x="0" y="1035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2655" b="-2655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2098" y="3968917"/>
            <a:ext cx="1113958" cy="976233"/>
          </a:xfrm>
          <a:custGeom>
            <a:avLst/>
            <a:gdLst/>
            <a:ahLst/>
            <a:cxnLst/>
            <a:rect l="l" t="t" r="r" b="b"/>
            <a:pathLst>
              <a:path w="1113958" h="976233">
                <a:moveTo>
                  <a:pt x="0" y="0"/>
                </a:moveTo>
                <a:lnTo>
                  <a:pt x="1113959" y="0"/>
                </a:lnTo>
                <a:lnTo>
                  <a:pt x="1113959" y="976232"/>
                </a:lnTo>
                <a:lnTo>
                  <a:pt x="0" y="976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13517" y="3912182"/>
            <a:ext cx="1030572" cy="976233"/>
          </a:xfrm>
          <a:custGeom>
            <a:avLst/>
            <a:gdLst/>
            <a:ahLst/>
            <a:cxnLst/>
            <a:rect l="l" t="t" r="r" b="b"/>
            <a:pathLst>
              <a:path w="1030572" h="976233">
                <a:moveTo>
                  <a:pt x="0" y="0"/>
                </a:moveTo>
                <a:lnTo>
                  <a:pt x="1030572" y="0"/>
                </a:lnTo>
                <a:lnTo>
                  <a:pt x="1030572" y="976233"/>
                </a:lnTo>
                <a:lnTo>
                  <a:pt x="0" y="976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98571" y="3165231"/>
            <a:ext cx="933249" cy="817866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88520" y="4321059"/>
            <a:ext cx="1226866" cy="1162177"/>
          </a:xfrm>
          <a:custGeom>
            <a:avLst/>
            <a:gdLst/>
            <a:ahLst/>
            <a:cxnLst/>
            <a:rect l="l" t="t" r="r" b="b"/>
            <a:pathLst>
              <a:path w="1226866" h="1162177">
                <a:moveTo>
                  <a:pt x="0" y="0"/>
                </a:moveTo>
                <a:lnTo>
                  <a:pt x="1226866" y="0"/>
                </a:lnTo>
                <a:lnTo>
                  <a:pt x="1226866" y="1162176"/>
                </a:lnTo>
                <a:lnTo>
                  <a:pt x="0" y="1162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40309" y="4655384"/>
            <a:ext cx="1113958" cy="976233"/>
          </a:xfrm>
          <a:custGeom>
            <a:avLst/>
            <a:gdLst/>
            <a:ahLst/>
            <a:cxnLst/>
            <a:rect l="l" t="t" r="r" b="b"/>
            <a:pathLst>
              <a:path w="1113958" h="976233">
                <a:moveTo>
                  <a:pt x="0" y="0"/>
                </a:moveTo>
                <a:lnTo>
                  <a:pt x="1113959" y="0"/>
                </a:lnTo>
                <a:lnTo>
                  <a:pt x="1113959" y="976232"/>
                </a:lnTo>
                <a:lnTo>
                  <a:pt x="0" y="976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749077" y="5882863"/>
            <a:ext cx="1582012" cy="1386418"/>
          </a:xfrm>
          <a:custGeom>
            <a:avLst/>
            <a:gdLst/>
            <a:ahLst/>
            <a:cxnLst/>
            <a:rect l="l" t="t" r="r" b="b"/>
            <a:pathLst>
              <a:path w="1582012" h="1386418">
                <a:moveTo>
                  <a:pt x="0" y="0"/>
                </a:moveTo>
                <a:lnTo>
                  <a:pt x="1582013" y="0"/>
                </a:lnTo>
                <a:lnTo>
                  <a:pt x="1582013" y="1386418"/>
                </a:lnTo>
                <a:lnTo>
                  <a:pt x="0" y="1386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45472" y="3943217"/>
            <a:ext cx="888892" cy="842023"/>
          </a:xfrm>
          <a:custGeom>
            <a:avLst/>
            <a:gdLst/>
            <a:ahLst/>
            <a:cxnLst/>
            <a:rect l="l" t="t" r="r" b="b"/>
            <a:pathLst>
              <a:path w="888892" h="842023">
                <a:moveTo>
                  <a:pt x="0" y="0"/>
                </a:moveTo>
                <a:lnTo>
                  <a:pt x="888892" y="0"/>
                </a:lnTo>
                <a:lnTo>
                  <a:pt x="888892" y="842023"/>
                </a:lnTo>
                <a:lnTo>
                  <a:pt x="0" y="842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833078" y="4740034"/>
            <a:ext cx="1139146" cy="998306"/>
          </a:xfrm>
          <a:custGeom>
            <a:avLst/>
            <a:gdLst/>
            <a:ahLst/>
            <a:cxnLst/>
            <a:rect l="l" t="t" r="r" b="b"/>
            <a:pathLst>
              <a:path w="1139146" h="998306">
                <a:moveTo>
                  <a:pt x="0" y="0"/>
                </a:moveTo>
                <a:lnTo>
                  <a:pt x="1139147" y="0"/>
                </a:lnTo>
                <a:lnTo>
                  <a:pt x="1139147" y="998306"/>
                </a:lnTo>
                <a:lnTo>
                  <a:pt x="0" y="9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606212" y="5944991"/>
            <a:ext cx="1398003" cy="1324290"/>
          </a:xfrm>
          <a:custGeom>
            <a:avLst/>
            <a:gdLst/>
            <a:ahLst/>
            <a:cxnLst/>
            <a:rect l="l" t="t" r="r" b="b"/>
            <a:pathLst>
              <a:path w="1398003" h="1324290">
                <a:moveTo>
                  <a:pt x="0" y="0"/>
                </a:moveTo>
                <a:lnTo>
                  <a:pt x="1398003" y="0"/>
                </a:lnTo>
                <a:lnTo>
                  <a:pt x="1398003" y="1324290"/>
                </a:lnTo>
                <a:lnTo>
                  <a:pt x="0" y="1324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249570" y="3366754"/>
            <a:ext cx="703297" cy="616344"/>
          </a:xfrm>
          <a:custGeom>
            <a:avLst/>
            <a:gdLst/>
            <a:ahLst/>
            <a:cxnLst/>
            <a:rect l="l" t="t" r="r" b="b"/>
            <a:pathLst>
              <a:path w="703297" h="616344">
                <a:moveTo>
                  <a:pt x="0" y="0"/>
                </a:moveTo>
                <a:lnTo>
                  <a:pt x="703297" y="0"/>
                </a:lnTo>
                <a:lnTo>
                  <a:pt x="703297" y="616343"/>
                </a:lnTo>
                <a:lnTo>
                  <a:pt x="0" y="61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943018" y="2952441"/>
            <a:ext cx="4506960" cy="4382119"/>
          </a:xfrm>
          <a:custGeom>
            <a:avLst/>
            <a:gdLst/>
            <a:ahLst/>
            <a:cxnLst/>
            <a:rect l="l" t="t" r="r" b="b"/>
            <a:pathLst>
              <a:path w="1187018" h="1154138">
                <a:moveTo>
                  <a:pt x="0" y="0"/>
                </a:moveTo>
                <a:lnTo>
                  <a:pt x="1187018" y="0"/>
                </a:lnTo>
                <a:lnTo>
                  <a:pt x="1187018" y="1154138"/>
                </a:lnTo>
                <a:lnTo>
                  <a:pt x="0" y="1154138"/>
                </a:lnTo>
                <a:close/>
              </a:path>
            </a:pathLst>
          </a:custGeom>
          <a:solidFill>
            <a:schemeClr val="bg1">
              <a:lumMod val="75000"/>
              <a:alpha val="14902"/>
            </a:schemeClr>
          </a:solidFill>
          <a:ln w="76200" cap="sq">
            <a:solidFill>
              <a:schemeClr val="bg1">
                <a:lumMod val="50000"/>
              </a:schemeClr>
            </a:solidFill>
            <a:prstDash val="solid"/>
            <a:miter/>
          </a:ln>
        </p:spPr>
      </p:sp>
      <p:sp>
        <p:nvSpPr>
          <p:cNvPr id="18" name="AutoShape 18"/>
          <p:cNvSpPr/>
          <p:nvPr/>
        </p:nvSpPr>
        <p:spPr>
          <a:xfrm>
            <a:off x="7584570" y="5143500"/>
            <a:ext cx="2166165" cy="0"/>
          </a:xfrm>
          <a:prstGeom prst="line">
            <a:avLst/>
          </a:prstGeom>
          <a:ln w="76200" cap="flat">
            <a:solidFill>
              <a:srgbClr val="000000">
                <a:alpha val="51765"/>
              </a:srgbClr>
            </a:solidFill>
            <a:prstDash val="lgDash"/>
            <a:headEnd type="none" w="sm" len="sm"/>
            <a:tailEnd type="arrow" w="med" len="sm"/>
          </a:ln>
        </p:spPr>
      </p:sp>
      <p:sp>
        <p:nvSpPr>
          <p:cNvPr id="19" name="TextBox 19"/>
          <p:cNvSpPr txBox="1"/>
          <p:nvPr/>
        </p:nvSpPr>
        <p:spPr>
          <a:xfrm>
            <a:off x="4717299" y="7620309"/>
            <a:ext cx="188392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999" b="1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60692" y="7566387"/>
            <a:ext cx="188392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999" b="1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344587" y="4397287"/>
            <a:ext cx="4698007" cy="496904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33" name="TextBox 33"/>
          <p:cNvSpPr txBox="1"/>
          <p:nvPr/>
        </p:nvSpPr>
        <p:spPr>
          <a:xfrm>
            <a:off x="1028700" y="197287"/>
            <a:ext cx="16484435" cy="1437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5"/>
              </a:lnSpc>
              <a:spcBef>
                <a:spcPct val="0"/>
              </a:spcBef>
            </a:pPr>
            <a:r>
              <a:rPr lang="en-US" sz="41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WP3: Resurveys of zooplankton metacommunities in ponds and wetlands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832E21A3-F825-4A62-8B15-B7AC57F907E5}"/>
              </a:ext>
            </a:extLst>
          </p:cNvPr>
          <p:cNvSpPr/>
          <p:nvPr/>
        </p:nvSpPr>
        <p:spPr>
          <a:xfrm>
            <a:off x="9885327" y="2956569"/>
            <a:ext cx="4506960" cy="4382119"/>
          </a:xfrm>
          <a:custGeom>
            <a:avLst/>
            <a:gdLst/>
            <a:ahLst/>
            <a:cxnLst/>
            <a:rect l="l" t="t" r="r" b="b"/>
            <a:pathLst>
              <a:path w="1187018" h="1154138">
                <a:moveTo>
                  <a:pt x="0" y="0"/>
                </a:moveTo>
                <a:lnTo>
                  <a:pt x="1187018" y="0"/>
                </a:lnTo>
                <a:lnTo>
                  <a:pt x="1187018" y="1154138"/>
                </a:lnTo>
                <a:lnTo>
                  <a:pt x="0" y="115413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4902"/>
            </a:schemeClr>
          </a:solidFill>
          <a:ln w="76200" cap="sq">
            <a:solidFill>
              <a:schemeClr val="bg1">
                <a:lumMod val="50000"/>
              </a:schemeClr>
            </a:solidFill>
            <a:prstDash val="solid"/>
            <a:miter/>
          </a:ln>
        </p:spPr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6EB4ED41-DB68-472D-AAB4-AF0F6776921E}"/>
              </a:ext>
            </a:extLst>
          </p:cNvPr>
          <p:cNvSpPr/>
          <p:nvPr/>
        </p:nvSpPr>
        <p:spPr>
          <a:xfrm>
            <a:off x="11892263" y="3125351"/>
            <a:ext cx="933249" cy="817866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ABAE4D65-4673-4E9F-9D0D-DB4016947522}"/>
              </a:ext>
            </a:extLst>
          </p:cNvPr>
          <p:cNvSpPr/>
          <p:nvPr/>
        </p:nvSpPr>
        <p:spPr>
          <a:xfrm>
            <a:off x="13173686" y="3175280"/>
            <a:ext cx="606655" cy="538551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2098" y="3968917"/>
            <a:ext cx="1113958" cy="976233"/>
          </a:xfrm>
          <a:custGeom>
            <a:avLst/>
            <a:gdLst/>
            <a:ahLst/>
            <a:cxnLst/>
            <a:rect l="l" t="t" r="r" b="b"/>
            <a:pathLst>
              <a:path w="1113958" h="976233">
                <a:moveTo>
                  <a:pt x="0" y="0"/>
                </a:moveTo>
                <a:lnTo>
                  <a:pt x="1113959" y="0"/>
                </a:lnTo>
                <a:lnTo>
                  <a:pt x="1113959" y="976232"/>
                </a:lnTo>
                <a:lnTo>
                  <a:pt x="0" y="976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13517" y="3912182"/>
            <a:ext cx="1030572" cy="976233"/>
          </a:xfrm>
          <a:custGeom>
            <a:avLst/>
            <a:gdLst/>
            <a:ahLst/>
            <a:cxnLst/>
            <a:rect l="l" t="t" r="r" b="b"/>
            <a:pathLst>
              <a:path w="1030572" h="976233">
                <a:moveTo>
                  <a:pt x="0" y="0"/>
                </a:moveTo>
                <a:lnTo>
                  <a:pt x="1030572" y="0"/>
                </a:lnTo>
                <a:lnTo>
                  <a:pt x="1030572" y="976233"/>
                </a:lnTo>
                <a:lnTo>
                  <a:pt x="0" y="976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98571" y="3165231"/>
            <a:ext cx="933249" cy="817866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88520" y="4321059"/>
            <a:ext cx="1226866" cy="1162177"/>
          </a:xfrm>
          <a:custGeom>
            <a:avLst/>
            <a:gdLst/>
            <a:ahLst/>
            <a:cxnLst/>
            <a:rect l="l" t="t" r="r" b="b"/>
            <a:pathLst>
              <a:path w="1226866" h="1162177">
                <a:moveTo>
                  <a:pt x="0" y="0"/>
                </a:moveTo>
                <a:lnTo>
                  <a:pt x="1226866" y="0"/>
                </a:lnTo>
                <a:lnTo>
                  <a:pt x="1226866" y="1162176"/>
                </a:lnTo>
                <a:lnTo>
                  <a:pt x="0" y="1162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40309" y="4655384"/>
            <a:ext cx="1113958" cy="976233"/>
          </a:xfrm>
          <a:custGeom>
            <a:avLst/>
            <a:gdLst/>
            <a:ahLst/>
            <a:cxnLst/>
            <a:rect l="l" t="t" r="r" b="b"/>
            <a:pathLst>
              <a:path w="1113958" h="976233">
                <a:moveTo>
                  <a:pt x="0" y="0"/>
                </a:moveTo>
                <a:lnTo>
                  <a:pt x="1113959" y="0"/>
                </a:lnTo>
                <a:lnTo>
                  <a:pt x="1113959" y="976232"/>
                </a:lnTo>
                <a:lnTo>
                  <a:pt x="0" y="976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749077" y="5882863"/>
            <a:ext cx="1582012" cy="1386418"/>
          </a:xfrm>
          <a:custGeom>
            <a:avLst/>
            <a:gdLst/>
            <a:ahLst/>
            <a:cxnLst/>
            <a:rect l="l" t="t" r="r" b="b"/>
            <a:pathLst>
              <a:path w="1582012" h="1386418">
                <a:moveTo>
                  <a:pt x="0" y="0"/>
                </a:moveTo>
                <a:lnTo>
                  <a:pt x="1582013" y="0"/>
                </a:lnTo>
                <a:lnTo>
                  <a:pt x="1582013" y="1386418"/>
                </a:lnTo>
                <a:lnTo>
                  <a:pt x="0" y="1386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45472" y="3943217"/>
            <a:ext cx="888892" cy="842023"/>
          </a:xfrm>
          <a:custGeom>
            <a:avLst/>
            <a:gdLst/>
            <a:ahLst/>
            <a:cxnLst/>
            <a:rect l="l" t="t" r="r" b="b"/>
            <a:pathLst>
              <a:path w="888892" h="842023">
                <a:moveTo>
                  <a:pt x="0" y="0"/>
                </a:moveTo>
                <a:lnTo>
                  <a:pt x="888892" y="0"/>
                </a:lnTo>
                <a:lnTo>
                  <a:pt x="888892" y="842023"/>
                </a:lnTo>
                <a:lnTo>
                  <a:pt x="0" y="842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833078" y="4740034"/>
            <a:ext cx="1139146" cy="998306"/>
          </a:xfrm>
          <a:custGeom>
            <a:avLst/>
            <a:gdLst/>
            <a:ahLst/>
            <a:cxnLst/>
            <a:rect l="l" t="t" r="r" b="b"/>
            <a:pathLst>
              <a:path w="1139146" h="998306">
                <a:moveTo>
                  <a:pt x="0" y="0"/>
                </a:moveTo>
                <a:lnTo>
                  <a:pt x="1139147" y="0"/>
                </a:lnTo>
                <a:lnTo>
                  <a:pt x="1139147" y="998306"/>
                </a:lnTo>
                <a:lnTo>
                  <a:pt x="0" y="9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606212" y="5944991"/>
            <a:ext cx="1398003" cy="1324290"/>
          </a:xfrm>
          <a:custGeom>
            <a:avLst/>
            <a:gdLst/>
            <a:ahLst/>
            <a:cxnLst/>
            <a:rect l="l" t="t" r="r" b="b"/>
            <a:pathLst>
              <a:path w="1398003" h="1324290">
                <a:moveTo>
                  <a:pt x="0" y="0"/>
                </a:moveTo>
                <a:lnTo>
                  <a:pt x="1398003" y="0"/>
                </a:lnTo>
                <a:lnTo>
                  <a:pt x="1398003" y="1324290"/>
                </a:lnTo>
                <a:lnTo>
                  <a:pt x="0" y="1324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249570" y="3366754"/>
            <a:ext cx="703297" cy="616344"/>
          </a:xfrm>
          <a:custGeom>
            <a:avLst/>
            <a:gdLst/>
            <a:ahLst/>
            <a:cxnLst/>
            <a:rect l="l" t="t" r="r" b="b"/>
            <a:pathLst>
              <a:path w="703297" h="616344">
                <a:moveTo>
                  <a:pt x="0" y="0"/>
                </a:moveTo>
                <a:lnTo>
                  <a:pt x="703297" y="0"/>
                </a:lnTo>
                <a:lnTo>
                  <a:pt x="703297" y="616343"/>
                </a:lnTo>
                <a:lnTo>
                  <a:pt x="0" y="61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943018" y="2952441"/>
            <a:ext cx="4506960" cy="4382119"/>
          </a:xfrm>
          <a:custGeom>
            <a:avLst/>
            <a:gdLst/>
            <a:ahLst/>
            <a:cxnLst/>
            <a:rect l="l" t="t" r="r" b="b"/>
            <a:pathLst>
              <a:path w="1187018" h="1154138">
                <a:moveTo>
                  <a:pt x="0" y="0"/>
                </a:moveTo>
                <a:lnTo>
                  <a:pt x="1187018" y="0"/>
                </a:lnTo>
                <a:lnTo>
                  <a:pt x="1187018" y="1154138"/>
                </a:lnTo>
                <a:lnTo>
                  <a:pt x="0" y="1154138"/>
                </a:lnTo>
                <a:close/>
              </a:path>
            </a:pathLst>
          </a:custGeom>
          <a:solidFill>
            <a:schemeClr val="bg1">
              <a:lumMod val="75000"/>
              <a:alpha val="14902"/>
            </a:schemeClr>
          </a:solidFill>
          <a:ln w="76200" cap="sq">
            <a:solidFill>
              <a:schemeClr val="bg1">
                <a:lumMod val="50000"/>
              </a:schemeClr>
            </a:solidFill>
            <a:prstDash val="solid"/>
            <a:miter/>
          </a:ln>
        </p:spPr>
      </p:sp>
      <p:sp>
        <p:nvSpPr>
          <p:cNvPr id="18" name="AutoShape 18"/>
          <p:cNvSpPr/>
          <p:nvPr/>
        </p:nvSpPr>
        <p:spPr>
          <a:xfrm>
            <a:off x="7584570" y="5143500"/>
            <a:ext cx="2166165" cy="0"/>
          </a:xfrm>
          <a:prstGeom prst="line">
            <a:avLst/>
          </a:prstGeom>
          <a:ln w="76200" cap="flat">
            <a:solidFill>
              <a:srgbClr val="000000">
                <a:alpha val="51765"/>
              </a:srgbClr>
            </a:solidFill>
            <a:prstDash val="lgDash"/>
            <a:headEnd type="none" w="sm" len="sm"/>
            <a:tailEnd type="arrow" w="med" len="sm"/>
          </a:ln>
        </p:spPr>
      </p:sp>
      <p:sp>
        <p:nvSpPr>
          <p:cNvPr id="19" name="TextBox 19"/>
          <p:cNvSpPr txBox="1"/>
          <p:nvPr/>
        </p:nvSpPr>
        <p:spPr>
          <a:xfrm>
            <a:off x="4717299" y="7620309"/>
            <a:ext cx="188392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999" b="1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60692" y="7566387"/>
            <a:ext cx="188392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999" b="1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344587" y="4397287"/>
            <a:ext cx="4698007" cy="496904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33" name="TextBox 33"/>
          <p:cNvSpPr txBox="1"/>
          <p:nvPr/>
        </p:nvSpPr>
        <p:spPr>
          <a:xfrm>
            <a:off x="1028700" y="197287"/>
            <a:ext cx="16484435" cy="1437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5"/>
              </a:lnSpc>
              <a:spcBef>
                <a:spcPct val="0"/>
              </a:spcBef>
            </a:pPr>
            <a:r>
              <a:rPr lang="en-US" sz="414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WP3: Resurveys of zooplankton metacommunities in ponds and wetlands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832E21A3-F825-4A62-8B15-B7AC57F907E5}"/>
              </a:ext>
            </a:extLst>
          </p:cNvPr>
          <p:cNvSpPr/>
          <p:nvPr/>
        </p:nvSpPr>
        <p:spPr>
          <a:xfrm>
            <a:off x="9885327" y="2956569"/>
            <a:ext cx="4506960" cy="4382119"/>
          </a:xfrm>
          <a:custGeom>
            <a:avLst/>
            <a:gdLst/>
            <a:ahLst/>
            <a:cxnLst/>
            <a:rect l="l" t="t" r="r" b="b"/>
            <a:pathLst>
              <a:path w="1187018" h="1154138">
                <a:moveTo>
                  <a:pt x="0" y="0"/>
                </a:moveTo>
                <a:lnTo>
                  <a:pt x="1187018" y="0"/>
                </a:lnTo>
                <a:lnTo>
                  <a:pt x="1187018" y="1154138"/>
                </a:lnTo>
                <a:lnTo>
                  <a:pt x="0" y="115413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4902"/>
            </a:schemeClr>
          </a:solidFill>
          <a:ln w="76200" cap="sq">
            <a:solidFill>
              <a:schemeClr val="bg1">
                <a:lumMod val="50000"/>
              </a:schemeClr>
            </a:solidFill>
            <a:prstDash val="solid"/>
            <a:miter/>
          </a:ln>
        </p:spPr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6EB4ED41-DB68-472D-AAB4-AF0F6776921E}"/>
              </a:ext>
            </a:extLst>
          </p:cNvPr>
          <p:cNvSpPr/>
          <p:nvPr/>
        </p:nvSpPr>
        <p:spPr>
          <a:xfrm>
            <a:off x="11892263" y="3125351"/>
            <a:ext cx="933249" cy="817866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ABAE4D65-4673-4E9F-9D0D-DB4016947522}"/>
              </a:ext>
            </a:extLst>
          </p:cNvPr>
          <p:cNvSpPr/>
          <p:nvPr/>
        </p:nvSpPr>
        <p:spPr>
          <a:xfrm>
            <a:off x="13173686" y="3175280"/>
            <a:ext cx="606655" cy="538551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4CFABB5F-0E67-4A1A-9E13-26C89D3869BA}"/>
              </a:ext>
            </a:extLst>
          </p:cNvPr>
          <p:cNvSpPr/>
          <p:nvPr/>
        </p:nvSpPr>
        <p:spPr>
          <a:xfrm>
            <a:off x="3523136" y="5669277"/>
            <a:ext cx="2033893" cy="190671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noFill/>
          <a:ln w="152400" cap="sq">
            <a:solidFill>
              <a:srgbClr val="C00000"/>
            </a:solidFill>
            <a:prstDash val="solid"/>
            <a:miter/>
          </a:ln>
        </p:spPr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2284DE6-F5DE-4951-8C56-4B83E15226FC}"/>
              </a:ext>
            </a:extLst>
          </p:cNvPr>
          <p:cNvSpPr/>
          <p:nvPr/>
        </p:nvSpPr>
        <p:spPr>
          <a:xfrm>
            <a:off x="10303765" y="5780988"/>
            <a:ext cx="2033893" cy="190671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noFill/>
          <a:ln w="152400" cap="sq">
            <a:solidFill>
              <a:srgbClr val="C00000"/>
            </a:solidFill>
            <a:prstDash val="solid"/>
            <a:miter/>
          </a:ln>
        </p:spPr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5A5D24B3-25E6-4C2A-9B24-DA969F3473D9}"/>
              </a:ext>
            </a:extLst>
          </p:cNvPr>
          <p:cNvSpPr txBox="1"/>
          <p:nvPr/>
        </p:nvSpPr>
        <p:spPr>
          <a:xfrm>
            <a:off x="142112" y="7697032"/>
            <a:ext cx="4103294" cy="2455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rgbClr val="C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Salinity</a:t>
            </a:r>
          </a:p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rgbClr val="C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Hydroperiod</a:t>
            </a:r>
          </a:p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rgbClr val="C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Pond size</a:t>
            </a:r>
          </a:p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rgbClr val="C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1729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2098" y="3968917"/>
            <a:ext cx="1113958" cy="976233"/>
          </a:xfrm>
          <a:custGeom>
            <a:avLst/>
            <a:gdLst/>
            <a:ahLst/>
            <a:cxnLst/>
            <a:rect l="l" t="t" r="r" b="b"/>
            <a:pathLst>
              <a:path w="1113958" h="976233">
                <a:moveTo>
                  <a:pt x="0" y="0"/>
                </a:moveTo>
                <a:lnTo>
                  <a:pt x="1113959" y="0"/>
                </a:lnTo>
                <a:lnTo>
                  <a:pt x="1113959" y="976232"/>
                </a:lnTo>
                <a:lnTo>
                  <a:pt x="0" y="976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13517" y="3912182"/>
            <a:ext cx="1030572" cy="976233"/>
          </a:xfrm>
          <a:custGeom>
            <a:avLst/>
            <a:gdLst/>
            <a:ahLst/>
            <a:cxnLst/>
            <a:rect l="l" t="t" r="r" b="b"/>
            <a:pathLst>
              <a:path w="1030572" h="976233">
                <a:moveTo>
                  <a:pt x="0" y="0"/>
                </a:moveTo>
                <a:lnTo>
                  <a:pt x="1030572" y="0"/>
                </a:lnTo>
                <a:lnTo>
                  <a:pt x="1030572" y="976233"/>
                </a:lnTo>
                <a:lnTo>
                  <a:pt x="0" y="976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98571" y="3165231"/>
            <a:ext cx="933249" cy="817866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88520" y="4321059"/>
            <a:ext cx="1226866" cy="1162177"/>
          </a:xfrm>
          <a:custGeom>
            <a:avLst/>
            <a:gdLst/>
            <a:ahLst/>
            <a:cxnLst/>
            <a:rect l="l" t="t" r="r" b="b"/>
            <a:pathLst>
              <a:path w="1226866" h="1162177">
                <a:moveTo>
                  <a:pt x="0" y="0"/>
                </a:moveTo>
                <a:lnTo>
                  <a:pt x="1226866" y="0"/>
                </a:lnTo>
                <a:lnTo>
                  <a:pt x="1226866" y="1162176"/>
                </a:lnTo>
                <a:lnTo>
                  <a:pt x="0" y="1162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40309" y="4655384"/>
            <a:ext cx="1113958" cy="976233"/>
          </a:xfrm>
          <a:custGeom>
            <a:avLst/>
            <a:gdLst/>
            <a:ahLst/>
            <a:cxnLst/>
            <a:rect l="l" t="t" r="r" b="b"/>
            <a:pathLst>
              <a:path w="1113958" h="976233">
                <a:moveTo>
                  <a:pt x="0" y="0"/>
                </a:moveTo>
                <a:lnTo>
                  <a:pt x="1113959" y="0"/>
                </a:lnTo>
                <a:lnTo>
                  <a:pt x="1113959" y="976232"/>
                </a:lnTo>
                <a:lnTo>
                  <a:pt x="0" y="976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749077" y="5882863"/>
            <a:ext cx="1582012" cy="1386418"/>
          </a:xfrm>
          <a:custGeom>
            <a:avLst/>
            <a:gdLst/>
            <a:ahLst/>
            <a:cxnLst/>
            <a:rect l="l" t="t" r="r" b="b"/>
            <a:pathLst>
              <a:path w="1582012" h="1386418">
                <a:moveTo>
                  <a:pt x="0" y="0"/>
                </a:moveTo>
                <a:lnTo>
                  <a:pt x="1582013" y="0"/>
                </a:lnTo>
                <a:lnTo>
                  <a:pt x="1582013" y="1386418"/>
                </a:lnTo>
                <a:lnTo>
                  <a:pt x="0" y="1386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45472" y="3943217"/>
            <a:ext cx="888892" cy="842023"/>
          </a:xfrm>
          <a:custGeom>
            <a:avLst/>
            <a:gdLst/>
            <a:ahLst/>
            <a:cxnLst/>
            <a:rect l="l" t="t" r="r" b="b"/>
            <a:pathLst>
              <a:path w="888892" h="842023">
                <a:moveTo>
                  <a:pt x="0" y="0"/>
                </a:moveTo>
                <a:lnTo>
                  <a:pt x="888892" y="0"/>
                </a:lnTo>
                <a:lnTo>
                  <a:pt x="888892" y="842023"/>
                </a:lnTo>
                <a:lnTo>
                  <a:pt x="0" y="842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833078" y="4740034"/>
            <a:ext cx="1139146" cy="998306"/>
          </a:xfrm>
          <a:custGeom>
            <a:avLst/>
            <a:gdLst/>
            <a:ahLst/>
            <a:cxnLst/>
            <a:rect l="l" t="t" r="r" b="b"/>
            <a:pathLst>
              <a:path w="1139146" h="998306">
                <a:moveTo>
                  <a:pt x="0" y="0"/>
                </a:moveTo>
                <a:lnTo>
                  <a:pt x="1139147" y="0"/>
                </a:lnTo>
                <a:lnTo>
                  <a:pt x="1139147" y="998306"/>
                </a:lnTo>
                <a:lnTo>
                  <a:pt x="0" y="9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606212" y="5944991"/>
            <a:ext cx="1398003" cy="1324290"/>
          </a:xfrm>
          <a:custGeom>
            <a:avLst/>
            <a:gdLst/>
            <a:ahLst/>
            <a:cxnLst/>
            <a:rect l="l" t="t" r="r" b="b"/>
            <a:pathLst>
              <a:path w="1398003" h="1324290">
                <a:moveTo>
                  <a:pt x="0" y="0"/>
                </a:moveTo>
                <a:lnTo>
                  <a:pt x="1398003" y="0"/>
                </a:lnTo>
                <a:lnTo>
                  <a:pt x="1398003" y="1324290"/>
                </a:lnTo>
                <a:lnTo>
                  <a:pt x="0" y="1324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249570" y="3366754"/>
            <a:ext cx="703297" cy="616344"/>
          </a:xfrm>
          <a:custGeom>
            <a:avLst/>
            <a:gdLst/>
            <a:ahLst/>
            <a:cxnLst/>
            <a:rect l="l" t="t" r="r" b="b"/>
            <a:pathLst>
              <a:path w="703297" h="616344">
                <a:moveTo>
                  <a:pt x="0" y="0"/>
                </a:moveTo>
                <a:lnTo>
                  <a:pt x="703297" y="0"/>
                </a:lnTo>
                <a:lnTo>
                  <a:pt x="703297" y="616343"/>
                </a:lnTo>
                <a:lnTo>
                  <a:pt x="0" y="61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943018" y="2952441"/>
            <a:ext cx="4506960" cy="4382119"/>
          </a:xfrm>
          <a:custGeom>
            <a:avLst/>
            <a:gdLst/>
            <a:ahLst/>
            <a:cxnLst/>
            <a:rect l="l" t="t" r="r" b="b"/>
            <a:pathLst>
              <a:path w="1187018" h="1154138">
                <a:moveTo>
                  <a:pt x="0" y="0"/>
                </a:moveTo>
                <a:lnTo>
                  <a:pt x="1187018" y="0"/>
                </a:lnTo>
                <a:lnTo>
                  <a:pt x="1187018" y="1154138"/>
                </a:lnTo>
                <a:lnTo>
                  <a:pt x="0" y="1154138"/>
                </a:lnTo>
                <a:close/>
              </a:path>
            </a:pathLst>
          </a:custGeom>
          <a:solidFill>
            <a:schemeClr val="bg1">
              <a:lumMod val="75000"/>
              <a:alpha val="14902"/>
            </a:schemeClr>
          </a:solidFill>
          <a:ln w="76200" cap="sq">
            <a:solidFill>
              <a:schemeClr val="bg1">
                <a:lumMod val="50000"/>
              </a:schemeClr>
            </a:solidFill>
            <a:prstDash val="solid"/>
            <a:miter/>
          </a:ln>
        </p:spPr>
      </p:sp>
      <p:sp>
        <p:nvSpPr>
          <p:cNvPr id="18" name="AutoShape 18"/>
          <p:cNvSpPr/>
          <p:nvPr/>
        </p:nvSpPr>
        <p:spPr>
          <a:xfrm>
            <a:off x="7584570" y="5143500"/>
            <a:ext cx="2166165" cy="0"/>
          </a:xfrm>
          <a:prstGeom prst="line">
            <a:avLst/>
          </a:prstGeom>
          <a:ln w="76200" cap="flat">
            <a:solidFill>
              <a:srgbClr val="000000">
                <a:alpha val="51765"/>
              </a:srgbClr>
            </a:solidFill>
            <a:prstDash val="lgDash"/>
            <a:headEnd type="none" w="sm" len="sm"/>
            <a:tailEnd type="arrow" w="med" len="sm"/>
          </a:ln>
        </p:spPr>
      </p:sp>
      <p:sp>
        <p:nvSpPr>
          <p:cNvPr id="19" name="TextBox 19"/>
          <p:cNvSpPr txBox="1"/>
          <p:nvPr/>
        </p:nvSpPr>
        <p:spPr>
          <a:xfrm>
            <a:off x="4717299" y="7620309"/>
            <a:ext cx="188392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999" b="1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60692" y="7566387"/>
            <a:ext cx="188392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999" b="1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344587" y="4397287"/>
            <a:ext cx="4698007" cy="496904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33" name="TextBox 33"/>
          <p:cNvSpPr txBox="1"/>
          <p:nvPr/>
        </p:nvSpPr>
        <p:spPr>
          <a:xfrm>
            <a:off x="1028700" y="197287"/>
            <a:ext cx="16484435" cy="1437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5"/>
              </a:lnSpc>
              <a:spcBef>
                <a:spcPct val="0"/>
              </a:spcBef>
            </a:pPr>
            <a:r>
              <a:rPr lang="en-US" sz="41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WP3: Resurveys of zooplankton metacommunities in ponds and wetlands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832E21A3-F825-4A62-8B15-B7AC57F907E5}"/>
              </a:ext>
            </a:extLst>
          </p:cNvPr>
          <p:cNvSpPr/>
          <p:nvPr/>
        </p:nvSpPr>
        <p:spPr>
          <a:xfrm>
            <a:off x="9885327" y="2956569"/>
            <a:ext cx="4506960" cy="4382119"/>
          </a:xfrm>
          <a:custGeom>
            <a:avLst/>
            <a:gdLst/>
            <a:ahLst/>
            <a:cxnLst/>
            <a:rect l="l" t="t" r="r" b="b"/>
            <a:pathLst>
              <a:path w="1187018" h="1154138">
                <a:moveTo>
                  <a:pt x="0" y="0"/>
                </a:moveTo>
                <a:lnTo>
                  <a:pt x="1187018" y="0"/>
                </a:lnTo>
                <a:lnTo>
                  <a:pt x="1187018" y="1154138"/>
                </a:lnTo>
                <a:lnTo>
                  <a:pt x="0" y="115413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4902"/>
            </a:schemeClr>
          </a:solidFill>
          <a:ln w="76200" cap="sq">
            <a:solidFill>
              <a:schemeClr val="bg1">
                <a:lumMod val="50000"/>
              </a:schemeClr>
            </a:solidFill>
            <a:prstDash val="solid"/>
            <a:miter/>
          </a:ln>
        </p:spPr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6EB4ED41-DB68-472D-AAB4-AF0F6776921E}"/>
              </a:ext>
            </a:extLst>
          </p:cNvPr>
          <p:cNvSpPr/>
          <p:nvPr/>
        </p:nvSpPr>
        <p:spPr>
          <a:xfrm>
            <a:off x="11892263" y="3125351"/>
            <a:ext cx="933249" cy="817866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ABAE4D65-4673-4E9F-9D0D-DB4016947522}"/>
              </a:ext>
            </a:extLst>
          </p:cNvPr>
          <p:cNvSpPr/>
          <p:nvPr/>
        </p:nvSpPr>
        <p:spPr>
          <a:xfrm>
            <a:off x="13173686" y="3175280"/>
            <a:ext cx="606655" cy="538551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4CFABB5F-0E67-4A1A-9E13-26C89D3869BA}"/>
              </a:ext>
            </a:extLst>
          </p:cNvPr>
          <p:cNvSpPr/>
          <p:nvPr/>
        </p:nvSpPr>
        <p:spPr>
          <a:xfrm>
            <a:off x="3523136" y="5669277"/>
            <a:ext cx="2033893" cy="190671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noFill/>
          <a:ln w="152400" cap="sq">
            <a:solidFill>
              <a:srgbClr val="C00000"/>
            </a:solidFill>
            <a:prstDash val="solid"/>
            <a:miter/>
          </a:ln>
        </p:spPr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2284DE6-F5DE-4951-8C56-4B83E15226FC}"/>
              </a:ext>
            </a:extLst>
          </p:cNvPr>
          <p:cNvSpPr/>
          <p:nvPr/>
        </p:nvSpPr>
        <p:spPr>
          <a:xfrm>
            <a:off x="10303765" y="5780988"/>
            <a:ext cx="2033893" cy="190671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noFill/>
          <a:ln w="152400" cap="sq">
            <a:solidFill>
              <a:srgbClr val="C00000"/>
            </a:solidFill>
            <a:prstDash val="solid"/>
            <a:miter/>
          </a:ln>
        </p:spPr>
      </p:sp>
      <p:grpSp>
        <p:nvGrpSpPr>
          <p:cNvPr id="24" name="Group 27">
            <a:extLst>
              <a:ext uri="{FF2B5EF4-FFF2-40B4-BE49-F238E27FC236}">
                <a16:creationId xmlns:a16="http://schemas.microsoft.com/office/drawing/2014/main" id="{A1BAD514-473E-4759-9C7E-3DEE0B9D0197}"/>
              </a:ext>
            </a:extLst>
          </p:cNvPr>
          <p:cNvGrpSpPr/>
          <p:nvPr/>
        </p:nvGrpSpPr>
        <p:grpSpPr>
          <a:xfrm>
            <a:off x="4253636" y="2706292"/>
            <a:ext cx="3276820" cy="2479274"/>
            <a:chOff x="-110751" y="-266037"/>
            <a:chExt cx="847351" cy="1002637"/>
          </a:xfrm>
        </p:grpSpPr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499A3D3-E636-432D-A887-89DC74D7FD2B}"/>
                </a:ext>
              </a:extLst>
            </p:cNvPr>
            <p:cNvSpPr/>
            <p:nvPr/>
          </p:nvSpPr>
          <p:spPr>
            <a:xfrm>
              <a:off x="-110751" y="-266037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chemeClr val="accent3">
                  <a:lumMod val="75000"/>
                </a:schemeClr>
              </a:solidFill>
              <a:prstDash val="dash"/>
              <a:miter/>
            </a:ln>
          </p:spPr>
        </p:sp>
        <p:sp>
          <p:nvSpPr>
            <p:cNvPr id="26" name="TextBox 29">
              <a:extLst>
                <a:ext uri="{FF2B5EF4-FFF2-40B4-BE49-F238E27FC236}">
                  <a16:creationId xmlns:a16="http://schemas.microsoft.com/office/drawing/2014/main" id="{6F562D4D-B403-4317-9F87-7B30B9AC903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id="{F51EB2BC-239A-4BF4-A5D6-89170958D9B6}"/>
              </a:ext>
            </a:extLst>
          </p:cNvPr>
          <p:cNvGrpSpPr/>
          <p:nvPr/>
        </p:nvGrpSpPr>
        <p:grpSpPr>
          <a:xfrm>
            <a:off x="11475700" y="2489362"/>
            <a:ext cx="2993047" cy="2578007"/>
            <a:chOff x="-110751" y="-266037"/>
            <a:chExt cx="847351" cy="1002637"/>
          </a:xfrm>
        </p:grpSpPr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788506D7-FE7D-4F6F-B29E-EB67C3816085}"/>
                </a:ext>
              </a:extLst>
            </p:cNvPr>
            <p:cNvSpPr/>
            <p:nvPr/>
          </p:nvSpPr>
          <p:spPr>
            <a:xfrm>
              <a:off x="-110751" y="-266037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chemeClr val="accent3">
                  <a:lumMod val="75000"/>
                </a:schemeClr>
              </a:solidFill>
              <a:prstDash val="dash"/>
              <a:miter/>
            </a:ln>
          </p:spPr>
        </p:sp>
        <p:sp>
          <p:nvSpPr>
            <p:cNvPr id="34" name="TextBox 29">
              <a:extLst>
                <a:ext uri="{FF2B5EF4-FFF2-40B4-BE49-F238E27FC236}">
                  <a16:creationId xmlns:a16="http://schemas.microsoft.com/office/drawing/2014/main" id="{65A62C6C-399D-46F8-B6CE-4AD90FCA654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Freeform 28">
            <a:extLst>
              <a:ext uri="{FF2B5EF4-FFF2-40B4-BE49-F238E27FC236}">
                <a16:creationId xmlns:a16="http://schemas.microsoft.com/office/drawing/2014/main" id="{8A05F58F-F4D8-46F4-8528-6F02017A85D5}"/>
              </a:ext>
            </a:extLst>
          </p:cNvPr>
          <p:cNvSpPr/>
          <p:nvPr/>
        </p:nvSpPr>
        <p:spPr>
          <a:xfrm>
            <a:off x="2150445" y="2085616"/>
            <a:ext cx="5896109" cy="5782162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52400" cap="sq">
            <a:solidFill>
              <a:schemeClr val="accent3">
                <a:lumMod val="75000"/>
              </a:schemeClr>
            </a:solidFill>
            <a:prstDash val="solid"/>
            <a:miter/>
          </a:ln>
        </p:spPr>
      </p:sp>
      <p:sp>
        <p:nvSpPr>
          <p:cNvPr id="44" name="Freeform 28">
            <a:extLst>
              <a:ext uri="{FF2B5EF4-FFF2-40B4-BE49-F238E27FC236}">
                <a16:creationId xmlns:a16="http://schemas.microsoft.com/office/drawing/2014/main" id="{2742C1AF-2024-4DF0-B04D-5B55019B4AC0}"/>
              </a:ext>
            </a:extLst>
          </p:cNvPr>
          <p:cNvSpPr/>
          <p:nvPr/>
        </p:nvSpPr>
        <p:spPr>
          <a:xfrm>
            <a:off x="9343891" y="2238016"/>
            <a:ext cx="5896109" cy="5782162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52400" cap="sq">
            <a:solidFill>
              <a:schemeClr val="accent3">
                <a:lumMod val="75000"/>
              </a:schemeClr>
            </a:solidFill>
            <a:prstDash val="solid"/>
            <a:miter/>
          </a:ln>
        </p:spPr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91F4B033-AA0D-4F1C-AD61-E08E86BC7030}"/>
              </a:ext>
            </a:extLst>
          </p:cNvPr>
          <p:cNvSpPr txBox="1"/>
          <p:nvPr/>
        </p:nvSpPr>
        <p:spPr>
          <a:xfrm>
            <a:off x="142112" y="7697032"/>
            <a:ext cx="4103294" cy="2455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rgbClr val="C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Salinity</a:t>
            </a:r>
          </a:p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rgbClr val="C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Hydroperiod</a:t>
            </a:r>
          </a:p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rgbClr val="C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Pond size</a:t>
            </a:r>
          </a:p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rgbClr val="C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...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5C5C0A86-A2A3-4537-965E-0909875FA184}"/>
              </a:ext>
            </a:extLst>
          </p:cNvPr>
          <p:cNvSpPr txBox="1"/>
          <p:nvPr/>
        </p:nvSpPr>
        <p:spPr>
          <a:xfrm>
            <a:off x="13780341" y="8138916"/>
            <a:ext cx="4103294" cy="182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chemeClr val="accent3">
                    <a:lumMod val="50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Habitat loss</a:t>
            </a:r>
          </a:p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chemeClr val="accent3">
                    <a:lumMod val="50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Land use change</a:t>
            </a:r>
          </a:p>
          <a:p>
            <a:pPr marL="647697" lvl="1" indent="-323848" algn="l">
              <a:lnSpc>
                <a:spcPts val="4859"/>
              </a:lnSpc>
              <a:buFont typeface="Arial"/>
              <a:buChar char="•"/>
            </a:pPr>
            <a:r>
              <a:rPr lang="en-US" sz="2999" b="1" dirty="0">
                <a:solidFill>
                  <a:schemeClr val="accent3">
                    <a:lumMod val="50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3378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3444" y="7907904"/>
            <a:ext cx="281185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Local Driver(s)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20400" y="7907904"/>
            <a:ext cx="336499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Regional Driver(s)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1858249" y="4535087"/>
            <a:ext cx="2108350" cy="97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5"/>
              </a:lnSpc>
            </a:pPr>
            <a:r>
              <a:rPr lang="en-US" sz="280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Biodiversity</a:t>
            </a:r>
          </a:p>
          <a:p>
            <a:pPr algn="ctr">
              <a:lnSpc>
                <a:spcPts val="3925"/>
              </a:lnSpc>
            </a:pPr>
            <a:r>
              <a:rPr lang="en-US" sz="280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Measure(s)</a:t>
            </a:r>
          </a:p>
        </p:txBody>
      </p:sp>
      <p:sp>
        <p:nvSpPr>
          <p:cNvPr id="5" name="AutoShape 5"/>
          <p:cNvSpPr/>
          <p:nvPr/>
        </p:nvSpPr>
        <p:spPr>
          <a:xfrm>
            <a:off x="4133905" y="7325591"/>
            <a:ext cx="1080129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" name="AutoShape 6"/>
          <p:cNvSpPr/>
          <p:nvPr/>
        </p:nvSpPr>
        <p:spPr>
          <a:xfrm flipH="1" flipV="1">
            <a:off x="4133905" y="2471552"/>
            <a:ext cx="0" cy="48540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9016384">
            <a:off x="4225389" y="3837143"/>
            <a:ext cx="4983184" cy="32034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97707">
            <a:off x="8988137" y="2614254"/>
            <a:ext cx="6613072" cy="40155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5028" y="1442903"/>
            <a:ext cx="16184272" cy="8294440"/>
          </a:xfrm>
          <a:custGeom>
            <a:avLst/>
            <a:gdLst/>
            <a:ahLst/>
            <a:cxnLst/>
            <a:rect l="l" t="t" r="r" b="b"/>
            <a:pathLst>
              <a:path w="16184272" h="8294440">
                <a:moveTo>
                  <a:pt x="0" y="0"/>
                </a:moveTo>
                <a:lnTo>
                  <a:pt x="16184272" y="0"/>
                </a:lnTo>
                <a:lnTo>
                  <a:pt x="16184272" y="8294439"/>
                </a:lnTo>
                <a:lnTo>
                  <a:pt x="0" y="8294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00256"/>
            <a:ext cx="14242724" cy="928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  <a:spcBef>
                <a:spcPct val="0"/>
              </a:spcBef>
            </a:pPr>
            <a:r>
              <a:rPr lang="en-US" sz="54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Regional Driver--Land use change (Alban)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2098" y="3968917"/>
            <a:ext cx="1113958" cy="976233"/>
          </a:xfrm>
          <a:custGeom>
            <a:avLst/>
            <a:gdLst/>
            <a:ahLst/>
            <a:cxnLst/>
            <a:rect l="l" t="t" r="r" b="b"/>
            <a:pathLst>
              <a:path w="1113958" h="976233">
                <a:moveTo>
                  <a:pt x="0" y="0"/>
                </a:moveTo>
                <a:lnTo>
                  <a:pt x="1113959" y="0"/>
                </a:lnTo>
                <a:lnTo>
                  <a:pt x="1113959" y="976232"/>
                </a:lnTo>
                <a:lnTo>
                  <a:pt x="0" y="976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13517" y="3912182"/>
            <a:ext cx="1030572" cy="976233"/>
          </a:xfrm>
          <a:custGeom>
            <a:avLst/>
            <a:gdLst/>
            <a:ahLst/>
            <a:cxnLst/>
            <a:rect l="l" t="t" r="r" b="b"/>
            <a:pathLst>
              <a:path w="1030572" h="976233">
                <a:moveTo>
                  <a:pt x="0" y="0"/>
                </a:moveTo>
                <a:lnTo>
                  <a:pt x="1030572" y="0"/>
                </a:lnTo>
                <a:lnTo>
                  <a:pt x="1030572" y="976233"/>
                </a:lnTo>
                <a:lnTo>
                  <a:pt x="0" y="976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98571" y="3165231"/>
            <a:ext cx="933249" cy="817866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88520" y="4321059"/>
            <a:ext cx="1226866" cy="1162177"/>
          </a:xfrm>
          <a:custGeom>
            <a:avLst/>
            <a:gdLst/>
            <a:ahLst/>
            <a:cxnLst/>
            <a:rect l="l" t="t" r="r" b="b"/>
            <a:pathLst>
              <a:path w="1226866" h="1162177">
                <a:moveTo>
                  <a:pt x="0" y="0"/>
                </a:moveTo>
                <a:lnTo>
                  <a:pt x="1226866" y="0"/>
                </a:lnTo>
                <a:lnTo>
                  <a:pt x="1226866" y="1162176"/>
                </a:lnTo>
                <a:lnTo>
                  <a:pt x="0" y="1162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40309" y="4655384"/>
            <a:ext cx="1113958" cy="976233"/>
          </a:xfrm>
          <a:custGeom>
            <a:avLst/>
            <a:gdLst/>
            <a:ahLst/>
            <a:cxnLst/>
            <a:rect l="l" t="t" r="r" b="b"/>
            <a:pathLst>
              <a:path w="1113958" h="976233">
                <a:moveTo>
                  <a:pt x="0" y="0"/>
                </a:moveTo>
                <a:lnTo>
                  <a:pt x="1113959" y="0"/>
                </a:lnTo>
                <a:lnTo>
                  <a:pt x="1113959" y="976232"/>
                </a:lnTo>
                <a:lnTo>
                  <a:pt x="0" y="976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749077" y="5882863"/>
            <a:ext cx="1582012" cy="1386418"/>
          </a:xfrm>
          <a:custGeom>
            <a:avLst/>
            <a:gdLst/>
            <a:ahLst/>
            <a:cxnLst/>
            <a:rect l="l" t="t" r="r" b="b"/>
            <a:pathLst>
              <a:path w="1582012" h="1386418">
                <a:moveTo>
                  <a:pt x="0" y="0"/>
                </a:moveTo>
                <a:lnTo>
                  <a:pt x="1582013" y="0"/>
                </a:lnTo>
                <a:lnTo>
                  <a:pt x="1582013" y="1386418"/>
                </a:lnTo>
                <a:lnTo>
                  <a:pt x="0" y="1386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45472" y="3943217"/>
            <a:ext cx="888892" cy="842023"/>
          </a:xfrm>
          <a:custGeom>
            <a:avLst/>
            <a:gdLst/>
            <a:ahLst/>
            <a:cxnLst/>
            <a:rect l="l" t="t" r="r" b="b"/>
            <a:pathLst>
              <a:path w="888892" h="842023">
                <a:moveTo>
                  <a:pt x="0" y="0"/>
                </a:moveTo>
                <a:lnTo>
                  <a:pt x="888892" y="0"/>
                </a:lnTo>
                <a:lnTo>
                  <a:pt x="888892" y="842023"/>
                </a:lnTo>
                <a:lnTo>
                  <a:pt x="0" y="842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833078" y="4740034"/>
            <a:ext cx="1139146" cy="998306"/>
          </a:xfrm>
          <a:custGeom>
            <a:avLst/>
            <a:gdLst/>
            <a:ahLst/>
            <a:cxnLst/>
            <a:rect l="l" t="t" r="r" b="b"/>
            <a:pathLst>
              <a:path w="1139146" h="998306">
                <a:moveTo>
                  <a:pt x="0" y="0"/>
                </a:moveTo>
                <a:lnTo>
                  <a:pt x="1139147" y="0"/>
                </a:lnTo>
                <a:lnTo>
                  <a:pt x="1139147" y="998306"/>
                </a:lnTo>
                <a:lnTo>
                  <a:pt x="0" y="99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606212" y="5944991"/>
            <a:ext cx="1398003" cy="1324290"/>
          </a:xfrm>
          <a:custGeom>
            <a:avLst/>
            <a:gdLst/>
            <a:ahLst/>
            <a:cxnLst/>
            <a:rect l="l" t="t" r="r" b="b"/>
            <a:pathLst>
              <a:path w="1398003" h="1324290">
                <a:moveTo>
                  <a:pt x="0" y="0"/>
                </a:moveTo>
                <a:lnTo>
                  <a:pt x="1398003" y="0"/>
                </a:lnTo>
                <a:lnTo>
                  <a:pt x="1398003" y="1324290"/>
                </a:lnTo>
                <a:lnTo>
                  <a:pt x="0" y="1324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" b="-5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249570" y="3366754"/>
            <a:ext cx="703297" cy="616344"/>
          </a:xfrm>
          <a:custGeom>
            <a:avLst/>
            <a:gdLst/>
            <a:ahLst/>
            <a:cxnLst/>
            <a:rect l="l" t="t" r="r" b="b"/>
            <a:pathLst>
              <a:path w="703297" h="616344">
                <a:moveTo>
                  <a:pt x="0" y="0"/>
                </a:moveTo>
                <a:lnTo>
                  <a:pt x="703297" y="0"/>
                </a:lnTo>
                <a:lnTo>
                  <a:pt x="703297" y="616343"/>
                </a:lnTo>
                <a:lnTo>
                  <a:pt x="0" y="61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943018" y="2952441"/>
            <a:ext cx="4506960" cy="4382119"/>
          </a:xfrm>
          <a:custGeom>
            <a:avLst/>
            <a:gdLst/>
            <a:ahLst/>
            <a:cxnLst/>
            <a:rect l="l" t="t" r="r" b="b"/>
            <a:pathLst>
              <a:path w="1187018" h="1154138">
                <a:moveTo>
                  <a:pt x="0" y="0"/>
                </a:moveTo>
                <a:lnTo>
                  <a:pt x="1187018" y="0"/>
                </a:lnTo>
                <a:lnTo>
                  <a:pt x="1187018" y="1154138"/>
                </a:lnTo>
                <a:lnTo>
                  <a:pt x="0" y="1154138"/>
                </a:lnTo>
                <a:close/>
              </a:path>
            </a:pathLst>
          </a:custGeom>
          <a:solidFill>
            <a:schemeClr val="bg1">
              <a:lumMod val="75000"/>
              <a:alpha val="14902"/>
            </a:schemeClr>
          </a:solidFill>
          <a:ln w="76200" cap="sq">
            <a:solidFill>
              <a:schemeClr val="bg1">
                <a:lumMod val="50000"/>
              </a:schemeClr>
            </a:solidFill>
            <a:prstDash val="solid"/>
            <a:miter/>
          </a:ln>
        </p:spPr>
      </p:sp>
      <p:sp>
        <p:nvSpPr>
          <p:cNvPr id="18" name="AutoShape 18"/>
          <p:cNvSpPr/>
          <p:nvPr/>
        </p:nvSpPr>
        <p:spPr>
          <a:xfrm>
            <a:off x="7584570" y="5143500"/>
            <a:ext cx="2166165" cy="0"/>
          </a:xfrm>
          <a:prstGeom prst="line">
            <a:avLst/>
          </a:prstGeom>
          <a:ln w="76200" cap="flat">
            <a:solidFill>
              <a:srgbClr val="000000">
                <a:alpha val="51765"/>
              </a:srgbClr>
            </a:solidFill>
            <a:prstDash val="lgDash"/>
            <a:headEnd type="none" w="sm" len="sm"/>
            <a:tailEnd type="arrow" w="med" len="sm"/>
          </a:ln>
        </p:spPr>
      </p:sp>
      <p:sp>
        <p:nvSpPr>
          <p:cNvPr id="19" name="TextBox 19"/>
          <p:cNvSpPr txBox="1"/>
          <p:nvPr/>
        </p:nvSpPr>
        <p:spPr>
          <a:xfrm>
            <a:off x="4717299" y="7620309"/>
            <a:ext cx="188392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999" b="1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60692" y="7566387"/>
            <a:ext cx="188392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999" b="1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344587" y="4397287"/>
            <a:ext cx="4698007" cy="496904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33" name="TextBox 33"/>
          <p:cNvSpPr txBox="1"/>
          <p:nvPr/>
        </p:nvSpPr>
        <p:spPr>
          <a:xfrm>
            <a:off x="1028700" y="197287"/>
            <a:ext cx="16484435" cy="1437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5"/>
              </a:lnSpc>
              <a:spcBef>
                <a:spcPct val="0"/>
              </a:spcBef>
            </a:pPr>
            <a:r>
              <a:rPr lang="en-US" sz="41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WP3: Resurveys of zooplankton metacommunities in ponds and wetlands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832E21A3-F825-4A62-8B15-B7AC57F907E5}"/>
              </a:ext>
            </a:extLst>
          </p:cNvPr>
          <p:cNvSpPr/>
          <p:nvPr/>
        </p:nvSpPr>
        <p:spPr>
          <a:xfrm>
            <a:off x="9885327" y="2956569"/>
            <a:ext cx="4506960" cy="4382119"/>
          </a:xfrm>
          <a:custGeom>
            <a:avLst/>
            <a:gdLst/>
            <a:ahLst/>
            <a:cxnLst/>
            <a:rect l="l" t="t" r="r" b="b"/>
            <a:pathLst>
              <a:path w="1187018" h="1154138">
                <a:moveTo>
                  <a:pt x="0" y="0"/>
                </a:moveTo>
                <a:lnTo>
                  <a:pt x="1187018" y="0"/>
                </a:lnTo>
                <a:lnTo>
                  <a:pt x="1187018" y="1154138"/>
                </a:lnTo>
                <a:lnTo>
                  <a:pt x="0" y="115413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4902"/>
            </a:schemeClr>
          </a:solidFill>
          <a:ln w="76200" cap="sq">
            <a:solidFill>
              <a:schemeClr val="bg1">
                <a:lumMod val="50000"/>
              </a:schemeClr>
            </a:solidFill>
            <a:prstDash val="solid"/>
            <a:miter/>
          </a:ln>
        </p:spPr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6EB4ED41-DB68-472D-AAB4-AF0F6776921E}"/>
              </a:ext>
            </a:extLst>
          </p:cNvPr>
          <p:cNvSpPr/>
          <p:nvPr/>
        </p:nvSpPr>
        <p:spPr>
          <a:xfrm>
            <a:off x="11892263" y="3125351"/>
            <a:ext cx="933249" cy="817866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ABAE4D65-4673-4E9F-9D0D-DB4016947522}"/>
              </a:ext>
            </a:extLst>
          </p:cNvPr>
          <p:cNvSpPr/>
          <p:nvPr/>
        </p:nvSpPr>
        <p:spPr>
          <a:xfrm>
            <a:off x="13173686" y="3175280"/>
            <a:ext cx="606655" cy="538551"/>
          </a:xfrm>
          <a:custGeom>
            <a:avLst/>
            <a:gdLst/>
            <a:ahLst/>
            <a:cxnLst/>
            <a:rect l="l" t="t" r="r" b="b"/>
            <a:pathLst>
              <a:path w="933249" h="817866">
                <a:moveTo>
                  <a:pt x="0" y="0"/>
                </a:moveTo>
                <a:lnTo>
                  <a:pt x="933250" y="0"/>
                </a:lnTo>
                <a:lnTo>
                  <a:pt x="933250" y="817866"/>
                </a:lnTo>
                <a:lnTo>
                  <a:pt x="0" y="81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8" b="-108"/>
            </a:stretch>
          </a:blipFill>
        </p:spPr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4CFABB5F-0E67-4A1A-9E13-26C89D3869BA}"/>
              </a:ext>
            </a:extLst>
          </p:cNvPr>
          <p:cNvSpPr/>
          <p:nvPr/>
        </p:nvSpPr>
        <p:spPr>
          <a:xfrm>
            <a:off x="3523136" y="5669277"/>
            <a:ext cx="2033893" cy="190671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noFill/>
          <a:ln w="152400" cap="sq">
            <a:solidFill>
              <a:srgbClr val="C00000"/>
            </a:solidFill>
            <a:prstDash val="solid"/>
            <a:miter/>
          </a:ln>
        </p:spPr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2284DE6-F5DE-4951-8C56-4B83E15226FC}"/>
              </a:ext>
            </a:extLst>
          </p:cNvPr>
          <p:cNvSpPr/>
          <p:nvPr/>
        </p:nvSpPr>
        <p:spPr>
          <a:xfrm>
            <a:off x="10303765" y="5780988"/>
            <a:ext cx="2033893" cy="190671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noFill/>
          <a:ln w="152400" cap="sq">
            <a:solidFill>
              <a:srgbClr val="C00000"/>
            </a:solidFill>
            <a:prstDash val="solid"/>
            <a:miter/>
          </a:ln>
        </p:spPr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5A5D24B3-25E6-4C2A-9B24-DA969F3473D9}"/>
              </a:ext>
            </a:extLst>
          </p:cNvPr>
          <p:cNvSpPr txBox="1"/>
          <p:nvPr/>
        </p:nvSpPr>
        <p:spPr>
          <a:xfrm>
            <a:off x="584826" y="9037503"/>
            <a:ext cx="9549773" cy="590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49" lvl="1" algn="l">
              <a:lnSpc>
                <a:spcPts val="4859"/>
              </a:lnSpc>
            </a:pPr>
            <a:r>
              <a:rPr lang="en-US" sz="3600" b="1" dirty="0">
                <a:solidFill>
                  <a:srgbClr val="C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local driver data is available?</a:t>
            </a:r>
          </a:p>
        </p:txBody>
      </p:sp>
    </p:spTree>
    <p:extLst>
      <p:ext uri="{BB962C8B-B14F-4D97-AF65-F5344CB8AC3E}">
        <p14:creationId xmlns:p14="http://schemas.microsoft.com/office/powerpoint/2010/main" val="292413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Macintosh PowerPoint</Application>
  <PresentationFormat>Benutzerdefiniert</PresentationFormat>
  <Paragraphs>53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Canva Sans 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Ponds-Zooplankton</dc:title>
  <cp:lastModifiedBy>Martina Schliessler</cp:lastModifiedBy>
  <cp:revision>27</cp:revision>
  <dcterms:created xsi:type="dcterms:W3CDTF">2006-08-16T00:00:00Z</dcterms:created>
  <dcterms:modified xsi:type="dcterms:W3CDTF">2024-10-04T09:41:33Z</dcterms:modified>
  <dc:identifier>DAGRwF-fzyg</dc:identifier>
</cp:coreProperties>
</file>