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4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85B1-C347-4243-9882-6BE7905F631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C82F7-2791-4778-85F0-1AF498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5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1963738" y="1063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/>
              <a:t>A Neutral Sampling Effect</a:t>
            </a:r>
          </a:p>
        </p:txBody>
      </p:sp>
      <p:sp>
        <p:nvSpPr>
          <p:cNvPr id="3" name="Oval 34"/>
          <p:cNvSpPr>
            <a:spLocks noChangeArrowheads="1"/>
          </p:cNvSpPr>
          <p:nvPr/>
        </p:nvSpPr>
        <p:spPr bwMode="auto">
          <a:xfrm>
            <a:off x="2606675" y="4162426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Oval 42"/>
          <p:cNvSpPr>
            <a:spLocks noChangeArrowheads="1"/>
          </p:cNvSpPr>
          <p:nvPr/>
        </p:nvSpPr>
        <p:spPr bwMode="auto">
          <a:xfrm>
            <a:off x="2606675" y="3603626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2606675" y="5283201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2606675" y="444341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Oval 78"/>
          <p:cNvSpPr>
            <a:spLocks noChangeArrowheads="1"/>
          </p:cNvSpPr>
          <p:nvPr/>
        </p:nvSpPr>
        <p:spPr bwMode="auto">
          <a:xfrm>
            <a:off x="2606675" y="3321051"/>
            <a:ext cx="185738" cy="182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Oval 82"/>
          <p:cNvSpPr>
            <a:spLocks noChangeArrowheads="1"/>
          </p:cNvSpPr>
          <p:nvPr/>
        </p:nvSpPr>
        <p:spPr bwMode="auto">
          <a:xfrm>
            <a:off x="2606675" y="220186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Oval 140"/>
          <p:cNvSpPr>
            <a:spLocks noChangeArrowheads="1"/>
          </p:cNvSpPr>
          <p:nvPr/>
        </p:nvSpPr>
        <p:spPr bwMode="auto">
          <a:xfrm>
            <a:off x="2606675" y="2762251"/>
            <a:ext cx="185738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2" name="Oval 149"/>
          <p:cNvSpPr>
            <a:spLocks noChangeArrowheads="1"/>
          </p:cNvSpPr>
          <p:nvPr/>
        </p:nvSpPr>
        <p:spPr bwMode="auto">
          <a:xfrm>
            <a:off x="2605089" y="2481264"/>
            <a:ext cx="185737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3" name="Oval 158"/>
          <p:cNvSpPr>
            <a:spLocks noChangeArrowheads="1"/>
          </p:cNvSpPr>
          <p:nvPr/>
        </p:nvSpPr>
        <p:spPr bwMode="auto">
          <a:xfrm>
            <a:off x="2605089" y="1922464"/>
            <a:ext cx="187325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4" name="Oval 159"/>
          <p:cNvSpPr>
            <a:spLocks noChangeArrowheads="1"/>
          </p:cNvSpPr>
          <p:nvPr/>
        </p:nvSpPr>
        <p:spPr bwMode="auto">
          <a:xfrm>
            <a:off x="2606675" y="3883026"/>
            <a:ext cx="185738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" name="Oval 160"/>
          <p:cNvSpPr>
            <a:spLocks noChangeArrowheads="1"/>
          </p:cNvSpPr>
          <p:nvPr/>
        </p:nvSpPr>
        <p:spPr bwMode="auto">
          <a:xfrm>
            <a:off x="2606675" y="4722814"/>
            <a:ext cx="185738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6" name="Oval 184"/>
          <p:cNvSpPr>
            <a:spLocks noChangeArrowheads="1"/>
          </p:cNvSpPr>
          <p:nvPr/>
        </p:nvSpPr>
        <p:spPr bwMode="auto">
          <a:xfrm>
            <a:off x="2606675" y="5002214"/>
            <a:ext cx="185738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7" name="Oval 188"/>
          <p:cNvSpPr>
            <a:spLocks noChangeArrowheads="1"/>
          </p:cNvSpPr>
          <p:nvPr/>
        </p:nvSpPr>
        <p:spPr bwMode="auto">
          <a:xfrm>
            <a:off x="2606675" y="3041651"/>
            <a:ext cx="185738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5624514" y="50022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624514" y="3603626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5624514" y="4162426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24514" y="304165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5624514" y="276225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1" name="Oval 76"/>
          <p:cNvSpPr>
            <a:spLocks noChangeArrowheads="1"/>
          </p:cNvSpPr>
          <p:nvPr/>
        </p:nvSpPr>
        <p:spPr bwMode="auto">
          <a:xfrm>
            <a:off x="5624514" y="528320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2" name="Oval 111"/>
          <p:cNvSpPr>
            <a:spLocks noChangeArrowheads="1"/>
          </p:cNvSpPr>
          <p:nvPr/>
        </p:nvSpPr>
        <p:spPr bwMode="auto">
          <a:xfrm>
            <a:off x="5624514" y="3321051"/>
            <a:ext cx="185737" cy="182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3" name="Oval 121"/>
          <p:cNvSpPr>
            <a:spLocks noChangeArrowheads="1"/>
          </p:cNvSpPr>
          <p:nvPr/>
        </p:nvSpPr>
        <p:spPr bwMode="auto">
          <a:xfrm>
            <a:off x="5624514" y="3883026"/>
            <a:ext cx="185737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16" name="Oval 157"/>
          <p:cNvSpPr>
            <a:spLocks noChangeArrowheads="1"/>
          </p:cNvSpPr>
          <p:nvPr/>
        </p:nvSpPr>
        <p:spPr bwMode="auto">
          <a:xfrm>
            <a:off x="5624514" y="2481264"/>
            <a:ext cx="185737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17" name="Oval 167"/>
          <p:cNvSpPr>
            <a:spLocks noChangeArrowheads="1"/>
          </p:cNvSpPr>
          <p:nvPr/>
        </p:nvSpPr>
        <p:spPr bwMode="auto">
          <a:xfrm>
            <a:off x="5624514" y="4443414"/>
            <a:ext cx="185737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18" name="Oval 182"/>
          <p:cNvSpPr>
            <a:spLocks noChangeArrowheads="1"/>
          </p:cNvSpPr>
          <p:nvPr/>
        </p:nvSpPr>
        <p:spPr bwMode="auto">
          <a:xfrm>
            <a:off x="5624514" y="1922464"/>
            <a:ext cx="185737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" name="Oval 187"/>
          <p:cNvSpPr>
            <a:spLocks noChangeArrowheads="1"/>
          </p:cNvSpPr>
          <p:nvPr/>
        </p:nvSpPr>
        <p:spPr bwMode="auto">
          <a:xfrm>
            <a:off x="5624514" y="4722814"/>
            <a:ext cx="185737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" name="Oval 205"/>
          <p:cNvSpPr>
            <a:spLocks noChangeArrowheads="1"/>
          </p:cNvSpPr>
          <p:nvPr/>
        </p:nvSpPr>
        <p:spPr bwMode="auto">
          <a:xfrm>
            <a:off x="5624514" y="2201864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3617914" y="2479676"/>
            <a:ext cx="187325" cy="182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3617914" y="19224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3606801" y="3598864"/>
            <a:ext cx="207963" cy="1920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2" name="Oval 64"/>
          <p:cNvSpPr>
            <a:spLocks noChangeArrowheads="1"/>
          </p:cNvSpPr>
          <p:nvPr/>
        </p:nvSpPr>
        <p:spPr bwMode="auto">
          <a:xfrm>
            <a:off x="3616326" y="4725989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3" name="Oval 67"/>
          <p:cNvSpPr>
            <a:spLocks noChangeArrowheads="1"/>
          </p:cNvSpPr>
          <p:nvPr/>
        </p:nvSpPr>
        <p:spPr bwMode="auto">
          <a:xfrm>
            <a:off x="3617914" y="4167189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auto">
          <a:xfrm>
            <a:off x="3616326" y="2759076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5" name="Oval 115"/>
          <p:cNvSpPr>
            <a:spLocks noChangeArrowheads="1"/>
          </p:cNvSpPr>
          <p:nvPr/>
        </p:nvSpPr>
        <p:spPr bwMode="auto">
          <a:xfrm>
            <a:off x="3617914" y="3887789"/>
            <a:ext cx="185737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" name="Oval 124"/>
          <p:cNvSpPr>
            <a:spLocks noChangeArrowheads="1"/>
          </p:cNvSpPr>
          <p:nvPr/>
        </p:nvSpPr>
        <p:spPr bwMode="auto">
          <a:xfrm>
            <a:off x="3616326" y="5283201"/>
            <a:ext cx="187325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" name="Oval 131"/>
          <p:cNvSpPr>
            <a:spLocks noChangeArrowheads="1"/>
          </p:cNvSpPr>
          <p:nvPr/>
        </p:nvSpPr>
        <p:spPr bwMode="auto">
          <a:xfrm>
            <a:off x="3617914" y="3317876"/>
            <a:ext cx="187325" cy="182563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30" name="Oval 165"/>
          <p:cNvSpPr>
            <a:spLocks noChangeArrowheads="1"/>
          </p:cNvSpPr>
          <p:nvPr/>
        </p:nvSpPr>
        <p:spPr bwMode="auto">
          <a:xfrm>
            <a:off x="3616326" y="3038476"/>
            <a:ext cx="187325" cy="1825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31" name="Oval 169"/>
          <p:cNvSpPr>
            <a:spLocks noChangeArrowheads="1"/>
          </p:cNvSpPr>
          <p:nvPr/>
        </p:nvSpPr>
        <p:spPr bwMode="auto">
          <a:xfrm>
            <a:off x="3617914" y="5003801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" name="Oval 174"/>
          <p:cNvSpPr>
            <a:spLocks noChangeArrowheads="1"/>
          </p:cNvSpPr>
          <p:nvPr/>
        </p:nvSpPr>
        <p:spPr bwMode="auto">
          <a:xfrm>
            <a:off x="3616326" y="2200276"/>
            <a:ext cx="187325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33" name="Oval 206"/>
          <p:cNvSpPr>
            <a:spLocks noChangeArrowheads="1"/>
          </p:cNvSpPr>
          <p:nvPr/>
        </p:nvSpPr>
        <p:spPr bwMode="auto">
          <a:xfrm>
            <a:off x="3616326" y="4445001"/>
            <a:ext cx="187325" cy="182563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4959350" y="2203451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959350" y="2762251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959350" y="3603626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5" name="Oval 53"/>
          <p:cNvSpPr>
            <a:spLocks noChangeArrowheads="1"/>
          </p:cNvSpPr>
          <p:nvPr/>
        </p:nvSpPr>
        <p:spPr bwMode="auto">
          <a:xfrm>
            <a:off x="4959350" y="472281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6" name="Oval 55"/>
          <p:cNvSpPr>
            <a:spLocks noChangeArrowheads="1"/>
          </p:cNvSpPr>
          <p:nvPr/>
        </p:nvSpPr>
        <p:spPr bwMode="auto">
          <a:xfrm>
            <a:off x="4959350" y="3322638"/>
            <a:ext cx="185738" cy="1825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7" name="Oval 60"/>
          <p:cNvSpPr>
            <a:spLocks noChangeArrowheads="1"/>
          </p:cNvSpPr>
          <p:nvPr/>
        </p:nvSpPr>
        <p:spPr bwMode="auto">
          <a:xfrm>
            <a:off x="4959350" y="1922463"/>
            <a:ext cx="185738" cy="1825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8" name="Oval 61"/>
          <p:cNvSpPr>
            <a:spLocks noChangeArrowheads="1"/>
          </p:cNvSpPr>
          <p:nvPr/>
        </p:nvSpPr>
        <p:spPr bwMode="auto">
          <a:xfrm>
            <a:off x="4959350" y="416401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9" name="Oval 73"/>
          <p:cNvSpPr>
            <a:spLocks noChangeArrowheads="1"/>
          </p:cNvSpPr>
          <p:nvPr/>
        </p:nvSpPr>
        <p:spPr bwMode="auto">
          <a:xfrm>
            <a:off x="4959350" y="3043239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0" name="Oval 171"/>
          <p:cNvSpPr>
            <a:spLocks noChangeArrowheads="1"/>
          </p:cNvSpPr>
          <p:nvPr/>
        </p:nvSpPr>
        <p:spPr bwMode="auto">
          <a:xfrm>
            <a:off x="4959350" y="3883026"/>
            <a:ext cx="185738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" name="Oval 175"/>
          <p:cNvSpPr>
            <a:spLocks noChangeArrowheads="1"/>
          </p:cNvSpPr>
          <p:nvPr/>
        </p:nvSpPr>
        <p:spPr bwMode="auto">
          <a:xfrm>
            <a:off x="4959350" y="5283201"/>
            <a:ext cx="185738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" name="Oval 194"/>
          <p:cNvSpPr>
            <a:spLocks noChangeArrowheads="1"/>
          </p:cNvSpPr>
          <p:nvPr/>
        </p:nvSpPr>
        <p:spPr bwMode="auto">
          <a:xfrm>
            <a:off x="4959350" y="4443414"/>
            <a:ext cx="185738" cy="18097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45" name="Oval 198"/>
          <p:cNvSpPr>
            <a:spLocks noChangeArrowheads="1"/>
          </p:cNvSpPr>
          <p:nvPr/>
        </p:nvSpPr>
        <p:spPr bwMode="auto">
          <a:xfrm>
            <a:off x="4959350" y="2482851"/>
            <a:ext cx="185738" cy="18097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46" name="Oval 207"/>
          <p:cNvSpPr>
            <a:spLocks noChangeArrowheads="1"/>
          </p:cNvSpPr>
          <p:nvPr/>
        </p:nvSpPr>
        <p:spPr bwMode="auto">
          <a:xfrm>
            <a:off x="4959350" y="5002214"/>
            <a:ext cx="185738" cy="180975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5291139" y="528320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5291139" y="47228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5291139" y="44434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291139" y="3321051"/>
            <a:ext cx="185737" cy="182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auto">
          <a:xfrm>
            <a:off x="5291139" y="24812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0" name="Oval 74"/>
          <p:cNvSpPr>
            <a:spLocks noChangeArrowheads="1"/>
          </p:cNvSpPr>
          <p:nvPr/>
        </p:nvSpPr>
        <p:spPr bwMode="auto">
          <a:xfrm>
            <a:off x="5291139" y="3041651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5291139" y="19224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54" name="Oval 120"/>
          <p:cNvSpPr>
            <a:spLocks noChangeArrowheads="1"/>
          </p:cNvSpPr>
          <p:nvPr/>
        </p:nvSpPr>
        <p:spPr bwMode="auto">
          <a:xfrm>
            <a:off x="5291139" y="3883026"/>
            <a:ext cx="185737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3" name="Oval 126"/>
          <p:cNvSpPr>
            <a:spLocks noChangeArrowheads="1"/>
          </p:cNvSpPr>
          <p:nvPr/>
        </p:nvSpPr>
        <p:spPr bwMode="auto">
          <a:xfrm>
            <a:off x="5291139" y="2762251"/>
            <a:ext cx="185737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56" name="Oval 138"/>
          <p:cNvSpPr>
            <a:spLocks noChangeArrowheads="1"/>
          </p:cNvSpPr>
          <p:nvPr/>
        </p:nvSpPr>
        <p:spPr bwMode="auto">
          <a:xfrm>
            <a:off x="5291139" y="2201864"/>
            <a:ext cx="185737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57" name="Oval 146"/>
          <p:cNvSpPr>
            <a:spLocks noChangeArrowheads="1"/>
          </p:cNvSpPr>
          <p:nvPr/>
        </p:nvSpPr>
        <p:spPr bwMode="auto">
          <a:xfrm>
            <a:off x="5291139" y="5002214"/>
            <a:ext cx="185737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58" name="Oval 177"/>
          <p:cNvSpPr>
            <a:spLocks noChangeArrowheads="1"/>
          </p:cNvSpPr>
          <p:nvPr/>
        </p:nvSpPr>
        <p:spPr bwMode="auto">
          <a:xfrm>
            <a:off x="5291139" y="4162426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7" name="Oval 208"/>
          <p:cNvSpPr>
            <a:spLocks noChangeArrowheads="1"/>
          </p:cNvSpPr>
          <p:nvPr/>
        </p:nvSpPr>
        <p:spPr bwMode="auto">
          <a:xfrm>
            <a:off x="5291139" y="3603626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8" name="Oval 6"/>
          <p:cNvSpPr>
            <a:spLocks noChangeArrowheads="1"/>
          </p:cNvSpPr>
          <p:nvPr/>
        </p:nvSpPr>
        <p:spPr bwMode="auto">
          <a:xfrm>
            <a:off x="3273426" y="1922464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9" name="Oval 21"/>
          <p:cNvSpPr>
            <a:spLocks noChangeArrowheads="1"/>
          </p:cNvSpPr>
          <p:nvPr/>
        </p:nvSpPr>
        <p:spPr bwMode="auto">
          <a:xfrm>
            <a:off x="3273426" y="4722814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3273426" y="3881439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1" name="Oval 52"/>
          <p:cNvSpPr>
            <a:spLocks noChangeArrowheads="1"/>
          </p:cNvSpPr>
          <p:nvPr/>
        </p:nvSpPr>
        <p:spPr bwMode="auto">
          <a:xfrm>
            <a:off x="3275014" y="3322639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2" name="Oval 85"/>
          <p:cNvSpPr>
            <a:spLocks noChangeArrowheads="1"/>
          </p:cNvSpPr>
          <p:nvPr/>
        </p:nvSpPr>
        <p:spPr bwMode="auto">
          <a:xfrm>
            <a:off x="3273426" y="4162426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3" name="Oval 107"/>
          <p:cNvSpPr>
            <a:spLocks noChangeArrowheads="1"/>
          </p:cNvSpPr>
          <p:nvPr/>
        </p:nvSpPr>
        <p:spPr bwMode="auto">
          <a:xfrm>
            <a:off x="3275014" y="22018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66" name="Oval 129"/>
          <p:cNvSpPr>
            <a:spLocks noChangeArrowheads="1"/>
          </p:cNvSpPr>
          <p:nvPr/>
        </p:nvSpPr>
        <p:spPr bwMode="auto">
          <a:xfrm>
            <a:off x="3273426" y="3041651"/>
            <a:ext cx="187325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5" name="Oval 139"/>
          <p:cNvSpPr>
            <a:spLocks noChangeArrowheads="1"/>
          </p:cNvSpPr>
          <p:nvPr/>
        </p:nvSpPr>
        <p:spPr bwMode="auto">
          <a:xfrm>
            <a:off x="3273426" y="2762251"/>
            <a:ext cx="187325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68" name="Oval 190"/>
          <p:cNvSpPr>
            <a:spLocks noChangeArrowheads="1"/>
          </p:cNvSpPr>
          <p:nvPr/>
        </p:nvSpPr>
        <p:spPr bwMode="auto">
          <a:xfrm>
            <a:off x="3273426" y="4441826"/>
            <a:ext cx="187325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69" name="Oval 191"/>
          <p:cNvSpPr>
            <a:spLocks noChangeArrowheads="1"/>
          </p:cNvSpPr>
          <p:nvPr/>
        </p:nvSpPr>
        <p:spPr bwMode="auto">
          <a:xfrm>
            <a:off x="3273425" y="2481264"/>
            <a:ext cx="185738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70" name="Oval 197"/>
          <p:cNvSpPr>
            <a:spLocks noChangeArrowheads="1"/>
          </p:cNvSpPr>
          <p:nvPr/>
        </p:nvSpPr>
        <p:spPr bwMode="auto">
          <a:xfrm>
            <a:off x="3273426" y="3602039"/>
            <a:ext cx="187325" cy="18097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71" name="Oval 199"/>
          <p:cNvSpPr>
            <a:spLocks noChangeArrowheads="1"/>
          </p:cNvSpPr>
          <p:nvPr/>
        </p:nvSpPr>
        <p:spPr bwMode="auto">
          <a:xfrm>
            <a:off x="3273426" y="5283201"/>
            <a:ext cx="187325" cy="18097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0" name="Oval 209"/>
          <p:cNvSpPr>
            <a:spLocks noChangeArrowheads="1"/>
          </p:cNvSpPr>
          <p:nvPr/>
        </p:nvSpPr>
        <p:spPr bwMode="auto">
          <a:xfrm>
            <a:off x="3275014" y="5002214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>
            <a:off x="1938339" y="50022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2" name="Oval 45"/>
          <p:cNvSpPr>
            <a:spLocks noChangeArrowheads="1"/>
          </p:cNvSpPr>
          <p:nvPr/>
        </p:nvSpPr>
        <p:spPr bwMode="auto">
          <a:xfrm>
            <a:off x="1938339" y="3883026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3" name="Oval 46"/>
          <p:cNvSpPr>
            <a:spLocks noChangeArrowheads="1"/>
          </p:cNvSpPr>
          <p:nvPr/>
        </p:nvSpPr>
        <p:spPr bwMode="auto">
          <a:xfrm>
            <a:off x="1938339" y="3321051"/>
            <a:ext cx="185737" cy="182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4" name="Oval 58"/>
          <p:cNvSpPr>
            <a:spLocks noChangeArrowheads="1"/>
          </p:cNvSpPr>
          <p:nvPr/>
        </p:nvSpPr>
        <p:spPr bwMode="auto">
          <a:xfrm>
            <a:off x="1938339" y="304165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5" name="Oval 68"/>
          <p:cNvSpPr>
            <a:spLocks noChangeArrowheads="1"/>
          </p:cNvSpPr>
          <p:nvPr/>
        </p:nvSpPr>
        <p:spPr bwMode="auto">
          <a:xfrm>
            <a:off x="1938339" y="44434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6" name="Oval 70"/>
          <p:cNvSpPr>
            <a:spLocks noChangeArrowheads="1"/>
          </p:cNvSpPr>
          <p:nvPr/>
        </p:nvSpPr>
        <p:spPr bwMode="auto">
          <a:xfrm>
            <a:off x="1938339" y="22018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7" name="Oval 71"/>
          <p:cNvSpPr>
            <a:spLocks noChangeArrowheads="1"/>
          </p:cNvSpPr>
          <p:nvPr/>
        </p:nvSpPr>
        <p:spPr bwMode="auto">
          <a:xfrm>
            <a:off x="1938339" y="24812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8" name="Oval 72"/>
          <p:cNvSpPr>
            <a:spLocks noChangeArrowheads="1"/>
          </p:cNvSpPr>
          <p:nvPr/>
        </p:nvSpPr>
        <p:spPr bwMode="auto">
          <a:xfrm>
            <a:off x="1938339" y="47228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9" name="Oval 108"/>
          <p:cNvSpPr>
            <a:spLocks noChangeArrowheads="1"/>
          </p:cNvSpPr>
          <p:nvPr/>
        </p:nvSpPr>
        <p:spPr bwMode="auto">
          <a:xfrm>
            <a:off x="1939925" y="192246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82" name="Oval 148"/>
          <p:cNvSpPr>
            <a:spLocks noChangeArrowheads="1"/>
          </p:cNvSpPr>
          <p:nvPr/>
        </p:nvSpPr>
        <p:spPr bwMode="auto">
          <a:xfrm>
            <a:off x="1938339" y="3603626"/>
            <a:ext cx="185737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83" name="Oval 172"/>
          <p:cNvSpPr>
            <a:spLocks noChangeArrowheads="1"/>
          </p:cNvSpPr>
          <p:nvPr/>
        </p:nvSpPr>
        <p:spPr bwMode="auto">
          <a:xfrm>
            <a:off x="1938339" y="2762251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84" name="Oval 183"/>
          <p:cNvSpPr>
            <a:spLocks noChangeArrowheads="1"/>
          </p:cNvSpPr>
          <p:nvPr/>
        </p:nvSpPr>
        <p:spPr bwMode="auto">
          <a:xfrm>
            <a:off x="1938339" y="4162426"/>
            <a:ext cx="185737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85" name="Oval 212"/>
          <p:cNvSpPr>
            <a:spLocks noChangeArrowheads="1"/>
          </p:cNvSpPr>
          <p:nvPr/>
        </p:nvSpPr>
        <p:spPr bwMode="auto">
          <a:xfrm>
            <a:off x="1938339" y="5283201"/>
            <a:ext cx="185737" cy="180975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4" name="Oval 8"/>
          <p:cNvSpPr>
            <a:spLocks noChangeArrowheads="1"/>
          </p:cNvSpPr>
          <p:nvPr/>
        </p:nvSpPr>
        <p:spPr bwMode="auto">
          <a:xfrm>
            <a:off x="4627564" y="44434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5" name="Oval 13"/>
          <p:cNvSpPr>
            <a:spLocks noChangeArrowheads="1"/>
          </p:cNvSpPr>
          <p:nvPr/>
        </p:nvSpPr>
        <p:spPr bwMode="auto">
          <a:xfrm>
            <a:off x="4627564" y="24812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6" name="Oval 31"/>
          <p:cNvSpPr>
            <a:spLocks noChangeArrowheads="1"/>
          </p:cNvSpPr>
          <p:nvPr/>
        </p:nvSpPr>
        <p:spPr bwMode="auto">
          <a:xfrm>
            <a:off x="4625975" y="3883026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7" name="Oval 40"/>
          <p:cNvSpPr>
            <a:spLocks noChangeArrowheads="1"/>
          </p:cNvSpPr>
          <p:nvPr/>
        </p:nvSpPr>
        <p:spPr bwMode="auto">
          <a:xfrm>
            <a:off x="4625976" y="5002214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8" name="Oval 54"/>
          <p:cNvSpPr>
            <a:spLocks noChangeArrowheads="1"/>
          </p:cNvSpPr>
          <p:nvPr/>
        </p:nvSpPr>
        <p:spPr bwMode="auto">
          <a:xfrm>
            <a:off x="4627564" y="4162426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9" name="Oval 56"/>
          <p:cNvSpPr>
            <a:spLocks noChangeArrowheads="1"/>
          </p:cNvSpPr>
          <p:nvPr/>
        </p:nvSpPr>
        <p:spPr bwMode="auto">
          <a:xfrm>
            <a:off x="4627564" y="304165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92" name="Oval 128"/>
          <p:cNvSpPr>
            <a:spLocks noChangeArrowheads="1"/>
          </p:cNvSpPr>
          <p:nvPr/>
        </p:nvSpPr>
        <p:spPr bwMode="auto">
          <a:xfrm>
            <a:off x="4625976" y="3321051"/>
            <a:ext cx="187325" cy="182563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1" name="Oval 135"/>
          <p:cNvSpPr>
            <a:spLocks noChangeArrowheads="1"/>
          </p:cNvSpPr>
          <p:nvPr/>
        </p:nvSpPr>
        <p:spPr bwMode="auto">
          <a:xfrm>
            <a:off x="4627564" y="3603626"/>
            <a:ext cx="185737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2" name="Oval 142"/>
          <p:cNvSpPr>
            <a:spLocks noChangeArrowheads="1"/>
          </p:cNvSpPr>
          <p:nvPr/>
        </p:nvSpPr>
        <p:spPr bwMode="auto">
          <a:xfrm>
            <a:off x="4625976" y="4722814"/>
            <a:ext cx="187325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3" name="Oval 147"/>
          <p:cNvSpPr>
            <a:spLocks noChangeArrowheads="1"/>
          </p:cNvSpPr>
          <p:nvPr/>
        </p:nvSpPr>
        <p:spPr bwMode="auto">
          <a:xfrm>
            <a:off x="4625976" y="5283201"/>
            <a:ext cx="187325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4" name="Oval 176"/>
          <p:cNvSpPr>
            <a:spLocks noChangeArrowheads="1"/>
          </p:cNvSpPr>
          <p:nvPr/>
        </p:nvSpPr>
        <p:spPr bwMode="auto">
          <a:xfrm>
            <a:off x="4627564" y="2762251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5" name="Oval 196"/>
          <p:cNvSpPr>
            <a:spLocks noChangeArrowheads="1"/>
          </p:cNvSpPr>
          <p:nvPr/>
        </p:nvSpPr>
        <p:spPr bwMode="auto">
          <a:xfrm>
            <a:off x="4627564" y="2201864"/>
            <a:ext cx="185737" cy="18097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98" name="Oval 213"/>
          <p:cNvSpPr>
            <a:spLocks noChangeArrowheads="1"/>
          </p:cNvSpPr>
          <p:nvPr/>
        </p:nvSpPr>
        <p:spPr bwMode="auto">
          <a:xfrm>
            <a:off x="4625975" y="1922464"/>
            <a:ext cx="185738" cy="180975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7" name="Oval 24"/>
          <p:cNvSpPr>
            <a:spLocks noChangeArrowheads="1"/>
          </p:cNvSpPr>
          <p:nvPr/>
        </p:nvSpPr>
        <p:spPr bwMode="auto">
          <a:xfrm>
            <a:off x="2271714" y="3881439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8" name="Oval 39"/>
          <p:cNvSpPr>
            <a:spLocks noChangeArrowheads="1"/>
          </p:cNvSpPr>
          <p:nvPr/>
        </p:nvSpPr>
        <p:spPr bwMode="auto">
          <a:xfrm>
            <a:off x="2271714" y="3602039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9" name="Oval 59"/>
          <p:cNvSpPr>
            <a:spLocks noChangeArrowheads="1"/>
          </p:cNvSpPr>
          <p:nvPr/>
        </p:nvSpPr>
        <p:spPr bwMode="auto">
          <a:xfrm>
            <a:off x="2271714" y="276225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0" name="Oval 66"/>
          <p:cNvSpPr>
            <a:spLocks noChangeArrowheads="1"/>
          </p:cNvSpPr>
          <p:nvPr/>
        </p:nvSpPr>
        <p:spPr bwMode="auto">
          <a:xfrm>
            <a:off x="2271714" y="304165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1" name="Oval 75"/>
          <p:cNvSpPr>
            <a:spLocks noChangeArrowheads="1"/>
          </p:cNvSpPr>
          <p:nvPr/>
        </p:nvSpPr>
        <p:spPr bwMode="auto">
          <a:xfrm>
            <a:off x="2271714" y="47228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2" name="Oval 116"/>
          <p:cNvSpPr>
            <a:spLocks noChangeArrowheads="1"/>
          </p:cNvSpPr>
          <p:nvPr/>
        </p:nvSpPr>
        <p:spPr bwMode="auto">
          <a:xfrm>
            <a:off x="2271714" y="1922464"/>
            <a:ext cx="185737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3" name="Oval 117"/>
          <p:cNvSpPr>
            <a:spLocks noChangeArrowheads="1"/>
          </p:cNvSpPr>
          <p:nvPr/>
        </p:nvSpPr>
        <p:spPr bwMode="auto">
          <a:xfrm>
            <a:off x="2271714" y="4441826"/>
            <a:ext cx="185737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06" name="Oval 123"/>
          <p:cNvSpPr>
            <a:spLocks noChangeArrowheads="1"/>
          </p:cNvSpPr>
          <p:nvPr/>
        </p:nvSpPr>
        <p:spPr bwMode="auto">
          <a:xfrm>
            <a:off x="2271714" y="2481264"/>
            <a:ext cx="185737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5" name="Oval 145"/>
          <p:cNvSpPr>
            <a:spLocks noChangeArrowheads="1"/>
          </p:cNvSpPr>
          <p:nvPr/>
        </p:nvSpPr>
        <p:spPr bwMode="auto">
          <a:xfrm>
            <a:off x="2271714" y="5002214"/>
            <a:ext cx="185737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6" name="Oval 161"/>
          <p:cNvSpPr>
            <a:spLocks noChangeArrowheads="1"/>
          </p:cNvSpPr>
          <p:nvPr/>
        </p:nvSpPr>
        <p:spPr bwMode="auto">
          <a:xfrm>
            <a:off x="2271714" y="5283201"/>
            <a:ext cx="185737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7" name="Oval 185"/>
          <p:cNvSpPr>
            <a:spLocks noChangeArrowheads="1"/>
          </p:cNvSpPr>
          <p:nvPr/>
        </p:nvSpPr>
        <p:spPr bwMode="auto">
          <a:xfrm>
            <a:off x="2271714" y="2201864"/>
            <a:ext cx="185737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8" name="Oval 204"/>
          <p:cNvSpPr>
            <a:spLocks noChangeArrowheads="1"/>
          </p:cNvSpPr>
          <p:nvPr/>
        </p:nvSpPr>
        <p:spPr bwMode="auto">
          <a:xfrm>
            <a:off x="2271714" y="3322639"/>
            <a:ext cx="187325" cy="180975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9" name="Oval 214"/>
          <p:cNvSpPr>
            <a:spLocks noChangeArrowheads="1"/>
          </p:cNvSpPr>
          <p:nvPr/>
        </p:nvSpPr>
        <p:spPr bwMode="auto">
          <a:xfrm>
            <a:off x="2271714" y="4162426"/>
            <a:ext cx="185737" cy="180975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0" name="Oval 12"/>
          <p:cNvSpPr>
            <a:spLocks noChangeArrowheads="1"/>
          </p:cNvSpPr>
          <p:nvPr/>
        </p:nvSpPr>
        <p:spPr bwMode="auto">
          <a:xfrm>
            <a:off x="3960814" y="44434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1" name="Oval 20"/>
          <p:cNvSpPr>
            <a:spLocks noChangeArrowheads="1"/>
          </p:cNvSpPr>
          <p:nvPr/>
        </p:nvSpPr>
        <p:spPr bwMode="auto">
          <a:xfrm>
            <a:off x="3960814" y="528320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" name="Oval 38"/>
          <p:cNvSpPr>
            <a:spLocks noChangeArrowheads="1"/>
          </p:cNvSpPr>
          <p:nvPr/>
        </p:nvSpPr>
        <p:spPr bwMode="auto">
          <a:xfrm>
            <a:off x="3960814" y="24812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3" name="Oval 49"/>
          <p:cNvSpPr>
            <a:spLocks noChangeArrowheads="1"/>
          </p:cNvSpPr>
          <p:nvPr/>
        </p:nvSpPr>
        <p:spPr bwMode="auto">
          <a:xfrm>
            <a:off x="3960814" y="3603626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" name="Oval 80"/>
          <p:cNvSpPr>
            <a:spLocks noChangeArrowheads="1"/>
          </p:cNvSpPr>
          <p:nvPr/>
        </p:nvSpPr>
        <p:spPr bwMode="auto">
          <a:xfrm>
            <a:off x="3960814" y="4162426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5" name="Oval 84"/>
          <p:cNvSpPr>
            <a:spLocks noChangeArrowheads="1"/>
          </p:cNvSpPr>
          <p:nvPr/>
        </p:nvSpPr>
        <p:spPr bwMode="auto">
          <a:xfrm>
            <a:off x="3960814" y="304165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6" name="Oval 163"/>
          <p:cNvSpPr>
            <a:spLocks noChangeArrowheads="1"/>
          </p:cNvSpPr>
          <p:nvPr/>
        </p:nvSpPr>
        <p:spPr bwMode="auto">
          <a:xfrm>
            <a:off x="3960814" y="5002214"/>
            <a:ext cx="185737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19" name="Oval 164"/>
          <p:cNvSpPr>
            <a:spLocks noChangeArrowheads="1"/>
          </p:cNvSpPr>
          <p:nvPr/>
        </p:nvSpPr>
        <p:spPr bwMode="auto">
          <a:xfrm>
            <a:off x="3960814" y="2762251"/>
            <a:ext cx="185737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8" name="Oval 166"/>
          <p:cNvSpPr>
            <a:spLocks noChangeArrowheads="1"/>
          </p:cNvSpPr>
          <p:nvPr/>
        </p:nvSpPr>
        <p:spPr bwMode="auto">
          <a:xfrm>
            <a:off x="3960814" y="3321051"/>
            <a:ext cx="185737" cy="1825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9" name="Oval 186"/>
          <p:cNvSpPr>
            <a:spLocks noChangeArrowheads="1"/>
          </p:cNvSpPr>
          <p:nvPr/>
        </p:nvSpPr>
        <p:spPr bwMode="auto">
          <a:xfrm>
            <a:off x="3960814" y="1922464"/>
            <a:ext cx="185737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22" name="Oval 189"/>
          <p:cNvSpPr>
            <a:spLocks noChangeArrowheads="1"/>
          </p:cNvSpPr>
          <p:nvPr/>
        </p:nvSpPr>
        <p:spPr bwMode="auto">
          <a:xfrm>
            <a:off x="3960814" y="3883026"/>
            <a:ext cx="185737" cy="180975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23" name="Oval 195"/>
          <p:cNvSpPr>
            <a:spLocks noChangeArrowheads="1"/>
          </p:cNvSpPr>
          <p:nvPr/>
        </p:nvSpPr>
        <p:spPr bwMode="auto">
          <a:xfrm>
            <a:off x="3960814" y="2201864"/>
            <a:ext cx="185737" cy="18097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2" name="Oval 216"/>
          <p:cNvSpPr>
            <a:spLocks noChangeArrowheads="1"/>
          </p:cNvSpPr>
          <p:nvPr/>
        </p:nvSpPr>
        <p:spPr bwMode="auto">
          <a:xfrm>
            <a:off x="3960814" y="4722814"/>
            <a:ext cx="185737" cy="180975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" name="Oval 25"/>
          <p:cNvSpPr>
            <a:spLocks noChangeArrowheads="1"/>
          </p:cNvSpPr>
          <p:nvPr/>
        </p:nvSpPr>
        <p:spPr bwMode="auto">
          <a:xfrm>
            <a:off x="2938464" y="5283201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4" name="Oval 32"/>
          <p:cNvSpPr>
            <a:spLocks noChangeArrowheads="1"/>
          </p:cNvSpPr>
          <p:nvPr/>
        </p:nvSpPr>
        <p:spPr bwMode="auto">
          <a:xfrm>
            <a:off x="2940051" y="3041651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" name="Oval 57"/>
          <p:cNvSpPr>
            <a:spLocks noChangeArrowheads="1"/>
          </p:cNvSpPr>
          <p:nvPr/>
        </p:nvSpPr>
        <p:spPr bwMode="auto">
          <a:xfrm>
            <a:off x="2940051" y="2762251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6" name="Oval 81"/>
          <p:cNvSpPr>
            <a:spLocks noChangeArrowheads="1"/>
          </p:cNvSpPr>
          <p:nvPr/>
        </p:nvSpPr>
        <p:spPr bwMode="auto">
          <a:xfrm>
            <a:off x="2938464" y="3603626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7" name="Oval 83"/>
          <p:cNvSpPr>
            <a:spLocks noChangeArrowheads="1"/>
          </p:cNvSpPr>
          <p:nvPr/>
        </p:nvSpPr>
        <p:spPr bwMode="auto">
          <a:xfrm>
            <a:off x="2940051" y="3883026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2940051" y="2481264"/>
            <a:ext cx="187325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9" name="Oval 125"/>
          <p:cNvSpPr>
            <a:spLocks noChangeArrowheads="1"/>
          </p:cNvSpPr>
          <p:nvPr/>
        </p:nvSpPr>
        <p:spPr bwMode="auto">
          <a:xfrm>
            <a:off x="2940051" y="3321051"/>
            <a:ext cx="187325" cy="182563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32" name="Oval 127"/>
          <p:cNvSpPr>
            <a:spLocks noChangeArrowheads="1"/>
          </p:cNvSpPr>
          <p:nvPr/>
        </p:nvSpPr>
        <p:spPr bwMode="auto">
          <a:xfrm>
            <a:off x="2938464" y="4722814"/>
            <a:ext cx="187325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33" name="Oval 143"/>
          <p:cNvSpPr>
            <a:spLocks noChangeArrowheads="1"/>
          </p:cNvSpPr>
          <p:nvPr/>
        </p:nvSpPr>
        <p:spPr bwMode="auto">
          <a:xfrm>
            <a:off x="2940051" y="2201864"/>
            <a:ext cx="187325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34" name="Oval 156"/>
          <p:cNvSpPr>
            <a:spLocks noChangeArrowheads="1"/>
          </p:cNvSpPr>
          <p:nvPr/>
        </p:nvSpPr>
        <p:spPr bwMode="auto">
          <a:xfrm>
            <a:off x="2938464" y="1922464"/>
            <a:ext cx="187325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35" name="Oval 162"/>
          <p:cNvSpPr>
            <a:spLocks noChangeArrowheads="1"/>
          </p:cNvSpPr>
          <p:nvPr/>
        </p:nvSpPr>
        <p:spPr bwMode="auto">
          <a:xfrm>
            <a:off x="2938464" y="4162426"/>
            <a:ext cx="187325" cy="1809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4" name="Oval 170"/>
          <p:cNvSpPr>
            <a:spLocks noChangeArrowheads="1"/>
          </p:cNvSpPr>
          <p:nvPr/>
        </p:nvSpPr>
        <p:spPr bwMode="auto">
          <a:xfrm>
            <a:off x="2940051" y="4443414"/>
            <a:ext cx="187325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5" name="Oval 218"/>
          <p:cNvSpPr>
            <a:spLocks noChangeArrowheads="1"/>
          </p:cNvSpPr>
          <p:nvPr/>
        </p:nvSpPr>
        <p:spPr bwMode="auto">
          <a:xfrm>
            <a:off x="2940051" y="5002214"/>
            <a:ext cx="187325" cy="180975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6" name="Oval 44"/>
          <p:cNvSpPr>
            <a:spLocks noChangeArrowheads="1"/>
          </p:cNvSpPr>
          <p:nvPr/>
        </p:nvSpPr>
        <p:spPr bwMode="auto">
          <a:xfrm>
            <a:off x="5956301" y="2762251"/>
            <a:ext cx="187325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5956300" y="248126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48" name="Oval 26"/>
          <p:cNvSpPr>
            <a:spLocks noChangeArrowheads="1"/>
          </p:cNvSpPr>
          <p:nvPr/>
        </p:nvSpPr>
        <p:spPr bwMode="auto">
          <a:xfrm>
            <a:off x="5956300" y="5283201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49" name="Oval 27"/>
          <p:cNvSpPr>
            <a:spLocks noChangeArrowheads="1"/>
          </p:cNvSpPr>
          <p:nvPr/>
        </p:nvSpPr>
        <p:spPr bwMode="auto">
          <a:xfrm>
            <a:off x="5956300" y="472281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5956300" y="3883026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1" name="Oval 62"/>
          <p:cNvSpPr>
            <a:spLocks noChangeArrowheads="1"/>
          </p:cNvSpPr>
          <p:nvPr/>
        </p:nvSpPr>
        <p:spPr bwMode="auto">
          <a:xfrm>
            <a:off x="5956300" y="444341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2" name="Oval 109"/>
          <p:cNvSpPr>
            <a:spLocks noChangeArrowheads="1"/>
          </p:cNvSpPr>
          <p:nvPr/>
        </p:nvSpPr>
        <p:spPr bwMode="auto">
          <a:xfrm>
            <a:off x="5956300" y="2201864"/>
            <a:ext cx="185738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" name="Oval 110"/>
          <p:cNvSpPr>
            <a:spLocks noChangeArrowheads="1"/>
          </p:cNvSpPr>
          <p:nvPr/>
        </p:nvSpPr>
        <p:spPr bwMode="auto">
          <a:xfrm>
            <a:off x="5956300" y="3321051"/>
            <a:ext cx="185738" cy="182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3946" name="Oval 118"/>
          <p:cNvSpPr>
            <a:spLocks noChangeArrowheads="1"/>
          </p:cNvSpPr>
          <p:nvPr/>
        </p:nvSpPr>
        <p:spPr bwMode="auto">
          <a:xfrm>
            <a:off x="5956300" y="5002214"/>
            <a:ext cx="185738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5" name="Oval 119"/>
          <p:cNvSpPr>
            <a:spLocks noChangeArrowheads="1"/>
          </p:cNvSpPr>
          <p:nvPr/>
        </p:nvSpPr>
        <p:spPr bwMode="auto">
          <a:xfrm>
            <a:off x="5956300" y="1922464"/>
            <a:ext cx="185738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6" name="Oval 130"/>
          <p:cNvSpPr>
            <a:spLocks noChangeArrowheads="1"/>
          </p:cNvSpPr>
          <p:nvPr/>
        </p:nvSpPr>
        <p:spPr bwMode="auto">
          <a:xfrm>
            <a:off x="5956300" y="3041651"/>
            <a:ext cx="185738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49" name="Oval 200"/>
          <p:cNvSpPr>
            <a:spLocks noChangeArrowheads="1"/>
          </p:cNvSpPr>
          <p:nvPr/>
        </p:nvSpPr>
        <p:spPr bwMode="auto">
          <a:xfrm>
            <a:off x="5956300" y="4162426"/>
            <a:ext cx="185738" cy="18097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50" name="Oval 215"/>
          <p:cNvSpPr>
            <a:spLocks noChangeArrowheads="1"/>
          </p:cNvSpPr>
          <p:nvPr/>
        </p:nvSpPr>
        <p:spPr bwMode="auto">
          <a:xfrm>
            <a:off x="5956300" y="3603626"/>
            <a:ext cx="185738" cy="180975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9" name="Oval 22"/>
          <p:cNvSpPr>
            <a:spLocks noChangeArrowheads="1"/>
          </p:cNvSpPr>
          <p:nvPr/>
        </p:nvSpPr>
        <p:spPr bwMode="auto">
          <a:xfrm>
            <a:off x="4294189" y="444341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0" name="Oval 36"/>
          <p:cNvSpPr>
            <a:spLocks noChangeArrowheads="1"/>
          </p:cNvSpPr>
          <p:nvPr/>
        </p:nvSpPr>
        <p:spPr bwMode="auto">
          <a:xfrm>
            <a:off x="4294189" y="24812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1" name="Oval 37"/>
          <p:cNvSpPr>
            <a:spLocks noChangeArrowheads="1"/>
          </p:cNvSpPr>
          <p:nvPr/>
        </p:nvSpPr>
        <p:spPr bwMode="auto">
          <a:xfrm>
            <a:off x="4294189" y="2201864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2" name="Oval 41"/>
          <p:cNvSpPr>
            <a:spLocks noChangeArrowheads="1"/>
          </p:cNvSpPr>
          <p:nvPr/>
        </p:nvSpPr>
        <p:spPr bwMode="auto">
          <a:xfrm>
            <a:off x="4294189" y="276225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" name="Oval 47"/>
          <p:cNvSpPr>
            <a:spLocks noChangeArrowheads="1"/>
          </p:cNvSpPr>
          <p:nvPr/>
        </p:nvSpPr>
        <p:spPr bwMode="auto">
          <a:xfrm>
            <a:off x="4294189" y="5283201"/>
            <a:ext cx="185737" cy="180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4" name="Oval 77"/>
          <p:cNvSpPr>
            <a:spLocks noChangeArrowheads="1"/>
          </p:cNvSpPr>
          <p:nvPr/>
        </p:nvSpPr>
        <p:spPr bwMode="auto">
          <a:xfrm>
            <a:off x="4294189" y="3321051"/>
            <a:ext cx="185737" cy="182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5" name="Oval 113"/>
          <p:cNvSpPr>
            <a:spLocks noChangeArrowheads="1"/>
          </p:cNvSpPr>
          <p:nvPr/>
        </p:nvSpPr>
        <p:spPr bwMode="auto">
          <a:xfrm>
            <a:off x="4294189" y="1922464"/>
            <a:ext cx="185737" cy="180975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58" name="Oval 141"/>
          <p:cNvSpPr>
            <a:spLocks noChangeArrowheads="1"/>
          </p:cNvSpPr>
          <p:nvPr/>
        </p:nvSpPr>
        <p:spPr bwMode="auto">
          <a:xfrm>
            <a:off x="4294189" y="4162426"/>
            <a:ext cx="185737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59" name="Oval 144"/>
          <p:cNvSpPr>
            <a:spLocks noChangeArrowheads="1"/>
          </p:cNvSpPr>
          <p:nvPr/>
        </p:nvSpPr>
        <p:spPr bwMode="auto">
          <a:xfrm>
            <a:off x="4294189" y="5002214"/>
            <a:ext cx="185737" cy="18097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60" name="Oval 173"/>
          <p:cNvSpPr>
            <a:spLocks noChangeArrowheads="1"/>
          </p:cNvSpPr>
          <p:nvPr/>
        </p:nvSpPr>
        <p:spPr bwMode="auto">
          <a:xfrm>
            <a:off x="4294189" y="4722814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61" name="Oval 178"/>
          <p:cNvSpPr>
            <a:spLocks noChangeArrowheads="1"/>
          </p:cNvSpPr>
          <p:nvPr/>
        </p:nvSpPr>
        <p:spPr bwMode="auto">
          <a:xfrm>
            <a:off x="4294189" y="3603626"/>
            <a:ext cx="185737" cy="180975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0" name="Oval 193"/>
          <p:cNvSpPr>
            <a:spLocks noChangeArrowheads="1"/>
          </p:cNvSpPr>
          <p:nvPr/>
        </p:nvSpPr>
        <p:spPr bwMode="auto">
          <a:xfrm>
            <a:off x="4294189" y="3883026"/>
            <a:ext cx="185737" cy="18097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1" name="Oval 219"/>
          <p:cNvSpPr>
            <a:spLocks noChangeArrowheads="1"/>
          </p:cNvSpPr>
          <p:nvPr/>
        </p:nvSpPr>
        <p:spPr bwMode="auto">
          <a:xfrm>
            <a:off x="4292600" y="3041651"/>
            <a:ext cx="185738" cy="180975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2" name="Rectangle 471"/>
          <p:cNvSpPr>
            <a:spLocks noChangeArrowheads="1"/>
          </p:cNvSpPr>
          <p:nvPr/>
        </p:nvSpPr>
        <p:spPr bwMode="auto">
          <a:xfrm>
            <a:off x="1890714" y="1884363"/>
            <a:ext cx="962025" cy="831850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3" name="Rectangle 472"/>
          <p:cNvSpPr>
            <a:spLocks noChangeArrowheads="1"/>
          </p:cNvSpPr>
          <p:nvPr/>
        </p:nvSpPr>
        <p:spPr bwMode="auto">
          <a:xfrm>
            <a:off x="1890714" y="1884363"/>
            <a:ext cx="1978025" cy="1662112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" name="Rectangle 473"/>
          <p:cNvSpPr>
            <a:spLocks noChangeArrowheads="1"/>
          </p:cNvSpPr>
          <p:nvPr/>
        </p:nvSpPr>
        <p:spPr bwMode="auto">
          <a:xfrm>
            <a:off x="1890714" y="1884363"/>
            <a:ext cx="2994025" cy="2508250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5" name="Rectangle 474"/>
          <p:cNvSpPr>
            <a:spLocks noChangeArrowheads="1"/>
          </p:cNvSpPr>
          <p:nvPr/>
        </p:nvSpPr>
        <p:spPr bwMode="auto">
          <a:xfrm>
            <a:off x="1890714" y="1884363"/>
            <a:ext cx="4302125" cy="3630612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68" name="Rectangle 538"/>
          <p:cNvSpPr>
            <a:spLocks noChangeArrowheads="1"/>
          </p:cNvSpPr>
          <p:nvPr/>
        </p:nvSpPr>
        <p:spPr bwMode="auto">
          <a:xfrm>
            <a:off x="6951664" y="47625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33969" name="Rectangle 539"/>
          <p:cNvSpPr>
            <a:spLocks noChangeArrowheads="1"/>
          </p:cNvSpPr>
          <p:nvPr/>
        </p:nvSpPr>
        <p:spPr bwMode="auto">
          <a:xfrm>
            <a:off x="6951664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33970" name="Rectangle 540"/>
          <p:cNvSpPr>
            <a:spLocks noChangeArrowheads="1"/>
          </p:cNvSpPr>
          <p:nvPr/>
        </p:nvSpPr>
        <p:spPr bwMode="auto">
          <a:xfrm>
            <a:off x="6951664" y="4041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33971" name="Rectangle 541"/>
          <p:cNvSpPr>
            <a:spLocks noChangeArrowheads="1"/>
          </p:cNvSpPr>
          <p:nvPr/>
        </p:nvSpPr>
        <p:spPr bwMode="auto">
          <a:xfrm>
            <a:off x="6951664" y="367665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33972" name="Rectangle 542"/>
          <p:cNvSpPr>
            <a:spLocks noChangeArrowheads="1"/>
          </p:cNvSpPr>
          <p:nvPr/>
        </p:nvSpPr>
        <p:spPr bwMode="auto">
          <a:xfrm>
            <a:off x="6951664" y="331152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33973" name="Rectangle 543"/>
          <p:cNvSpPr>
            <a:spLocks noChangeArrowheads="1"/>
          </p:cNvSpPr>
          <p:nvPr/>
        </p:nvSpPr>
        <p:spPr bwMode="auto">
          <a:xfrm>
            <a:off x="6913563" y="2947988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33974" name="Line 550"/>
          <p:cNvSpPr>
            <a:spLocks noChangeShapeType="1"/>
          </p:cNvSpPr>
          <p:nvPr/>
        </p:nvSpPr>
        <p:spPr bwMode="auto">
          <a:xfrm>
            <a:off x="7134225" y="2763839"/>
            <a:ext cx="0" cy="2206625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5" name="Text Box 553"/>
          <p:cNvSpPr txBox="1">
            <a:spLocks noChangeArrowheads="1"/>
          </p:cNvSpPr>
          <p:nvPr/>
        </p:nvSpPr>
        <p:spPr bwMode="auto">
          <a:xfrm rot="-5400000">
            <a:off x="5227638" y="3265488"/>
            <a:ext cx="3003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Species Richness</a:t>
            </a:r>
          </a:p>
        </p:txBody>
      </p:sp>
      <p:sp>
        <p:nvSpPr>
          <p:cNvPr id="184" name="TextBox 1"/>
          <p:cNvSpPr txBox="1">
            <a:spLocks noChangeArrowheads="1"/>
          </p:cNvSpPr>
          <p:nvPr/>
        </p:nvSpPr>
        <p:spPr bwMode="auto">
          <a:xfrm>
            <a:off x="1990726" y="1284289"/>
            <a:ext cx="236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Pristine Community</a:t>
            </a:r>
          </a:p>
        </p:txBody>
      </p:sp>
      <p:sp>
        <p:nvSpPr>
          <p:cNvPr id="33977" name="TextBox 2"/>
          <p:cNvSpPr txBox="1">
            <a:spLocks noChangeArrowheads="1"/>
          </p:cNvSpPr>
          <p:nvPr/>
        </p:nvSpPr>
        <p:spPr bwMode="auto">
          <a:xfrm>
            <a:off x="6078539" y="6259513"/>
            <a:ext cx="424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Chase and Knight 2013 Ecology Letters</a:t>
            </a:r>
          </a:p>
        </p:txBody>
      </p:sp>
      <p:sp>
        <p:nvSpPr>
          <p:cNvPr id="186" name="TextBox 1"/>
          <p:cNvSpPr txBox="1">
            <a:spLocks noChangeArrowheads="1"/>
          </p:cNvSpPr>
          <p:nvPr/>
        </p:nvSpPr>
        <p:spPr bwMode="auto">
          <a:xfrm>
            <a:off x="1984376" y="1271588"/>
            <a:ext cx="258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Degraded Community</a:t>
            </a:r>
          </a:p>
        </p:txBody>
      </p:sp>
      <p:sp>
        <p:nvSpPr>
          <p:cNvPr id="33979" name="Line 530"/>
          <p:cNvSpPr>
            <a:spLocks noChangeShapeType="1"/>
          </p:cNvSpPr>
          <p:nvPr/>
        </p:nvSpPr>
        <p:spPr bwMode="auto">
          <a:xfrm rot="5400000" flipH="1" flipV="1">
            <a:off x="8584407" y="3482182"/>
            <a:ext cx="17462" cy="2955925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AutoShape 532"/>
          <p:cNvSpPr>
            <a:spLocks noChangeArrowheads="1"/>
          </p:cNvSpPr>
          <p:nvPr/>
        </p:nvSpPr>
        <p:spPr bwMode="auto">
          <a:xfrm>
            <a:off x="9785351" y="2930526"/>
            <a:ext cx="100013" cy="98425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5" name="AutoShape 533"/>
          <p:cNvSpPr>
            <a:spLocks noChangeArrowheads="1"/>
          </p:cNvSpPr>
          <p:nvPr/>
        </p:nvSpPr>
        <p:spPr bwMode="auto">
          <a:xfrm>
            <a:off x="8567738" y="3041651"/>
            <a:ext cx="100012" cy="98425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6" name="AutoShape 534"/>
          <p:cNvSpPr>
            <a:spLocks noChangeArrowheads="1"/>
          </p:cNvSpPr>
          <p:nvPr/>
        </p:nvSpPr>
        <p:spPr bwMode="auto">
          <a:xfrm>
            <a:off x="7816851" y="3308351"/>
            <a:ext cx="100013" cy="98425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7" name="AutoShape 535"/>
          <p:cNvSpPr>
            <a:spLocks noChangeArrowheads="1"/>
          </p:cNvSpPr>
          <p:nvPr/>
        </p:nvSpPr>
        <p:spPr bwMode="auto">
          <a:xfrm>
            <a:off x="7340601" y="3797301"/>
            <a:ext cx="100013" cy="98425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8" name="AutoShape 532"/>
          <p:cNvSpPr>
            <a:spLocks noChangeArrowheads="1"/>
          </p:cNvSpPr>
          <p:nvPr/>
        </p:nvSpPr>
        <p:spPr bwMode="auto">
          <a:xfrm>
            <a:off x="9798051" y="3024189"/>
            <a:ext cx="100013" cy="98425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199" name="AutoShape 533"/>
          <p:cNvSpPr>
            <a:spLocks noChangeArrowheads="1"/>
          </p:cNvSpPr>
          <p:nvPr/>
        </p:nvSpPr>
        <p:spPr bwMode="auto">
          <a:xfrm>
            <a:off x="8594726" y="3233739"/>
            <a:ext cx="100013" cy="98425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0" name="AutoShape 534"/>
          <p:cNvSpPr>
            <a:spLocks noChangeArrowheads="1"/>
          </p:cNvSpPr>
          <p:nvPr/>
        </p:nvSpPr>
        <p:spPr bwMode="auto">
          <a:xfrm>
            <a:off x="7831138" y="3611564"/>
            <a:ext cx="100012" cy="98425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1" name="AutoShape 535"/>
          <p:cNvSpPr>
            <a:spLocks noChangeArrowheads="1"/>
          </p:cNvSpPr>
          <p:nvPr/>
        </p:nvSpPr>
        <p:spPr bwMode="auto">
          <a:xfrm>
            <a:off x="7369176" y="4187826"/>
            <a:ext cx="100013" cy="98425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4" name="Left Brace 203"/>
          <p:cNvSpPr/>
          <p:nvPr/>
        </p:nvSpPr>
        <p:spPr>
          <a:xfrm>
            <a:off x="7262814" y="3889375"/>
            <a:ext cx="46037" cy="4635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7440614" y="2124075"/>
            <a:ext cx="1398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Large effect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 flipH="1">
            <a:off x="7262814" y="2455863"/>
            <a:ext cx="554037" cy="13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9952038" y="2381250"/>
            <a:ext cx="131762" cy="382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ight Brace 207"/>
          <p:cNvSpPr/>
          <p:nvPr/>
        </p:nvSpPr>
        <p:spPr>
          <a:xfrm>
            <a:off x="9937750" y="2849563"/>
            <a:ext cx="185738" cy="2841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9129714" y="1919288"/>
            <a:ext cx="1411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Small Effect</a:t>
            </a:r>
          </a:p>
        </p:txBody>
      </p:sp>
      <p:sp>
        <p:nvSpPr>
          <p:cNvPr id="33994" name="TextBox 1"/>
          <p:cNvSpPr txBox="1">
            <a:spLocks noChangeArrowheads="1"/>
          </p:cNvSpPr>
          <p:nvPr/>
        </p:nvSpPr>
        <p:spPr bwMode="auto">
          <a:xfrm>
            <a:off x="7062983" y="4986341"/>
            <a:ext cx="32095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     30	60       90	120     150	180</a:t>
            </a:r>
          </a:p>
        </p:txBody>
      </p:sp>
      <p:sp>
        <p:nvSpPr>
          <p:cNvPr id="24" name="Freeform 23"/>
          <p:cNvSpPr/>
          <p:nvPr/>
        </p:nvSpPr>
        <p:spPr>
          <a:xfrm>
            <a:off x="7181850" y="3071813"/>
            <a:ext cx="2705100" cy="1549400"/>
          </a:xfrm>
          <a:custGeom>
            <a:avLst/>
            <a:gdLst>
              <a:gd name="connsiteX0" fmla="*/ 0 w 2706624"/>
              <a:gd name="connsiteY0" fmla="*/ 1548384 h 1548384"/>
              <a:gd name="connsiteX1" fmla="*/ 292608 w 2706624"/>
              <a:gd name="connsiteY1" fmla="*/ 1072896 h 1548384"/>
              <a:gd name="connsiteX2" fmla="*/ 755904 w 2706624"/>
              <a:gd name="connsiteY2" fmla="*/ 512064 h 1548384"/>
              <a:gd name="connsiteX3" fmla="*/ 1536192 w 2706624"/>
              <a:gd name="connsiteY3" fmla="*/ 182880 h 1548384"/>
              <a:gd name="connsiteX4" fmla="*/ 2706624 w 2706624"/>
              <a:gd name="connsiteY4" fmla="*/ 0 h 154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24" h="1548384">
                <a:moveTo>
                  <a:pt x="0" y="1548384"/>
                </a:moveTo>
                <a:cubicBezTo>
                  <a:pt x="83312" y="1397000"/>
                  <a:pt x="166624" y="1245616"/>
                  <a:pt x="292608" y="1072896"/>
                </a:cubicBezTo>
                <a:cubicBezTo>
                  <a:pt x="418592" y="900176"/>
                  <a:pt x="548640" y="660400"/>
                  <a:pt x="755904" y="512064"/>
                </a:cubicBezTo>
                <a:cubicBezTo>
                  <a:pt x="963168" y="363728"/>
                  <a:pt x="1211072" y="268224"/>
                  <a:pt x="1536192" y="182880"/>
                </a:cubicBezTo>
                <a:cubicBezTo>
                  <a:pt x="1861312" y="97536"/>
                  <a:pt x="2283968" y="48768"/>
                  <a:pt x="2706624" y="0"/>
                </a:cubicBezTo>
              </a:path>
            </a:pathLst>
          </a:cu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169150" y="3017838"/>
            <a:ext cx="2706688" cy="1116012"/>
          </a:xfrm>
          <a:custGeom>
            <a:avLst/>
            <a:gdLst>
              <a:gd name="connsiteX0" fmla="*/ 0 w 2706624"/>
              <a:gd name="connsiteY0" fmla="*/ 1170432 h 1170432"/>
              <a:gd name="connsiteX1" fmla="*/ 207264 w 2706624"/>
              <a:gd name="connsiteY1" fmla="*/ 877824 h 1170432"/>
              <a:gd name="connsiteX2" fmla="*/ 743712 w 2706624"/>
              <a:gd name="connsiteY2" fmla="*/ 280416 h 1170432"/>
              <a:gd name="connsiteX3" fmla="*/ 1536192 w 2706624"/>
              <a:gd name="connsiteY3" fmla="*/ 73152 h 1170432"/>
              <a:gd name="connsiteX4" fmla="*/ 2706624 w 2706624"/>
              <a:gd name="connsiteY4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24" h="1170432">
                <a:moveTo>
                  <a:pt x="0" y="1170432"/>
                </a:moveTo>
                <a:cubicBezTo>
                  <a:pt x="41656" y="1098296"/>
                  <a:pt x="83312" y="1026160"/>
                  <a:pt x="207264" y="877824"/>
                </a:cubicBezTo>
                <a:cubicBezTo>
                  <a:pt x="331216" y="729488"/>
                  <a:pt x="522224" y="414528"/>
                  <a:pt x="743712" y="280416"/>
                </a:cubicBezTo>
                <a:cubicBezTo>
                  <a:pt x="965200" y="146304"/>
                  <a:pt x="1209040" y="119888"/>
                  <a:pt x="1536192" y="73152"/>
                </a:cubicBezTo>
                <a:cubicBezTo>
                  <a:pt x="1863344" y="26416"/>
                  <a:pt x="2284984" y="13208"/>
                  <a:pt x="2706624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997" name="Text Box 553"/>
          <p:cNvSpPr txBox="1">
            <a:spLocks noChangeArrowheads="1"/>
          </p:cNvSpPr>
          <p:nvPr/>
        </p:nvSpPr>
        <p:spPr bwMode="auto">
          <a:xfrm>
            <a:off x="7597775" y="5373688"/>
            <a:ext cx="3003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Area Sampled</a:t>
            </a:r>
          </a:p>
        </p:txBody>
      </p:sp>
    </p:spTree>
    <p:extLst>
      <p:ext uri="{BB962C8B-B14F-4D97-AF65-F5344CB8AC3E}">
        <p14:creationId xmlns:p14="http://schemas.microsoft.com/office/powerpoint/2010/main" val="4188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9" grpId="0" animBg="1"/>
      <p:bldP spid="61" grpId="0" animBg="1"/>
      <p:bldP spid="63" grpId="0" animBg="1"/>
      <p:bldP spid="67" grpId="0" animBg="1"/>
      <p:bldP spid="68" grpId="0" animBg="1"/>
      <p:bldP spid="70" grpId="0" animBg="1"/>
      <p:bldP spid="73" grpId="0" animBg="1"/>
      <p:bldP spid="75" grpId="0" animBg="1"/>
      <p:bldP spid="80" grpId="0" animBg="1"/>
      <p:bldP spid="81" grpId="0" animBg="1"/>
      <p:bldP spid="82" grpId="0" animBg="1"/>
      <p:bldP spid="84" grpId="0" animBg="1"/>
      <p:bldP spid="87" grpId="0" animBg="1"/>
      <p:bldP spid="88" grpId="0" animBg="1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9" grpId="0" animBg="1"/>
      <p:bldP spid="112" grpId="0" animBg="1"/>
      <p:bldP spid="113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7" grpId="0" animBg="1"/>
      <p:bldP spid="138" grpId="0" animBg="1"/>
      <p:bldP spid="139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3" grpId="0" animBg="1"/>
      <p:bldP spid="155" grpId="0" animBg="1"/>
      <p:bldP spid="156" grpId="0" animBg="1"/>
      <p:bldP spid="159" grpId="0" animBg="1"/>
      <p:bldP spid="160" grpId="0" animBg="1"/>
      <p:bldP spid="163" grpId="0" animBg="1"/>
      <p:bldP spid="164" grpId="0" animBg="1"/>
      <p:bldP spid="165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4" grpId="0"/>
      <p:bldP spid="186" grpId="0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4" grpId="0" animBg="1"/>
      <p:bldP spid="205" grpId="0"/>
      <p:bldP spid="208" grpId="0" animBg="1"/>
      <p:bldP spid="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96"/>
            <a:ext cx="7492448" cy="3280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94" y="1826232"/>
            <a:ext cx="8437467" cy="3525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49" y="3897309"/>
            <a:ext cx="7006951" cy="265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440" y="473328"/>
            <a:ext cx="4229623" cy="57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" y="0"/>
            <a:ext cx="4602722" cy="2589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b="-14121"/>
          <a:stretch/>
        </p:blipFill>
        <p:spPr>
          <a:xfrm>
            <a:off x="3017641" y="1216138"/>
            <a:ext cx="4741332" cy="38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82" y="76079"/>
            <a:ext cx="8921958" cy="66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258295"/>
            <a:ext cx="11035553" cy="62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Chase</dc:creator>
  <cp:lastModifiedBy>Jon Chase</cp:lastModifiedBy>
  <cp:revision>2</cp:revision>
  <dcterms:created xsi:type="dcterms:W3CDTF">2023-04-17T10:58:29Z</dcterms:created>
  <dcterms:modified xsi:type="dcterms:W3CDTF">2023-04-17T11:02:55Z</dcterms:modified>
</cp:coreProperties>
</file>