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sldIdLst>
    <p:sldId id="256" r:id="rId3"/>
    <p:sldId id="458" r:id="rId4"/>
    <p:sldId id="373" r:id="rId5"/>
    <p:sldId id="445" r:id="rId6"/>
    <p:sldId id="417" r:id="rId7"/>
    <p:sldId id="391" r:id="rId8"/>
    <p:sldId id="457" r:id="rId9"/>
    <p:sldId id="438" r:id="rId10"/>
    <p:sldId id="448" r:id="rId11"/>
    <p:sldId id="453" r:id="rId12"/>
    <p:sldId id="434" r:id="rId13"/>
    <p:sldId id="455" r:id="rId14"/>
    <p:sldId id="459" r:id="rId15"/>
    <p:sldId id="462" r:id="rId16"/>
    <p:sldId id="466" r:id="rId17"/>
    <p:sldId id="463" r:id="rId18"/>
    <p:sldId id="464" r:id="rId19"/>
    <p:sldId id="46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5" autoAdjust="0"/>
  </p:normalViewPr>
  <p:slideViewPr>
    <p:cSldViewPr snapToGrid="0">
      <p:cViewPr>
        <p:scale>
          <a:sx n="66" d="100"/>
          <a:sy n="66" d="100"/>
        </p:scale>
        <p:origin x="146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7BCB-C1A8-49CC-8A77-34E10278CCE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61B3-DA35-491B-8BD9-012FA7355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6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D61B3-DA35-491B-8BD9-012FA7355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RESOLVE Ecoregions dataset, updated in 2017, offers a depiction of the 846 terrestrial ecoregions that represent our living plane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D61B3-DA35-491B-8BD9-012FA7355F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Projection, datum, ellipse</a:t>
            </a:r>
          </a:p>
          <a:p>
            <a:pPr lvl="1"/>
            <a:r>
              <a:rPr lang="en-US" dirty="0"/>
              <a:t>Projection describes how the spherical coordinates are flattened</a:t>
            </a:r>
          </a:p>
          <a:p>
            <a:pPr lvl="1"/>
            <a:r>
              <a:rPr lang="en-US" dirty="0"/>
              <a:t>Datum describes how the Earth ellipsoid is modeled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95AA-8536-46B0-8212-56070341EA3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Venter, O., E. W. Sanderson, A.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Magrach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, J. R. Allan, J.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Beher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, K. R. Jones, H. P.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Possingham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, W. F. Laurance, P. Wood, B. M. Fekete, M. A. Levy, and J. E. Watson. 2016. Global Terrestrial Human Footprint Maps for 1993 and 2009. Scientific Data 3:160067. </a:t>
            </a:r>
            <a:r>
              <a:rPr lang="en-US" b="0" i="0" u="none" strike="noStrike" dirty="0">
                <a:solidFill>
                  <a:srgbClr val="C41700"/>
                </a:solidFill>
                <a:effectLst/>
                <a:latin typeface="Times New Roman" panose="02020603050405020304" pitchFamily="18" charset="0"/>
                <a:hlinkClick r:id="rId3"/>
              </a:rPr>
              <a:t>https://doi.org/10.1038/sdata.2016.67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D61B3-DA35-491B-8BD9-012FA7355F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1752600"/>
            <a:ext cx="10363200" cy="914400"/>
          </a:xfrm>
        </p:spPr>
        <p:txBody>
          <a:bodyPr/>
          <a:lstStyle>
            <a:lvl1pPr>
              <a:defRPr sz="4400" b="1">
                <a:solidFill>
                  <a:schemeClr val="tx1"/>
                </a:solidFill>
                <a:ea typeface="楷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581400"/>
            <a:ext cx="8534400" cy="12954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  <a:ea typeface="楷体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5"/>
            <a:ext cx="2743200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5"/>
            <a:ext cx="8026400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28605"/>
            <a:ext cx="109728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9249B417-BD79-479C-AF01-BC28C75B3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34" y="4321175"/>
            <a:ext cx="11214100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18" descr="tr_hrz_rgb_pos">
            <a:extLst>
              <a:ext uri="{FF2B5EF4-FFF2-40B4-BE49-F238E27FC236}">
                <a16:creationId xmlns:a16="http://schemas.microsoft.com/office/drawing/2014/main" id="{6EF0A1B6-2CC7-4B01-8665-434E3CCF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9"/>
          <a:stretch>
            <a:fillRect/>
          </a:stretch>
        </p:blipFill>
        <p:spPr bwMode="auto">
          <a:xfrm>
            <a:off x="8064501" y="5976938"/>
            <a:ext cx="36449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echnology_leader1">
            <a:extLst>
              <a:ext uri="{FF2B5EF4-FFF2-40B4-BE49-F238E27FC236}">
                <a16:creationId xmlns:a16="http://schemas.microsoft.com/office/drawing/2014/main" id="{5203039E-92EE-46A0-B55C-70F9AA6E49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74651"/>
            <a:ext cx="11159067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600" y="3448050"/>
            <a:ext cx="11176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2600" y="4435476"/>
            <a:ext cx="11176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21930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F57E1E-28E9-489A-9EBD-FE7766BD4C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58BC9D-FE4C-42A8-9177-A3D1C35661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51D2C-79DE-49C1-A9DB-5B78DD1CC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1997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D1966C-22D0-489D-944B-2D28ADF691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0BC1D-4A81-4790-8EB2-B6DC015F87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7545E-80CE-407B-A70F-796B363AD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90431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23433" y="1525588"/>
            <a:ext cx="4811184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525588"/>
            <a:ext cx="481118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F04FC6-EF22-49EB-AD45-A7ED2FE115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C9246B-7954-4751-B707-A14B85F708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3B09E-18E2-45A6-83B1-83EBA30C6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52746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C9BC8-64A4-4B9B-AF51-B3ABF97434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776ABAF-FC74-466B-A5C8-9C5E810287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CB8D1-EF21-48D5-A40D-D13EDE73A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87515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FE1524-7BD9-4363-914B-EA703BA15F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C8B0D5-90FA-44BF-BAA0-7BB67B0F34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D77CB-E256-4220-BAA6-4CF623F14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03724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C805B65-3265-465B-AE45-B65EB12694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97D3A74-84A1-4AF1-8C46-125315FDB8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D7977-D6D6-48E0-8D92-1A9D17A88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80512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2378"/>
            <a:ext cx="10972800" cy="50449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6BE285-5A18-42D4-8FC0-4C51D86799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D1955-3DEB-4ACB-BACD-CA03B81890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B2EA-A348-4298-BDB6-6BE09819F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991454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DE1DA-658A-4476-B949-09B73E65F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FA6CF5-B543-4445-8151-4C094A2010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33D48-B64F-498F-B142-25295D544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49830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1040B8-0AB7-4FD1-9723-BEA9E6CDFC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198A1B-1EF5-4AA5-AFBD-244D761560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11033-393F-4A28-AB8F-0B8BCB97D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708049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3667" y="506414"/>
            <a:ext cx="2455333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23434" y="506414"/>
            <a:ext cx="7167033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B49D44-E4B8-4C15-9A57-346190AFD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2008C3-3093-4B69-8C3E-7C16080E91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1E8F6-C8E2-4FCB-A1BA-0B7B9A94D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287081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7CEF1DF-24C3-4CB8-8E7F-B4027FA19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777067" y="6524625"/>
            <a:ext cx="2840567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2212DD5-391F-4FF0-ABDD-E23B2FDF0F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68E1A-0843-4617-90BE-FE9088495A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13492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>
            <a:extLst>
              <a:ext uri="{FF2B5EF4-FFF2-40B4-BE49-F238E27FC236}">
                <a16:creationId xmlns:a16="http://schemas.microsoft.com/office/drawing/2014/main" id="{93D5E7EB-4DD8-4581-B84F-B402F6CBC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34" y="1530350"/>
            <a:ext cx="288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Clr>
                <a:schemeClr val="tx2"/>
              </a:buClr>
              <a:buFontTx/>
              <a:buChar char="•"/>
              <a:defRPr/>
            </a:pPr>
            <a:endParaRPr lang="en-GB" altLang="zh-CN" sz="1800">
              <a:latin typeface="Arial" charset="0"/>
              <a:ea typeface="宋体" charset="-122"/>
            </a:endParaRPr>
          </a:p>
        </p:txBody>
      </p:sp>
      <p:pic>
        <p:nvPicPr>
          <p:cNvPr id="5" name="Picture 25" descr="TR_SlideLogo_BW600">
            <a:extLst>
              <a:ext uri="{FF2B5EF4-FFF2-40B4-BE49-F238E27FC236}">
                <a16:creationId xmlns:a16="http://schemas.microsoft.com/office/drawing/2014/main" id="{F43DBA71-F811-47E0-BAF4-0E2588EC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323014"/>
            <a:ext cx="2203451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slideMaster_Logo600">
            <a:extLst>
              <a:ext uri="{FF2B5EF4-FFF2-40B4-BE49-F238E27FC236}">
                <a16:creationId xmlns:a16="http://schemas.microsoft.com/office/drawing/2014/main" id="{F32F508B-5F3A-4B40-BA83-174CE6D6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95300" y="6323014"/>
            <a:ext cx="2192867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39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584"/>
            <a:ext cx="10972800" cy="98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9694"/>
            <a:ext cx="10972800" cy="503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F3A7C9C2-6704-445C-9469-5CE5E64885E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513CE465-23D3-405C-BAC4-2B6EB68C92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 bwMode="auto">
          <a:xfrm>
            <a:off x="135467" y="1074015"/>
            <a:ext cx="11921067" cy="288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7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8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5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>
            <a:extLst>
              <a:ext uri="{FF2B5EF4-FFF2-40B4-BE49-F238E27FC236}">
                <a16:creationId xmlns:a16="http://schemas.microsoft.com/office/drawing/2014/main" id="{D3ECAD22-65F8-4540-AE76-80D09F33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34" y="1530350"/>
            <a:ext cx="288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 sz="1800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2051" name="Picture 18" descr="TR_SlideLogo_BW600">
            <a:extLst>
              <a:ext uri="{FF2B5EF4-FFF2-40B4-BE49-F238E27FC236}">
                <a16:creationId xmlns:a16="http://schemas.microsoft.com/office/drawing/2014/main" id="{84DC8479-DA50-4DCD-83B6-FC71AEE2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323014"/>
            <a:ext cx="2203451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>
            <a:extLst>
              <a:ext uri="{FF2B5EF4-FFF2-40B4-BE49-F238E27FC236}">
                <a16:creationId xmlns:a16="http://schemas.microsoft.com/office/drawing/2014/main" id="{DA7EF985-CFA6-46A5-9F0F-98BF6877F9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94451"/>
            <a:ext cx="68961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A34C3CD-33C4-4870-96E2-73270257D1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33151" y="6394451"/>
            <a:ext cx="609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16F32AF2-D652-42CE-9F52-7BFE5E7008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5A27EDCC-261C-448A-8DFA-0C0DDFCF8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3434" y="506413"/>
            <a:ext cx="982556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824F31F5-C14E-4C49-8008-03C2E4A35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23434" y="1525588"/>
            <a:ext cx="9825567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2056" name="Picture 17" descr="slideMaster_Logo600">
            <a:extLst>
              <a:ext uri="{FF2B5EF4-FFF2-40B4-BE49-F238E27FC236}">
                <a16:creationId xmlns:a16="http://schemas.microsoft.com/office/drawing/2014/main" id="{413F4262-BB57-4246-9992-E05C07D4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95300" y="6323014"/>
            <a:ext cx="2192867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7" name="Line 19">
            <a:extLst>
              <a:ext uri="{FF2B5EF4-FFF2-40B4-BE49-F238E27FC236}">
                <a16:creationId xmlns:a16="http://schemas.microsoft.com/office/drawing/2014/main" id="{FABDB239-665C-4D84-A768-5C65FF5B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434" y="1365250"/>
            <a:ext cx="982556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3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>
    <p:zoom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gions2017.appspo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F7D-E83F-449B-A755-43D0AF20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911352"/>
            <a:ext cx="10363200" cy="914400"/>
          </a:xfrm>
        </p:spPr>
        <p:txBody>
          <a:bodyPr/>
          <a:lstStyle/>
          <a:p>
            <a:r>
              <a:rPr lang="en-US" dirty="0"/>
              <a:t>Extract spatial 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02762-3ACE-459C-B17E-E31977D4A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208" y="5291327"/>
            <a:ext cx="8534400" cy="1036321"/>
          </a:xfrm>
        </p:spPr>
        <p:txBody>
          <a:bodyPr/>
          <a:lstStyle/>
          <a:p>
            <a:r>
              <a:rPr lang="en-US" dirty="0"/>
              <a:t>Paola Barajas, Wubing Xu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C7F40-B720-4144-9AFD-C88F3FD6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46" y="1979758"/>
            <a:ext cx="7017067" cy="28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extract(raster, points) in raster package</a:t>
            </a:r>
          </a:p>
          <a:p>
            <a:pPr lvl="1"/>
            <a:r>
              <a:rPr lang="en-US" sz="2400" dirty="0"/>
              <a:t>Gives the raster value at those points</a:t>
            </a:r>
          </a:p>
          <a:p>
            <a:pPr lvl="1"/>
            <a:endParaRPr lang="en-US" sz="2400" dirty="0"/>
          </a:p>
          <a:p>
            <a:r>
              <a:rPr lang="en-US" sz="2800" dirty="0"/>
              <a:t>over(</a:t>
            </a:r>
            <a:r>
              <a:rPr lang="en-US" sz="2800" dirty="0" err="1"/>
              <a:t>SpatialPoints</a:t>
            </a:r>
            <a:r>
              <a:rPr lang="en-US" sz="2800" dirty="0"/>
              <a:t>, </a:t>
            </a:r>
            <a:r>
              <a:rPr lang="en-US" sz="2800" dirty="0" err="1"/>
              <a:t>SpatialPolygons</a:t>
            </a:r>
            <a:r>
              <a:rPr lang="en-US" sz="2800" dirty="0"/>
              <a:t>) in </a:t>
            </a:r>
            <a:r>
              <a:rPr lang="en-US" sz="2800" dirty="0" err="1"/>
              <a:t>sp</a:t>
            </a:r>
            <a:r>
              <a:rPr lang="en-US" sz="2800" dirty="0"/>
              <a:t> package</a:t>
            </a:r>
          </a:p>
          <a:p>
            <a:pPr lvl="1"/>
            <a:r>
              <a:rPr lang="en-US" sz="2400" dirty="0"/>
              <a:t>Gives the attributes of polygons where points located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that we used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World climate data (worldclim.org)</a:t>
            </a:r>
          </a:p>
          <a:p>
            <a:r>
              <a:rPr lang="en-US" sz="2400" dirty="0"/>
              <a:t>CHELSA climate data (chelsa-climate.org/)</a:t>
            </a:r>
          </a:p>
          <a:p>
            <a:r>
              <a:rPr lang="en-US" sz="2400" dirty="0"/>
              <a:t>Human Footprint</a:t>
            </a:r>
          </a:p>
          <a:p>
            <a:r>
              <a:rPr lang="en-US" sz="2400" dirty="0"/>
              <a:t>Global Population Density </a:t>
            </a:r>
          </a:p>
          <a:p>
            <a:r>
              <a:rPr lang="en-US" sz="2400" dirty="0"/>
              <a:t>Ecoregions, biomes &amp; realms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7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Worldclim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192378"/>
            <a:ext cx="11408229" cy="5044934"/>
          </a:xfrm>
        </p:spPr>
        <p:txBody>
          <a:bodyPr/>
          <a:lstStyle/>
          <a:p>
            <a:r>
              <a:rPr lang="en-US" sz="2400" dirty="0"/>
              <a:t>Interpolated from weather station data</a:t>
            </a:r>
          </a:p>
          <a:p>
            <a:r>
              <a:rPr lang="en-US" sz="2400" dirty="0"/>
              <a:t>Includes monthly temperature, precipitation, and 19 “bioclimatic” variables (climate descriptors considering species physiological requirements)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FF464B-BA16-4C25-A678-1803D4A01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8"/>
          <a:stretch/>
        </p:blipFill>
        <p:spPr>
          <a:xfrm>
            <a:off x="3326153" y="3337011"/>
            <a:ext cx="5975119" cy="3092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856B3C-A152-43CF-B882-A86CD291D846}"/>
              </a:ext>
            </a:extLst>
          </p:cNvPr>
          <p:cNvSpPr txBox="1"/>
          <p:nvPr/>
        </p:nvSpPr>
        <p:spPr>
          <a:xfrm>
            <a:off x="188685" y="6326874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https://www.worldclim.org/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B9B49F-BB15-4B7D-AFC1-ED7B999AA87F}"/>
              </a:ext>
            </a:extLst>
          </p:cNvPr>
          <p:cNvSpPr txBox="1"/>
          <p:nvPr/>
        </p:nvSpPr>
        <p:spPr>
          <a:xfrm>
            <a:off x="8237071" y="6429261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Fick &amp; </a:t>
            </a:r>
            <a:r>
              <a:rPr lang="en-US" dirty="0" err="1"/>
              <a:t>Hijmans</a:t>
            </a:r>
            <a:r>
              <a:rPr lang="en-US" dirty="0"/>
              <a:t>, 2017, Int. J. </a:t>
            </a:r>
            <a:r>
              <a:rPr lang="en-US" dirty="0" err="1"/>
              <a:t>Climatol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6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DF1B-4681-4F87-B6AB-72FEA48A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19 “bioclimatic” variables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71B1E2-C7F6-49AE-BE36-AEDB452BBF52}"/>
              </a:ext>
            </a:extLst>
          </p:cNvPr>
          <p:cNvSpPr txBox="1">
            <a:spLocks/>
          </p:cNvSpPr>
          <p:nvPr/>
        </p:nvSpPr>
        <p:spPr bwMode="auto">
          <a:xfrm>
            <a:off x="348347" y="1327177"/>
            <a:ext cx="5747654" cy="504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 = Annual Mean Temperature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BIO2 = Mean Diurnal Range (Mean of monthly (max         temp - min temp))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BIO3 = </a:t>
            </a:r>
            <a:r>
              <a:rPr lang="en-US" sz="1800" b="0" kern="0" dirty="0" err="1">
                <a:ea typeface="Microsoft YaHei" panose="020B0503020204020204" pitchFamily="34" charset="-122"/>
              </a:rPr>
              <a:t>Isothermality</a:t>
            </a:r>
            <a:r>
              <a:rPr lang="en-US" sz="1800" b="0" kern="0" dirty="0">
                <a:ea typeface="Microsoft YaHei" panose="020B0503020204020204" pitchFamily="34" charset="-122"/>
              </a:rPr>
              <a:t> (BIO2/BIO7) (×100)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BIO4 = Temperature Seasonality (standard deviation ×100)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BIO5 = Max Temperature of Warmest Month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BIO6 = Min Temperature of Coldest Month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BIO7 = Temperature Annual Range (BIO5-BIO6)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BIO8 = Mean Temperature of Wettest Quarter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BIO9 = Mean Temperature of Driest Quarter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BIO10 = Mean Temperature of Warmest Quarter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BIO11 = Mean Temperature of Coldest Quarter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658A198-59BE-415E-A685-7FD327E2824B}"/>
              </a:ext>
            </a:extLst>
          </p:cNvPr>
          <p:cNvSpPr txBox="1">
            <a:spLocks/>
          </p:cNvSpPr>
          <p:nvPr/>
        </p:nvSpPr>
        <p:spPr bwMode="auto">
          <a:xfrm>
            <a:off x="6778173" y="1312393"/>
            <a:ext cx="5979885" cy="504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BIO12 = Annual Precipitation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BIO13 = Precipitation of Wettest Month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BIO14 = Precipitation of Driest Month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BIO15 = Precipitation Seasonality (Coefficient of Variation)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BIO16 = Precipitation of Wettest Quarter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BIO17 = Precipitation of Driest Quarter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BIO18 = Precipitation of Warmest Quarter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b="0" kern="0" dirty="0">
                <a:ea typeface="Microsoft YaHei" panose="020B0503020204020204" pitchFamily="34" charset="-122"/>
              </a:rPr>
              <a:t>BIO19 = Precipitation of Coldest Quarter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9356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82B1-5CD8-4E2B-95BC-4867194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CHELSA – Free climate data at high resolution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16A7-FF42-43E7-AD23-2DAF9320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Downscaled model output temperature and precipitation estimates at a resolution of 30 arc sec</a:t>
            </a:r>
          </a:p>
          <a:p>
            <a:r>
              <a:rPr lang="en-US" sz="2400" dirty="0"/>
              <a:t>Near-current, historical (years 21000BP) and future climates</a:t>
            </a:r>
          </a:p>
          <a:p>
            <a:r>
              <a:rPr lang="en-US" sz="2400" dirty="0"/>
              <a:t>More bioclimatic variables</a:t>
            </a: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0896AD-2DAA-4FB8-8943-9A89B33701C5}"/>
              </a:ext>
            </a:extLst>
          </p:cNvPr>
          <p:cNvSpPr txBox="1"/>
          <p:nvPr/>
        </p:nvSpPr>
        <p:spPr>
          <a:xfrm>
            <a:off x="9042400" y="636608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https://chelsa-climate.org/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24365-2456-4D3D-9B49-3875FE86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20045"/>
            <a:ext cx="4600802" cy="1704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0121B-544C-40A5-B0B8-63B0B265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41" y="4794512"/>
            <a:ext cx="3562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0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D03110-8E06-413B-A185-9E402DBB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618513" cy="2074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E34802-8AE4-40D0-BF3C-81DA3D9C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9" y="2074203"/>
            <a:ext cx="8128002" cy="39599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DA44C9-1EF3-4589-9214-D7E559AC807F}"/>
              </a:ext>
            </a:extLst>
          </p:cNvPr>
          <p:cNvSpPr txBox="1"/>
          <p:nvPr/>
        </p:nvSpPr>
        <p:spPr>
          <a:xfrm>
            <a:off x="1168400" y="6211668"/>
            <a:ext cx="1087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3 | Worldwide and generalized pattern of human impact along the altitudinal gradient.</a:t>
            </a:r>
          </a:p>
        </p:txBody>
      </p:sp>
    </p:spTree>
    <p:extLst>
      <p:ext uri="{BB962C8B-B14F-4D97-AF65-F5344CB8AC3E}">
        <p14:creationId xmlns:p14="http://schemas.microsoft.com/office/powerpoint/2010/main" val="66255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A181B-C194-4979-BC76-0DD9295B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</a:rPr>
              <a:t>Human Footprint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23C38-244C-4616-966A-5E6B1956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ntegration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eight variables measuring the direct and indirect human pressures</a:t>
            </a: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781BA-276D-4BDF-AD13-BD4B4A638949}"/>
              </a:ext>
            </a:extLst>
          </p:cNvPr>
          <p:cNvSpPr txBox="1"/>
          <p:nvPr/>
        </p:nvSpPr>
        <p:spPr>
          <a:xfrm>
            <a:off x="4082088" y="6488668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https://sedac.ciesin.columbia.edu/data/set/wildareas-v3-2009-human-footprint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8AA7F4-FC00-4C59-B078-7090AACA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1" y="1925862"/>
            <a:ext cx="5268686" cy="4100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00A935-3D35-47DE-B90D-7D1A111B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4418"/>
            <a:ext cx="5602069" cy="35412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6A1767-CE8C-4890-AD6F-5E8BD13AD315}"/>
              </a:ext>
            </a:extLst>
          </p:cNvPr>
          <p:cNvSpPr txBox="1"/>
          <p:nvPr/>
        </p:nvSpPr>
        <p:spPr>
          <a:xfrm>
            <a:off x="217713" y="6089085"/>
            <a:ext cx="322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Venter </a:t>
            </a:r>
            <a:r>
              <a:rPr lang="en-US" altLang="zh-CN" dirty="0"/>
              <a:t>et al. 2016, Nat Comm</a:t>
            </a:r>
          </a:p>
          <a:p>
            <a:r>
              <a:rPr lang="en-US" dirty="0"/>
              <a:t>Venter </a:t>
            </a:r>
            <a:r>
              <a:rPr lang="en-US" altLang="zh-CN" dirty="0"/>
              <a:t>et al. 2016, Sci. Data</a:t>
            </a:r>
          </a:p>
        </p:txBody>
      </p:sp>
    </p:spTree>
    <p:extLst>
      <p:ext uri="{BB962C8B-B14F-4D97-AF65-F5344CB8AC3E}">
        <p14:creationId xmlns:p14="http://schemas.microsoft.com/office/powerpoint/2010/main" val="91616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B386-2770-4AC7-93EB-102352DA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Population Density (1970 – 2000)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319EF3-5E74-4EDF-9943-8A6BDAC82B1D}"/>
              </a:ext>
            </a:extLst>
          </p:cNvPr>
          <p:cNvSpPr txBox="1"/>
          <p:nvPr/>
        </p:nvSpPr>
        <p:spPr>
          <a:xfrm>
            <a:off x="2068716" y="6366084"/>
            <a:ext cx="101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https://sedac.ciesin.columbia.edu/data/set/popdynamics-global-pop-density-time-series-estimates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67E59-0DE7-49B1-9549-6D37C593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4" y="1988457"/>
            <a:ext cx="9733419" cy="3759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05701-FE2C-456A-B56E-BEAF067A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23" y="4607833"/>
            <a:ext cx="1943100" cy="1038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BD3CF1-7018-480D-B563-79E69A92880F}"/>
              </a:ext>
            </a:extLst>
          </p:cNvPr>
          <p:cNvSpPr txBox="1"/>
          <p:nvPr/>
        </p:nvSpPr>
        <p:spPr>
          <a:xfrm>
            <a:off x="1069294" y="1521187"/>
            <a:ext cx="525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Global Population Density Estimates at 1970</a:t>
            </a:r>
          </a:p>
        </p:txBody>
      </p:sp>
    </p:spTree>
    <p:extLst>
      <p:ext uri="{BB962C8B-B14F-4D97-AF65-F5344CB8AC3E}">
        <p14:creationId xmlns:p14="http://schemas.microsoft.com/office/powerpoint/2010/main" val="71203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22BE4-0583-4ABD-9DC6-4A2D6F2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Ecoregions, biomes &amp; realms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57EDE1-AF5F-4AF5-99BE-35C59E02C72D}"/>
              </a:ext>
            </a:extLst>
          </p:cNvPr>
          <p:cNvSpPr txBox="1"/>
          <p:nvPr/>
        </p:nvSpPr>
        <p:spPr>
          <a:xfrm>
            <a:off x="8444594" y="636608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/>
              </a:rPr>
              <a:t>https://ecoregions2017.appspot.com/</a:t>
            </a: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83D21-277F-4694-A069-2462B88F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526" y="1157610"/>
            <a:ext cx="6606947" cy="4617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BDB5E-F5A4-4AF7-B143-A19BC3F1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710" y="5775534"/>
            <a:ext cx="8153400" cy="590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8952C1-F8EB-4E3D-8BA0-EC5795E38551}"/>
              </a:ext>
            </a:extLst>
          </p:cNvPr>
          <p:cNvSpPr txBox="1"/>
          <p:nvPr/>
        </p:nvSpPr>
        <p:spPr>
          <a:xfrm>
            <a:off x="0" y="637089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Olson et al. 2001, Bioscience</a:t>
            </a:r>
          </a:p>
        </p:txBody>
      </p:sp>
    </p:spTree>
    <p:extLst>
      <p:ext uri="{BB962C8B-B14F-4D97-AF65-F5344CB8AC3E}">
        <p14:creationId xmlns:p14="http://schemas.microsoft.com/office/powerpoint/2010/main" val="194352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590B8-108C-4346-B1B9-90E25842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E6017-685C-405E-8535-C30A97FF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Extract spatial data for sites with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6EE9-80D8-4324-B2A3-58FA001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24D54-E120-4517-A187-1C0A2A6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Geographic spatial data in R</a:t>
            </a:r>
          </a:p>
          <a:p>
            <a:endParaRPr lang="en-US" sz="2800" dirty="0"/>
          </a:p>
          <a:p>
            <a:r>
              <a:rPr lang="en-US" sz="2800" dirty="0"/>
              <a:t>Extract Spatial data for sites (points)</a:t>
            </a:r>
          </a:p>
        </p:txBody>
      </p:sp>
    </p:spTree>
    <p:extLst>
      <p:ext uri="{BB962C8B-B14F-4D97-AF65-F5344CB8AC3E}">
        <p14:creationId xmlns:p14="http://schemas.microsoft.com/office/powerpoint/2010/main" val="169404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Geographic spatial data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Two major data types</a:t>
            </a:r>
          </a:p>
          <a:p>
            <a:pPr lvl="1"/>
            <a:r>
              <a:rPr lang="en-US" sz="2400" dirty="0"/>
              <a:t>Vector</a:t>
            </a:r>
          </a:p>
          <a:p>
            <a:pPr lvl="1"/>
            <a:r>
              <a:rPr lang="en-US" sz="2400" dirty="0"/>
              <a:t>Raster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edc.uri.edu/criticallands/images/ra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2731009"/>
            <a:ext cx="5593299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E453-E803-4BE8-9538-AA4C858A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ector data - shapefiles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145F-ED33-4DEE-AAB1-FC512298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378"/>
            <a:ext cx="10972800" cy="1871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Points: </a:t>
            </a:r>
            <a:r>
              <a:rPr lang="en-US" sz="2400" dirty="0" err="1"/>
              <a:t>SpatialPoints</a:t>
            </a:r>
            <a:r>
              <a:rPr lang="en-US" sz="2400" dirty="0"/>
              <a:t>; </a:t>
            </a:r>
            <a:r>
              <a:rPr lang="en-US" sz="2400" dirty="0" err="1"/>
              <a:t>SpatialPointsDataFrame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Lines: </a:t>
            </a:r>
            <a:r>
              <a:rPr lang="en-US" sz="2400" dirty="0" err="1"/>
              <a:t>SpatialLines</a:t>
            </a:r>
            <a:r>
              <a:rPr lang="en-US" sz="2400" dirty="0"/>
              <a:t>; </a:t>
            </a:r>
            <a:r>
              <a:rPr lang="en-US" sz="2400" dirty="0" err="1"/>
              <a:t>SpatialLinesDataFrame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Polygons: </a:t>
            </a:r>
            <a:r>
              <a:rPr lang="en-US" sz="2400" dirty="0" err="1"/>
              <a:t>SpatialPolygons</a:t>
            </a:r>
            <a:r>
              <a:rPr lang="en-US" sz="2400" dirty="0"/>
              <a:t>; </a:t>
            </a:r>
            <a:r>
              <a:rPr lang="en-US" sz="2400" dirty="0" err="1"/>
              <a:t>SpatialPolygonDataFrame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544A83A-F54B-46EB-896D-28202507E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85690"/>
              </p:ext>
            </p:extLst>
          </p:nvPr>
        </p:nvGraphicFramePr>
        <p:xfrm>
          <a:off x="6248396" y="3463376"/>
          <a:ext cx="2819397" cy="2895600"/>
        </p:xfrm>
        <a:graphic>
          <a:graphicData uri="http://schemas.openxmlformats.org/drawingml/2006/table">
            <a:tbl>
              <a:tblPr firstRow="1" bandRow="1"/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8">
            <a:extLst>
              <a:ext uri="{FF2B5EF4-FFF2-40B4-BE49-F238E27FC236}">
                <a16:creationId xmlns:a16="http://schemas.microsoft.com/office/drawing/2014/main" id="{6ABD5B11-FFF7-4D68-A8D5-0F1E6A5C3975}"/>
              </a:ext>
            </a:extLst>
          </p:cNvPr>
          <p:cNvSpPr txBox="1"/>
          <p:nvPr/>
        </p:nvSpPr>
        <p:spPr>
          <a:xfrm>
            <a:off x="6605081" y="3153605"/>
            <a:ext cx="2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MT"/>
              </a:rPr>
              <a:t>Additional attributes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217CCB93-BA04-40DA-AF1D-359451B73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281817"/>
              </p:ext>
            </p:extLst>
          </p:nvPr>
        </p:nvGraphicFramePr>
        <p:xfrm>
          <a:off x="2225176" y="3484045"/>
          <a:ext cx="1200912" cy="2926384"/>
        </p:xfrm>
        <a:graphic>
          <a:graphicData uri="http://schemas.openxmlformats.org/drawingml/2006/table">
            <a:tbl>
              <a:tblPr firstRow="1" bandRow="1"/>
              <a:tblGrid>
                <a:gridCol w="120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sz="1600" dirty="0"/>
                        <a:t>Features</a:t>
                      </a:r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7EA52A65-E934-4049-A3B8-577027B6D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429886"/>
              </p:ext>
            </p:extLst>
          </p:nvPr>
        </p:nvGraphicFramePr>
        <p:xfrm>
          <a:off x="4989715" y="3472516"/>
          <a:ext cx="1200912" cy="2926384"/>
        </p:xfrm>
        <a:graphic>
          <a:graphicData uri="http://schemas.openxmlformats.org/drawingml/2006/table">
            <a:tbl>
              <a:tblPr firstRow="1" bandRow="1"/>
              <a:tblGrid>
                <a:gridCol w="120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sz="1600" dirty="0"/>
                        <a:t>Features</a:t>
                      </a:r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900" dirty="0"/>
                    </a:p>
                  </a:txBody>
                  <a:tcPr marL="54870" marR="54870" marT="27435" marB="27435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A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80130"/>
            <a:ext cx="10972800" cy="5044934"/>
          </a:xfrm>
        </p:spPr>
        <p:txBody>
          <a:bodyPr/>
          <a:lstStyle/>
          <a:p>
            <a:r>
              <a:rPr lang="en-US" sz="2400" dirty="0"/>
              <a:t>A raster is a pixel-based (grid) format with </a:t>
            </a:r>
            <a:r>
              <a:rPr lang="en-US" sz="2400" b="1" dirty="0"/>
              <a:t>spatial information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60800" y="2438400"/>
          <a:ext cx="3810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86200" y="5715000"/>
            <a:ext cx="38100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6790" y="5791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924800" y="2438400"/>
            <a:ext cx="0" cy="30480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0" y="47244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35401" y="5130800"/>
            <a:ext cx="39716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3457" y="4724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1" y="39624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Projection, datum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1" y="22976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3238620" y="2482334"/>
            <a:ext cx="5713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data in different formats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7046"/>
          <a:stretch>
            <a:fillRect/>
          </a:stretch>
        </p:blipFill>
        <p:spPr bwMode="auto">
          <a:xfrm>
            <a:off x="4724401" y="1219200"/>
            <a:ext cx="26669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87774" y="4233208"/>
            <a:ext cx="1765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1  2  3  4  5  6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7  8  9  10 11 12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13 14 15 16 17 18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19 20 21 22 23 24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25 26 27 28 29 30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31 32 33 34 35 36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37 38 39 40 41 42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43 44 45 46 47 48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49 50 51 52 53 54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55 56 57 58 59 60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7986" y="4114800"/>
            <a:ext cx="3706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rot="5400000">
            <a:off x="4033390" y="3389799"/>
            <a:ext cx="880408" cy="8064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6200000" flipH="1">
            <a:off x="7032046" y="3483554"/>
            <a:ext cx="685800" cy="5766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1" y="34406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1" y="34290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getValues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305300" y="3467100"/>
            <a:ext cx="838200" cy="76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3733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raster()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743700" y="3467100"/>
            <a:ext cx="685800" cy="6096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1" y="39624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0"/>
            <a:ext cx="10972800" cy="980232"/>
          </a:xfrm>
        </p:spPr>
        <p:txBody>
          <a:bodyPr/>
          <a:lstStyle/>
          <a:p>
            <a:r>
              <a:rPr lang="en-US" sz="3200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Spatial information: projection, datum </a:t>
            </a:r>
          </a:p>
          <a:p>
            <a:pPr marL="757238" lvl="1" indent="-457200">
              <a:buFontTx/>
              <a:buChar char="-"/>
            </a:pPr>
            <a:r>
              <a:rPr lang="en-US" sz="2400" dirty="0"/>
              <a:t>Projection describes how the spherical coordinates are flattened</a:t>
            </a:r>
          </a:p>
          <a:p>
            <a:pPr marL="757238" lvl="1" indent="-457200">
              <a:buFontTx/>
              <a:buChar char="-"/>
            </a:pPr>
            <a:r>
              <a:rPr lang="en-US" sz="2400" dirty="0"/>
              <a:t>Datum describes how the Earth ellipsoid is modeled</a:t>
            </a:r>
          </a:p>
          <a:p>
            <a:r>
              <a:rPr lang="en-US" sz="2400" dirty="0"/>
              <a:t>They always produce some distortion (of shape, area or direction)</a:t>
            </a:r>
          </a:p>
          <a:p>
            <a:endParaRPr lang="en-US" dirty="0"/>
          </a:p>
        </p:txBody>
      </p:sp>
      <p:pic>
        <p:nvPicPr>
          <p:cNvPr id="4" name="Picture 2" descr="“Projections”的图片搜索结果">
            <a:extLst>
              <a:ext uri="{FF2B5EF4-FFF2-40B4-BE49-F238E27FC236}">
                <a16:creationId xmlns:a16="http://schemas.microsoft.com/office/drawing/2014/main" id="{AA6BA1AC-0B12-4F6A-993A-A24695CD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81" y="3714845"/>
            <a:ext cx="5837209" cy="29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This is a system of codes to describe the projection</a:t>
            </a:r>
          </a:p>
          <a:p>
            <a:pPr lvl="1"/>
            <a:r>
              <a:rPr lang="en-US" sz="2100" dirty="0">
                <a:cs typeface="Courier New" pitchFamily="49" charset="0"/>
              </a:rPr>
              <a:t>“+</a:t>
            </a:r>
            <a:r>
              <a:rPr lang="en-US" sz="2100" dirty="0" err="1">
                <a:cs typeface="Courier New" pitchFamily="49" charset="0"/>
              </a:rPr>
              <a:t>proj</a:t>
            </a:r>
            <a:r>
              <a:rPr lang="en-US" sz="2100" dirty="0">
                <a:cs typeface="Courier New" pitchFamily="49" charset="0"/>
              </a:rPr>
              <a:t>=</a:t>
            </a:r>
            <a:r>
              <a:rPr lang="en-US" sz="2100" dirty="0" err="1">
                <a:cs typeface="Courier New" pitchFamily="49" charset="0"/>
              </a:rPr>
              <a:t>longlat</a:t>
            </a:r>
            <a:r>
              <a:rPr lang="en-US" sz="2100" dirty="0">
                <a:cs typeface="Courier New" pitchFamily="49" charset="0"/>
              </a:rPr>
              <a:t> +datum=WGS84”</a:t>
            </a:r>
          </a:p>
          <a:p>
            <a:pPr lvl="1"/>
            <a:r>
              <a:rPr lang="en-US" sz="2100" dirty="0">
                <a:cs typeface="Courier New" pitchFamily="49" charset="0"/>
              </a:rPr>
              <a:t>“+</a:t>
            </a:r>
            <a:r>
              <a:rPr lang="en-US" sz="2100" dirty="0" err="1">
                <a:cs typeface="Courier New" pitchFamily="49" charset="0"/>
              </a:rPr>
              <a:t>proj</a:t>
            </a:r>
            <a:r>
              <a:rPr lang="en-US" sz="2100" dirty="0">
                <a:cs typeface="Courier New" pitchFamily="49" charset="0"/>
              </a:rPr>
              <a:t>=</a:t>
            </a:r>
            <a:r>
              <a:rPr lang="en-US" sz="2100" dirty="0" err="1">
                <a:cs typeface="Courier New" pitchFamily="49" charset="0"/>
              </a:rPr>
              <a:t>cea</a:t>
            </a:r>
            <a:r>
              <a:rPr lang="en-US" sz="2100" dirty="0">
                <a:cs typeface="Courier New" pitchFamily="49" charset="0"/>
              </a:rPr>
              <a:t> +datum=NAD83 +</a:t>
            </a:r>
            <a:r>
              <a:rPr lang="en-US" sz="2100" dirty="0" err="1">
                <a:cs typeface="Courier New" pitchFamily="49" charset="0"/>
              </a:rPr>
              <a:t>lat_ts</a:t>
            </a:r>
            <a:r>
              <a:rPr lang="en-US" sz="2100" dirty="0">
                <a:cs typeface="Courier New" pitchFamily="49" charset="0"/>
              </a:rPr>
              <a:t>=30 +lon_0=45”</a:t>
            </a:r>
          </a:p>
        </p:txBody>
      </p:sp>
    </p:spTree>
    <p:extLst>
      <p:ext uri="{BB962C8B-B14F-4D97-AF65-F5344CB8AC3E}">
        <p14:creationId xmlns:p14="http://schemas.microsoft.com/office/powerpoint/2010/main" val="40460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values for points from </a:t>
            </a:r>
            <a:r>
              <a:rPr lang="en-US" dirty="0" err="1"/>
              <a:t>rasters</a:t>
            </a:r>
            <a:r>
              <a:rPr lang="en-US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2721E1-73D6-48B6-84B2-D4076E12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403" y="1414178"/>
            <a:ext cx="4959870" cy="24734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A9F93C-9C68-4C9A-A785-EC632467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07103"/>
            <a:ext cx="5609606" cy="2125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BE64E6-A64C-4417-AD30-94E2AE91E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39" y="4008379"/>
            <a:ext cx="4601217" cy="23244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184EEB-5218-4B73-9059-AEBE3B1E0438}"/>
              </a:ext>
            </a:extLst>
          </p:cNvPr>
          <p:cNvSpPr txBox="1"/>
          <p:nvPr/>
        </p:nvSpPr>
        <p:spPr>
          <a:xfrm>
            <a:off x="3715658" y="130154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Sites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80E0B-2184-43E2-BB19-5CD58906545F}"/>
              </a:ext>
            </a:extLst>
          </p:cNvPr>
          <p:cNvSpPr txBox="1"/>
          <p:nvPr/>
        </p:nvSpPr>
        <p:spPr>
          <a:xfrm>
            <a:off x="863244" y="4007048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Mean annual temperature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71007C-E5F7-41F3-B430-DE7C340B8792}"/>
              </a:ext>
            </a:extLst>
          </p:cNvPr>
          <p:cNvSpPr txBox="1"/>
          <p:nvPr/>
        </p:nvSpPr>
        <p:spPr>
          <a:xfrm>
            <a:off x="6825263" y="3801064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Ecoregions</a:t>
            </a:r>
          </a:p>
        </p:txBody>
      </p:sp>
    </p:spTree>
    <p:extLst>
      <p:ext uri="{BB962C8B-B14F-4D97-AF65-F5344CB8AC3E}">
        <p14:creationId xmlns:p14="http://schemas.microsoft.com/office/powerpoint/2010/main" val="118508457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1_2012年终总结-徐武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2012年终总结-徐武兵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grpFill/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2012年终总结-徐武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2年终总结-徐武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2年终总结-徐武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2年终总结-徐武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2年终总结-徐武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2年终总结-徐武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2年终总结-徐武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0_Literature search</Template>
  <TotalTime>1476</TotalTime>
  <Words>855</Words>
  <Application>Microsoft Office PowerPoint</Application>
  <PresentationFormat>宽屏</PresentationFormat>
  <Paragraphs>175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Roboto</vt:lpstr>
      <vt:lpstr>Arial</vt:lpstr>
      <vt:lpstr>Calibri</vt:lpstr>
      <vt:lpstr>Courier New</vt:lpstr>
      <vt:lpstr>Gill Sans MT</vt:lpstr>
      <vt:lpstr>Times New Roman</vt:lpstr>
      <vt:lpstr>Wingdings</vt:lpstr>
      <vt:lpstr>主题1</vt:lpstr>
      <vt:lpstr>1_TEST_tr_present_080326_v1</vt:lpstr>
      <vt:lpstr>Extract spatial data in R</vt:lpstr>
      <vt:lpstr>Objectives</vt:lpstr>
      <vt:lpstr>Geographic spatial data</vt:lpstr>
      <vt:lpstr>Vector data - shapefiles</vt:lpstr>
      <vt:lpstr>Raster data</vt:lpstr>
      <vt:lpstr>Raster data in different formats</vt:lpstr>
      <vt:lpstr>Projections</vt:lpstr>
      <vt:lpstr>Projections in R</vt:lpstr>
      <vt:lpstr>Extracting values for points from rasters and vectors</vt:lpstr>
      <vt:lpstr>Extraction</vt:lpstr>
      <vt:lpstr>Spatial data that we used today</vt:lpstr>
      <vt:lpstr>Worldclim</vt:lpstr>
      <vt:lpstr>19 “bioclimatic” variables</vt:lpstr>
      <vt:lpstr>CHELSA – Free climate data at high resolution</vt:lpstr>
      <vt:lpstr>PowerPoint 演示文稿</vt:lpstr>
      <vt:lpstr>Human Footprint</vt:lpstr>
      <vt:lpstr>Global Population Density (1970 – 2000)</vt:lpstr>
      <vt:lpstr>Ecoregions, biomes &amp; realms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Wubing</dc:creator>
  <cp:lastModifiedBy>Wubing Xu</cp:lastModifiedBy>
  <cp:revision>46</cp:revision>
  <dcterms:created xsi:type="dcterms:W3CDTF">2021-01-21T22:56:47Z</dcterms:created>
  <dcterms:modified xsi:type="dcterms:W3CDTF">2021-02-08T22:19:48Z</dcterms:modified>
</cp:coreProperties>
</file>