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73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4152" autoAdjust="0"/>
  </p:normalViewPr>
  <p:slideViewPr>
    <p:cSldViewPr snapToGrid="0" showGuides="1">
      <p:cViewPr varScale="1">
        <p:scale>
          <a:sx n="93" d="100"/>
          <a:sy n="93" d="100"/>
        </p:scale>
        <p:origin x="11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0356-F0E2-4E14-B5F5-27263EEA8DE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6549-E3E6-4024-9976-ACDD0AD94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E6549-E3E6-4024-9976-ACDD0AD94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9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E6549-E3E6-4024-9976-ACDD0AD94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E6549-E3E6-4024-9976-ACDD0AD94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4424-843A-425B-8D96-FAB374CB0F8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6EB4-C2CA-442E-B422-D2DB568414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mountains?utm_source=unsplash&amp;utm_medium=referral&amp;utm_content=creditCopy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8" y="0"/>
            <a:ext cx="10287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0674" y="0"/>
            <a:ext cx="9144000" cy="2387600"/>
          </a:xfrm>
          <a:noFill/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biodiversity along altitudinal gradients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hteck 3"/>
          <p:cNvSpPr/>
          <p:nvPr/>
        </p:nvSpPr>
        <p:spPr>
          <a:xfrm rot="16200000">
            <a:off x="10213722" y="5491055"/>
            <a:ext cx="24568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Photo by Kalen Emsley on </a:t>
            </a:r>
            <a:r>
              <a:rPr lang="en-US" sz="1200" dirty="0" err="1" smtClean="0">
                <a:hlinkClick r:id="rId3"/>
              </a:rPr>
              <a:t>Unsplash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65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70"/>
          <a:stretch/>
        </p:blipFill>
        <p:spPr>
          <a:xfrm>
            <a:off x="5518484" y="2268204"/>
            <a:ext cx="6598508" cy="2674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biodiversity in mountains?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68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large environmental </a:t>
            </a:r>
            <a:r>
              <a:rPr lang="en-US" dirty="0" smtClean="0"/>
              <a:t>gradients in a relatively small geographical area</a:t>
            </a:r>
          </a:p>
          <a:p>
            <a:r>
              <a:rPr lang="en-US" dirty="0" smtClean="0"/>
              <a:t>Biodiversity hotspots. “Mountain regions host roughly 87% of the world’s species of amphibians, birds, and mammals while constituting only around 25% of terrestrial land mass (excluding Antarctica)” (</a:t>
            </a:r>
            <a:r>
              <a:rPr lang="en-US" dirty="0" err="1" smtClean="0"/>
              <a:t>Rahbek</a:t>
            </a:r>
            <a:r>
              <a:rPr lang="en-US" dirty="0" smtClean="0"/>
              <a:t>, 2019) </a:t>
            </a:r>
          </a:p>
          <a:p>
            <a:r>
              <a:rPr lang="en-US" dirty="0" smtClean="0"/>
              <a:t>High endemism</a:t>
            </a:r>
          </a:p>
          <a:p>
            <a:r>
              <a:rPr lang="en-US" dirty="0" err="1" smtClean="0"/>
              <a:t>Refugia</a:t>
            </a:r>
            <a:r>
              <a:rPr lang="en-US" dirty="0" smtClean="0"/>
              <a:t> during periods of climate change</a:t>
            </a:r>
          </a:p>
          <a:p>
            <a:r>
              <a:rPr lang="en-US" dirty="0" smtClean="0"/>
              <a:t>High speciation rates (e.g. due to fragmentation)</a:t>
            </a:r>
          </a:p>
          <a:p>
            <a:r>
              <a:rPr lang="en-US" dirty="0" smtClean="0"/>
              <a:t>strongly affected by global changes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hteck 4"/>
          <p:cNvSpPr/>
          <p:nvPr/>
        </p:nvSpPr>
        <p:spPr>
          <a:xfrm>
            <a:off x="7395724" y="5083353"/>
            <a:ext cx="41355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Species richness of birds, mammals, amphibians (</a:t>
            </a:r>
            <a:r>
              <a:rPr lang="en-US" sz="1200" dirty="0" err="1" smtClean="0"/>
              <a:t>Rahbek</a:t>
            </a:r>
            <a:r>
              <a:rPr lang="en-US" sz="1200" dirty="0"/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4186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3950" y="-195263"/>
            <a:ext cx="14439900" cy="72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805863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biodiversity along </a:t>
            </a:r>
            <a:r>
              <a:rPr lang="en-US" dirty="0" smtClean="0"/>
              <a:t>elevational </a:t>
            </a:r>
            <a:r>
              <a:rPr lang="en-US" dirty="0"/>
              <a:t>gradients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3" b="8649"/>
          <a:stretch/>
        </p:blipFill>
        <p:spPr>
          <a:xfrm>
            <a:off x="8069175" y="8021"/>
            <a:ext cx="4106778" cy="68417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459447" y="6408821"/>
            <a:ext cx="296780" cy="272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0194754" y="5366091"/>
            <a:ext cx="296780" cy="272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10347154" y="4178983"/>
            <a:ext cx="296780" cy="272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0900607" y="3128233"/>
            <a:ext cx="296780" cy="272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0804352" y="1554588"/>
            <a:ext cx="296780" cy="272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838199" y="2057225"/>
            <a:ext cx="4832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Rather than species richness at a single scale:</a:t>
            </a:r>
          </a:p>
          <a:p>
            <a:r>
              <a:rPr lang="en-US" dirty="0" smtClean="0"/>
              <a:t>Changes in number of individuals</a:t>
            </a:r>
          </a:p>
          <a:p>
            <a:r>
              <a:rPr lang="en-US" dirty="0" smtClean="0"/>
              <a:t>Changes in Species abundance distribution (SAD)</a:t>
            </a:r>
          </a:p>
          <a:p>
            <a:pPr marL="0" indent="0">
              <a:buNone/>
            </a:pPr>
            <a:r>
              <a:rPr lang="en-US" dirty="0" smtClean="0"/>
              <a:t>Requirement</a:t>
            </a:r>
            <a:r>
              <a:rPr lang="en-US" dirty="0" smtClean="0"/>
              <a:t>: abundance data (site-by-species matrix)</a:t>
            </a:r>
          </a:p>
        </p:txBody>
      </p:sp>
    </p:spTree>
    <p:extLst>
      <p:ext uri="{BB962C8B-B14F-4D97-AF65-F5344CB8AC3E}">
        <p14:creationId xmlns:p14="http://schemas.microsoft.com/office/powerpoint/2010/main" val="3861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from the literature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6" y="4178564"/>
            <a:ext cx="5377544" cy="18144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t="20387" r="19014"/>
          <a:stretch/>
        </p:blipFill>
        <p:spPr>
          <a:xfrm>
            <a:off x="6993190" y="1670795"/>
            <a:ext cx="4949574" cy="36402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7" y="1444735"/>
            <a:ext cx="5449721" cy="2046178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>
          <a:xfrm>
            <a:off x="2454442" y="3372430"/>
            <a:ext cx="826169" cy="93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unten 7"/>
          <p:cNvSpPr/>
          <p:nvPr/>
        </p:nvSpPr>
        <p:spPr>
          <a:xfrm rot="14890406">
            <a:off x="5872757" y="4240844"/>
            <a:ext cx="826169" cy="102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unten 8"/>
          <p:cNvSpPr/>
          <p:nvPr/>
        </p:nvSpPr>
        <p:spPr>
          <a:xfrm>
            <a:off x="9045146" y="5484817"/>
            <a:ext cx="796004" cy="74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8822447" y="6227805"/>
            <a:ext cx="129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Analysis!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Components of biodiversity along altitudinal gradients</vt:lpstr>
      <vt:lpstr>Why study biodiversity in mountains?</vt:lpstr>
      <vt:lpstr>PowerPoint-Präsentation</vt:lpstr>
      <vt:lpstr>Components of biodiversity along elevational gradients</vt:lpstr>
      <vt:lpstr>Extracting data from the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biodiversity along elevational gradients</dc:title>
  <dc:creator>Thore Engel</dc:creator>
  <cp:lastModifiedBy>Thore Engel</cp:lastModifiedBy>
  <cp:revision>51</cp:revision>
  <dcterms:created xsi:type="dcterms:W3CDTF">2020-02-17T20:23:00Z</dcterms:created>
  <dcterms:modified xsi:type="dcterms:W3CDTF">2021-02-10T15:12:43Z</dcterms:modified>
</cp:coreProperties>
</file>