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7" r:id="rId5"/>
    <p:sldId id="257" r:id="rId6"/>
    <p:sldId id="263" r:id="rId7"/>
    <p:sldId id="261" r:id="rId8"/>
    <p:sldId id="258" r:id="rId9"/>
    <p:sldId id="259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1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3086-B081-441C-B222-FD64DC6294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79FB-1183-4FBE-97B6-DCCCC4F129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9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3086-B081-441C-B222-FD64DC6294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79FB-1183-4FBE-97B6-DCCCC4F129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5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3086-B081-441C-B222-FD64DC6294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79FB-1183-4FBE-97B6-DCCCC4F129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6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3086-B081-441C-B222-FD64DC6294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79FB-1183-4FBE-97B6-DCCCC4F129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9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3086-B081-441C-B222-FD64DC6294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79FB-1183-4FBE-97B6-DCCCC4F129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1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3086-B081-441C-B222-FD64DC6294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79FB-1183-4FBE-97B6-DCCCC4F129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9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3086-B081-441C-B222-FD64DC6294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79FB-1183-4FBE-97B6-DCCCC4F129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3086-B081-441C-B222-FD64DC6294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79FB-1183-4FBE-97B6-DCCCC4F129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8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3086-B081-441C-B222-FD64DC6294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79FB-1183-4FBE-97B6-DCCCC4F129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0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3086-B081-441C-B222-FD64DC6294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79FB-1183-4FBE-97B6-DCCCC4F129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5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3086-B081-441C-B222-FD64DC6294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79FB-1183-4FBE-97B6-DCCCC4F129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9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F3086-B081-441C-B222-FD64DC62940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979FB-1183-4FBE-97B6-DCCCC4F129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5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Diversity gradients (computer lab)</a:t>
            </a:r>
          </a:p>
        </p:txBody>
      </p:sp>
    </p:spTree>
    <p:extLst>
      <p:ext uri="{BB962C8B-B14F-4D97-AF65-F5344CB8AC3E}">
        <p14:creationId xmlns:p14="http://schemas.microsoft.com/office/powerpoint/2010/main" val="3664599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Trees (Gentry forest plots)</a:t>
            </a:r>
            <a:endParaRPr lang="en-US" dirty="0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724183"/>
            <a:ext cx="5157787" cy="3246371"/>
          </a:xfrm>
        </p:spPr>
      </p:pic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Fish (Reef life survey)</a:t>
            </a:r>
            <a:endParaRPr lang="en-US" dirty="0"/>
          </a:p>
        </p:txBody>
      </p:sp>
      <p:pic>
        <p:nvPicPr>
          <p:cNvPr id="1026" name="Picture 2" descr="https://reeflifesurvey.com/wp-content/uploads/2019/04/Methods-diagram@3x.png"/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70"/>
          <a:stretch/>
        </p:blipFill>
        <p:spPr bwMode="auto">
          <a:xfrm>
            <a:off x="6961518" y="2724183"/>
            <a:ext cx="4202717" cy="355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938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347" y="753733"/>
            <a:ext cx="10701067" cy="535053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53683" y="1751162"/>
            <a:ext cx="68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416360" y="436209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4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this session you will…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58264" y="1825625"/>
            <a:ext cx="6695536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become familiar with basic theories explaining the latitudinal diversity gradient </a:t>
            </a:r>
          </a:p>
          <a:p>
            <a:r>
              <a:rPr lang="en-US" dirty="0" smtClean="0"/>
              <a:t>develop scenarios of how changes in the "components" of biodiversity can result into observed diversity gradients</a:t>
            </a:r>
          </a:p>
          <a:p>
            <a:r>
              <a:rPr lang="en-US" dirty="0" smtClean="0"/>
              <a:t>quantify latitudinal diversity gradients using the measurement of biodiversity framework</a:t>
            </a:r>
          </a:p>
          <a:p>
            <a:r>
              <a:rPr lang="en-US" dirty="0" smtClean="0"/>
              <a:t>compare diversity patterns between different groups of organism (trees and reef fish)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93" y="3152955"/>
            <a:ext cx="1903957" cy="147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5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89195"/>
            <a:ext cx="7095565" cy="423451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Many taxa show latitudinal diversity gradients (LDG)</a:t>
            </a:r>
          </a:p>
          <a:p>
            <a:r>
              <a:rPr lang="en-US" dirty="0" smtClean="0"/>
              <a:t>Strength and slope of relationship are variable </a:t>
            </a:r>
          </a:p>
          <a:p>
            <a:pPr lvl="1"/>
            <a:r>
              <a:rPr lang="en-US" dirty="0" smtClean="0"/>
              <a:t> spatial scale, body mass, habitat type, global diversity,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Mechanisms shaping species pools:</a:t>
            </a:r>
          </a:p>
          <a:p>
            <a:pPr lvl="1"/>
            <a:r>
              <a:rPr lang="en-US" dirty="0" smtClean="0"/>
              <a:t> time, speciation rate, extinction rate, dispersal, climatic stability, niche conservatism, …</a:t>
            </a:r>
          </a:p>
          <a:p>
            <a:r>
              <a:rPr lang="en-US" dirty="0" smtClean="0"/>
              <a:t>Gradients in total community abundance (energy gradients)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more individuals hypothesis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518" y="1885425"/>
            <a:ext cx="2692282" cy="308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3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rarefaction curves and </a:t>
            </a:r>
            <a:r>
              <a:rPr lang="en-US" b="1" dirty="0" smtClean="0"/>
              <a:t>the components of biodiversity </a:t>
            </a:r>
            <a:r>
              <a:rPr lang="en-US" dirty="0" smtClean="0"/>
              <a:t>change along the LDG?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1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1:</a:t>
            </a:r>
            <a:endParaRPr lang="en-US" dirty="0"/>
          </a:p>
        </p:txBody>
      </p:sp>
      <p:cxnSp>
        <p:nvCxnSpPr>
          <p:cNvPr id="5" name="Gerader Verbinder 4"/>
          <p:cNvCxnSpPr/>
          <p:nvPr/>
        </p:nvCxnSpPr>
        <p:spPr>
          <a:xfrm>
            <a:off x="1112808" y="2622430"/>
            <a:ext cx="11019" cy="308350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 flipH="1">
            <a:off x="1123827" y="5684808"/>
            <a:ext cx="4560981" cy="2112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1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1:</a:t>
            </a:r>
            <a:endParaRPr lang="en-US" dirty="0"/>
          </a:p>
        </p:txBody>
      </p:sp>
      <p:cxnSp>
        <p:nvCxnSpPr>
          <p:cNvPr id="5" name="Gerader Verbinder 4"/>
          <p:cNvCxnSpPr/>
          <p:nvPr/>
        </p:nvCxnSpPr>
        <p:spPr>
          <a:xfrm>
            <a:off x="1112808" y="2622430"/>
            <a:ext cx="11019" cy="308350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 flipH="1">
            <a:off x="1123827" y="5684808"/>
            <a:ext cx="4560981" cy="2112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120045" y="5705932"/>
            <a:ext cx="1561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Number of individuals</a:t>
            </a:r>
            <a:endParaRPr lang="en-US" sz="12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377016" y="4368066"/>
            <a:ext cx="119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Species richness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53932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1:</a:t>
            </a:r>
            <a:endParaRPr lang="en-US" dirty="0"/>
          </a:p>
        </p:txBody>
      </p:sp>
      <p:cxnSp>
        <p:nvCxnSpPr>
          <p:cNvPr id="5" name="Gerader Verbinder 4"/>
          <p:cNvCxnSpPr/>
          <p:nvPr/>
        </p:nvCxnSpPr>
        <p:spPr>
          <a:xfrm>
            <a:off x="1112808" y="2622430"/>
            <a:ext cx="11019" cy="308350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 flipH="1">
            <a:off x="1123827" y="5684808"/>
            <a:ext cx="4560981" cy="2112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120045" y="5705932"/>
            <a:ext cx="1561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Number of individuals</a:t>
            </a:r>
            <a:endParaRPr lang="en-US" sz="12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377016" y="4368066"/>
            <a:ext cx="119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Species richness</a:t>
            </a:r>
            <a:endParaRPr lang="en-US" sz="1200" dirty="0"/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992670"/>
              </p:ext>
            </p:extLst>
          </p:nvPr>
        </p:nvGraphicFramePr>
        <p:xfrm>
          <a:off x="8091578" y="2036170"/>
          <a:ext cx="2441275" cy="358349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83392">
                  <a:extLst>
                    <a:ext uri="{9D8B030D-6E8A-4147-A177-3AD203B41FA5}">
                      <a16:colId xmlns:a16="http://schemas.microsoft.com/office/drawing/2014/main" val="2126972187"/>
                    </a:ext>
                  </a:extLst>
                </a:gridCol>
                <a:gridCol w="934856">
                  <a:extLst>
                    <a:ext uri="{9D8B030D-6E8A-4147-A177-3AD203B41FA5}">
                      <a16:colId xmlns:a16="http://schemas.microsoft.com/office/drawing/2014/main" val="4160997997"/>
                    </a:ext>
                  </a:extLst>
                </a:gridCol>
                <a:gridCol w="923027">
                  <a:extLst>
                    <a:ext uri="{9D8B030D-6E8A-4147-A177-3AD203B41FA5}">
                      <a16:colId xmlns:a16="http://schemas.microsoft.com/office/drawing/2014/main" val="4220764223"/>
                    </a:ext>
                  </a:extLst>
                </a:gridCol>
              </a:tblGrid>
              <a:tr h="3500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Equator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Poles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881893"/>
                  </a:ext>
                </a:extLst>
              </a:tr>
              <a:tr h="755905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61941"/>
                  </a:ext>
                </a:extLst>
              </a:tr>
              <a:tr h="758065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82591"/>
                  </a:ext>
                </a:extLst>
              </a:tr>
              <a:tr h="811985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n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76189"/>
                  </a:ext>
                </a:extLst>
              </a:tr>
              <a:tr h="891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PIE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405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72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2:</a:t>
            </a:r>
            <a:endParaRPr lang="en-US" dirty="0"/>
          </a:p>
        </p:txBody>
      </p:sp>
      <p:cxnSp>
        <p:nvCxnSpPr>
          <p:cNvPr id="5" name="Gerader Verbinder 4"/>
          <p:cNvCxnSpPr/>
          <p:nvPr/>
        </p:nvCxnSpPr>
        <p:spPr>
          <a:xfrm>
            <a:off x="1112808" y="2622430"/>
            <a:ext cx="11019" cy="308350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 flipH="1">
            <a:off x="1123827" y="5684808"/>
            <a:ext cx="4560981" cy="2112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120045" y="5705932"/>
            <a:ext cx="1561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Number of individuals</a:t>
            </a:r>
            <a:endParaRPr lang="en-US" sz="12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377016" y="4368066"/>
            <a:ext cx="119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Species richness</a:t>
            </a:r>
            <a:endParaRPr lang="en-US" sz="1200" dirty="0"/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992670"/>
              </p:ext>
            </p:extLst>
          </p:nvPr>
        </p:nvGraphicFramePr>
        <p:xfrm>
          <a:off x="8091578" y="2036170"/>
          <a:ext cx="2441275" cy="358349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83392">
                  <a:extLst>
                    <a:ext uri="{9D8B030D-6E8A-4147-A177-3AD203B41FA5}">
                      <a16:colId xmlns:a16="http://schemas.microsoft.com/office/drawing/2014/main" val="2126972187"/>
                    </a:ext>
                  </a:extLst>
                </a:gridCol>
                <a:gridCol w="934856">
                  <a:extLst>
                    <a:ext uri="{9D8B030D-6E8A-4147-A177-3AD203B41FA5}">
                      <a16:colId xmlns:a16="http://schemas.microsoft.com/office/drawing/2014/main" val="4160997997"/>
                    </a:ext>
                  </a:extLst>
                </a:gridCol>
                <a:gridCol w="923027">
                  <a:extLst>
                    <a:ext uri="{9D8B030D-6E8A-4147-A177-3AD203B41FA5}">
                      <a16:colId xmlns:a16="http://schemas.microsoft.com/office/drawing/2014/main" val="4220764223"/>
                    </a:ext>
                  </a:extLst>
                </a:gridCol>
              </a:tblGrid>
              <a:tr h="3500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Equator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Poles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881893"/>
                  </a:ext>
                </a:extLst>
              </a:tr>
              <a:tr h="755905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61941"/>
                  </a:ext>
                </a:extLst>
              </a:tr>
              <a:tr h="758065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82591"/>
                  </a:ext>
                </a:extLst>
              </a:tr>
              <a:tr h="811985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n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76189"/>
                  </a:ext>
                </a:extLst>
              </a:tr>
              <a:tr h="891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PIE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405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48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3:</a:t>
            </a:r>
            <a:endParaRPr lang="en-US" dirty="0"/>
          </a:p>
        </p:txBody>
      </p:sp>
      <p:cxnSp>
        <p:nvCxnSpPr>
          <p:cNvPr id="5" name="Gerader Verbinder 4"/>
          <p:cNvCxnSpPr/>
          <p:nvPr/>
        </p:nvCxnSpPr>
        <p:spPr>
          <a:xfrm>
            <a:off x="1112808" y="2622430"/>
            <a:ext cx="11019" cy="308350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 flipH="1">
            <a:off x="1123827" y="5684808"/>
            <a:ext cx="4560981" cy="2112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120045" y="5705932"/>
            <a:ext cx="1561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Number of individuals</a:t>
            </a:r>
            <a:endParaRPr lang="en-US" sz="12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377016" y="4368066"/>
            <a:ext cx="119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Species richness</a:t>
            </a:r>
            <a:endParaRPr lang="en-US" sz="1200" dirty="0"/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992670"/>
              </p:ext>
            </p:extLst>
          </p:nvPr>
        </p:nvGraphicFramePr>
        <p:xfrm>
          <a:off x="8091578" y="2036170"/>
          <a:ext cx="2441275" cy="358349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83392">
                  <a:extLst>
                    <a:ext uri="{9D8B030D-6E8A-4147-A177-3AD203B41FA5}">
                      <a16:colId xmlns:a16="http://schemas.microsoft.com/office/drawing/2014/main" val="2126972187"/>
                    </a:ext>
                  </a:extLst>
                </a:gridCol>
                <a:gridCol w="934856">
                  <a:extLst>
                    <a:ext uri="{9D8B030D-6E8A-4147-A177-3AD203B41FA5}">
                      <a16:colId xmlns:a16="http://schemas.microsoft.com/office/drawing/2014/main" val="4160997997"/>
                    </a:ext>
                  </a:extLst>
                </a:gridCol>
                <a:gridCol w="923027">
                  <a:extLst>
                    <a:ext uri="{9D8B030D-6E8A-4147-A177-3AD203B41FA5}">
                      <a16:colId xmlns:a16="http://schemas.microsoft.com/office/drawing/2014/main" val="4220764223"/>
                    </a:ext>
                  </a:extLst>
                </a:gridCol>
              </a:tblGrid>
              <a:tr h="3500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Equator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Poles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881893"/>
                  </a:ext>
                </a:extLst>
              </a:tr>
              <a:tr h="755905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61941"/>
                  </a:ext>
                </a:extLst>
              </a:tr>
              <a:tr h="758065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82591"/>
                  </a:ext>
                </a:extLst>
              </a:tr>
              <a:tr h="811985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n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76189"/>
                  </a:ext>
                </a:extLst>
              </a:tr>
              <a:tr h="891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PIE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405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6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Breitbild</PresentationFormat>
  <Paragraphs>56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</vt:lpstr>
      <vt:lpstr>Diversity gradients (computer lab)</vt:lpstr>
      <vt:lpstr>During this session you will…</vt:lpstr>
      <vt:lpstr>Introduction</vt:lpstr>
      <vt:lpstr>How do rarefaction curves and the components of biodiversity change along the LDG?</vt:lpstr>
      <vt:lpstr>Scenarios 1:</vt:lpstr>
      <vt:lpstr>Scenarios 1:</vt:lpstr>
      <vt:lpstr>Scenarios 1:</vt:lpstr>
      <vt:lpstr>Scenarios 2:</vt:lpstr>
      <vt:lpstr>Scenarios 3:</vt:lpstr>
      <vt:lpstr>Datasets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Thore Engel</dc:creator>
  <cp:lastModifiedBy>Thore Engel</cp:lastModifiedBy>
  <cp:revision>10</cp:revision>
  <dcterms:created xsi:type="dcterms:W3CDTF">2021-02-01T08:02:10Z</dcterms:created>
  <dcterms:modified xsi:type="dcterms:W3CDTF">2021-02-01T15:38:30Z</dcterms:modified>
</cp:coreProperties>
</file>