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4" r:id="rId2"/>
    <p:sldId id="390" r:id="rId3"/>
    <p:sldId id="389" r:id="rId4"/>
    <p:sldId id="350" r:id="rId5"/>
    <p:sldId id="388" r:id="rId6"/>
    <p:sldId id="355" r:id="rId7"/>
    <p:sldId id="392" r:id="rId8"/>
    <p:sldId id="461" r:id="rId9"/>
    <p:sldId id="462" r:id="rId10"/>
    <p:sldId id="463" r:id="rId11"/>
    <p:sldId id="386" r:id="rId12"/>
    <p:sldId id="4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5551-AA4B-E547-97F0-FD717942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EA642-50AE-CB43-8A4D-F91E5F9F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D6C1-4E7D-8848-A232-8400C5D5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252F6-FC6A-0143-8FC7-C219C479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1ED7-9FF0-6447-87C2-ACB6D21C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8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B36D-183A-134C-9C5E-647691B4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903F4-FB8A-8041-95C5-C9575CCF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A77D-A1E5-374D-9742-E1E997AC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F880-7B96-E542-ABE3-6CDB5B36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CE74-1369-AD41-A298-448D505B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86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50983-C0C9-4D40-AC18-760CFFF2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D2654-1FAC-8145-96CB-921D74662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F29E-8630-FC45-B2A2-E75F769A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EE8-D0DC-4744-B02C-7F72D871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F11A-3C17-2E48-ADF6-93DADE78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85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6C14-C31A-FC4C-897C-648DCBFF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8D17-3B2E-8F4C-8652-A5F20F0B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4ADA-1D95-0C41-91BD-F424AA8B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CEB9-47F4-6343-9584-C2C33FD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A943-1153-584E-9F9C-FFF55C37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49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9B26-B8A7-3143-9869-2C6A93C8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288BC-B9B1-CC4F-A694-61CC2314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806E-5D63-D544-8842-3BC9D73F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D6F-F248-9D4A-8DDA-74F4C9C3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102E-CEE5-A74A-BFFE-9179A8D4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9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7989-6627-F643-B57A-FD1536AB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1F6B-3595-DD4B-82AA-D797EBE47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081A5-3DFC-214F-AF83-F32F9B66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09EFC-C344-AF4C-9785-7816C83C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10765-0655-CE4A-ADCE-2F088B43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9A960-5C8A-634B-B5D5-C278510E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03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2149-0FAF-8F45-A28C-10BCCFD4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A6479-8087-F344-AF55-FF5236B9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4A59D-2386-3D4B-BD8B-F60D3128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8370E-30F0-FB46-99BC-2D7A47500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84EE4-25C4-374E-9D7F-C2C825075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806CC-DCBE-CA48-84EF-CC65163F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24C1E-998C-9249-875E-3DC1D985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3B1D5-8B12-9344-84F7-0F4B1441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1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5D5C-292D-4C47-B1DB-C76AD1E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CDBFE-6360-C14B-A0C7-D921463F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31C2A-10D7-C44E-AE4B-5B882ED6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D914D-9A7B-8C47-B36C-39A17F25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30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BD629-D528-254E-B3C6-AADFD562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03299-D60B-BC4D-9AE5-6025891A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752C4-3F8E-D04A-B295-17244EA1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46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761A-1621-C047-A5EB-644F7CD3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299D-BBDE-4B48-86AF-6EA74486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13BD6-0A46-3B4E-AC5E-429808C2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3B623-9FA0-1C48-8952-5B12552E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BAF3A-D3F7-5E45-B6B0-1F7D44BC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B949-8315-A54C-93F3-15CF728B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D66C-0144-C74A-A937-07738C1D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1C0C8-F970-844C-AFE1-218930751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AA786-8C88-C64A-8D0F-66BBF04FD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0470-942B-8041-BAA2-06850D66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3C6D7-3093-084D-89E5-28060967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861D-425D-ED4C-A120-069ABA00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19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D8BAD-1078-EE4E-BBC5-4069E617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3270D-4108-C140-BB4A-1FA12DFF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05F05-9FBF-5E41-8BFE-A4A14828A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4C3E-62D3-4E42-BD48-21CE0510E5F1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9F804-5B5D-C94F-8273-4FE7F38A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68EA-A363-5C4A-8989-184598590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2EDF-D425-CE4C-BC22-424098D3C5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33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9F74-9670-C540-BAA5-B5E48B3F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227"/>
            <a:ext cx="10515600" cy="1325563"/>
          </a:xfrm>
        </p:spPr>
        <p:txBody>
          <a:bodyPr/>
          <a:lstStyle/>
          <a:p>
            <a:r>
              <a:rPr lang="en-AU" dirty="0"/>
              <a:t>Abundance, evenness and richness with IBR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91A2B-B933-BE47-99F5-B928ACC97787}"/>
              </a:ext>
            </a:extLst>
          </p:cNvPr>
          <p:cNvGrpSpPr/>
          <p:nvPr/>
        </p:nvGrpSpPr>
        <p:grpSpPr>
          <a:xfrm>
            <a:off x="1008129" y="1709928"/>
            <a:ext cx="5785867" cy="5183717"/>
            <a:chOff x="3606413" y="2572772"/>
            <a:chExt cx="3068726" cy="27692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17C8B9-35E5-824F-9877-EEDB937BD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3932" y="2572772"/>
              <a:ext cx="0" cy="2465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3D6803-D659-A240-A32F-3158167A2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440" y="5038345"/>
              <a:ext cx="2773699" cy="60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5666F2-8DBC-2047-B47A-768F80D5E595}"/>
                </a:ext>
              </a:extLst>
            </p:cNvPr>
            <p:cNvSpPr txBox="1"/>
            <p:nvPr/>
          </p:nvSpPr>
          <p:spPr>
            <a:xfrm rot="16200000">
              <a:off x="2963770" y="3333322"/>
              <a:ext cx="1546009" cy="260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Species richness (S)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E37A2-5FD3-6C4D-B47D-D8F81884C5F3}"/>
                </a:ext>
              </a:extLst>
            </p:cNvPr>
            <p:cNvSpPr txBox="1"/>
            <p:nvPr/>
          </p:nvSpPr>
          <p:spPr>
            <a:xfrm>
              <a:off x="4210004" y="5068193"/>
              <a:ext cx="2277487" cy="273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Total number of individuals (N)</a:t>
              </a:r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E2384184-8BD7-E94F-A013-16B4896B7DFD}"/>
              </a:ext>
            </a:extLst>
          </p:cNvPr>
          <p:cNvSpPr/>
          <p:nvPr/>
        </p:nvSpPr>
        <p:spPr>
          <a:xfrm rot="351732" flipH="1">
            <a:off x="1834735" y="2286793"/>
            <a:ext cx="9671848" cy="8464908"/>
          </a:xfrm>
          <a:prstGeom prst="arc">
            <a:avLst>
              <a:gd name="adj1" fmla="val 17167596"/>
              <a:gd name="adj2" fmla="val 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4">
            <a:extLst>
              <a:ext uri="{FF2B5EF4-FFF2-40B4-BE49-F238E27FC236}">
                <a16:creationId xmlns:a16="http://schemas.microsoft.com/office/drawing/2014/main" id="{B7C59818-2F41-3E46-8F1B-2E1BFCAE7159}"/>
              </a:ext>
            </a:extLst>
          </p:cNvPr>
          <p:cNvSpPr txBox="1"/>
          <p:nvPr/>
        </p:nvSpPr>
        <p:spPr>
          <a:xfrm>
            <a:off x="8207381" y="6552620"/>
            <a:ext cx="714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Hurlbert</a:t>
            </a:r>
            <a:r>
              <a:rPr lang="de-DE" sz="1600" dirty="0"/>
              <a:t> 1971 </a:t>
            </a:r>
            <a:r>
              <a:rPr lang="de-DE" sz="1600" i="1" dirty="0"/>
              <a:t>Ecology</a:t>
            </a:r>
            <a:r>
              <a:rPr lang="de-DE" sz="1600" dirty="0"/>
              <a:t>, Olszewski 2004 </a:t>
            </a:r>
            <a:r>
              <a:rPr lang="de-DE" sz="1600" i="1" dirty="0"/>
              <a:t>OIKOS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9D2D9C-8770-AA4B-868B-0DA461DEDDAE}"/>
              </a:ext>
            </a:extLst>
          </p:cNvPr>
          <p:cNvSpPr>
            <a:spLocks noChangeAspect="1"/>
          </p:cNvSpPr>
          <p:nvPr/>
        </p:nvSpPr>
        <p:spPr>
          <a:xfrm>
            <a:off x="1750122" y="5901325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2826D3-361D-8248-9199-A3D968DDDA3B}"/>
              </a:ext>
            </a:extLst>
          </p:cNvPr>
          <p:cNvSpPr>
            <a:spLocks noChangeAspect="1"/>
          </p:cNvSpPr>
          <p:nvPr/>
        </p:nvSpPr>
        <p:spPr>
          <a:xfrm>
            <a:off x="5743826" y="2228890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6A4881-0D1E-8144-B3CE-AFA7FF09BA11}"/>
              </a:ext>
            </a:extLst>
          </p:cNvPr>
          <p:cNvSpPr txBox="1"/>
          <p:nvPr/>
        </p:nvSpPr>
        <p:spPr>
          <a:xfrm>
            <a:off x="6236208" y="2212848"/>
            <a:ext cx="13482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{</a:t>
            </a:r>
            <a:r>
              <a:rPr lang="en-AU" sz="2200" i="1" dirty="0"/>
              <a:t>N</a:t>
            </a:r>
            <a:r>
              <a:rPr lang="en-AU" sz="2200" baseline="-25000" dirty="0"/>
              <a:t>obs</a:t>
            </a:r>
            <a:r>
              <a:rPr lang="en-AU" sz="2200" dirty="0"/>
              <a:t>, </a:t>
            </a:r>
            <a:r>
              <a:rPr lang="en-AU" sz="2200" i="1" dirty="0"/>
              <a:t>S</a:t>
            </a:r>
            <a:r>
              <a:rPr lang="en-AU" sz="2200" baseline="-25000" dirty="0"/>
              <a:t>obs</a:t>
            </a:r>
            <a:r>
              <a:rPr lang="en-AU" sz="2200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36D8D-C427-064E-9895-60CDB4B4612E}"/>
              </a:ext>
            </a:extLst>
          </p:cNvPr>
          <p:cNvSpPr txBox="1"/>
          <p:nvPr/>
        </p:nvSpPr>
        <p:spPr>
          <a:xfrm>
            <a:off x="2048320" y="5790399"/>
            <a:ext cx="1608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{</a:t>
            </a:r>
            <a:r>
              <a:rPr lang="en-AU" sz="2200" i="1" dirty="0"/>
              <a:t>N</a:t>
            </a:r>
            <a:r>
              <a:rPr lang="en-AU" sz="2200" baseline="-25000" dirty="0"/>
              <a:t> </a:t>
            </a:r>
            <a:r>
              <a:rPr lang="en-AU" sz="2200" dirty="0"/>
              <a:t>= 1, </a:t>
            </a:r>
            <a:r>
              <a:rPr lang="en-AU" sz="2200" i="1" dirty="0"/>
              <a:t>S</a:t>
            </a:r>
            <a:r>
              <a:rPr lang="en-AU" sz="2200" dirty="0"/>
              <a:t> = 1}</a:t>
            </a:r>
          </a:p>
        </p:txBody>
      </p:sp>
    </p:spTree>
    <p:extLst>
      <p:ext uri="{BB962C8B-B14F-4D97-AF65-F5344CB8AC3E}">
        <p14:creationId xmlns:p14="http://schemas.microsoft.com/office/powerpoint/2010/main" val="42498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FFF0B1-B45B-8B42-AD5D-DED5A9216862}"/>
              </a:ext>
            </a:extLst>
          </p:cNvPr>
          <p:cNvGrpSpPr/>
          <p:nvPr/>
        </p:nvGrpSpPr>
        <p:grpSpPr>
          <a:xfrm>
            <a:off x="3072390" y="2852747"/>
            <a:ext cx="6047220" cy="1703098"/>
            <a:chOff x="2759801" y="2336168"/>
            <a:chExt cx="6047220" cy="17030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1E95C0-C1B8-D847-8A47-46147EDDB4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980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3F2D94C-7A92-7A44-83FA-70ACFD16ABD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E50814D-8503-104A-A6B6-8ADE8791E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7F38BB-DEB5-E14B-9B86-67027D0B8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5593" y="2595191"/>
              <a:ext cx="1440000" cy="1440000"/>
              <a:chOff x="2759801" y="2599266"/>
              <a:chExt cx="1440000" cy="14400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D24C14-9A85-3241-98C1-4E180CFA270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921B64-C245-8D40-B2FD-0ACCE79F4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E00CEB-B6E5-3D4E-95D7-02C69B64F0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92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DBB3739-08C5-C749-9622-3BD9899F0030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3BFB44-EF6F-E142-A07B-6CC25764F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B61753-3D94-2745-AFDD-26EB15B39342}"/>
                </a:ext>
              </a:extLst>
            </p:cNvPr>
            <p:cNvSpPr txBox="1"/>
            <p:nvPr/>
          </p:nvSpPr>
          <p:spPr>
            <a:xfrm>
              <a:off x="3261486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4A46E8-FBFF-9F40-8DE0-3B8DD455D5C0}"/>
                </a:ext>
              </a:extLst>
            </p:cNvPr>
            <p:cNvSpPr txBox="1"/>
            <p:nvPr/>
          </p:nvSpPr>
          <p:spPr>
            <a:xfrm>
              <a:off x="5388990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F499-C3D8-D941-96EE-64DD10EA126C}"/>
                </a:ext>
              </a:extLst>
            </p:cNvPr>
            <p:cNvSpPr txBox="1"/>
            <p:nvPr/>
          </p:nvSpPr>
          <p:spPr>
            <a:xfrm>
              <a:off x="7260462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F7FEEF-C4EB-674C-8BD2-EB2E71636F5C}"/>
                </a:ext>
              </a:extLst>
            </p:cNvPr>
            <p:cNvSpPr txBox="1"/>
            <p:nvPr/>
          </p:nvSpPr>
          <p:spPr>
            <a:xfrm>
              <a:off x="4121149" y="314779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EC09A-151A-1448-8334-B29739E22318}"/>
                </a:ext>
              </a:extLst>
            </p:cNvPr>
            <p:cNvSpPr txBox="1"/>
            <p:nvPr/>
          </p:nvSpPr>
          <p:spPr>
            <a:xfrm>
              <a:off x="6258140" y="313052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706296-AB8A-F649-B629-AB4E143F75A0}"/>
                </a:ext>
              </a:extLst>
            </p:cNvPr>
            <p:cNvSpPr txBox="1"/>
            <p:nvPr/>
          </p:nvSpPr>
          <p:spPr>
            <a:xfrm>
              <a:off x="8141454" y="313052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PIE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C8284B-5EDF-9F4E-8469-8657AA452F5B}"/>
              </a:ext>
            </a:extLst>
          </p:cNvPr>
          <p:cNvGrpSpPr>
            <a:grpSpLocks noChangeAspect="1"/>
          </p:cNvGrpSpPr>
          <p:nvPr/>
        </p:nvGrpSpPr>
        <p:grpSpPr>
          <a:xfrm>
            <a:off x="1929777" y="1339713"/>
            <a:ext cx="2625282" cy="2017112"/>
            <a:chOff x="-574296" y="1368725"/>
            <a:chExt cx="11175623" cy="858668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A6EC40-B347-514D-81B7-87038FDFD89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7DD6F-9237-2040-AD09-8FF4747515DD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A093B5-5937-E341-8035-9FE23AACB823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0761F-D121-0E4A-94CF-EB45FCABDE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B2CBA211-2434-1046-85C2-1A5F859D6B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0088AC-0BBA-1A49-9D7F-5A2D3E63A324}"/>
              </a:ext>
            </a:extLst>
          </p:cNvPr>
          <p:cNvGrpSpPr>
            <a:grpSpLocks noChangeAspect="1"/>
          </p:cNvGrpSpPr>
          <p:nvPr/>
        </p:nvGrpSpPr>
        <p:grpSpPr>
          <a:xfrm>
            <a:off x="5011451" y="1339713"/>
            <a:ext cx="2625282" cy="2017112"/>
            <a:chOff x="-574296" y="1368725"/>
            <a:chExt cx="11175623" cy="858668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D479A5-0ED8-3240-B4DD-2075B9DBF1F0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3C90F9-AED5-464B-8E16-15B86E101494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5EB8CB-1C25-8845-B329-11CE25771538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D16A77-2D86-AB45-9481-934EA4EEB5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6EFB376-4C68-3141-B765-3143A88CD5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rgbClr val="1B9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93AC34A1-1EC6-6B43-B305-01A216CABD20}"/>
              </a:ext>
            </a:extLst>
          </p:cNvPr>
          <p:cNvSpPr>
            <a:spLocks noChangeAspect="1"/>
          </p:cNvSpPr>
          <p:nvPr/>
        </p:nvSpPr>
        <p:spPr>
          <a:xfrm rot="20757096" flipH="1">
            <a:off x="5330124" y="1210177"/>
            <a:ext cx="2785882" cy="1797347"/>
          </a:xfrm>
          <a:prstGeom prst="arc">
            <a:avLst>
              <a:gd name="adj1" fmla="val 16441826"/>
              <a:gd name="adj2" fmla="val 0"/>
            </a:avLst>
          </a:prstGeom>
          <a:ln w="25400">
            <a:solidFill>
              <a:srgbClr val="1B9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236715-F205-4E45-8E92-7E687F36DBD5}"/>
              </a:ext>
            </a:extLst>
          </p:cNvPr>
          <p:cNvSpPr>
            <a:spLocks noChangeAspect="1"/>
          </p:cNvSpPr>
          <p:nvPr/>
        </p:nvSpPr>
        <p:spPr>
          <a:xfrm>
            <a:off x="6406969" y="1515277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192C05-819F-294F-AF63-878BAC6E60E5}"/>
              </a:ext>
            </a:extLst>
          </p:cNvPr>
          <p:cNvSpPr>
            <a:spLocks noChangeAspect="1"/>
          </p:cNvSpPr>
          <p:nvPr/>
        </p:nvSpPr>
        <p:spPr>
          <a:xfrm>
            <a:off x="6406969" y="1205781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000EE3-BC61-3848-83AF-14ACEF6F3F92}"/>
              </a:ext>
            </a:extLst>
          </p:cNvPr>
          <p:cNvSpPr>
            <a:spLocks noChangeAspect="1"/>
          </p:cNvSpPr>
          <p:nvPr/>
        </p:nvSpPr>
        <p:spPr>
          <a:xfrm>
            <a:off x="3750437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0A8C73-566F-854F-BC3E-3A34188D8559}"/>
              </a:ext>
            </a:extLst>
          </p:cNvPr>
          <p:cNvSpPr>
            <a:spLocks noChangeAspect="1"/>
          </p:cNvSpPr>
          <p:nvPr/>
        </p:nvSpPr>
        <p:spPr>
          <a:xfrm>
            <a:off x="5905447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6BA1F5-D6D3-1441-93EE-AF748FD38FC5}"/>
              </a:ext>
            </a:extLst>
          </p:cNvPr>
          <p:cNvSpPr>
            <a:spLocks noChangeAspect="1"/>
          </p:cNvSpPr>
          <p:nvPr/>
        </p:nvSpPr>
        <p:spPr>
          <a:xfrm>
            <a:off x="776204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3926B7-CB5A-9B4D-8EA3-CC22E1690DAE}"/>
              </a:ext>
            </a:extLst>
          </p:cNvPr>
          <p:cNvSpPr>
            <a:spLocks noChangeAspect="1"/>
          </p:cNvSpPr>
          <p:nvPr/>
        </p:nvSpPr>
        <p:spPr>
          <a:xfrm>
            <a:off x="6201925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0EF6BD-4192-B747-8B08-CC070105535B}"/>
              </a:ext>
            </a:extLst>
          </p:cNvPr>
          <p:cNvSpPr>
            <a:spLocks noChangeAspect="1"/>
          </p:cNvSpPr>
          <p:nvPr/>
        </p:nvSpPr>
        <p:spPr>
          <a:xfrm>
            <a:off x="8049964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2D8F02-3C19-9E43-80B9-2088B439A129}"/>
              </a:ext>
            </a:extLst>
          </p:cNvPr>
          <p:cNvSpPr>
            <a:spLocks noChangeAspect="1"/>
          </p:cNvSpPr>
          <p:nvPr/>
        </p:nvSpPr>
        <p:spPr>
          <a:xfrm>
            <a:off x="4064546" y="3389298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59C1B93-0B88-384B-9829-04FF68E219FC}"/>
              </a:ext>
            </a:extLst>
          </p:cNvPr>
          <p:cNvSpPr>
            <a:spLocks noChangeAspect="1"/>
          </p:cNvSpPr>
          <p:nvPr/>
        </p:nvSpPr>
        <p:spPr>
          <a:xfrm>
            <a:off x="6341523" y="3389298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F5BA0D-6EA2-3D4F-A2B8-5F215BD8C39B}"/>
              </a:ext>
            </a:extLst>
          </p:cNvPr>
          <p:cNvSpPr>
            <a:spLocks noChangeAspect="1"/>
          </p:cNvSpPr>
          <p:nvPr/>
        </p:nvSpPr>
        <p:spPr>
          <a:xfrm>
            <a:off x="8190054" y="3389298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66FA91-93B7-1441-8728-EEA2233E1384}"/>
              </a:ext>
            </a:extLst>
          </p:cNvPr>
          <p:cNvGrpSpPr/>
          <p:nvPr/>
        </p:nvGrpSpPr>
        <p:grpSpPr>
          <a:xfrm>
            <a:off x="3775517" y="4672988"/>
            <a:ext cx="2735002" cy="2616523"/>
            <a:chOff x="8014967" y="1216817"/>
            <a:chExt cx="2735002" cy="261652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07D7DCE-F48F-7942-A14E-E8D28BEE8E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14967" y="1216817"/>
              <a:ext cx="2625282" cy="2017112"/>
              <a:chOff x="-574296" y="1368725"/>
              <a:chExt cx="11175623" cy="8586689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57B0ABF-F2A1-CE4A-95F3-FE547C73D3A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46726" y="1368725"/>
                <a:ext cx="0" cy="50665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4F3DAD5-ABAB-124D-9B17-4B5AD8FB8A8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440826" y="3562013"/>
                <a:ext cx="0" cy="56548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7D12B33-6C3E-5B4B-9932-17A40AF0F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 rot="16200000">
                <a:off x="-444643" y="1262292"/>
                <a:ext cx="1181892" cy="1441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DD8554-490F-964D-8DA9-4FE319A53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833794" y="6147188"/>
                <a:ext cx="1352492" cy="1441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N</a:t>
                </a: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C8BC6EEE-90A4-A244-911E-BE21F9A38D3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29479" y="2304246"/>
                <a:ext cx="9671848" cy="7651168"/>
              </a:xfrm>
              <a:prstGeom prst="arc">
                <a:avLst>
                  <a:gd name="adj1" fmla="val 18444961"/>
                  <a:gd name="adj2" fmla="val 0"/>
                </a:avLst>
              </a:prstGeom>
              <a:ln w="25400">
                <a:solidFill>
                  <a:srgbClr val="E72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AB750E4D-D7FE-A542-A08C-DD11A23CD016}"/>
                </a:ext>
              </a:extLst>
            </p:cNvPr>
            <p:cNvSpPr>
              <a:spLocks noChangeAspect="1"/>
            </p:cNvSpPr>
            <p:nvPr/>
          </p:nvSpPr>
          <p:spPr>
            <a:xfrm rot="1745055" flipH="1">
              <a:off x="8258736" y="1862585"/>
              <a:ext cx="2491233" cy="1970755"/>
            </a:xfrm>
            <a:prstGeom prst="arc">
              <a:avLst>
                <a:gd name="adj1" fmla="val 18534863"/>
                <a:gd name="adj2" fmla="val 341019"/>
              </a:avLst>
            </a:prstGeom>
            <a:ln w="25400">
              <a:solidFill>
                <a:srgbClr val="E72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04214A12-8838-094D-9B1F-25ADFEB02B69}"/>
              </a:ext>
            </a:extLst>
          </p:cNvPr>
          <p:cNvSpPr>
            <a:spLocks noChangeAspect="1"/>
          </p:cNvSpPr>
          <p:nvPr/>
        </p:nvSpPr>
        <p:spPr>
          <a:xfrm>
            <a:off x="5029428" y="5203866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2720191-A335-2645-BDE1-F2E82623A0FA}"/>
              </a:ext>
            </a:extLst>
          </p:cNvPr>
          <p:cNvSpPr>
            <a:spLocks noChangeAspect="1"/>
          </p:cNvSpPr>
          <p:nvPr/>
        </p:nvSpPr>
        <p:spPr>
          <a:xfrm>
            <a:off x="4658311" y="4966529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649FB4-BBAB-E846-A823-F7EAA1D5A915}"/>
              </a:ext>
            </a:extLst>
          </p:cNvPr>
          <p:cNvSpPr>
            <a:spLocks noChangeAspect="1"/>
          </p:cNvSpPr>
          <p:nvPr/>
        </p:nvSpPr>
        <p:spPr>
          <a:xfrm>
            <a:off x="4141824" y="3982389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130EC4-506A-CE43-9F3B-5CF552B50449}"/>
              </a:ext>
            </a:extLst>
          </p:cNvPr>
          <p:cNvSpPr>
            <a:spLocks noChangeAspect="1"/>
          </p:cNvSpPr>
          <p:nvPr/>
        </p:nvSpPr>
        <p:spPr>
          <a:xfrm>
            <a:off x="7532687" y="3982389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0E4177F-93D9-7B49-ACF2-941963A587C9}"/>
              </a:ext>
            </a:extLst>
          </p:cNvPr>
          <p:cNvSpPr>
            <a:spLocks noChangeAspect="1"/>
          </p:cNvSpPr>
          <p:nvPr/>
        </p:nvSpPr>
        <p:spPr>
          <a:xfrm>
            <a:off x="5473400" y="3982389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AACD16-EA6A-3947-AF60-F1BE4D5EAFD4}"/>
              </a:ext>
            </a:extLst>
          </p:cNvPr>
          <p:cNvGrpSpPr>
            <a:grpSpLocks noChangeAspect="1"/>
          </p:cNvGrpSpPr>
          <p:nvPr/>
        </p:nvGrpSpPr>
        <p:grpSpPr>
          <a:xfrm>
            <a:off x="8235104" y="1339713"/>
            <a:ext cx="2625282" cy="2017112"/>
            <a:chOff x="-574296" y="1368725"/>
            <a:chExt cx="11175623" cy="858668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B5C3DFB-474F-824A-ADFA-C98E9E7534B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9A32708-2E0C-D241-9323-C67376371DDB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97D5D1A-E482-4940-9834-485CA7AEF2D7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B8C5FB7-C88F-A344-84E0-F89F5A2360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885A2D76-B5AA-3C49-8C80-38FA8777656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2" name="Arc 151">
            <a:extLst>
              <a:ext uri="{FF2B5EF4-FFF2-40B4-BE49-F238E27FC236}">
                <a16:creationId xmlns:a16="http://schemas.microsoft.com/office/drawing/2014/main" id="{F517A92F-45A9-B84E-B739-D8DE9820AA5A}"/>
              </a:ext>
            </a:extLst>
          </p:cNvPr>
          <p:cNvSpPr>
            <a:spLocks noChangeAspect="1"/>
          </p:cNvSpPr>
          <p:nvPr/>
        </p:nvSpPr>
        <p:spPr>
          <a:xfrm rot="1745055" flipH="1">
            <a:off x="8450548" y="2094678"/>
            <a:ext cx="2272028" cy="1797347"/>
          </a:xfrm>
          <a:prstGeom prst="arc">
            <a:avLst>
              <a:gd name="adj1" fmla="val 19116154"/>
              <a:gd name="adj2" fmla="val 0"/>
            </a:avLst>
          </a:prstGeom>
          <a:ln w="25400">
            <a:solidFill>
              <a:srgbClr val="D95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B7F359-C918-0846-B485-1F302FE3E95F}"/>
              </a:ext>
            </a:extLst>
          </p:cNvPr>
          <p:cNvSpPr>
            <a:spLocks noChangeAspect="1"/>
          </p:cNvSpPr>
          <p:nvPr/>
        </p:nvSpPr>
        <p:spPr>
          <a:xfrm>
            <a:off x="9632636" y="1511286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783403-98C6-0D47-9D52-56FDD1146354}"/>
              </a:ext>
            </a:extLst>
          </p:cNvPr>
          <p:cNvSpPr>
            <a:spLocks noChangeAspect="1"/>
          </p:cNvSpPr>
          <p:nvPr/>
        </p:nvSpPr>
        <p:spPr>
          <a:xfrm>
            <a:off x="9226291" y="1988395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90FA53-8112-D14E-BE2E-37B1FB763AB0}"/>
              </a:ext>
            </a:extLst>
          </p:cNvPr>
          <p:cNvSpPr txBox="1"/>
          <p:nvPr/>
        </p:nvSpPr>
        <p:spPr>
          <a:xfrm>
            <a:off x="5737028" y="1840616"/>
            <a:ext cx="255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Species’ relative abundances change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0F5FF9-40C6-7246-9AAF-5CB20CB665B0}"/>
              </a:ext>
            </a:extLst>
          </p:cNvPr>
          <p:cNvSpPr txBox="1"/>
          <p:nvPr/>
        </p:nvSpPr>
        <p:spPr>
          <a:xfrm>
            <a:off x="2499108" y="1840616"/>
            <a:ext cx="184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Altered numbers of individuals (</a:t>
            </a:r>
            <a:r>
              <a:rPr lang="en-AU" i="1" dirty="0"/>
              <a:t>N</a:t>
            </a:r>
            <a:r>
              <a:rPr lang="en-AU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E3601A-4E2E-E24D-A2FD-9367C38AD056}"/>
              </a:ext>
            </a:extLst>
          </p:cNvPr>
          <p:cNvSpPr txBox="1"/>
          <p:nvPr/>
        </p:nvSpPr>
        <p:spPr>
          <a:xfrm>
            <a:off x="9513792" y="1576528"/>
            <a:ext cx="255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Both </a:t>
            </a:r>
            <a:r>
              <a:rPr lang="en-AU" i="1" dirty="0"/>
              <a:t>N </a:t>
            </a:r>
            <a:r>
              <a:rPr lang="en-AU" dirty="0"/>
              <a:t>and species’ relative abundances change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F96E10-AECB-F54F-9B5F-03641CB032EE}"/>
              </a:ext>
            </a:extLst>
          </p:cNvPr>
          <p:cNvSpPr txBox="1"/>
          <p:nvPr/>
        </p:nvSpPr>
        <p:spPr>
          <a:xfrm>
            <a:off x="4658300" y="6087745"/>
            <a:ext cx="281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Countervailing </a:t>
            </a:r>
            <a:r>
              <a:rPr lang="en-AU" i="1" dirty="0"/>
              <a:t>N </a:t>
            </a:r>
            <a:r>
              <a:rPr lang="en-AU" dirty="0"/>
              <a:t>&amp; SAD changes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E6AA8E5-DB76-7E46-BCBE-BA35124874AD}"/>
              </a:ext>
            </a:extLst>
          </p:cNvPr>
          <p:cNvSpPr>
            <a:spLocks noChangeAspect="1"/>
          </p:cNvSpPr>
          <p:nvPr/>
        </p:nvSpPr>
        <p:spPr>
          <a:xfrm>
            <a:off x="3344179" y="151555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9341DF1-73F6-6A4C-8A87-6ADB6A98A833}"/>
              </a:ext>
            </a:extLst>
          </p:cNvPr>
          <p:cNvSpPr>
            <a:spLocks noChangeAspect="1"/>
          </p:cNvSpPr>
          <p:nvPr/>
        </p:nvSpPr>
        <p:spPr>
          <a:xfrm>
            <a:off x="2763712" y="1645309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1AC67D9-03AB-4749-B056-9B1B30B443FF}"/>
              </a:ext>
            </a:extLst>
          </p:cNvPr>
          <p:cNvSpPr>
            <a:spLocks noChangeAspect="1"/>
          </p:cNvSpPr>
          <p:nvPr/>
        </p:nvSpPr>
        <p:spPr>
          <a:xfrm>
            <a:off x="429655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4099255A-0EB7-A64F-9DC2-B744B0CD1094}"/>
              </a:ext>
            </a:extLst>
          </p:cNvPr>
          <p:cNvSpPr txBox="1">
            <a:spLocks/>
          </p:cNvSpPr>
          <p:nvPr/>
        </p:nvSpPr>
        <p:spPr>
          <a:xfrm>
            <a:off x="9514" y="-9"/>
            <a:ext cx="8681640" cy="838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200" b="1" dirty="0"/>
              <a:t>How </a:t>
            </a:r>
            <a:r>
              <a:rPr lang="en-AU" sz="4200" b="1" i="1" dirty="0"/>
              <a:t>can</a:t>
            </a:r>
            <a:r>
              <a:rPr lang="en-AU" sz="4200" b="1" dirty="0"/>
              <a:t> the components change?</a:t>
            </a:r>
          </a:p>
        </p:txBody>
      </p:sp>
    </p:spTree>
    <p:extLst>
      <p:ext uri="{BB962C8B-B14F-4D97-AF65-F5344CB8AC3E}">
        <p14:creationId xmlns:p14="http://schemas.microsoft.com/office/powerpoint/2010/main" val="277709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FFF0B1-B45B-8B42-AD5D-DED5A9216862}"/>
              </a:ext>
            </a:extLst>
          </p:cNvPr>
          <p:cNvGrpSpPr/>
          <p:nvPr/>
        </p:nvGrpSpPr>
        <p:grpSpPr>
          <a:xfrm>
            <a:off x="3072390" y="2852747"/>
            <a:ext cx="6047220" cy="1703098"/>
            <a:chOff x="2759801" y="2336168"/>
            <a:chExt cx="6047220" cy="17030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1E95C0-C1B8-D847-8A47-46147EDDB4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980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3F2D94C-7A92-7A44-83FA-70ACFD16ABD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E50814D-8503-104A-A6B6-8ADE8791E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7F38BB-DEB5-E14B-9B86-67027D0B8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5593" y="2595191"/>
              <a:ext cx="1440000" cy="1440000"/>
              <a:chOff x="2759801" y="2599266"/>
              <a:chExt cx="1440000" cy="14400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D24C14-9A85-3241-98C1-4E180CFA270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921B64-C245-8D40-B2FD-0ACCE79F4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E00CEB-B6E5-3D4E-95D7-02C69B64F0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92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DBB3739-08C5-C749-9622-3BD9899F0030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3BFB44-EF6F-E142-A07B-6CC25764F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B61753-3D94-2745-AFDD-26EB15B39342}"/>
                </a:ext>
              </a:extLst>
            </p:cNvPr>
            <p:cNvSpPr txBox="1"/>
            <p:nvPr/>
          </p:nvSpPr>
          <p:spPr>
            <a:xfrm>
              <a:off x="3261486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4A46E8-FBFF-9F40-8DE0-3B8DD455D5C0}"/>
                </a:ext>
              </a:extLst>
            </p:cNvPr>
            <p:cNvSpPr txBox="1"/>
            <p:nvPr/>
          </p:nvSpPr>
          <p:spPr>
            <a:xfrm>
              <a:off x="5388990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F499-C3D8-D941-96EE-64DD10EA126C}"/>
                </a:ext>
              </a:extLst>
            </p:cNvPr>
            <p:cNvSpPr txBox="1"/>
            <p:nvPr/>
          </p:nvSpPr>
          <p:spPr>
            <a:xfrm>
              <a:off x="7260462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F7FEEF-C4EB-674C-8BD2-EB2E71636F5C}"/>
                </a:ext>
              </a:extLst>
            </p:cNvPr>
            <p:cNvSpPr txBox="1"/>
            <p:nvPr/>
          </p:nvSpPr>
          <p:spPr>
            <a:xfrm>
              <a:off x="4121149" y="314779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EC09A-151A-1448-8334-B29739E22318}"/>
                </a:ext>
              </a:extLst>
            </p:cNvPr>
            <p:cNvSpPr txBox="1"/>
            <p:nvPr/>
          </p:nvSpPr>
          <p:spPr>
            <a:xfrm>
              <a:off x="6258140" y="313052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706296-AB8A-F649-B629-AB4E143F75A0}"/>
                </a:ext>
              </a:extLst>
            </p:cNvPr>
            <p:cNvSpPr txBox="1"/>
            <p:nvPr/>
          </p:nvSpPr>
          <p:spPr>
            <a:xfrm>
              <a:off x="8141454" y="313052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PIE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C8284B-5EDF-9F4E-8469-8657AA452F5B}"/>
              </a:ext>
            </a:extLst>
          </p:cNvPr>
          <p:cNvGrpSpPr>
            <a:grpSpLocks noChangeAspect="1"/>
          </p:cNvGrpSpPr>
          <p:nvPr/>
        </p:nvGrpSpPr>
        <p:grpSpPr>
          <a:xfrm>
            <a:off x="1929777" y="1339713"/>
            <a:ext cx="2625282" cy="2017112"/>
            <a:chOff x="-574296" y="1368725"/>
            <a:chExt cx="11175623" cy="858668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A6EC40-B347-514D-81B7-87038FDFD89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7DD6F-9237-2040-AD09-8FF4747515DD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A093B5-5937-E341-8035-9FE23AACB823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0761F-D121-0E4A-94CF-EB45FCABDE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B2CBA211-2434-1046-85C2-1A5F859D6B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0088AC-0BBA-1A49-9D7F-5A2D3E63A324}"/>
              </a:ext>
            </a:extLst>
          </p:cNvPr>
          <p:cNvGrpSpPr>
            <a:grpSpLocks noChangeAspect="1"/>
          </p:cNvGrpSpPr>
          <p:nvPr/>
        </p:nvGrpSpPr>
        <p:grpSpPr>
          <a:xfrm>
            <a:off x="5011451" y="1339713"/>
            <a:ext cx="2625282" cy="2017112"/>
            <a:chOff x="-574296" y="1368725"/>
            <a:chExt cx="11175623" cy="858668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D479A5-0ED8-3240-B4DD-2075B9DBF1F0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3C90F9-AED5-464B-8E16-15B86E101494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5EB8CB-1C25-8845-B329-11CE25771538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D16A77-2D86-AB45-9481-934EA4EEB5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6EFB376-4C68-3141-B765-3143A88CD5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rgbClr val="1B9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93AC34A1-1EC6-6B43-B305-01A216CABD20}"/>
              </a:ext>
            </a:extLst>
          </p:cNvPr>
          <p:cNvSpPr>
            <a:spLocks noChangeAspect="1"/>
          </p:cNvSpPr>
          <p:nvPr/>
        </p:nvSpPr>
        <p:spPr>
          <a:xfrm rot="20757096" flipH="1">
            <a:off x="5330124" y="1210177"/>
            <a:ext cx="2785882" cy="1797347"/>
          </a:xfrm>
          <a:prstGeom prst="arc">
            <a:avLst>
              <a:gd name="adj1" fmla="val 16441826"/>
              <a:gd name="adj2" fmla="val 0"/>
            </a:avLst>
          </a:prstGeom>
          <a:ln w="25400">
            <a:solidFill>
              <a:srgbClr val="1B9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236715-F205-4E45-8E92-7E687F36DBD5}"/>
              </a:ext>
            </a:extLst>
          </p:cNvPr>
          <p:cNvSpPr>
            <a:spLocks noChangeAspect="1"/>
          </p:cNvSpPr>
          <p:nvPr/>
        </p:nvSpPr>
        <p:spPr>
          <a:xfrm>
            <a:off x="6406969" y="1515277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192C05-819F-294F-AF63-878BAC6E60E5}"/>
              </a:ext>
            </a:extLst>
          </p:cNvPr>
          <p:cNvSpPr>
            <a:spLocks noChangeAspect="1"/>
          </p:cNvSpPr>
          <p:nvPr/>
        </p:nvSpPr>
        <p:spPr>
          <a:xfrm>
            <a:off x="6406969" y="1205781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000EE3-BC61-3848-83AF-14ACEF6F3F92}"/>
              </a:ext>
            </a:extLst>
          </p:cNvPr>
          <p:cNvSpPr>
            <a:spLocks noChangeAspect="1"/>
          </p:cNvSpPr>
          <p:nvPr/>
        </p:nvSpPr>
        <p:spPr>
          <a:xfrm>
            <a:off x="3750437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0A8C73-566F-854F-BC3E-3A34188D8559}"/>
              </a:ext>
            </a:extLst>
          </p:cNvPr>
          <p:cNvSpPr>
            <a:spLocks noChangeAspect="1"/>
          </p:cNvSpPr>
          <p:nvPr/>
        </p:nvSpPr>
        <p:spPr>
          <a:xfrm>
            <a:off x="5905447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6BA1F5-D6D3-1441-93EE-AF748FD38FC5}"/>
              </a:ext>
            </a:extLst>
          </p:cNvPr>
          <p:cNvSpPr>
            <a:spLocks noChangeAspect="1"/>
          </p:cNvSpPr>
          <p:nvPr/>
        </p:nvSpPr>
        <p:spPr>
          <a:xfrm>
            <a:off x="776204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3926B7-CB5A-9B4D-8EA3-CC22E1690DAE}"/>
              </a:ext>
            </a:extLst>
          </p:cNvPr>
          <p:cNvSpPr>
            <a:spLocks noChangeAspect="1"/>
          </p:cNvSpPr>
          <p:nvPr/>
        </p:nvSpPr>
        <p:spPr>
          <a:xfrm>
            <a:off x="6201925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0EF6BD-4192-B747-8B08-CC070105535B}"/>
              </a:ext>
            </a:extLst>
          </p:cNvPr>
          <p:cNvSpPr>
            <a:spLocks noChangeAspect="1"/>
          </p:cNvSpPr>
          <p:nvPr/>
        </p:nvSpPr>
        <p:spPr>
          <a:xfrm>
            <a:off x="8049964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2D8F02-3C19-9E43-80B9-2088B439A129}"/>
              </a:ext>
            </a:extLst>
          </p:cNvPr>
          <p:cNvSpPr>
            <a:spLocks noChangeAspect="1"/>
          </p:cNvSpPr>
          <p:nvPr/>
        </p:nvSpPr>
        <p:spPr>
          <a:xfrm>
            <a:off x="4064546" y="3389298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59C1B93-0B88-384B-9829-04FF68E219FC}"/>
              </a:ext>
            </a:extLst>
          </p:cNvPr>
          <p:cNvSpPr>
            <a:spLocks noChangeAspect="1"/>
          </p:cNvSpPr>
          <p:nvPr/>
        </p:nvSpPr>
        <p:spPr>
          <a:xfrm>
            <a:off x="6341523" y="3389298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F5BA0D-6EA2-3D4F-A2B8-5F215BD8C39B}"/>
              </a:ext>
            </a:extLst>
          </p:cNvPr>
          <p:cNvSpPr>
            <a:spLocks noChangeAspect="1"/>
          </p:cNvSpPr>
          <p:nvPr/>
        </p:nvSpPr>
        <p:spPr>
          <a:xfrm>
            <a:off x="8190054" y="3389298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66FA91-93B7-1441-8728-EEA2233E1384}"/>
              </a:ext>
            </a:extLst>
          </p:cNvPr>
          <p:cNvGrpSpPr/>
          <p:nvPr/>
        </p:nvGrpSpPr>
        <p:grpSpPr>
          <a:xfrm>
            <a:off x="3775517" y="4672988"/>
            <a:ext cx="2735002" cy="2616523"/>
            <a:chOff x="8014967" y="1216817"/>
            <a:chExt cx="2735002" cy="261652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07D7DCE-F48F-7942-A14E-E8D28BEE8E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14967" y="1216817"/>
              <a:ext cx="2625282" cy="2017112"/>
              <a:chOff x="-574296" y="1368725"/>
              <a:chExt cx="11175623" cy="8586689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57B0ABF-F2A1-CE4A-95F3-FE547C73D3A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46726" y="1368725"/>
                <a:ext cx="0" cy="50665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4F3DAD5-ABAB-124D-9B17-4B5AD8FB8A8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440826" y="3562013"/>
                <a:ext cx="0" cy="56548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7D12B33-6C3E-5B4B-9932-17A40AF0F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 rot="16200000">
                <a:off x="-444643" y="1262292"/>
                <a:ext cx="1181892" cy="1441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DD8554-490F-964D-8DA9-4FE319A53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833794" y="6147188"/>
                <a:ext cx="1352492" cy="1441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N</a:t>
                </a: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C8BC6EEE-90A4-A244-911E-BE21F9A38D3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29479" y="2304246"/>
                <a:ext cx="9671848" cy="7651168"/>
              </a:xfrm>
              <a:prstGeom prst="arc">
                <a:avLst>
                  <a:gd name="adj1" fmla="val 18444961"/>
                  <a:gd name="adj2" fmla="val 0"/>
                </a:avLst>
              </a:prstGeom>
              <a:ln w="25400">
                <a:solidFill>
                  <a:srgbClr val="E72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AB750E4D-D7FE-A542-A08C-DD11A23CD016}"/>
                </a:ext>
              </a:extLst>
            </p:cNvPr>
            <p:cNvSpPr>
              <a:spLocks noChangeAspect="1"/>
            </p:cNvSpPr>
            <p:nvPr/>
          </p:nvSpPr>
          <p:spPr>
            <a:xfrm rot="1745055" flipH="1">
              <a:off x="8258736" y="1862585"/>
              <a:ext cx="2491233" cy="1970755"/>
            </a:xfrm>
            <a:prstGeom prst="arc">
              <a:avLst>
                <a:gd name="adj1" fmla="val 18534863"/>
                <a:gd name="adj2" fmla="val 341019"/>
              </a:avLst>
            </a:prstGeom>
            <a:ln w="25400">
              <a:solidFill>
                <a:srgbClr val="E72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04214A12-8838-094D-9B1F-25ADFEB02B69}"/>
              </a:ext>
            </a:extLst>
          </p:cNvPr>
          <p:cNvSpPr>
            <a:spLocks noChangeAspect="1"/>
          </p:cNvSpPr>
          <p:nvPr/>
        </p:nvSpPr>
        <p:spPr>
          <a:xfrm>
            <a:off x="5029428" y="5203866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2720191-A335-2645-BDE1-F2E82623A0FA}"/>
              </a:ext>
            </a:extLst>
          </p:cNvPr>
          <p:cNvSpPr>
            <a:spLocks noChangeAspect="1"/>
          </p:cNvSpPr>
          <p:nvPr/>
        </p:nvSpPr>
        <p:spPr>
          <a:xfrm>
            <a:off x="4658311" y="4966529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649FB4-BBAB-E846-A823-F7EAA1D5A915}"/>
              </a:ext>
            </a:extLst>
          </p:cNvPr>
          <p:cNvSpPr>
            <a:spLocks noChangeAspect="1"/>
          </p:cNvSpPr>
          <p:nvPr/>
        </p:nvSpPr>
        <p:spPr>
          <a:xfrm>
            <a:off x="4141824" y="3982389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130EC4-506A-CE43-9F3B-5CF552B50449}"/>
              </a:ext>
            </a:extLst>
          </p:cNvPr>
          <p:cNvSpPr>
            <a:spLocks noChangeAspect="1"/>
          </p:cNvSpPr>
          <p:nvPr/>
        </p:nvSpPr>
        <p:spPr>
          <a:xfrm>
            <a:off x="7532687" y="3982389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0E4177F-93D9-7B49-ACF2-941963A587C9}"/>
              </a:ext>
            </a:extLst>
          </p:cNvPr>
          <p:cNvSpPr>
            <a:spLocks noChangeAspect="1"/>
          </p:cNvSpPr>
          <p:nvPr/>
        </p:nvSpPr>
        <p:spPr>
          <a:xfrm>
            <a:off x="5473400" y="3982389"/>
            <a:ext cx="108000" cy="108000"/>
          </a:xfrm>
          <a:prstGeom prst="ellipse">
            <a:avLst/>
          </a:prstGeom>
          <a:solidFill>
            <a:srgbClr val="E72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81358F-4B84-FE46-9EAE-E7B4DBEDB2ED}"/>
              </a:ext>
            </a:extLst>
          </p:cNvPr>
          <p:cNvGrpSpPr/>
          <p:nvPr/>
        </p:nvGrpSpPr>
        <p:grpSpPr>
          <a:xfrm>
            <a:off x="6857191" y="4680396"/>
            <a:ext cx="2884951" cy="2380961"/>
            <a:chOff x="8014967" y="1216817"/>
            <a:chExt cx="2884951" cy="238096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C1A09DD-DC86-3048-BA9E-7A8178ABE4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14967" y="1216817"/>
              <a:ext cx="2625282" cy="2017112"/>
              <a:chOff x="-574296" y="1368725"/>
              <a:chExt cx="11175623" cy="8586689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0A818364-569D-F949-8CF0-B8B0E987DAE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46726" y="1368725"/>
                <a:ext cx="0" cy="50665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B69E8B9-DF48-1A49-89F9-8BC33D1AEBE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440826" y="3562013"/>
                <a:ext cx="0" cy="56548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F541C53-5335-6440-9333-2367EC25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 rot="16200000">
                <a:off x="-444643" y="1262292"/>
                <a:ext cx="1181892" cy="1441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3D34766-8D63-A44E-848D-7993A9D963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833794" y="6147188"/>
                <a:ext cx="1352492" cy="1441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N</a:t>
                </a:r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23FF43EE-E3BF-F04C-9A28-E7BFE3205F5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29479" y="2304246"/>
                <a:ext cx="9671848" cy="7651168"/>
              </a:xfrm>
              <a:prstGeom prst="arc">
                <a:avLst>
                  <a:gd name="adj1" fmla="val 19261287"/>
                  <a:gd name="adj2" fmla="val 0"/>
                </a:avLst>
              </a:prstGeom>
              <a:ln w="25400">
                <a:solidFill>
                  <a:srgbClr val="E6AB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9EF5F6D3-E2BF-6843-B88C-8EE74640061A}"/>
                </a:ext>
              </a:extLst>
            </p:cNvPr>
            <p:cNvSpPr>
              <a:spLocks noChangeAspect="1"/>
            </p:cNvSpPr>
            <p:nvPr/>
          </p:nvSpPr>
          <p:spPr>
            <a:xfrm rot="1041408" flipH="1">
              <a:off x="8356491" y="1578980"/>
              <a:ext cx="2543427" cy="2018798"/>
            </a:xfrm>
            <a:prstGeom prst="arc">
              <a:avLst>
                <a:gd name="adj1" fmla="val 18414658"/>
                <a:gd name="adj2" fmla="val 341019"/>
              </a:avLst>
            </a:prstGeom>
            <a:ln w="25400">
              <a:solidFill>
                <a:srgbClr val="E6AB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9305069A-06F6-EB4B-B7F8-CD705E490349}"/>
              </a:ext>
            </a:extLst>
          </p:cNvPr>
          <p:cNvSpPr>
            <a:spLocks noChangeAspect="1"/>
          </p:cNvSpPr>
          <p:nvPr/>
        </p:nvSpPr>
        <p:spPr>
          <a:xfrm>
            <a:off x="8075198" y="4977662"/>
            <a:ext cx="108000" cy="108000"/>
          </a:xfrm>
          <a:prstGeom prst="ellipse">
            <a:avLst/>
          </a:prstGeom>
          <a:solidFill>
            <a:srgbClr val="E6A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6E7BE73-95B1-A74D-9C4A-CF29A0B76EF0}"/>
              </a:ext>
            </a:extLst>
          </p:cNvPr>
          <p:cNvSpPr>
            <a:spLocks noChangeAspect="1"/>
          </p:cNvSpPr>
          <p:nvPr/>
        </p:nvSpPr>
        <p:spPr>
          <a:xfrm>
            <a:off x="7521732" y="5078771"/>
            <a:ext cx="108000" cy="108000"/>
          </a:xfrm>
          <a:prstGeom prst="ellipse">
            <a:avLst/>
          </a:prstGeom>
          <a:solidFill>
            <a:srgbClr val="E6A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EEFEA8F-B1A3-7847-A5E3-17D29DFE191D}"/>
              </a:ext>
            </a:extLst>
          </p:cNvPr>
          <p:cNvSpPr>
            <a:spLocks noChangeAspect="1"/>
          </p:cNvSpPr>
          <p:nvPr/>
        </p:nvSpPr>
        <p:spPr>
          <a:xfrm>
            <a:off x="5710724" y="3692662"/>
            <a:ext cx="108000" cy="108000"/>
          </a:xfrm>
          <a:prstGeom prst="ellipse">
            <a:avLst/>
          </a:prstGeom>
          <a:solidFill>
            <a:srgbClr val="E6A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DFF8CE0-1948-994A-BA27-EBD7C1BB0DCC}"/>
              </a:ext>
            </a:extLst>
          </p:cNvPr>
          <p:cNvSpPr>
            <a:spLocks noChangeAspect="1"/>
          </p:cNvSpPr>
          <p:nvPr/>
        </p:nvSpPr>
        <p:spPr>
          <a:xfrm>
            <a:off x="4100335" y="3692662"/>
            <a:ext cx="108000" cy="108000"/>
          </a:xfrm>
          <a:prstGeom prst="ellipse">
            <a:avLst/>
          </a:prstGeom>
          <a:solidFill>
            <a:srgbClr val="E6A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219B3B-E58C-A94A-908E-D07F86FE4C39}"/>
              </a:ext>
            </a:extLst>
          </p:cNvPr>
          <p:cNvSpPr>
            <a:spLocks noChangeAspect="1"/>
          </p:cNvSpPr>
          <p:nvPr/>
        </p:nvSpPr>
        <p:spPr>
          <a:xfrm>
            <a:off x="7589245" y="3692662"/>
            <a:ext cx="108000" cy="108000"/>
          </a:xfrm>
          <a:prstGeom prst="ellipse">
            <a:avLst/>
          </a:prstGeom>
          <a:solidFill>
            <a:srgbClr val="E6A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AACD16-EA6A-3947-AF60-F1BE4D5EAFD4}"/>
              </a:ext>
            </a:extLst>
          </p:cNvPr>
          <p:cNvGrpSpPr>
            <a:grpSpLocks noChangeAspect="1"/>
          </p:cNvGrpSpPr>
          <p:nvPr/>
        </p:nvGrpSpPr>
        <p:grpSpPr>
          <a:xfrm>
            <a:off x="8235104" y="1339713"/>
            <a:ext cx="2625282" cy="2017112"/>
            <a:chOff x="-574296" y="1368725"/>
            <a:chExt cx="11175623" cy="858668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B5C3DFB-474F-824A-ADFA-C98E9E7534B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9A32708-2E0C-D241-9323-C67376371DDB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97D5D1A-E482-4940-9834-485CA7AEF2D7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B8C5FB7-C88F-A344-84E0-F89F5A2360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885A2D76-B5AA-3C49-8C80-38FA8777656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2" name="Arc 151">
            <a:extLst>
              <a:ext uri="{FF2B5EF4-FFF2-40B4-BE49-F238E27FC236}">
                <a16:creationId xmlns:a16="http://schemas.microsoft.com/office/drawing/2014/main" id="{F517A92F-45A9-B84E-B739-D8DE9820AA5A}"/>
              </a:ext>
            </a:extLst>
          </p:cNvPr>
          <p:cNvSpPr>
            <a:spLocks noChangeAspect="1"/>
          </p:cNvSpPr>
          <p:nvPr/>
        </p:nvSpPr>
        <p:spPr>
          <a:xfrm rot="1745055" flipH="1">
            <a:off x="8450548" y="2094678"/>
            <a:ext cx="2272028" cy="1797347"/>
          </a:xfrm>
          <a:prstGeom prst="arc">
            <a:avLst>
              <a:gd name="adj1" fmla="val 19116154"/>
              <a:gd name="adj2" fmla="val 0"/>
            </a:avLst>
          </a:prstGeom>
          <a:ln w="25400">
            <a:solidFill>
              <a:srgbClr val="D95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B7F359-C918-0846-B485-1F302FE3E95F}"/>
              </a:ext>
            </a:extLst>
          </p:cNvPr>
          <p:cNvSpPr>
            <a:spLocks noChangeAspect="1"/>
          </p:cNvSpPr>
          <p:nvPr/>
        </p:nvSpPr>
        <p:spPr>
          <a:xfrm>
            <a:off x="9632636" y="1511286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783403-98C6-0D47-9D52-56FDD1146354}"/>
              </a:ext>
            </a:extLst>
          </p:cNvPr>
          <p:cNvSpPr>
            <a:spLocks noChangeAspect="1"/>
          </p:cNvSpPr>
          <p:nvPr/>
        </p:nvSpPr>
        <p:spPr>
          <a:xfrm>
            <a:off x="9226291" y="1988395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90FA53-8112-D14E-BE2E-37B1FB763AB0}"/>
              </a:ext>
            </a:extLst>
          </p:cNvPr>
          <p:cNvSpPr txBox="1"/>
          <p:nvPr/>
        </p:nvSpPr>
        <p:spPr>
          <a:xfrm>
            <a:off x="5737028" y="1840616"/>
            <a:ext cx="255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Species’ relative abundances change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0F5FF9-40C6-7246-9AAF-5CB20CB665B0}"/>
              </a:ext>
            </a:extLst>
          </p:cNvPr>
          <p:cNvSpPr txBox="1"/>
          <p:nvPr/>
        </p:nvSpPr>
        <p:spPr>
          <a:xfrm>
            <a:off x="2499108" y="1840616"/>
            <a:ext cx="184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Altered numbers of individuals (</a:t>
            </a:r>
            <a:r>
              <a:rPr lang="en-AU" i="1" dirty="0"/>
              <a:t>N</a:t>
            </a:r>
            <a:r>
              <a:rPr lang="en-AU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E3601A-4E2E-E24D-A2FD-9367C38AD056}"/>
              </a:ext>
            </a:extLst>
          </p:cNvPr>
          <p:cNvSpPr txBox="1"/>
          <p:nvPr/>
        </p:nvSpPr>
        <p:spPr>
          <a:xfrm>
            <a:off x="9513792" y="1576528"/>
            <a:ext cx="255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Both </a:t>
            </a:r>
            <a:r>
              <a:rPr lang="en-AU" i="1" dirty="0"/>
              <a:t>N </a:t>
            </a:r>
            <a:r>
              <a:rPr lang="en-AU" dirty="0"/>
              <a:t>and species’ relative abundances change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F96E10-AECB-F54F-9B5F-03641CB032EE}"/>
              </a:ext>
            </a:extLst>
          </p:cNvPr>
          <p:cNvSpPr txBox="1"/>
          <p:nvPr/>
        </p:nvSpPr>
        <p:spPr>
          <a:xfrm>
            <a:off x="4658300" y="6087745"/>
            <a:ext cx="281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Countervailing </a:t>
            </a:r>
            <a:r>
              <a:rPr lang="en-AU" i="1" dirty="0"/>
              <a:t>N </a:t>
            </a:r>
            <a:r>
              <a:rPr lang="en-AU" dirty="0"/>
              <a:t>&amp; SAD changes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E6AA8E5-DB76-7E46-BCBE-BA35124874AD}"/>
              </a:ext>
            </a:extLst>
          </p:cNvPr>
          <p:cNvSpPr>
            <a:spLocks noChangeAspect="1"/>
          </p:cNvSpPr>
          <p:nvPr/>
        </p:nvSpPr>
        <p:spPr>
          <a:xfrm>
            <a:off x="3344179" y="151555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9341DF1-73F6-6A4C-8A87-6ADB6A98A833}"/>
              </a:ext>
            </a:extLst>
          </p:cNvPr>
          <p:cNvSpPr>
            <a:spLocks noChangeAspect="1"/>
          </p:cNvSpPr>
          <p:nvPr/>
        </p:nvSpPr>
        <p:spPr>
          <a:xfrm>
            <a:off x="2763712" y="1645309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1AC67D9-03AB-4749-B056-9B1B30B443FF}"/>
              </a:ext>
            </a:extLst>
          </p:cNvPr>
          <p:cNvSpPr>
            <a:spLocks noChangeAspect="1"/>
          </p:cNvSpPr>
          <p:nvPr/>
        </p:nvSpPr>
        <p:spPr>
          <a:xfrm>
            <a:off x="429655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6E795-8E77-184E-9712-621A9B9F46A9}"/>
              </a:ext>
            </a:extLst>
          </p:cNvPr>
          <p:cNvSpPr txBox="1"/>
          <p:nvPr/>
        </p:nvSpPr>
        <p:spPr>
          <a:xfrm>
            <a:off x="9274347" y="4298909"/>
            <a:ext cx="2712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i="1" u="sng" dirty="0"/>
              <a:t>Many</a:t>
            </a:r>
            <a:r>
              <a:rPr lang="en-AU" sz="3200" dirty="0"/>
              <a:t> of degrees of freedom!</a:t>
            </a:r>
            <a:endParaRPr lang="en-AU" sz="3200" b="1" i="1" dirty="0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09445049-883B-C747-97FE-D11DCB024184}"/>
              </a:ext>
            </a:extLst>
          </p:cNvPr>
          <p:cNvSpPr txBox="1">
            <a:spLocks/>
          </p:cNvSpPr>
          <p:nvPr/>
        </p:nvSpPr>
        <p:spPr>
          <a:xfrm>
            <a:off x="9514" y="-9"/>
            <a:ext cx="8681640" cy="838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200" b="1" dirty="0"/>
              <a:t>How </a:t>
            </a:r>
            <a:r>
              <a:rPr lang="en-AU" sz="4200" b="1" i="1" dirty="0"/>
              <a:t>can</a:t>
            </a:r>
            <a:r>
              <a:rPr lang="en-AU" sz="4200" b="1" dirty="0"/>
              <a:t> the components change?</a:t>
            </a:r>
          </a:p>
        </p:txBody>
      </p:sp>
    </p:spTree>
    <p:extLst>
      <p:ext uri="{BB962C8B-B14F-4D97-AF65-F5344CB8AC3E}">
        <p14:creationId xmlns:p14="http://schemas.microsoft.com/office/powerpoint/2010/main" val="149911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AE5A-23D4-694F-9880-89C0D6CF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62"/>
            <a:ext cx="10515600" cy="1325563"/>
          </a:xfrm>
        </p:spPr>
        <p:txBody>
          <a:bodyPr/>
          <a:lstStyle/>
          <a:p>
            <a:r>
              <a:rPr lang="en-AU" dirty="0"/>
              <a:t>Calculating rarefaction curves, abundance, evenness and richness in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91755-9C39-DB43-A4CD-C79C5C614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39"/>
          <a:stretch/>
        </p:blipFill>
        <p:spPr>
          <a:xfrm>
            <a:off x="104258" y="4359848"/>
            <a:ext cx="6389306" cy="135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4A97E-DDFD-BF4B-8AC9-4DB55E3F4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10"/>
          <a:stretch/>
        </p:blipFill>
        <p:spPr>
          <a:xfrm>
            <a:off x="104258" y="1233875"/>
            <a:ext cx="7543069" cy="1355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9F2A8-7DC2-4F46-9683-5BC26EFB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19076"/>
            <a:ext cx="7261374" cy="1506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263E4-28D0-AC41-A9AE-07746E320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339" y="3051214"/>
            <a:ext cx="5552661" cy="33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9F74-9670-C540-BAA5-B5E48B3F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227"/>
            <a:ext cx="10515600" cy="1325563"/>
          </a:xfrm>
        </p:spPr>
        <p:txBody>
          <a:bodyPr/>
          <a:lstStyle/>
          <a:p>
            <a:r>
              <a:rPr lang="en-AU" dirty="0"/>
              <a:t>Abundance, evenness and richness with IBR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91A2B-B933-BE47-99F5-B928ACC97787}"/>
              </a:ext>
            </a:extLst>
          </p:cNvPr>
          <p:cNvGrpSpPr/>
          <p:nvPr/>
        </p:nvGrpSpPr>
        <p:grpSpPr>
          <a:xfrm>
            <a:off x="1008129" y="1709928"/>
            <a:ext cx="5785867" cy="5183717"/>
            <a:chOff x="3606413" y="2572772"/>
            <a:chExt cx="3068726" cy="27692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17C8B9-35E5-824F-9877-EEDB937BD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3932" y="2572772"/>
              <a:ext cx="0" cy="2465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3D6803-D659-A240-A32F-3158167A2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440" y="5038345"/>
              <a:ext cx="2773699" cy="60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5666F2-8DBC-2047-B47A-768F80D5E595}"/>
                </a:ext>
              </a:extLst>
            </p:cNvPr>
            <p:cNvSpPr txBox="1"/>
            <p:nvPr/>
          </p:nvSpPr>
          <p:spPr>
            <a:xfrm rot="16200000">
              <a:off x="2963770" y="3333322"/>
              <a:ext cx="1546009" cy="260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Species richness (S)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E37A2-5FD3-6C4D-B47D-D8F81884C5F3}"/>
                </a:ext>
              </a:extLst>
            </p:cNvPr>
            <p:cNvSpPr txBox="1"/>
            <p:nvPr/>
          </p:nvSpPr>
          <p:spPr>
            <a:xfrm>
              <a:off x="4210004" y="5068193"/>
              <a:ext cx="2277487" cy="273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Total number of individuals (N)</a:t>
              </a:r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E2384184-8BD7-E94F-A013-16B4896B7DFD}"/>
              </a:ext>
            </a:extLst>
          </p:cNvPr>
          <p:cNvSpPr/>
          <p:nvPr/>
        </p:nvSpPr>
        <p:spPr>
          <a:xfrm rot="351732" flipH="1">
            <a:off x="1834735" y="2286793"/>
            <a:ext cx="9671848" cy="8464908"/>
          </a:xfrm>
          <a:prstGeom prst="arc">
            <a:avLst>
              <a:gd name="adj1" fmla="val 17167596"/>
              <a:gd name="adj2" fmla="val 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4">
            <a:extLst>
              <a:ext uri="{FF2B5EF4-FFF2-40B4-BE49-F238E27FC236}">
                <a16:creationId xmlns:a16="http://schemas.microsoft.com/office/drawing/2014/main" id="{B7C59818-2F41-3E46-8F1B-2E1BFCAE7159}"/>
              </a:ext>
            </a:extLst>
          </p:cNvPr>
          <p:cNvSpPr txBox="1"/>
          <p:nvPr/>
        </p:nvSpPr>
        <p:spPr>
          <a:xfrm>
            <a:off x="8207381" y="6552620"/>
            <a:ext cx="714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Hurlbert</a:t>
            </a:r>
            <a:r>
              <a:rPr lang="de-DE" sz="1600" dirty="0"/>
              <a:t> 1971 </a:t>
            </a:r>
            <a:r>
              <a:rPr lang="de-DE" sz="1600" i="1" dirty="0"/>
              <a:t>Ecology</a:t>
            </a:r>
            <a:r>
              <a:rPr lang="de-DE" sz="1600" dirty="0"/>
              <a:t>, Olszewski 2004 </a:t>
            </a:r>
            <a:r>
              <a:rPr lang="de-DE" sz="1600" i="1" dirty="0"/>
              <a:t>OIKOS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9D2D9C-8770-AA4B-868B-0DA461DEDDAE}"/>
              </a:ext>
            </a:extLst>
          </p:cNvPr>
          <p:cNvSpPr>
            <a:spLocks noChangeAspect="1"/>
          </p:cNvSpPr>
          <p:nvPr/>
        </p:nvSpPr>
        <p:spPr>
          <a:xfrm>
            <a:off x="1764311" y="5886430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2826D3-361D-8248-9199-A3D968DDDA3B}"/>
              </a:ext>
            </a:extLst>
          </p:cNvPr>
          <p:cNvSpPr>
            <a:spLocks noChangeAspect="1"/>
          </p:cNvSpPr>
          <p:nvPr/>
        </p:nvSpPr>
        <p:spPr>
          <a:xfrm>
            <a:off x="5743826" y="2228890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6A4881-0D1E-8144-B3CE-AFA7FF09BA11}"/>
              </a:ext>
            </a:extLst>
          </p:cNvPr>
          <p:cNvSpPr txBox="1"/>
          <p:nvPr/>
        </p:nvSpPr>
        <p:spPr>
          <a:xfrm>
            <a:off x="6236208" y="2212848"/>
            <a:ext cx="13482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{</a:t>
            </a:r>
            <a:r>
              <a:rPr lang="en-AU" sz="2200" i="1" dirty="0"/>
              <a:t>N</a:t>
            </a:r>
            <a:r>
              <a:rPr lang="en-AU" sz="2200" baseline="-25000" dirty="0"/>
              <a:t>obs</a:t>
            </a:r>
            <a:r>
              <a:rPr lang="en-AU" sz="2200" dirty="0"/>
              <a:t>, </a:t>
            </a:r>
            <a:r>
              <a:rPr lang="en-AU" sz="2200" i="1" dirty="0"/>
              <a:t>S</a:t>
            </a:r>
            <a:r>
              <a:rPr lang="en-AU" sz="2200" baseline="-25000" dirty="0"/>
              <a:t>obs</a:t>
            </a:r>
            <a:r>
              <a:rPr lang="en-AU" sz="2200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36D8D-C427-064E-9895-60CDB4B4612E}"/>
              </a:ext>
            </a:extLst>
          </p:cNvPr>
          <p:cNvSpPr txBox="1"/>
          <p:nvPr/>
        </p:nvSpPr>
        <p:spPr>
          <a:xfrm>
            <a:off x="2048320" y="5790399"/>
            <a:ext cx="1608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{</a:t>
            </a:r>
            <a:r>
              <a:rPr lang="en-AU" sz="2200" i="1" dirty="0"/>
              <a:t>N</a:t>
            </a:r>
            <a:r>
              <a:rPr lang="en-AU" sz="2200" baseline="-25000" dirty="0"/>
              <a:t> </a:t>
            </a:r>
            <a:r>
              <a:rPr lang="en-AU" sz="2200" dirty="0"/>
              <a:t>= 1, </a:t>
            </a:r>
            <a:r>
              <a:rPr lang="en-AU" sz="2200" i="1" dirty="0"/>
              <a:t>S</a:t>
            </a:r>
            <a:r>
              <a:rPr lang="en-AU" sz="2200" dirty="0"/>
              <a:t> = 1}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9977CB-C722-E54F-B0D4-1324503402F1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1860025" y="2820618"/>
            <a:ext cx="427914" cy="320470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21EC9E-A42A-AD4F-9264-A45AB43B392B}"/>
              </a:ext>
            </a:extLst>
          </p:cNvPr>
          <p:cNvSpPr txBox="1"/>
          <p:nvPr/>
        </p:nvSpPr>
        <p:spPr>
          <a:xfrm>
            <a:off x="2383653" y="4422971"/>
            <a:ext cx="413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Probability of Interspecific Encounter (PIE)</a:t>
            </a:r>
          </a:p>
        </p:txBody>
      </p:sp>
    </p:spTree>
    <p:extLst>
      <p:ext uri="{BB962C8B-B14F-4D97-AF65-F5344CB8AC3E}">
        <p14:creationId xmlns:p14="http://schemas.microsoft.com/office/powerpoint/2010/main" val="3909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9F74-9670-C540-BAA5-B5E48B3F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227"/>
            <a:ext cx="10515600" cy="1325563"/>
          </a:xfrm>
        </p:spPr>
        <p:txBody>
          <a:bodyPr/>
          <a:lstStyle/>
          <a:p>
            <a:r>
              <a:rPr lang="en-AU" dirty="0"/>
              <a:t>Abundance, evenness and richness with IBR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91A2B-B933-BE47-99F5-B928ACC97787}"/>
              </a:ext>
            </a:extLst>
          </p:cNvPr>
          <p:cNvGrpSpPr/>
          <p:nvPr/>
        </p:nvGrpSpPr>
        <p:grpSpPr>
          <a:xfrm>
            <a:off x="1008129" y="1709928"/>
            <a:ext cx="5785867" cy="5183717"/>
            <a:chOff x="3606413" y="2572772"/>
            <a:chExt cx="3068726" cy="27692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17C8B9-35E5-824F-9877-EEDB937BD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3932" y="2572772"/>
              <a:ext cx="0" cy="2465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3D6803-D659-A240-A32F-3158167A2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440" y="5038345"/>
              <a:ext cx="2773699" cy="60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5666F2-8DBC-2047-B47A-768F80D5E595}"/>
                </a:ext>
              </a:extLst>
            </p:cNvPr>
            <p:cNvSpPr txBox="1"/>
            <p:nvPr/>
          </p:nvSpPr>
          <p:spPr>
            <a:xfrm rot="16200000">
              <a:off x="2963770" y="3333322"/>
              <a:ext cx="1546009" cy="260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Species richness (S)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E37A2-5FD3-6C4D-B47D-D8F81884C5F3}"/>
                </a:ext>
              </a:extLst>
            </p:cNvPr>
            <p:cNvSpPr txBox="1"/>
            <p:nvPr/>
          </p:nvSpPr>
          <p:spPr>
            <a:xfrm>
              <a:off x="4210004" y="5068193"/>
              <a:ext cx="2277487" cy="273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Total number of individuals (N)</a:t>
              </a:r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E2384184-8BD7-E94F-A013-16B4896B7DFD}"/>
              </a:ext>
            </a:extLst>
          </p:cNvPr>
          <p:cNvSpPr/>
          <p:nvPr/>
        </p:nvSpPr>
        <p:spPr>
          <a:xfrm rot="351732" flipH="1">
            <a:off x="1834735" y="2286793"/>
            <a:ext cx="9671848" cy="8464908"/>
          </a:xfrm>
          <a:prstGeom prst="arc">
            <a:avLst>
              <a:gd name="adj1" fmla="val 17167596"/>
              <a:gd name="adj2" fmla="val 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4">
            <a:extLst>
              <a:ext uri="{FF2B5EF4-FFF2-40B4-BE49-F238E27FC236}">
                <a16:creationId xmlns:a16="http://schemas.microsoft.com/office/drawing/2014/main" id="{B7C59818-2F41-3E46-8F1B-2E1BFCAE7159}"/>
              </a:ext>
            </a:extLst>
          </p:cNvPr>
          <p:cNvSpPr txBox="1"/>
          <p:nvPr/>
        </p:nvSpPr>
        <p:spPr>
          <a:xfrm>
            <a:off x="8207381" y="6552620"/>
            <a:ext cx="714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Hurlbert</a:t>
            </a:r>
            <a:r>
              <a:rPr lang="de-DE" sz="1600" dirty="0"/>
              <a:t> 1971 </a:t>
            </a:r>
            <a:r>
              <a:rPr lang="de-DE" sz="1600" i="1" dirty="0"/>
              <a:t>Ecology</a:t>
            </a:r>
            <a:r>
              <a:rPr lang="de-DE" sz="1600" dirty="0"/>
              <a:t>, Olszewski 2004 </a:t>
            </a:r>
            <a:r>
              <a:rPr lang="de-DE" sz="1600" i="1" dirty="0"/>
              <a:t>OIKOS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9D2D9C-8770-AA4B-868B-0DA461DEDDAE}"/>
              </a:ext>
            </a:extLst>
          </p:cNvPr>
          <p:cNvSpPr>
            <a:spLocks noChangeAspect="1"/>
          </p:cNvSpPr>
          <p:nvPr/>
        </p:nvSpPr>
        <p:spPr>
          <a:xfrm>
            <a:off x="1750122" y="5901325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2826D3-361D-8248-9199-A3D968DDDA3B}"/>
              </a:ext>
            </a:extLst>
          </p:cNvPr>
          <p:cNvSpPr>
            <a:spLocks noChangeAspect="1"/>
          </p:cNvSpPr>
          <p:nvPr/>
        </p:nvSpPr>
        <p:spPr>
          <a:xfrm>
            <a:off x="5743826" y="2228890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6A4881-0D1E-8144-B3CE-AFA7FF09BA11}"/>
              </a:ext>
            </a:extLst>
          </p:cNvPr>
          <p:cNvSpPr txBox="1"/>
          <p:nvPr/>
        </p:nvSpPr>
        <p:spPr>
          <a:xfrm>
            <a:off x="6236208" y="2212848"/>
            <a:ext cx="13482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{</a:t>
            </a:r>
            <a:r>
              <a:rPr lang="en-AU" sz="2200" i="1" dirty="0"/>
              <a:t>N</a:t>
            </a:r>
            <a:r>
              <a:rPr lang="en-AU" sz="2200" baseline="-25000" dirty="0"/>
              <a:t>obs</a:t>
            </a:r>
            <a:r>
              <a:rPr lang="en-AU" sz="2200" dirty="0"/>
              <a:t>, </a:t>
            </a:r>
            <a:r>
              <a:rPr lang="en-AU" sz="2200" i="1" dirty="0"/>
              <a:t>S</a:t>
            </a:r>
            <a:r>
              <a:rPr lang="en-AU" sz="2200" baseline="-25000" dirty="0"/>
              <a:t>obs</a:t>
            </a:r>
            <a:r>
              <a:rPr lang="en-AU" sz="2200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36D8D-C427-064E-9895-60CDB4B4612E}"/>
              </a:ext>
            </a:extLst>
          </p:cNvPr>
          <p:cNvSpPr txBox="1"/>
          <p:nvPr/>
        </p:nvSpPr>
        <p:spPr>
          <a:xfrm>
            <a:off x="2048320" y="5790399"/>
            <a:ext cx="1608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{</a:t>
            </a:r>
            <a:r>
              <a:rPr lang="en-AU" sz="2200" i="1" dirty="0"/>
              <a:t>N</a:t>
            </a:r>
            <a:r>
              <a:rPr lang="en-AU" sz="2200" baseline="-25000" dirty="0"/>
              <a:t> </a:t>
            </a:r>
            <a:r>
              <a:rPr lang="en-AU" sz="2200" dirty="0"/>
              <a:t>= 1, </a:t>
            </a:r>
            <a:r>
              <a:rPr lang="en-AU" sz="2200" i="1" dirty="0"/>
              <a:t>S</a:t>
            </a:r>
            <a:r>
              <a:rPr lang="en-AU" sz="2200" dirty="0"/>
              <a:t> = 1}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F1E5C7-AF5B-894D-8226-A1AAB08E620A}"/>
              </a:ext>
            </a:extLst>
          </p:cNvPr>
          <p:cNvSpPr>
            <a:spLocks noChangeAspect="1"/>
          </p:cNvSpPr>
          <p:nvPr/>
        </p:nvSpPr>
        <p:spPr>
          <a:xfrm>
            <a:off x="4293178" y="2606682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5C014-6EE0-E64A-8F1C-28148CF99946}"/>
              </a:ext>
            </a:extLst>
          </p:cNvPr>
          <p:cNvSpPr txBox="1"/>
          <p:nvPr/>
        </p:nvSpPr>
        <p:spPr>
          <a:xfrm>
            <a:off x="3065417" y="1489668"/>
            <a:ext cx="2780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Rarefied richness (</a:t>
            </a:r>
            <a:r>
              <a:rPr lang="en-AU" i="1" dirty="0"/>
              <a:t>S</a:t>
            </a:r>
            <a:r>
              <a:rPr lang="en-AU" baseline="-25000" dirty="0"/>
              <a:t>n</a:t>
            </a:r>
            <a:r>
              <a:rPr lang="en-AU" dirty="0"/>
              <a:t>): expected species richness </a:t>
            </a:r>
          </a:p>
          <a:p>
            <a:r>
              <a:rPr lang="en-AU" dirty="0"/>
              <a:t>for </a:t>
            </a:r>
            <a:r>
              <a:rPr lang="en-AU" i="1" dirty="0"/>
              <a:t>n </a:t>
            </a:r>
            <a:r>
              <a:rPr lang="en-AU" dirty="0"/>
              <a:t>individuals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BABF-FFD2-6C48-ABC9-28735A9C893E}"/>
              </a:ext>
            </a:extLst>
          </p:cNvPr>
          <p:cNvSpPr txBox="1"/>
          <p:nvPr/>
        </p:nvSpPr>
        <p:spPr>
          <a:xfrm>
            <a:off x="4527778" y="2666008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{</a:t>
            </a:r>
            <a:r>
              <a:rPr lang="en-AU" sz="2200" i="1" dirty="0"/>
              <a:t>N </a:t>
            </a:r>
            <a:r>
              <a:rPr lang="en-AU" sz="2200" dirty="0"/>
              <a:t>= </a:t>
            </a:r>
            <a:r>
              <a:rPr lang="en-AU" sz="2200" i="1" dirty="0"/>
              <a:t>n</a:t>
            </a:r>
            <a:r>
              <a:rPr lang="en-AU" sz="2200" dirty="0"/>
              <a:t>, </a:t>
            </a:r>
            <a:r>
              <a:rPr lang="en-AU" sz="2200" i="1" dirty="0"/>
              <a:t>S</a:t>
            </a:r>
            <a:r>
              <a:rPr lang="en-AU" sz="2200" baseline="-25000" dirty="0"/>
              <a:t>n</a:t>
            </a:r>
            <a:r>
              <a:rPr lang="en-AU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29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E335808-4058-0340-8023-3D21127771EC}"/>
              </a:ext>
            </a:extLst>
          </p:cNvPr>
          <p:cNvGrpSpPr/>
          <p:nvPr/>
        </p:nvGrpSpPr>
        <p:grpSpPr>
          <a:xfrm>
            <a:off x="57153" y="1328411"/>
            <a:ext cx="6211094" cy="5634944"/>
            <a:chOff x="3606413" y="2331720"/>
            <a:chExt cx="3294259" cy="301027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0ABEA2-A527-FC40-BFF4-EBF6D57A7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3932" y="2331720"/>
              <a:ext cx="0" cy="2706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FD2676E-53A4-6D45-AD32-0B23927CFE2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01056" y="3544824"/>
              <a:ext cx="0" cy="299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EAB465-43BD-5B4D-9025-D096A2A4D31D}"/>
                </a:ext>
              </a:extLst>
            </p:cNvPr>
            <p:cNvSpPr txBox="1"/>
            <p:nvPr/>
          </p:nvSpPr>
          <p:spPr>
            <a:xfrm rot="16200000">
              <a:off x="2963770" y="3333322"/>
              <a:ext cx="1546009" cy="260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Species richness (S)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922064-9E87-3B4C-AB51-6F5CBAE324DC}"/>
                </a:ext>
              </a:extLst>
            </p:cNvPr>
            <p:cNvSpPr txBox="1"/>
            <p:nvPr/>
          </p:nvSpPr>
          <p:spPr>
            <a:xfrm>
              <a:off x="4210004" y="5068193"/>
              <a:ext cx="2277487" cy="273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Total number of individuals (N)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51A5B3-9AA0-664B-9C35-5B5864E5A197}"/>
              </a:ext>
            </a:extLst>
          </p:cNvPr>
          <p:cNvSpPr txBox="1"/>
          <p:nvPr/>
        </p:nvSpPr>
        <p:spPr>
          <a:xfrm>
            <a:off x="5659025" y="2660250"/>
            <a:ext cx="3775393" cy="492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∆</a:t>
            </a:r>
            <a:r>
              <a:rPr lang="de-DE" sz="2600" i="1" dirty="0"/>
              <a:t>N</a:t>
            </a:r>
            <a:r>
              <a:rPr lang="de-DE" sz="2600" dirty="0"/>
              <a:t>: </a:t>
            </a:r>
            <a:r>
              <a:rPr lang="de-DE" sz="2600" dirty="0" err="1"/>
              <a:t>number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individuals</a:t>
            </a:r>
            <a:endParaRPr lang="de-DE" sz="2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9BDA5F-7536-7949-A5DC-59A6AFDE2464}"/>
              </a:ext>
            </a:extLst>
          </p:cNvPr>
          <p:cNvSpPr txBox="1"/>
          <p:nvPr/>
        </p:nvSpPr>
        <p:spPr>
          <a:xfrm>
            <a:off x="5795885" y="2050205"/>
            <a:ext cx="3321743" cy="492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∆</a:t>
            </a:r>
            <a:r>
              <a:rPr lang="de-DE" sz="2600" i="1" dirty="0"/>
              <a:t>S</a:t>
            </a:r>
            <a:r>
              <a:rPr lang="de-DE" sz="2600" dirty="0"/>
              <a:t> : </a:t>
            </a:r>
            <a:r>
              <a:rPr lang="de-DE" sz="2600" dirty="0" err="1"/>
              <a:t>number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species</a:t>
            </a:r>
            <a:endParaRPr lang="de-DE" sz="26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57A50-732C-1442-8378-7FA927187372}"/>
              </a:ext>
            </a:extLst>
          </p:cNvPr>
          <p:cNvSpPr txBox="1"/>
          <p:nvPr/>
        </p:nvSpPr>
        <p:spPr>
          <a:xfrm>
            <a:off x="1195182" y="5401073"/>
            <a:ext cx="6578211" cy="492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∆ </a:t>
            </a:r>
            <a:r>
              <a:rPr lang="de-DE" sz="2600" i="1" dirty="0"/>
              <a:t>S</a:t>
            </a:r>
            <a:r>
              <a:rPr lang="de-DE" sz="2600" baseline="-25000" dirty="0"/>
              <a:t>PIE</a:t>
            </a:r>
            <a:r>
              <a:rPr lang="de-DE" sz="2600" dirty="0"/>
              <a:t>: </a:t>
            </a:r>
            <a:r>
              <a:rPr lang="de-DE" sz="2600" dirty="0" err="1"/>
              <a:t>evenness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species</a:t>
            </a:r>
            <a:r>
              <a:rPr lang="de-DE" sz="2600" dirty="0"/>
              <a:t>‘ relative </a:t>
            </a:r>
            <a:r>
              <a:rPr lang="de-DE" sz="2600" dirty="0" err="1"/>
              <a:t>abundances</a:t>
            </a:r>
            <a:endParaRPr lang="de-DE" sz="26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5E66333-A6FA-CC48-9240-7F5DD69CFF5B}"/>
              </a:ext>
            </a:extLst>
          </p:cNvPr>
          <p:cNvSpPr/>
          <p:nvPr/>
        </p:nvSpPr>
        <p:spPr>
          <a:xfrm flipH="1">
            <a:off x="929479" y="1719865"/>
            <a:ext cx="9671848" cy="8464908"/>
          </a:xfrm>
          <a:prstGeom prst="arc">
            <a:avLst>
              <a:gd name="adj1" fmla="val 16441826"/>
              <a:gd name="adj2" fmla="val 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D4C598-7B1D-E545-93F8-FEA1ACF1FDE2}"/>
              </a:ext>
            </a:extLst>
          </p:cNvPr>
          <p:cNvSpPr>
            <a:spLocks noChangeAspect="1"/>
          </p:cNvSpPr>
          <p:nvPr/>
        </p:nvSpPr>
        <p:spPr>
          <a:xfrm>
            <a:off x="5384570" y="1631482"/>
            <a:ext cx="209306" cy="221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902F85-EFDA-5D47-B233-AE53D15A89EC}"/>
              </a:ext>
            </a:extLst>
          </p:cNvPr>
          <p:cNvSpPr/>
          <p:nvPr/>
        </p:nvSpPr>
        <p:spPr>
          <a:xfrm>
            <a:off x="3174122" y="1116231"/>
            <a:ext cx="59238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/>
              <a:t>∆</a:t>
            </a:r>
            <a:r>
              <a:rPr lang="de-DE" sz="2600" i="1" dirty="0" err="1"/>
              <a:t>S</a:t>
            </a:r>
            <a:r>
              <a:rPr lang="de-DE" sz="2600" baseline="-25000" dirty="0" err="1"/>
              <a:t>n</a:t>
            </a:r>
            <a:r>
              <a:rPr lang="de-DE" sz="2600" dirty="0"/>
              <a:t>:  </a:t>
            </a:r>
            <a:r>
              <a:rPr lang="de-DE" sz="2600" dirty="0" err="1"/>
              <a:t>expected</a:t>
            </a:r>
            <a:r>
              <a:rPr lang="de-DE" sz="2600" dirty="0"/>
              <a:t> # </a:t>
            </a:r>
            <a:r>
              <a:rPr lang="de-DE" sz="2600" dirty="0" err="1"/>
              <a:t>species</a:t>
            </a:r>
            <a:r>
              <a:rPr lang="de-DE" sz="2600" dirty="0"/>
              <a:t> (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i="1" dirty="0" err="1"/>
              <a:t>n</a:t>
            </a:r>
            <a:r>
              <a:rPr lang="de-DE" sz="2600" dirty="0"/>
              <a:t> </a:t>
            </a:r>
            <a:r>
              <a:rPr lang="de-DE" sz="2600" dirty="0" err="1"/>
              <a:t>individuals</a:t>
            </a:r>
            <a:r>
              <a:rPr lang="de-DE" sz="2600" dirty="0"/>
              <a:t>)</a:t>
            </a:r>
          </a:p>
        </p:txBody>
      </p:sp>
      <p:sp>
        <p:nvSpPr>
          <p:cNvPr id="17" name="Textfeld 4">
            <a:extLst>
              <a:ext uri="{FF2B5EF4-FFF2-40B4-BE49-F238E27FC236}">
                <a16:creationId xmlns:a16="http://schemas.microsoft.com/office/drawing/2014/main" id="{9A94ED58-8C60-9C40-A3FB-A4869D2AC7FC}"/>
              </a:ext>
            </a:extLst>
          </p:cNvPr>
          <p:cNvSpPr txBox="1"/>
          <p:nvPr/>
        </p:nvSpPr>
        <p:spPr>
          <a:xfrm>
            <a:off x="5369504" y="6253651"/>
            <a:ext cx="682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/>
              <a:t>Hurlbert</a:t>
            </a:r>
            <a:r>
              <a:rPr lang="de-DE" sz="1600" dirty="0"/>
              <a:t> 1971 </a:t>
            </a:r>
            <a:r>
              <a:rPr lang="de-DE" sz="1600" i="1" dirty="0"/>
              <a:t>Ecology</a:t>
            </a:r>
            <a:r>
              <a:rPr lang="de-DE" sz="1600" dirty="0"/>
              <a:t>, </a:t>
            </a:r>
            <a:r>
              <a:rPr lang="de-DE" sz="1600" dirty="0" err="1"/>
              <a:t>Gotelli</a:t>
            </a:r>
            <a:r>
              <a:rPr lang="de-DE" sz="1600" dirty="0"/>
              <a:t> &amp; Colwell 2001 </a:t>
            </a:r>
            <a:r>
              <a:rPr lang="de-DE" sz="1600" i="1" dirty="0" err="1"/>
              <a:t>Ecol</a:t>
            </a:r>
            <a:r>
              <a:rPr lang="de-DE" sz="1600" i="1" dirty="0"/>
              <a:t> </a:t>
            </a:r>
            <a:r>
              <a:rPr lang="de-DE" sz="1600" i="1" dirty="0" err="1"/>
              <a:t>Lett</a:t>
            </a:r>
            <a:r>
              <a:rPr lang="de-DE" sz="1600" i="1" dirty="0"/>
              <a:t>, </a:t>
            </a:r>
          </a:p>
          <a:p>
            <a:pPr algn="r"/>
            <a:r>
              <a:rPr lang="de-DE" sz="1600" dirty="0"/>
              <a:t>Chase </a:t>
            </a:r>
            <a:r>
              <a:rPr lang="de-DE" sz="1600" i="1" dirty="0"/>
              <a:t>et al</a:t>
            </a:r>
            <a:r>
              <a:rPr lang="de-DE" sz="1600" dirty="0"/>
              <a:t>. 2018 </a:t>
            </a:r>
            <a:r>
              <a:rPr lang="de-DE" sz="1600" i="1" dirty="0" err="1"/>
              <a:t>Ecol</a:t>
            </a:r>
            <a:r>
              <a:rPr lang="de-DE" sz="1600" i="1" dirty="0"/>
              <a:t> </a:t>
            </a:r>
            <a:r>
              <a:rPr lang="de-DE" sz="1600" i="1" dirty="0" err="1"/>
              <a:t>Lett</a:t>
            </a:r>
            <a:endParaRPr lang="de-DE" sz="1600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07FA786-F1DC-374D-85C0-B9995F8CBBA5}"/>
              </a:ext>
            </a:extLst>
          </p:cNvPr>
          <p:cNvSpPr/>
          <p:nvPr/>
        </p:nvSpPr>
        <p:spPr>
          <a:xfrm rot="406231" flipH="1">
            <a:off x="904077" y="2760397"/>
            <a:ext cx="9671847" cy="7525224"/>
          </a:xfrm>
          <a:prstGeom prst="arc">
            <a:avLst>
              <a:gd name="adj1" fmla="val 17372853"/>
              <a:gd name="adj2" fmla="val 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5D810C-1096-7B4B-BA9A-01FABDE6A03D}"/>
              </a:ext>
            </a:extLst>
          </p:cNvPr>
          <p:cNvSpPr>
            <a:spLocks noChangeAspect="1"/>
          </p:cNvSpPr>
          <p:nvPr/>
        </p:nvSpPr>
        <p:spPr>
          <a:xfrm>
            <a:off x="4787044" y="2658833"/>
            <a:ext cx="203626" cy="202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3724CB-2688-FC42-9EF4-D8215353682A}"/>
              </a:ext>
            </a:extLst>
          </p:cNvPr>
          <p:cNvCxnSpPr>
            <a:cxnSpLocks/>
          </p:cNvCxnSpPr>
          <p:nvPr/>
        </p:nvCxnSpPr>
        <p:spPr>
          <a:xfrm flipV="1">
            <a:off x="4888857" y="1776505"/>
            <a:ext cx="0" cy="972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60C947-DB49-7342-AD01-4A303E322A19}"/>
              </a:ext>
            </a:extLst>
          </p:cNvPr>
          <p:cNvCxnSpPr>
            <a:cxnSpLocks/>
          </p:cNvCxnSpPr>
          <p:nvPr/>
        </p:nvCxnSpPr>
        <p:spPr>
          <a:xfrm>
            <a:off x="4897322" y="2748505"/>
            <a:ext cx="57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C2F33A-6C73-C349-8F06-4AE2A4520286}"/>
              </a:ext>
            </a:extLst>
          </p:cNvPr>
          <p:cNvCxnSpPr>
            <a:cxnSpLocks/>
          </p:cNvCxnSpPr>
          <p:nvPr/>
        </p:nvCxnSpPr>
        <p:spPr>
          <a:xfrm flipV="1">
            <a:off x="5489223" y="1761784"/>
            <a:ext cx="0" cy="1008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E5FEDA-E7A0-0143-AA84-3F0B7D0BD845}"/>
              </a:ext>
            </a:extLst>
          </p:cNvPr>
          <p:cNvCxnSpPr/>
          <p:nvPr/>
        </p:nvCxnSpPr>
        <p:spPr>
          <a:xfrm flipH="1" flipV="1">
            <a:off x="3440826" y="1507070"/>
            <a:ext cx="1448031" cy="755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492F74-02A1-3945-AD84-E6EC3A635AF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489223" y="2296426"/>
            <a:ext cx="306662" cy="20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48B9CE-BAC6-2B4A-902E-E616081762B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200232" y="2759155"/>
            <a:ext cx="458793" cy="14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778F3E95-23E2-9146-806B-24283475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264"/>
            <a:ext cx="12192000" cy="1325563"/>
          </a:xfrm>
        </p:spPr>
        <p:txBody>
          <a:bodyPr/>
          <a:lstStyle/>
          <a:p>
            <a:pPr algn="ctr"/>
            <a:r>
              <a:rPr lang="en-AU" dirty="0"/>
              <a:t>Abundance, evenness and richness </a:t>
            </a:r>
            <a:r>
              <a:rPr lang="en-AU" i="1" dirty="0"/>
              <a:t>change </a:t>
            </a:r>
            <a:r>
              <a:rPr lang="en-AU" dirty="0"/>
              <a:t>with IBR</a:t>
            </a:r>
          </a:p>
        </p:txBody>
      </p:sp>
    </p:spTree>
    <p:extLst>
      <p:ext uri="{BB962C8B-B14F-4D97-AF65-F5344CB8AC3E}">
        <p14:creationId xmlns:p14="http://schemas.microsoft.com/office/powerpoint/2010/main" val="88876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E335808-4058-0340-8023-3D21127771EC}"/>
              </a:ext>
            </a:extLst>
          </p:cNvPr>
          <p:cNvGrpSpPr/>
          <p:nvPr/>
        </p:nvGrpSpPr>
        <p:grpSpPr>
          <a:xfrm>
            <a:off x="57153" y="1328411"/>
            <a:ext cx="6211094" cy="5634944"/>
            <a:chOff x="3606413" y="2331720"/>
            <a:chExt cx="3294259" cy="301027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0ABEA2-A527-FC40-BFF4-EBF6D57A7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3932" y="2331720"/>
              <a:ext cx="0" cy="2706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FD2676E-53A4-6D45-AD32-0B23927CFE2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01056" y="3544824"/>
              <a:ext cx="0" cy="299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EAB465-43BD-5B4D-9025-D096A2A4D31D}"/>
                </a:ext>
              </a:extLst>
            </p:cNvPr>
            <p:cNvSpPr txBox="1"/>
            <p:nvPr/>
          </p:nvSpPr>
          <p:spPr>
            <a:xfrm rot="16200000">
              <a:off x="2963770" y="3333322"/>
              <a:ext cx="1546009" cy="260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Species richness (S)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922064-9E87-3B4C-AB51-6F5CBAE324DC}"/>
                </a:ext>
              </a:extLst>
            </p:cNvPr>
            <p:cNvSpPr txBox="1"/>
            <p:nvPr/>
          </p:nvSpPr>
          <p:spPr>
            <a:xfrm>
              <a:off x="4210004" y="5068193"/>
              <a:ext cx="2277487" cy="273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Total number of individuals (N)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51A5B3-9AA0-664B-9C35-5B5864E5A197}"/>
              </a:ext>
            </a:extLst>
          </p:cNvPr>
          <p:cNvSpPr txBox="1"/>
          <p:nvPr/>
        </p:nvSpPr>
        <p:spPr>
          <a:xfrm>
            <a:off x="5659025" y="2660250"/>
            <a:ext cx="3775393" cy="492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∆</a:t>
            </a:r>
            <a:r>
              <a:rPr lang="de-DE" sz="2600" i="1" dirty="0"/>
              <a:t>N</a:t>
            </a:r>
            <a:r>
              <a:rPr lang="de-DE" sz="2600" dirty="0"/>
              <a:t>: </a:t>
            </a:r>
            <a:r>
              <a:rPr lang="de-DE" sz="2600" dirty="0" err="1"/>
              <a:t>number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individuals</a:t>
            </a:r>
            <a:endParaRPr lang="de-DE" sz="2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9BDA5F-7536-7949-A5DC-59A6AFDE2464}"/>
              </a:ext>
            </a:extLst>
          </p:cNvPr>
          <p:cNvSpPr txBox="1"/>
          <p:nvPr/>
        </p:nvSpPr>
        <p:spPr>
          <a:xfrm>
            <a:off x="5795885" y="2050205"/>
            <a:ext cx="3321743" cy="492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∆</a:t>
            </a:r>
            <a:r>
              <a:rPr lang="de-DE" sz="2600" i="1" dirty="0"/>
              <a:t>S</a:t>
            </a:r>
            <a:r>
              <a:rPr lang="de-DE" sz="2600" dirty="0"/>
              <a:t> : </a:t>
            </a:r>
            <a:r>
              <a:rPr lang="de-DE" sz="2600" dirty="0" err="1"/>
              <a:t>number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species</a:t>
            </a:r>
            <a:endParaRPr lang="de-DE" sz="26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57A50-732C-1442-8378-7FA927187372}"/>
              </a:ext>
            </a:extLst>
          </p:cNvPr>
          <p:cNvSpPr txBox="1"/>
          <p:nvPr/>
        </p:nvSpPr>
        <p:spPr>
          <a:xfrm>
            <a:off x="1195182" y="5401073"/>
            <a:ext cx="6578211" cy="492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∆ </a:t>
            </a:r>
            <a:r>
              <a:rPr lang="de-DE" sz="2600" i="1" dirty="0"/>
              <a:t>S</a:t>
            </a:r>
            <a:r>
              <a:rPr lang="de-DE" sz="2600" baseline="-25000" dirty="0"/>
              <a:t>PIE</a:t>
            </a:r>
            <a:r>
              <a:rPr lang="de-DE" sz="2600" dirty="0"/>
              <a:t>: </a:t>
            </a:r>
            <a:r>
              <a:rPr lang="de-DE" sz="2600" dirty="0" err="1"/>
              <a:t>evenness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species</a:t>
            </a:r>
            <a:r>
              <a:rPr lang="de-DE" sz="2600" dirty="0"/>
              <a:t>‘ relative </a:t>
            </a:r>
            <a:r>
              <a:rPr lang="de-DE" sz="2600" dirty="0" err="1"/>
              <a:t>abundances</a:t>
            </a:r>
            <a:endParaRPr lang="de-DE" sz="26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5E66333-A6FA-CC48-9240-7F5DD69CFF5B}"/>
              </a:ext>
            </a:extLst>
          </p:cNvPr>
          <p:cNvSpPr/>
          <p:nvPr/>
        </p:nvSpPr>
        <p:spPr>
          <a:xfrm flipH="1">
            <a:off x="929479" y="1719865"/>
            <a:ext cx="9671848" cy="8464908"/>
          </a:xfrm>
          <a:prstGeom prst="arc">
            <a:avLst>
              <a:gd name="adj1" fmla="val 16441826"/>
              <a:gd name="adj2" fmla="val 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D4C598-7B1D-E545-93F8-FEA1ACF1FDE2}"/>
              </a:ext>
            </a:extLst>
          </p:cNvPr>
          <p:cNvSpPr>
            <a:spLocks noChangeAspect="1"/>
          </p:cNvSpPr>
          <p:nvPr/>
        </p:nvSpPr>
        <p:spPr>
          <a:xfrm>
            <a:off x="5384570" y="1631482"/>
            <a:ext cx="209306" cy="221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902F85-EFDA-5D47-B233-AE53D15A89EC}"/>
              </a:ext>
            </a:extLst>
          </p:cNvPr>
          <p:cNvSpPr/>
          <p:nvPr/>
        </p:nvSpPr>
        <p:spPr>
          <a:xfrm>
            <a:off x="3174122" y="1116231"/>
            <a:ext cx="59238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/>
              <a:t>∆</a:t>
            </a:r>
            <a:r>
              <a:rPr lang="de-DE" sz="2600" i="1" dirty="0" err="1"/>
              <a:t>S</a:t>
            </a:r>
            <a:r>
              <a:rPr lang="de-DE" sz="2600" baseline="-25000" dirty="0" err="1"/>
              <a:t>n</a:t>
            </a:r>
            <a:r>
              <a:rPr lang="de-DE" sz="2600" dirty="0"/>
              <a:t>:  </a:t>
            </a:r>
            <a:r>
              <a:rPr lang="de-DE" sz="2600" dirty="0" err="1"/>
              <a:t>expected</a:t>
            </a:r>
            <a:r>
              <a:rPr lang="de-DE" sz="2600" dirty="0"/>
              <a:t> # </a:t>
            </a:r>
            <a:r>
              <a:rPr lang="de-DE" sz="2600" dirty="0" err="1"/>
              <a:t>species</a:t>
            </a:r>
            <a:r>
              <a:rPr lang="de-DE" sz="2600" dirty="0"/>
              <a:t> (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i="1" dirty="0" err="1"/>
              <a:t>n</a:t>
            </a:r>
            <a:r>
              <a:rPr lang="de-DE" sz="2600" dirty="0"/>
              <a:t> </a:t>
            </a:r>
            <a:r>
              <a:rPr lang="de-DE" sz="2600" dirty="0" err="1"/>
              <a:t>individuals</a:t>
            </a:r>
            <a:r>
              <a:rPr lang="de-DE" sz="2600" dirty="0"/>
              <a:t>)</a:t>
            </a:r>
          </a:p>
        </p:txBody>
      </p:sp>
      <p:sp>
        <p:nvSpPr>
          <p:cNvPr id="17" name="Textfeld 4">
            <a:extLst>
              <a:ext uri="{FF2B5EF4-FFF2-40B4-BE49-F238E27FC236}">
                <a16:creationId xmlns:a16="http://schemas.microsoft.com/office/drawing/2014/main" id="{9A94ED58-8C60-9C40-A3FB-A4869D2AC7FC}"/>
              </a:ext>
            </a:extLst>
          </p:cNvPr>
          <p:cNvSpPr txBox="1"/>
          <p:nvPr/>
        </p:nvSpPr>
        <p:spPr>
          <a:xfrm>
            <a:off x="5369504" y="6253651"/>
            <a:ext cx="682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/>
              <a:t>Hurlbert</a:t>
            </a:r>
            <a:r>
              <a:rPr lang="de-DE" sz="1600" dirty="0"/>
              <a:t> 1971 </a:t>
            </a:r>
            <a:r>
              <a:rPr lang="de-DE" sz="1600" i="1" dirty="0"/>
              <a:t>Ecology</a:t>
            </a:r>
            <a:r>
              <a:rPr lang="de-DE" sz="1600" dirty="0"/>
              <a:t>, </a:t>
            </a:r>
            <a:r>
              <a:rPr lang="de-DE" sz="1600" dirty="0" err="1"/>
              <a:t>Gotelli</a:t>
            </a:r>
            <a:r>
              <a:rPr lang="de-DE" sz="1600" dirty="0"/>
              <a:t> &amp; Colwell 2001 </a:t>
            </a:r>
            <a:r>
              <a:rPr lang="de-DE" sz="1600" i="1" dirty="0" err="1"/>
              <a:t>Ecol</a:t>
            </a:r>
            <a:r>
              <a:rPr lang="de-DE" sz="1600" i="1" dirty="0"/>
              <a:t> </a:t>
            </a:r>
            <a:r>
              <a:rPr lang="de-DE" sz="1600" i="1" dirty="0" err="1"/>
              <a:t>Lett</a:t>
            </a:r>
            <a:r>
              <a:rPr lang="de-DE" sz="1600" i="1" dirty="0"/>
              <a:t>, </a:t>
            </a:r>
          </a:p>
          <a:p>
            <a:pPr algn="r"/>
            <a:r>
              <a:rPr lang="de-DE" sz="1600" dirty="0"/>
              <a:t>Chase </a:t>
            </a:r>
            <a:r>
              <a:rPr lang="de-DE" sz="1600" i="1" dirty="0"/>
              <a:t>et al</a:t>
            </a:r>
            <a:r>
              <a:rPr lang="de-DE" sz="1600" dirty="0"/>
              <a:t>. 2018 </a:t>
            </a:r>
            <a:r>
              <a:rPr lang="de-DE" sz="1600" i="1" dirty="0" err="1"/>
              <a:t>Ecol</a:t>
            </a:r>
            <a:r>
              <a:rPr lang="de-DE" sz="1600" i="1" dirty="0"/>
              <a:t> </a:t>
            </a:r>
            <a:r>
              <a:rPr lang="de-DE" sz="1600" i="1" dirty="0" err="1"/>
              <a:t>Lett</a:t>
            </a:r>
            <a:endParaRPr lang="de-DE" sz="1600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07FA786-F1DC-374D-85C0-B9995F8CBBA5}"/>
              </a:ext>
            </a:extLst>
          </p:cNvPr>
          <p:cNvSpPr/>
          <p:nvPr/>
        </p:nvSpPr>
        <p:spPr>
          <a:xfrm rot="406231" flipH="1">
            <a:off x="904077" y="2760397"/>
            <a:ext cx="9671847" cy="7525224"/>
          </a:xfrm>
          <a:prstGeom prst="arc">
            <a:avLst>
              <a:gd name="adj1" fmla="val 17372853"/>
              <a:gd name="adj2" fmla="val 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5D810C-1096-7B4B-BA9A-01FABDE6A03D}"/>
              </a:ext>
            </a:extLst>
          </p:cNvPr>
          <p:cNvSpPr>
            <a:spLocks noChangeAspect="1"/>
          </p:cNvSpPr>
          <p:nvPr/>
        </p:nvSpPr>
        <p:spPr>
          <a:xfrm>
            <a:off x="4787044" y="2658833"/>
            <a:ext cx="203626" cy="202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3724CB-2688-FC42-9EF4-D8215353682A}"/>
              </a:ext>
            </a:extLst>
          </p:cNvPr>
          <p:cNvCxnSpPr>
            <a:cxnSpLocks/>
          </p:cNvCxnSpPr>
          <p:nvPr/>
        </p:nvCxnSpPr>
        <p:spPr>
          <a:xfrm flipV="1">
            <a:off x="4888857" y="1776505"/>
            <a:ext cx="0" cy="972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60C947-DB49-7342-AD01-4A303E322A19}"/>
              </a:ext>
            </a:extLst>
          </p:cNvPr>
          <p:cNvCxnSpPr>
            <a:cxnSpLocks/>
          </p:cNvCxnSpPr>
          <p:nvPr/>
        </p:nvCxnSpPr>
        <p:spPr>
          <a:xfrm>
            <a:off x="4897322" y="2748505"/>
            <a:ext cx="57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C2F33A-6C73-C349-8F06-4AE2A4520286}"/>
              </a:ext>
            </a:extLst>
          </p:cNvPr>
          <p:cNvCxnSpPr>
            <a:cxnSpLocks/>
          </p:cNvCxnSpPr>
          <p:nvPr/>
        </p:nvCxnSpPr>
        <p:spPr>
          <a:xfrm flipV="1">
            <a:off x="5489223" y="1761784"/>
            <a:ext cx="0" cy="100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E5FEDA-E7A0-0143-AA84-3F0B7D0BD845}"/>
              </a:ext>
            </a:extLst>
          </p:cNvPr>
          <p:cNvCxnSpPr/>
          <p:nvPr/>
        </p:nvCxnSpPr>
        <p:spPr>
          <a:xfrm flipH="1" flipV="1">
            <a:off x="3440826" y="1507070"/>
            <a:ext cx="1448031" cy="755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492F74-02A1-3945-AD84-E6EC3A635AF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489223" y="2296426"/>
            <a:ext cx="306662" cy="20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48B9CE-BAC6-2B4A-902E-E616081762B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200232" y="2759155"/>
            <a:ext cx="458793" cy="14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778F3E95-23E2-9146-806B-24283475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264"/>
            <a:ext cx="12192000" cy="1325563"/>
          </a:xfrm>
        </p:spPr>
        <p:txBody>
          <a:bodyPr/>
          <a:lstStyle/>
          <a:p>
            <a:pPr algn="ctr"/>
            <a:r>
              <a:rPr lang="en-AU" dirty="0"/>
              <a:t>Abundance, evenness and richness </a:t>
            </a:r>
            <a:r>
              <a:rPr lang="en-AU" i="1" dirty="0"/>
              <a:t>change </a:t>
            </a:r>
            <a:r>
              <a:rPr lang="en-AU" dirty="0"/>
              <a:t>with IBR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070872-B56E-9143-9053-4BC6FCFBE4B2}"/>
              </a:ext>
            </a:extLst>
          </p:cNvPr>
          <p:cNvGrpSpPr/>
          <p:nvPr/>
        </p:nvGrpSpPr>
        <p:grpSpPr>
          <a:xfrm>
            <a:off x="5850990" y="3362976"/>
            <a:ext cx="5994321" cy="1703098"/>
            <a:chOff x="2759801" y="2336168"/>
            <a:chExt cx="5994321" cy="170309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4EA6AF4-33CA-7543-9D65-19E9FA5514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980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2BF7F1E-243B-AE4F-BB63-9DD1979AF18A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366C01F-D1CB-D845-A4C4-0431E72A0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270B5D-6611-B54B-BEC1-8BF15F91E9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5593" y="2595191"/>
              <a:ext cx="1440000" cy="1440000"/>
              <a:chOff x="2759801" y="2599266"/>
              <a:chExt cx="1440000" cy="14400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B22468D-0BF6-1C4E-B666-697318647CB7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86A5BC3-1A8A-994E-890E-5BB3EA375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3D0B7B-B78F-194A-9F23-F9252A4C6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92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73B7E27-FFA1-9D42-9F52-08FBEB6E5E0A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427016B-9EF0-E747-A095-AA0908008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78D1D5-3542-1844-9CE4-CEDA7586DC06}"/>
                </a:ext>
              </a:extLst>
            </p:cNvPr>
            <p:cNvSpPr txBox="1"/>
            <p:nvPr/>
          </p:nvSpPr>
          <p:spPr>
            <a:xfrm>
              <a:off x="3261486" y="23361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</a:t>
              </a:r>
              <a:r>
                <a:rPr lang="en-AU" i="1" dirty="0"/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E12370-CC88-2A4E-93CE-5B26C4BA5FF1}"/>
                </a:ext>
              </a:extLst>
            </p:cNvPr>
            <p:cNvSpPr txBox="1"/>
            <p:nvPr/>
          </p:nvSpPr>
          <p:spPr>
            <a:xfrm>
              <a:off x="5388990" y="23361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</a:t>
              </a:r>
              <a:r>
                <a:rPr lang="en-AU" i="1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679B0A-5C09-1F4E-8AD9-135B1CCD6730}"/>
                </a:ext>
              </a:extLst>
            </p:cNvPr>
            <p:cNvSpPr txBox="1"/>
            <p:nvPr/>
          </p:nvSpPr>
          <p:spPr>
            <a:xfrm>
              <a:off x="7260462" y="23361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</a:t>
              </a:r>
              <a:r>
                <a:rPr lang="en-AU" i="1" dirty="0"/>
                <a:t>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294C6B-6266-284B-98C4-2CEEB4BEB05C}"/>
                </a:ext>
              </a:extLst>
            </p:cNvPr>
            <p:cNvSpPr txBox="1"/>
            <p:nvPr/>
          </p:nvSpPr>
          <p:spPr>
            <a:xfrm>
              <a:off x="4121149" y="314779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</a:t>
              </a:r>
              <a:r>
                <a:rPr lang="en-AU" i="1" dirty="0"/>
                <a:t>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B24D57-A5CD-844F-AC61-86E721BCCCD7}"/>
                </a:ext>
              </a:extLst>
            </p:cNvPr>
            <p:cNvSpPr txBox="1"/>
            <p:nvPr/>
          </p:nvSpPr>
          <p:spPr>
            <a:xfrm>
              <a:off x="6258140" y="313052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</a:t>
              </a:r>
              <a:r>
                <a:rPr lang="en-AU" i="1" dirty="0"/>
                <a:t>S</a:t>
              </a:r>
              <a:r>
                <a:rPr lang="en-AU" baseline="-25000" dirty="0"/>
                <a:t>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398401-1EF6-1D42-8A6D-89CE6DCA291E}"/>
                </a:ext>
              </a:extLst>
            </p:cNvPr>
            <p:cNvSpPr txBox="1"/>
            <p:nvPr/>
          </p:nvSpPr>
          <p:spPr>
            <a:xfrm>
              <a:off x="8141454" y="313052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</a:t>
              </a:r>
              <a:r>
                <a:rPr lang="en-AU" i="1" dirty="0"/>
                <a:t>S</a:t>
              </a:r>
              <a:r>
                <a:rPr lang="en-AU" baseline="-25000" dirty="0"/>
                <a:t>PIE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A5E0B12C-7655-6D47-9116-E3F9920504AC}"/>
              </a:ext>
            </a:extLst>
          </p:cNvPr>
          <p:cNvSpPr>
            <a:spLocks noChangeAspect="1"/>
          </p:cNvSpPr>
          <p:nvPr/>
        </p:nvSpPr>
        <p:spPr>
          <a:xfrm>
            <a:off x="6884045" y="3970199"/>
            <a:ext cx="108000" cy="1072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0EB02ED-711E-B74C-B6F8-42DF18C71D4E}"/>
              </a:ext>
            </a:extLst>
          </p:cNvPr>
          <p:cNvSpPr>
            <a:spLocks noChangeAspect="1"/>
          </p:cNvSpPr>
          <p:nvPr/>
        </p:nvSpPr>
        <p:spPr>
          <a:xfrm>
            <a:off x="9028220" y="3971555"/>
            <a:ext cx="108000" cy="1072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1360F65-615B-5544-AA78-F23A00E76E18}"/>
              </a:ext>
            </a:extLst>
          </p:cNvPr>
          <p:cNvSpPr>
            <a:spLocks noChangeAspect="1"/>
          </p:cNvSpPr>
          <p:nvPr/>
        </p:nvSpPr>
        <p:spPr>
          <a:xfrm>
            <a:off x="10893263" y="3971555"/>
            <a:ext cx="108000" cy="1072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37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737D16-AF1A-8340-8F25-BE8819FE7993}"/>
              </a:ext>
            </a:extLst>
          </p:cNvPr>
          <p:cNvSpPr txBox="1">
            <a:spLocks/>
          </p:cNvSpPr>
          <p:nvPr/>
        </p:nvSpPr>
        <p:spPr>
          <a:xfrm>
            <a:off x="9514" y="-9"/>
            <a:ext cx="8681640" cy="838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200" b="1" dirty="0"/>
              <a:t>How </a:t>
            </a:r>
            <a:r>
              <a:rPr lang="en-AU" sz="4200" b="1" i="1" dirty="0"/>
              <a:t>can</a:t>
            </a:r>
            <a:r>
              <a:rPr lang="en-AU" sz="4200" b="1" dirty="0"/>
              <a:t> the components change?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FFF0B1-B45B-8B42-AD5D-DED5A9216862}"/>
              </a:ext>
            </a:extLst>
          </p:cNvPr>
          <p:cNvGrpSpPr/>
          <p:nvPr/>
        </p:nvGrpSpPr>
        <p:grpSpPr>
          <a:xfrm>
            <a:off x="3072390" y="2852747"/>
            <a:ext cx="6047220" cy="1703098"/>
            <a:chOff x="2759801" y="2336168"/>
            <a:chExt cx="6047220" cy="17030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1E95C0-C1B8-D847-8A47-46147EDDB4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980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3F2D94C-7A92-7A44-83FA-70ACFD16ABD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E50814D-8503-104A-A6B6-8ADE8791E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7F38BB-DEB5-E14B-9B86-67027D0B8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5593" y="2595191"/>
              <a:ext cx="1440000" cy="1440000"/>
              <a:chOff x="2759801" y="2599266"/>
              <a:chExt cx="1440000" cy="14400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D24C14-9A85-3241-98C1-4E180CFA270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921B64-C245-8D40-B2FD-0ACCE79F4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E00CEB-B6E5-3D4E-95D7-02C69B64F0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92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DBB3739-08C5-C749-9622-3BD9899F0030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3BFB44-EF6F-E142-A07B-6CC25764F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B61753-3D94-2745-AFDD-26EB15B39342}"/>
                </a:ext>
              </a:extLst>
            </p:cNvPr>
            <p:cNvSpPr txBox="1"/>
            <p:nvPr/>
          </p:nvSpPr>
          <p:spPr>
            <a:xfrm>
              <a:off x="3261486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4A46E8-FBFF-9F40-8DE0-3B8DD455D5C0}"/>
                </a:ext>
              </a:extLst>
            </p:cNvPr>
            <p:cNvSpPr txBox="1"/>
            <p:nvPr/>
          </p:nvSpPr>
          <p:spPr>
            <a:xfrm>
              <a:off x="5388990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F499-C3D8-D941-96EE-64DD10EA126C}"/>
                </a:ext>
              </a:extLst>
            </p:cNvPr>
            <p:cNvSpPr txBox="1"/>
            <p:nvPr/>
          </p:nvSpPr>
          <p:spPr>
            <a:xfrm>
              <a:off x="7260462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F7FEEF-C4EB-674C-8BD2-EB2E71636F5C}"/>
                </a:ext>
              </a:extLst>
            </p:cNvPr>
            <p:cNvSpPr txBox="1"/>
            <p:nvPr/>
          </p:nvSpPr>
          <p:spPr>
            <a:xfrm>
              <a:off x="4121149" y="314779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EC09A-151A-1448-8334-B29739E22318}"/>
                </a:ext>
              </a:extLst>
            </p:cNvPr>
            <p:cNvSpPr txBox="1"/>
            <p:nvPr/>
          </p:nvSpPr>
          <p:spPr>
            <a:xfrm>
              <a:off x="6258140" y="313052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706296-AB8A-F649-B629-AB4E143F75A0}"/>
                </a:ext>
              </a:extLst>
            </p:cNvPr>
            <p:cNvSpPr txBox="1"/>
            <p:nvPr/>
          </p:nvSpPr>
          <p:spPr>
            <a:xfrm>
              <a:off x="8141454" y="313052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PIE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C8284B-5EDF-9F4E-8469-8657AA452F5B}"/>
              </a:ext>
            </a:extLst>
          </p:cNvPr>
          <p:cNvGrpSpPr>
            <a:grpSpLocks noChangeAspect="1"/>
          </p:cNvGrpSpPr>
          <p:nvPr/>
        </p:nvGrpSpPr>
        <p:grpSpPr>
          <a:xfrm>
            <a:off x="1929777" y="1339713"/>
            <a:ext cx="2625282" cy="2017112"/>
            <a:chOff x="-574296" y="1368725"/>
            <a:chExt cx="11175623" cy="858668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A6EC40-B347-514D-81B7-87038FDFD89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7DD6F-9237-2040-AD09-8FF4747515DD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A093B5-5937-E341-8035-9FE23AACB823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0761F-D121-0E4A-94CF-EB45FCABDE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B2CBA211-2434-1046-85C2-1A5F859D6B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00A8C73-566F-854F-BC3E-3A34188D8559}"/>
              </a:ext>
            </a:extLst>
          </p:cNvPr>
          <p:cNvSpPr>
            <a:spLocks noChangeAspect="1"/>
          </p:cNvSpPr>
          <p:nvPr/>
        </p:nvSpPr>
        <p:spPr>
          <a:xfrm>
            <a:off x="5905447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6BA1F5-D6D3-1441-93EE-AF748FD38FC5}"/>
              </a:ext>
            </a:extLst>
          </p:cNvPr>
          <p:cNvSpPr>
            <a:spLocks noChangeAspect="1"/>
          </p:cNvSpPr>
          <p:nvPr/>
        </p:nvSpPr>
        <p:spPr>
          <a:xfrm>
            <a:off x="776204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0F5FF9-40C6-7246-9AAF-5CB20CB665B0}"/>
              </a:ext>
            </a:extLst>
          </p:cNvPr>
          <p:cNvSpPr txBox="1"/>
          <p:nvPr/>
        </p:nvSpPr>
        <p:spPr>
          <a:xfrm>
            <a:off x="2499108" y="1840616"/>
            <a:ext cx="184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Altered numbers of individuals (</a:t>
            </a:r>
            <a:r>
              <a:rPr lang="en-AU" i="1" dirty="0"/>
              <a:t>N</a:t>
            </a:r>
            <a:r>
              <a:rPr lang="en-AU" dirty="0"/>
              <a:t>)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E6AA8E5-DB76-7E46-BCBE-BA35124874AD}"/>
              </a:ext>
            </a:extLst>
          </p:cNvPr>
          <p:cNvSpPr>
            <a:spLocks noChangeAspect="1"/>
          </p:cNvSpPr>
          <p:nvPr/>
        </p:nvSpPr>
        <p:spPr>
          <a:xfrm>
            <a:off x="3344179" y="151555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9341DF1-73F6-6A4C-8A87-6ADB6A98A833}"/>
              </a:ext>
            </a:extLst>
          </p:cNvPr>
          <p:cNvSpPr>
            <a:spLocks noChangeAspect="1"/>
          </p:cNvSpPr>
          <p:nvPr/>
        </p:nvSpPr>
        <p:spPr>
          <a:xfrm>
            <a:off x="2763712" y="1645309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1AC67D9-03AB-4749-B056-9B1B30B443FF}"/>
              </a:ext>
            </a:extLst>
          </p:cNvPr>
          <p:cNvSpPr>
            <a:spLocks noChangeAspect="1"/>
          </p:cNvSpPr>
          <p:nvPr/>
        </p:nvSpPr>
        <p:spPr>
          <a:xfrm>
            <a:off x="429655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08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FFF0B1-B45B-8B42-AD5D-DED5A9216862}"/>
              </a:ext>
            </a:extLst>
          </p:cNvPr>
          <p:cNvGrpSpPr/>
          <p:nvPr/>
        </p:nvGrpSpPr>
        <p:grpSpPr>
          <a:xfrm>
            <a:off x="3072390" y="2852747"/>
            <a:ext cx="6047220" cy="1703098"/>
            <a:chOff x="2759801" y="2336168"/>
            <a:chExt cx="6047220" cy="17030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1E95C0-C1B8-D847-8A47-46147EDDB4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980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3F2D94C-7A92-7A44-83FA-70ACFD16ABD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E50814D-8503-104A-A6B6-8ADE8791E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7F38BB-DEB5-E14B-9B86-67027D0B8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5593" y="2595191"/>
              <a:ext cx="1440000" cy="1440000"/>
              <a:chOff x="2759801" y="2599266"/>
              <a:chExt cx="1440000" cy="14400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D24C14-9A85-3241-98C1-4E180CFA270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921B64-C245-8D40-B2FD-0ACCE79F4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E00CEB-B6E5-3D4E-95D7-02C69B64F0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92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DBB3739-08C5-C749-9622-3BD9899F0030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3BFB44-EF6F-E142-A07B-6CC25764F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B61753-3D94-2745-AFDD-26EB15B39342}"/>
                </a:ext>
              </a:extLst>
            </p:cNvPr>
            <p:cNvSpPr txBox="1"/>
            <p:nvPr/>
          </p:nvSpPr>
          <p:spPr>
            <a:xfrm>
              <a:off x="3261486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4A46E8-FBFF-9F40-8DE0-3B8DD455D5C0}"/>
                </a:ext>
              </a:extLst>
            </p:cNvPr>
            <p:cNvSpPr txBox="1"/>
            <p:nvPr/>
          </p:nvSpPr>
          <p:spPr>
            <a:xfrm>
              <a:off x="5388990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F499-C3D8-D941-96EE-64DD10EA126C}"/>
                </a:ext>
              </a:extLst>
            </p:cNvPr>
            <p:cNvSpPr txBox="1"/>
            <p:nvPr/>
          </p:nvSpPr>
          <p:spPr>
            <a:xfrm>
              <a:off x="7260462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F7FEEF-C4EB-674C-8BD2-EB2E71636F5C}"/>
                </a:ext>
              </a:extLst>
            </p:cNvPr>
            <p:cNvSpPr txBox="1"/>
            <p:nvPr/>
          </p:nvSpPr>
          <p:spPr>
            <a:xfrm>
              <a:off x="4121149" y="314779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EC09A-151A-1448-8334-B29739E22318}"/>
                </a:ext>
              </a:extLst>
            </p:cNvPr>
            <p:cNvSpPr txBox="1"/>
            <p:nvPr/>
          </p:nvSpPr>
          <p:spPr>
            <a:xfrm>
              <a:off x="6258140" y="313052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706296-AB8A-F649-B629-AB4E143F75A0}"/>
                </a:ext>
              </a:extLst>
            </p:cNvPr>
            <p:cNvSpPr txBox="1"/>
            <p:nvPr/>
          </p:nvSpPr>
          <p:spPr>
            <a:xfrm>
              <a:off x="8141454" y="313052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PIE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C8284B-5EDF-9F4E-8469-8657AA452F5B}"/>
              </a:ext>
            </a:extLst>
          </p:cNvPr>
          <p:cNvGrpSpPr>
            <a:grpSpLocks noChangeAspect="1"/>
          </p:cNvGrpSpPr>
          <p:nvPr/>
        </p:nvGrpSpPr>
        <p:grpSpPr>
          <a:xfrm>
            <a:off x="1929777" y="1339713"/>
            <a:ext cx="2625282" cy="2017112"/>
            <a:chOff x="-574296" y="1368725"/>
            <a:chExt cx="11175623" cy="858668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A6EC40-B347-514D-81B7-87038FDFD89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7DD6F-9237-2040-AD09-8FF4747515DD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A093B5-5937-E341-8035-9FE23AACB823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0761F-D121-0E4A-94CF-EB45FCABDE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B2CBA211-2434-1046-85C2-1A5F859D6B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0088AC-0BBA-1A49-9D7F-5A2D3E63A324}"/>
              </a:ext>
            </a:extLst>
          </p:cNvPr>
          <p:cNvGrpSpPr>
            <a:grpSpLocks noChangeAspect="1"/>
          </p:cNvGrpSpPr>
          <p:nvPr/>
        </p:nvGrpSpPr>
        <p:grpSpPr>
          <a:xfrm>
            <a:off x="5011451" y="1339713"/>
            <a:ext cx="2625282" cy="2017112"/>
            <a:chOff x="-574296" y="1368725"/>
            <a:chExt cx="11175623" cy="858668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D479A5-0ED8-3240-B4DD-2075B9DBF1F0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3C90F9-AED5-464B-8E16-15B86E101494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5EB8CB-1C25-8845-B329-11CE25771538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D16A77-2D86-AB45-9481-934EA4EEB5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6EFB376-4C68-3141-B765-3143A88CD5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rgbClr val="1B9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93AC34A1-1EC6-6B43-B305-01A216CABD20}"/>
              </a:ext>
            </a:extLst>
          </p:cNvPr>
          <p:cNvSpPr>
            <a:spLocks noChangeAspect="1"/>
          </p:cNvSpPr>
          <p:nvPr/>
        </p:nvSpPr>
        <p:spPr>
          <a:xfrm rot="20757096" flipH="1">
            <a:off x="5330124" y="1210177"/>
            <a:ext cx="2785882" cy="1797347"/>
          </a:xfrm>
          <a:prstGeom prst="arc">
            <a:avLst>
              <a:gd name="adj1" fmla="val 16441826"/>
              <a:gd name="adj2" fmla="val 0"/>
            </a:avLst>
          </a:prstGeom>
          <a:ln w="25400">
            <a:solidFill>
              <a:srgbClr val="1B9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236715-F205-4E45-8E92-7E687F36DBD5}"/>
              </a:ext>
            </a:extLst>
          </p:cNvPr>
          <p:cNvSpPr>
            <a:spLocks noChangeAspect="1"/>
          </p:cNvSpPr>
          <p:nvPr/>
        </p:nvSpPr>
        <p:spPr>
          <a:xfrm>
            <a:off x="6406969" y="1515277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192C05-819F-294F-AF63-878BAC6E60E5}"/>
              </a:ext>
            </a:extLst>
          </p:cNvPr>
          <p:cNvSpPr>
            <a:spLocks noChangeAspect="1"/>
          </p:cNvSpPr>
          <p:nvPr/>
        </p:nvSpPr>
        <p:spPr>
          <a:xfrm>
            <a:off x="6406969" y="1205781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000EE3-BC61-3848-83AF-14ACEF6F3F92}"/>
              </a:ext>
            </a:extLst>
          </p:cNvPr>
          <p:cNvSpPr>
            <a:spLocks noChangeAspect="1"/>
          </p:cNvSpPr>
          <p:nvPr/>
        </p:nvSpPr>
        <p:spPr>
          <a:xfrm>
            <a:off x="3750437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0A8C73-566F-854F-BC3E-3A34188D8559}"/>
              </a:ext>
            </a:extLst>
          </p:cNvPr>
          <p:cNvSpPr>
            <a:spLocks noChangeAspect="1"/>
          </p:cNvSpPr>
          <p:nvPr/>
        </p:nvSpPr>
        <p:spPr>
          <a:xfrm>
            <a:off x="5905447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6BA1F5-D6D3-1441-93EE-AF748FD38FC5}"/>
              </a:ext>
            </a:extLst>
          </p:cNvPr>
          <p:cNvSpPr>
            <a:spLocks noChangeAspect="1"/>
          </p:cNvSpPr>
          <p:nvPr/>
        </p:nvSpPr>
        <p:spPr>
          <a:xfrm>
            <a:off x="776204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3926B7-CB5A-9B4D-8EA3-CC22E1690DAE}"/>
              </a:ext>
            </a:extLst>
          </p:cNvPr>
          <p:cNvSpPr>
            <a:spLocks noChangeAspect="1"/>
          </p:cNvSpPr>
          <p:nvPr/>
        </p:nvSpPr>
        <p:spPr>
          <a:xfrm>
            <a:off x="6201925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0EF6BD-4192-B747-8B08-CC070105535B}"/>
              </a:ext>
            </a:extLst>
          </p:cNvPr>
          <p:cNvSpPr>
            <a:spLocks noChangeAspect="1"/>
          </p:cNvSpPr>
          <p:nvPr/>
        </p:nvSpPr>
        <p:spPr>
          <a:xfrm>
            <a:off x="8049964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90FA53-8112-D14E-BE2E-37B1FB763AB0}"/>
              </a:ext>
            </a:extLst>
          </p:cNvPr>
          <p:cNvSpPr txBox="1"/>
          <p:nvPr/>
        </p:nvSpPr>
        <p:spPr>
          <a:xfrm>
            <a:off x="5737028" y="1840616"/>
            <a:ext cx="255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Species’ relative abundances change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0F5FF9-40C6-7246-9AAF-5CB20CB665B0}"/>
              </a:ext>
            </a:extLst>
          </p:cNvPr>
          <p:cNvSpPr txBox="1"/>
          <p:nvPr/>
        </p:nvSpPr>
        <p:spPr>
          <a:xfrm>
            <a:off x="2499108" y="1840616"/>
            <a:ext cx="184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Altered numbers of individuals (</a:t>
            </a:r>
            <a:r>
              <a:rPr lang="en-AU" i="1" dirty="0"/>
              <a:t>N</a:t>
            </a:r>
            <a:r>
              <a:rPr lang="en-AU" dirty="0"/>
              <a:t>)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E6AA8E5-DB76-7E46-BCBE-BA35124874AD}"/>
              </a:ext>
            </a:extLst>
          </p:cNvPr>
          <p:cNvSpPr>
            <a:spLocks noChangeAspect="1"/>
          </p:cNvSpPr>
          <p:nvPr/>
        </p:nvSpPr>
        <p:spPr>
          <a:xfrm>
            <a:off x="3344179" y="151555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9341DF1-73F6-6A4C-8A87-6ADB6A98A833}"/>
              </a:ext>
            </a:extLst>
          </p:cNvPr>
          <p:cNvSpPr>
            <a:spLocks noChangeAspect="1"/>
          </p:cNvSpPr>
          <p:nvPr/>
        </p:nvSpPr>
        <p:spPr>
          <a:xfrm>
            <a:off x="2763712" y="1645309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1AC67D9-03AB-4749-B056-9B1B30B443FF}"/>
              </a:ext>
            </a:extLst>
          </p:cNvPr>
          <p:cNvSpPr>
            <a:spLocks noChangeAspect="1"/>
          </p:cNvSpPr>
          <p:nvPr/>
        </p:nvSpPr>
        <p:spPr>
          <a:xfrm>
            <a:off x="429655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8E56C0F-E343-7F4C-A1D2-8BF0F7D8212A}"/>
              </a:ext>
            </a:extLst>
          </p:cNvPr>
          <p:cNvSpPr txBox="1">
            <a:spLocks/>
          </p:cNvSpPr>
          <p:nvPr/>
        </p:nvSpPr>
        <p:spPr>
          <a:xfrm>
            <a:off x="9514" y="-9"/>
            <a:ext cx="8681640" cy="838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200" b="1" dirty="0"/>
              <a:t>How </a:t>
            </a:r>
            <a:r>
              <a:rPr lang="en-AU" sz="4200" b="1" i="1" dirty="0"/>
              <a:t>can</a:t>
            </a:r>
            <a:r>
              <a:rPr lang="en-AU" sz="4200" b="1" dirty="0"/>
              <a:t> the components change?</a:t>
            </a:r>
          </a:p>
        </p:txBody>
      </p:sp>
    </p:spTree>
    <p:extLst>
      <p:ext uri="{BB962C8B-B14F-4D97-AF65-F5344CB8AC3E}">
        <p14:creationId xmlns:p14="http://schemas.microsoft.com/office/powerpoint/2010/main" val="17696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FFF0B1-B45B-8B42-AD5D-DED5A9216862}"/>
              </a:ext>
            </a:extLst>
          </p:cNvPr>
          <p:cNvGrpSpPr/>
          <p:nvPr/>
        </p:nvGrpSpPr>
        <p:grpSpPr>
          <a:xfrm>
            <a:off x="3072390" y="2852747"/>
            <a:ext cx="6047220" cy="1703098"/>
            <a:chOff x="2759801" y="2336168"/>
            <a:chExt cx="6047220" cy="17030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1E95C0-C1B8-D847-8A47-46147EDDB4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980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3F2D94C-7A92-7A44-83FA-70ACFD16ABD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E50814D-8503-104A-A6B6-8ADE8791E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7F38BB-DEB5-E14B-9B86-67027D0B8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5593" y="2595191"/>
              <a:ext cx="1440000" cy="1440000"/>
              <a:chOff x="2759801" y="2599266"/>
              <a:chExt cx="1440000" cy="14400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D24C14-9A85-3241-98C1-4E180CFA270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921B64-C245-8D40-B2FD-0ACCE79F4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E00CEB-B6E5-3D4E-95D7-02C69B64F0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92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DBB3739-08C5-C749-9622-3BD9899F0030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3BFB44-EF6F-E142-A07B-6CC25764F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B61753-3D94-2745-AFDD-26EB15B39342}"/>
                </a:ext>
              </a:extLst>
            </p:cNvPr>
            <p:cNvSpPr txBox="1"/>
            <p:nvPr/>
          </p:nvSpPr>
          <p:spPr>
            <a:xfrm>
              <a:off x="3261486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4A46E8-FBFF-9F40-8DE0-3B8DD455D5C0}"/>
                </a:ext>
              </a:extLst>
            </p:cNvPr>
            <p:cNvSpPr txBox="1"/>
            <p:nvPr/>
          </p:nvSpPr>
          <p:spPr>
            <a:xfrm>
              <a:off x="5388990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F499-C3D8-D941-96EE-64DD10EA126C}"/>
                </a:ext>
              </a:extLst>
            </p:cNvPr>
            <p:cNvSpPr txBox="1"/>
            <p:nvPr/>
          </p:nvSpPr>
          <p:spPr>
            <a:xfrm>
              <a:off x="7260462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F7FEEF-C4EB-674C-8BD2-EB2E71636F5C}"/>
                </a:ext>
              </a:extLst>
            </p:cNvPr>
            <p:cNvSpPr txBox="1"/>
            <p:nvPr/>
          </p:nvSpPr>
          <p:spPr>
            <a:xfrm>
              <a:off x="4121149" y="314779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EC09A-151A-1448-8334-B29739E22318}"/>
                </a:ext>
              </a:extLst>
            </p:cNvPr>
            <p:cNvSpPr txBox="1"/>
            <p:nvPr/>
          </p:nvSpPr>
          <p:spPr>
            <a:xfrm>
              <a:off x="6258140" y="313052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706296-AB8A-F649-B629-AB4E143F75A0}"/>
                </a:ext>
              </a:extLst>
            </p:cNvPr>
            <p:cNvSpPr txBox="1"/>
            <p:nvPr/>
          </p:nvSpPr>
          <p:spPr>
            <a:xfrm>
              <a:off x="8141454" y="313052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PIE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C8284B-5EDF-9F4E-8469-8657AA452F5B}"/>
              </a:ext>
            </a:extLst>
          </p:cNvPr>
          <p:cNvGrpSpPr>
            <a:grpSpLocks noChangeAspect="1"/>
          </p:cNvGrpSpPr>
          <p:nvPr/>
        </p:nvGrpSpPr>
        <p:grpSpPr>
          <a:xfrm>
            <a:off x="1929777" y="1339713"/>
            <a:ext cx="2625282" cy="2017112"/>
            <a:chOff x="-574296" y="1368725"/>
            <a:chExt cx="11175623" cy="858668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A6EC40-B347-514D-81B7-87038FDFD89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7DD6F-9237-2040-AD09-8FF4747515DD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A093B5-5937-E341-8035-9FE23AACB823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0761F-D121-0E4A-94CF-EB45FCABDE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B2CBA211-2434-1046-85C2-1A5F859D6B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0088AC-0BBA-1A49-9D7F-5A2D3E63A324}"/>
              </a:ext>
            </a:extLst>
          </p:cNvPr>
          <p:cNvGrpSpPr>
            <a:grpSpLocks noChangeAspect="1"/>
          </p:cNvGrpSpPr>
          <p:nvPr/>
        </p:nvGrpSpPr>
        <p:grpSpPr>
          <a:xfrm>
            <a:off x="5011451" y="1339713"/>
            <a:ext cx="2625282" cy="2017112"/>
            <a:chOff x="-574296" y="1368725"/>
            <a:chExt cx="11175623" cy="858668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D479A5-0ED8-3240-B4DD-2075B9DBF1F0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3C90F9-AED5-464B-8E16-15B86E101494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5EB8CB-1C25-8845-B329-11CE25771538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D16A77-2D86-AB45-9481-934EA4EEB5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6EFB376-4C68-3141-B765-3143A88CD5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rgbClr val="1B9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93AC34A1-1EC6-6B43-B305-01A216CABD20}"/>
              </a:ext>
            </a:extLst>
          </p:cNvPr>
          <p:cNvSpPr>
            <a:spLocks noChangeAspect="1"/>
          </p:cNvSpPr>
          <p:nvPr/>
        </p:nvSpPr>
        <p:spPr>
          <a:xfrm rot="20757096" flipH="1">
            <a:off x="5330124" y="1210177"/>
            <a:ext cx="2785882" cy="1797347"/>
          </a:xfrm>
          <a:prstGeom prst="arc">
            <a:avLst>
              <a:gd name="adj1" fmla="val 16441826"/>
              <a:gd name="adj2" fmla="val 0"/>
            </a:avLst>
          </a:prstGeom>
          <a:ln w="25400">
            <a:solidFill>
              <a:srgbClr val="1B9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236715-F205-4E45-8E92-7E687F36DBD5}"/>
              </a:ext>
            </a:extLst>
          </p:cNvPr>
          <p:cNvSpPr>
            <a:spLocks noChangeAspect="1"/>
          </p:cNvSpPr>
          <p:nvPr/>
        </p:nvSpPr>
        <p:spPr>
          <a:xfrm>
            <a:off x="6406969" y="1515277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192C05-819F-294F-AF63-878BAC6E60E5}"/>
              </a:ext>
            </a:extLst>
          </p:cNvPr>
          <p:cNvSpPr>
            <a:spLocks noChangeAspect="1"/>
          </p:cNvSpPr>
          <p:nvPr/>
        </p:nvSpPr>
        <p:spPr>
          <a:xfrm>
            <a:off x="6406969" y="1205781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000EE3-BC61-3848-83AF-14ACEF6F3F92}"/>
              </a:ext>
            </a:extLst>
          </p:cNvPr>
          <p:cNvSpPr>
            <a:spLocks noChangeAspect="1"/>
          </p:cNvSpPr>
          <p:nvPr/>
        </p:nvSpPr>
        <p:spPr>
          <a:xfrm>
            <a:off x="3750437" y="3565602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0A8C73-566F-854F-BC3E-3A34188D8559}"/>
              </a:ext>
            </a:extLst>
          </p:cNvPr>
          <p:cNvSpPr>
            <a:spLocks noChangeAspect="1"/>
          </p:cNvSpPr>
          <p:nvPr/>
        </p:nvSpPr>
        <p:spPr>
          <a:xfrm>
            <a:off x="5905447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6BA1F5-D6D3-1441-93EE-AF748FD38FC5}"/>
              </a:ext>
            </a:extLst>
          </p:cNvPr>
          <p:cNvSpPr>
            <a:spLocks noChangeAspect="1"/>
          </p:cNvSpPr>
          <p:nvPr/>
        </p:nvSpPr>
        <p:spPr>
          <a:xfrm>
            <a:off x="776204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3926B7-CB5A-9B4D-8EA3-CC22E1690DAE}"/>
              </a:ext>
            </a:extLst>
          </p:cNvPr>
          <p:cNvSpPr>
            <a:spLocks noChangeAspect="1"/>
          </p:cNvSpPr>
          <p:nvPr/>
        </p:nvSpPr>
        <p:spPr>
          <a:xfrm>
            <a:off x="6201925" y="3565602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0EF6BD-4192-B747-8B08-CC070105535B}"/>
              </a:ext>
            </a:extLst>
          </p:cNvPr>
          <p:cNvSpPr>
            <a:spLocks noChangeAspect="1"/>
          </p:cNvSpPr>
          <p:nvPr/>
        </p:nvSpPr>
        <p:spPr>
          <a:xfrm>
            <a:off x="7754940" y="3565602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90FA53-8112-D14E-BE2E-37B1FB763AB0}"/>
              </a:ext>
            </a:extLst>
          </p:cNvPr>
          <p:cNvSpPr txBox="1"/>
          <p:nvPr/>
        </p:nvSpPr>
        <p:spPr>
          <a:xfrm>
            <a:off x="5737028" y="1840616"/>
            <a:ext cx="255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Species’ relative abundances change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0F5FF9-40C6-7246-9AAF-5CB20CB665B0}"/>
              </a:ext>
            </a:extLst>
          </p:cNvPr>
          <p:cNvSpPr txBox="1"/>
          <p:nvPr/>
        </p:nvSpPr>
        <p:spPr>
          <a:xfrm>
            <a:off x="2499108" y="1840616"/>
            <a:ext cx="184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Altered numbers of individuals (</a:t>
            </a:r>
            <a:r>
              <a:rPr lang="en-AU" i="1" dirty="0"/>
              <a:t>N</a:t>
            </a:r>
            <a:r>
              <a:rPr lang="en-AU" dirty="0"/>
              <a:t>)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E6AA8E5-DB76-7E46-BCBE-BA35124874AD}"/>
              </a:ext>
            </a:extLst>
          </p:cNvPr>
          <p:cNvSpPr>
            <a:spLocks noChangeAspect="1"/>
          </p:cNvSpPr>
          <p:nvPr/>
        </p:nvSpPr>
        <p:spPr>
          <a:xfrm>
            <a:off x="3344179" y="151555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9341DF1-73F6-6A4C-8A87-6ADB6A98A833}"/>
              </a:ext>
            </a:extLst>
          </p:cNvPr>
          <p:cNvSpPr>
            <a:spLocks noChangeAspect="1"/>
          </p:cNvSpPr>
          <p:nvPr/>
        </p:nvSpPr>
        <p:spPr>
          <a:xfrm>
            <a:off x="2763712" y="1645309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1AC67D9-03AB-4749-B056-9B1B30B443FF}"/>
              </a:ext>
            </a:extLst>
          </p:cNvPr>
          <p:cNvSpPr>
            <a:spLocks noChangeAspect="1"/>
          </p:cNvSpPr>
          <p:nvPr/>
        </p:nvSpPr>
        <p:spPr>
          <a:xfrm>
            <a:off x="429655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65DCC8B-584A-D74E-9E36-4943381EDB9C}"/>
              </a:ext>
            </a:extLst>
          </p:cNvPr>
          <p:cNvSpPr>
            <a:spLocks noChangeAspect="1"/>
          </p:cNvSpPr>
          <p:nvPr/>
        </p:nvSpPr>
        <p:spPr>
          <a:xfrm flipH="1">
            <a:off x="5411769" y="1453202"/>
            <a:ext cx="2168521" cy="1678455"/>
          </a:xfrm>
          <a:prstGeom prst="arc">
            <a:avLst>
              <a:gd name="adj1" fmla="val 16441826"/>
              <a:gd name="adj2" fmla="val 21146457"/>
            </a:avLst>
          </a:prstGeom>
          <a:ln w="25400">
            <a:solidFill>
              <a:srgbClr val="1B9E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941B67-4CE5-E844-B93E-ADD3A9E53FB1}"/>
              </a:ext>
            </a:extLst>
          </p:cNvPr>
          <p:cNvSpPr txBox="1"/>
          <p:nvPr/>
        </p:nvSpPr>
        <p:spPr>
          <a:xfrm>
            <a:off x="6415353" y="126154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Rare species only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E9FBF2-B0B9-2342-A057-AC9744973794}"/>
              </a:ext>
            </a:extLst>
          </p:cNvPr>
          <p:cNvSpPr>
            <a:spLocks noChangeAspect="1"/>
          </p:cNvSpPr>
          <p:nvPr/>
        </p:nvSpPr>
        <p:spPr>
          <a:xfrm>
            <a:off x="6406967" y="1408982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811541A7-C025-0B4C-A4A4-EFE116177EF0}"/>
              </a:ext>
            </a:extLst>
          </p:cNvPr>
          <p:cNvSpPr txBox="1">
            <a:spLocks/>
          </p:cNvSpPr>
          <p:nvPr/>
        </p:nvSpPr>
        <p:spPr>
          <a:xfrm>
            <a:off x="9514" y="-9"/>
            <a:ext cx="8681640" cy="838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200" b="1" dirty="0"/>
              <a:t>How </a:t>
            </a:r>
            <a:r>
              <a:rPr lang="en-AU" sz="4200" b="1" i="1" dirty="0"/>
              <a:t>can</a:t>
            </a:r>
            <a:r>
              <a:rPr lang="en-AU" sz="4200" b="1" dirty="0"/>
              <a:t> the components change?</a:t>
            </a:r>
          </a:p>
        </p:txBody>
      </p:sp>
    </p:spTree>
    <p:extLst>
      <p:ext uri="{BB962C8B-B14F-4D97-AF65-F5344CB8AC3E}">
        <p14:creationId xmlns:p14="http://schemas.microsoft.com/office/powerpoint/2010/main" val="397533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FFF0B1-B45B-8B42-AD5D-DED5A9216862}"/>
              </a:ext>
            </a:extLst>
          </p:cNvPr>
          <p:cNvGrpSpPr/>
          <p:nvPr/>
        </p:nvGrpSpPr>
        <p:grpSpPr>
          <a:xfrm>
            <a:off x="3072390" y="2852747"/>
            <a:ext cx="6047220" cy="1703098"/>
            <a:chOff x="2759801" y="2336168"/>
            <a:chExt cx="6047220" cy="17030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1E95C0-C1B8-D847-8A47-46147EDDB4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980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3F2D94C-7A92-7A44-83FA-70ACFD16ABD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E50814D-8503-104A-A6B6-8ADE8791E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7F38BB-DEB5-E14B-9B86-67027D0B8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5593" y="2595191"/>
              <a:ext cx="1440000" cy="1440000"/>
              <a:chOff x="2759801" y="2599266"/>
              <a:chExt cx="1440000" cy="14400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D24C14-9A85-3241-98C1-4E180CFA270B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921B64-C245-8D40-B2FD-0ACCE79F4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E00CEB-B6E5-3D4E-95D7-02C69B64F0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921" y="2599266"/>
              <a:ext cx="1440000" cy="1440000"/>
              <a:chOff x="2759801" y="2599266"/>
              <a:chExt cx="1440000" cy="14400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DBB3739-08C5-C749-9622-3BD9899F0030}"/>
                  </a:ext>
                </a:extLst>
              </p:cNvPr>
              <p:cNvCxnSpPr/>
              <p:nvPr/>
            </p:nvCxnSpPr>
            <p:spPr>
              <a:xfrm>
                <a:off x="3488945" y="2599266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3BFB44-EF6F-E142-A07B-6CC25764F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801" y="333653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B61753-3D94-2745-AFDD-26EB15B39342}"/>
                </a:ext>
              </a:extLst>
            </p:cNvPr>
            <p:cNvSpPr txBox="1"/>
            <p:nvPr/>
          </p:nvSpPr>
          <p:spPr>
            <a:xfrm>
              <a:off x="3261486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4A46E8-FBFF-9F40-8DE0-3B8DD455D5C0}"/>
                </a:ext>
              </a:extLst>
            </p:cNvPr>
            <p:cNvSpPr txBox="1"/>
            <p:nvPr/>
          </p:nvSpPr>
          <p:spPr>
            <a:xfrm>
              <a:off x="5388990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F499-C3D8-D941-96EE-64DD10EA126C}"/>
                </a:ext>
              </a:extLst>
            </p:cNvPr>
            <p:cNvSpPr txBox="1"/>
            <p:nvPr/>
          </p:nvSpPr>
          <p:spPr>
            <a:xfrm>
              <a:off x="7260462" y="2336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F7FEEF-C4EB-674C-8BD2-EB2E71636F5C}"/>
                </a:ext>
              </a:extLst>
            </p:cNvPr>
            <p:cNvSpPr txBox="1"/>
            <p:nvPr/>
          </p:nvSpPr>
          <p:spPr>
            <a:xfrm>
              <a:off x="4121149" y="314779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EC09A-151A-1448-8334-B29739E22318}"/>
                </a:ext>
              </a:extLst>
            </p:cNvPr>
            <p:cNvSpPr txBox="1"/>
            <p:nvPr/>
          </p:nvSpPr>
          <p:spPr>
            <a:xfrm>
              <a:off x="6258140" y="313052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706296-AB8A-F649-B629-AB4E143F75A0}"/>
                </a:ext>
              </a:extLst>
            </p:cNvPr>
            <p:cNvSpPr txBox="1"/>
            <p:nvPr/>
          </p:nvSpPr>
          <p:spPr>
            <a:xfrm>
              <a:off x="8141454" y="313052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∆ </a:t>
              </a:r>
              <a:r>
                <a:rPr lang="en-AU" i="1" dirty="0"/>
                <a:t>S</a:t>
              </a:r>
              <a:r>
                <a:rPr lang="en-AU" baseline="-25000" dirty="0"/>
                <a:t>PIE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C8284B-5EDF-9F4E-8469-8657AA452F5B}"/>
              </a:ext>
            </a:extLst>
          </p:cNvPr>
          <p:cNvGrpSpPr>
            <a:grpSpLocks noChangeAspect="1"/>
          </p:cNvGrpSpPr>
          <p:nvPr/>
        </p:nvGrpSpPr>
        <p:grpSpPr>
          <a:xfrm>
            <a:off x="1929777" y="1339713"/>
            <a:ext cx="2625282" cy="2017112"/>
            <a:chOff x="-574296" y="1368725"/>
            <a:chExt cx="11175623" cy="858668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A6EC40-B347-514D-81B7-87038FDFD89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7DD6F-9237-2040-AD09-8FF4747515DD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A093B5-5937-E341-8035-9FE23AACB823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0761F-D121-0E4A-94CF-EB45FCABDE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B2CBA211-2434-1046-85C2-1A5F859D6B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0088AC-0BBA-1A49-9D7F-5A2D3E63A324}"/>
              </a:ext>
            </a:extLst>
          </p:cNvPr>
          <p:cNvGrpSpPr>
            <a:grpSpLocks noChangeAspect="1"/>
          </p:cNvGrpSpPr>
          <p:nvPr/>
        </p:nvGrpSpPr>
        <p:grpSpPr>
          <a:xfrm>
            <a:off x="5011451" y="1339713"/>
            <a:ext cx="2625282" cy="2017112"/>
            <a:chOff x="-574296" y="1368725"/>
            <a:chExt cx="11175623" cy="858668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D479A5-0ED8-3240-B4DD-2075B9DBF1F0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3C90F9-AED5-464B-8E16-15B86E101494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5EB8CB-1C25-8845-B329-11CE25771538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D16A77-2D86-AB45-9481-934EA4EEB5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6EFB376-4C68-3141-B765-3143A88CD5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rgbClr val="1B9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93AC34A1-1EC6-6B43-B305-01A216CABD20}"/>
              </a:ext>
            </a:extLst>
          </p:cNvPr>
          <p:cNvSpPr>
            <a:spLocks noChangeAspect="1"/>
          </p:cNvSpPr>
          <p:nvPr/>
        </p:nvSpPr>
        <p:spPr>
          <a:xfrm rot="20757096" flipH="1">
            <a:off x="5330124" y="1210177"/>
            <a:ext cx="2785882" cy="1797347"/>
          </a:xfrm>
          <a:prstGeom prst="arc">
            <a:avLst>
              <a:gd name="adj1" fmla="val 16441826"/>
              <a:gd name="adj2" fmla="val 0"/>
            </a:avLst>
          </a:prstGeom>
          <a:ln w="25400">
            <a:solidFill>
              <a:srgbClr val="1B9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236715-F205-4E45-8E92-7E687F36DBD5}"/>
              </a:ext>
            </a:extLst>
          </p:cNvPr>
          <p:cNvSpPr>
            <a:spLocks noChangeAspect="1"/>
          </p:cNvSpPr>
          <p:nvPr/>
        </p:nvSpPr>
        <p:spPr>
          <a:xfrm>
            <a:off x="6406969" y="1515277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192C05-819F-294F-AF63-878BAC6E60E5}"/>
              </a:ext>
            </a:extLst>
          </p:cNvPr>
          <p:cNvSpPr>
            <a:spLocks noChangeAspect="1"/>
          </p:cNvSpPr>
          <p:nvPr/>
        </p:nvSpPr>
        <p:spPr>
          <a:xfrm>
            <a:off x="6406969" y="1205781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000EE3-BC61-3848-83AF-14ACEF6F3F92}"/>
              </a:ext>
            </a:extLst>
          </p:cNvPr>
          <p:cNvSpPr>
            <a:spLocks noChangeAspect="1"/>
          </p:cNvSpPr>
          <p:nvPr/>
        </p:nvSpPr>
        <p:spPr>
          <a:xfrm>
            <a:off x="3750437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0A8C73-566F-854F-BC3E-3A34188D8559}"/>
              </a:ext>
            </a:extLst>
          </p:cNvPr>
          <p:cNvSpPr>
            <a:spLocks noChangeAspect="1"/>
          </p:cNvSpPr>
          <p:nvPr/>
        </p:nvSpPr>
        <p:spPr>
          <a:xfrm>
            <a:off x="5905447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6BA1F5-D6D3-1441-93EE-AF748FD38FC5}"/>
              </a:ext>
            </a:extLst>
          </p:cNvPr>
          <p:cNvSpPr>
            <a:spLocks noChangeAspect="1"/>
          </p:cNvSpPr>
          <p:nvPr/>
        </p:nvSpPr>
        <p:spPr>
          <a:xfrm>
            <a:off x="776204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3926B7-CB5A-9B4D-8EA3-CC22E1690DAE}"/>
              </a:ext>
            </a:extLst>
          </p:cNvPr>
          <p:cNvSpPr>
            <a:spLocks noChangeAspect="1"/>
          </p:cNvSpPr>
          <p:nvPr/>
        </p:nvSpPr>
        <p:spPr>
          <a:xfrm>
            <a:off x="6201925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0EF6BD-4192-B747-8B08-CC070105535B}"/>
              </a:ext>
            </a:extLst>
          </p:cNvPr>
          <p:cNvSpPr>
            <a:spLocks noChangeAspect="1"/>
          </p:cNvSpPr>
          <p:nvPr/>
        </p:nvSpPr>
        <p:spPr>
          <a:xfrm>
            <a:off x="8049964" y="3489399"/>
            <a:ext cx="108000" cy="108000"/>
          </a:xfrm>
          <a:prstGeom prst="ellipse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2D8F02-3C19-9E43-80B9-2088B439A129}"/>
              </a:ext>
            </a:extLst>
          </p:cNvPr>
          <p:cNvSpPr>
            <a:spLocks noChangeAspect="1"/>
          </p:cNvSpPr>
          <p:nvPr/>
        </p:nvSpPr>
        <p:spPr>
          <a:xfrm>
            <a:off x="4191551" y="3389298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59C1B93-0B88-384B-9829-04FF68E219FC}"/>
              </a:ext>
            </a:extLst>
          </p:cNvPr>
          <p:cNvSpPr>
            <a:spLocks noChangeAspect="1"/>
          </p:cNvSpPr>
          <p:nvPr/>
        </p:nvSpPr>
        <p:spPr>
          <a:xfrm>
            <a:off x="6341523" y="3389298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F5BA0D-6EA2-3D4F-A2B8-5F215BD8C39B}"/>
              </a:ext>
            </a:extLst>
          </p:cNvPr>
          <p:cNvSpPr>
            <a:spLocks noChangeAspect="1"/>
          </p:cNvSpPr>
          <p:nvPr/>
        </p:nvSpPr>
        <p:spPr>
          <a:xfrm>
            <a:off x="8190054" y="3389298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AACD16-EA6A-3947-AF60-F1BE4D5EAFD4}"/>
              </a:ext>
            </a:extLst>
          </p:cNvPr>
          <p:cNvGrpSpPr>
            <a:grpSpLocks noChangeAspect="1"/>
          </p:cNvGrpSpPr>
          <p:nvPr/>
        </p:nvGrpSpPr>
        <p:grpSpPr>
          <a:xfrm>
            <a:off x="8235104" y="1339713"/>
            <a:ext cx="2625282" cy="2017112"/>
            <a:chOff x="-574296" y="1368725"/>
            <a:chExt cx="11175623" cy="858668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B5C3DFB-474F-824A-ADFA-C98E9E7534B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46726" y="1368725"/>
              <a:ext cx="0" cy="5066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9A32708-2E0C-D241-9323-C67376371DDB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3440826" y="3562013"/>
              <a:ext cx="0" cy="565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97D5D1A-E482-4940-9834-485CA7AEF2D7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-444643" y="1262292"/>
              <a:ext cx="11818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B8C5FB7-C88F-A344-84E0-F89F5A2360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33794" y="6147188"/>
              <a:ext cx="1352492" cy="144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</a:t>
              </a: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885A2D76-B5AA-3C49-8C80-38FA8777656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9479" y="2304246"/>
              <a:ext cx="9671848" cy="7651168"/>
            </a:xfrm>
            <a:prstGeom prst="arc">
              <a:avLst>
                <a:gd name="adj1" fmla="val 16441826"/>
                <a:gd name="adj2" fmla="val 0"/>
              </a:avLst>
            </a:prstGeom>
            <a:ln w="25400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2" name="Arc 151">
            <a:extLst>
              <a:ext uri="{FF2B5EF4-FFF2-40B4-BE49-F238E27FC236}">
                <a16:creationId xmlns:a16="http://schemas.microsoft.com/office/drawing/2014/main" id="{F517A92F-45A9-B84E-B739-D8DE9820AA5A}"/>
              </a:ext>
            </a:extLst>
          </p:cNvPr>
          <p:cNvSpPr>
            <a:spLocks noChangeAspect="1"/>
          </p:cNvSpPr>
          <p:nvPr/>
        </p:nvSpPr>
        <p:spPr>
          <a:xfrm rot="1745055" flipH="1">
            <a:off x="8450548" y="2094678"/>
            <a:ext cx="2272028" cy="1797347"/>
          </a:xfrm>
          <a:prstGeom prst="arc">
            <a:avLst>
              <a:gd name="adj1" fmla="val 19116154"/>
              <a:gd name="adj2" fmla="val 0"/>
            </a:avLst>
          </a:prstGeom>
          <a:ln w="25400">
            <a:solidFill>
              <a:srgbClr val="D95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B7F359-C918-0846-B485-1F302FE3E95F}"/>
              </a:ext>
            </a:extLst>
          </p:cNvPr>
          <p:cNvSpPr>
            <a:spLocks noChangeAspect="1"/>
          </p:cNvSpPr>
          <p:nvPr/>
        </p:nvSpPr>
        <p:spPr>
          <a:xfrm>
            <a:off x="9632636" y="1511286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783403-98C6-0D47-9D52-56FDD1146354}"/>
              </a:ext>
            </a:extLst>
          </p:cNvPr>
          <p:cNvSpPr>
            <a:spLocks noChangeAspect="1"/>
          </p:cNvSpPr>
          <p:nvPr/>
        </p:nvSpPr>
        <p:spPr>
          <a:xfrm>
            <a:off x="9226291" y="1988395"/>
            <a:ext cx="108000" cy="108000"/>
          </a:xfrm>
          <a:prstGeom prst="ellipse">
            <a:avLst/>
          </a:prstGeom>
          <a:solidFill>
            <a:srgbClr val="D95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90FA53-8112-D14E-BE2E-37B1FB763AB0}"/>
              </a:ext>
            </a:extLst>
          </p:cNvPr>
          <p:cNvSpPr txBox="1"/>
          <p:nvPr/>
        </p:nvSpPr>
        <p:spPr>
          <a:xfrm>
            <a:off x="5737028" y="1840616"/>
            <a:ext cx="255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Species’ relative abundances change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0F5FF9-40C6-7246-9AAF-5CB20CB665B0}"/>
              </a:ext>
            </a:extLst>
          </p:cNvPr>
          <p:cNvSpPr txBox="1"/>
          <p:nvPr/>
        </p:nvSpPr>
        <p:spPr>
          <a:xfrm>
            <a:off x="2499108" y="1840616"/>
            <a:ext cx="184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Altered numbers of individuals (</a:t>
            </a:r>
            <a:r>
              <a:rPr lang="en-AU" i="1" dirty="0"/>
              <a:t>N</a:t>
            </a:r>
            <a:r>
              <a:rPr lang="en-AU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E3601A-4E2E-E24D-A2FD-9367C38AD056}"/>
              </a:ext>
            </a:extLst>
          </p:cNvPr>
          <p:cNvSpPr txBox="1"/>
          <p:nvPr/>
        </p:nvSpPr>
        <p:spPr>
          <a:xfrm>
            <a:off x="9513792" y="1576528"/>
            <a:ext cx="255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Both </a:t>
            </a:r>
            <a:r>
              <a:rPr lang="en-AU" i="1" dirty="0"/>
              <a:t>N </a:t>
            </a:r>
            <a:r>
              <a:rPr lang="en-AU" dirty="0"/>
              <a:t>and species’ relative abundances change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E6AA8E5-DB76-7E46-BCBE-BA35124874AD}"/>
              </a:ext>
            </a:extLst>
          </p:cNvPr>
          <p:cNvSpPr>
            <a:spLocks noChangeAspect="1"/>
          </p:cNvSpPr>
          <p:nvPr/>
        </p:nvSpPr>
        <p:spPr>
          <a:xfrm>
            <a:off x="3344179" y="151555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9341DF1-73F6-6A4C-8A87-6ADB6A98A833}"/>
              </a:ext>
            </a:extLst>
          </p:cNvPr>
          <p:cNvSpPr>
            <a:spLocks noChangeAspect="1"/>
          </p:cNvSpPr>
          <p:nvPr/>
        </p:nvSpPr>
        <p:spPr>
          <a:xfrm>
            <a:off x="2763712" y="1645309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1AC67D9-03AB-4749-B056-9B1B30B443FF}"/>
              </a:ext>
            </a:extLst>
          </p:cNvPr>
          <p:cNvSpPr>
            <a:spLocks noChangeAspect="1"/>
          </p:cNvSpPr>
          <p:nvPr/>
        </p:nvSpPr>
        <p:spPr>
          <a:xfrm>
            <a:off x="4296553" y="3608383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62CB6CF4-82F9-634D-9BFC-B56CD161B7CE}"/>
              </a:ext>
            </a:extLst>
          </p:cNvPr>
          <p:cNvSpPr txBox="1">
            <a:spLocks/>
          </p:cNvSpPr>
          <p:nvPr/>
        </p:nvSpPr>
        <p:spPr>
          <a:xfrm>
            <a:off x="9514" y="-9"/>
            <a:ext cx="8681640" cy="838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200" b="1" dirty="0"/>
              <a:t>How </a:t>
            </a:r>
            <a:r>
              <a:rPr lang="en-AU" sz="4200" b="1" i="1" dirty="0"/>
              <a:t>can</a:t>
            </a:r>
            <a:r>
              <a:rPr lang="en-AU" sz="4200" b="1" dirty="0"/>
              <a:t> the components change?</a:t>
            </a:r>
          </a:p>
        </p:txBody>
      </p:sp>
    </p:spTree>
    <p:extLst>
      <p:ext uri="{BB962C8B-B14F-4D97-AF65-F5344CB8AC3E}">
        <p14:creationId xmlns:p14="http://schemas.microsoft.com/office/powerpoint/2010/main" val="356725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Macintosh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Abundance, evenness and richness with IBR</vt:lpstr>
      <vt:lpstr>Abundance, evenness and richness with IBR</vt:lpstr>
      <vt:lpstr>Abundance, evenness and richness with IBR</vt:lpstr>
      <vt:lpstr>Abundance, evenness and richness change with IBR</vt:lpstr>
      <vt:lpstr>Abundance, evenness and richness change with IBR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Calculating rarefaction curves, abundance, evenness and richness in 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Abundance, evenness and richness with IBR</dc:title>
  <dc:creator>Shane Blowes</dc:creator>
  <cp:lastModifiedBy>Shane Blowes</cp:lastModifiedBy>
  <cp:revision>1</cp:revision>
  <dcterms:created xsi:type="dcterms:W3CDTF">2021-01-28T07:34:06Z</dcterms:created>
  <dcterms:modified xsi:type="dcterms:W3CDTF">2021-01-28T07:34:25Z</dcterms:modified>
</cp:coreProperties>
</file>