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84" r:id="rId2"/>
    <p:sldId id="464" r:id="rId3"/>
    <p:sldId id="381" r:id="rId4"/>
    <p:sldId id="4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F920-69DC-3943-A1E0-EC91CB6F0D56}" type="datetimeFigureOut">
              <a:rPr lang="en-AU" smtClean="0"/>
              <a:t>28/1/21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1A98-6250-284E-A484-E35C8517E6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62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9DB88-C648-7C45-97D8-F41B73E1B39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9DB88-C648-7C45-97D8-F41B73E1B39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0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594A-FD63-DB49-B7BF-BA9DD171B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6A5C9-D1C1-2645-9A3B-44589E20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0070-64EB-1F46-81A8-6C32D21E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6AD6-A05A-3E47-9999-3F62E92D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20B2-E315-9E49-8F63-FF65D1B3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8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3D45-F114-0A4C-9081-5CC27BFD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2E832-CD92-5949-AC76-D6FA7217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C5B4-26CA-4047-B020-D575EEF9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4E84-3A4F-5243-904A-60EE4123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BDD0-E2FB-D540-B9D9-55E8DEFC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B2055-92D8-1F41-A6BE-51AF14846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87688-57CD-1E45-9749-8AA97281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D796-1DAC-FE4D-B5F9-D3F8A802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C5BC-C09E-1D4D-A633-ED6BF46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B53A-2D7B-B346-B72C-A7556521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6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1D12-2343-8842-84D5-BD758E7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F6A-7C67-7D4F-BC4A-F29B5985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E8FC-A365-5E4A-8C93-480D037F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F7B8F-2811-5A4C-8345-09EFAD31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79BB-FF73-9A42-9220-9AAA027F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7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2DDF-6641-A34D-A895-022F12AC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9F68-90A9-5443-A1DD-7FD21297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D081-41FF-6C42-B69F-74BEF67A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4D3B-AAB1-DA4F-83E7-AE240B65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84F5-2B9A-8440-830F-4EDD56AC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8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E436-4A75-A74D-A659-776ECA50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42FD-A1A4-874E-AF79-FC52B8D7C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258EC-173C-F04F-A8C6-7EE01E5B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8374-E4F3-9E4E-B2EC-E58EF1CB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D11A-A6F2-7946-BF95-A6163A68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FCD8E-FE55-404B-A2E1-1CBA5A6F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1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E332-E62E-254D-A4AC-37E2F5CF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F4F63-BC1E-4442-B8F9-85D392BA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53B9-005B-BC44-A3AF-BAB583A3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ECEEA-E846-1844-B6A8-2D6B26650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83171-F8A1-6641-AF1E-F4D4EDF7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E2334-FD54-1A48-9F64-59B845E8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4D0FB-D06B-9C40-86C5-0802FFE4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F071-D2C5-174F-840E-3B4B676C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8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15D8-040F-174A-8602-BEFA84A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1684B-D183-D649-B5C6-701CB13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92FFB-6E00-7947-83BA-60D3AD36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5436-92C5-064B-9A9E-92E00919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1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39EB5-31E8-8F47-A2BC-68B4CA86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A196-62EA-3C4D-BEC6-BE030D55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37C28-1E72-534B-AED4-FF2B9DF4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7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94FD-1680-7046-8642-6572FC5E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ADF6-10C6-6341-B129-2F7996A5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DA84-EF81-204E-94DB-6BFFFF67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88EE-14DD-A043-A88E-A4C83E85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A7AD-F1FC-F94B-B8E0-84E92F40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2904-8593-2E43-8D4B-1CECF06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6890-BD49-A244-81BF-F4B4A1A7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0BA04-7EF5-9F44-9DF3-D73150E91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6115-95F9-D740-A244-B05DEC3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918A-867D-0F45-9520-0684CD7E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57BD4-E0A2-6845-8A93-72B597AE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5868-C5F2-3D4F-B976-9FAB77E2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5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55039-2444-E04A-86A8-ACBE9103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102E-A740-9B48-9342-53ED8629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CC3D-6D6A-1B4B-9242-970B973E5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0CFB-4490-ED43-938A-E54C2BECF49B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D1FA-A5A3-6D49-859E-73A89417D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80EB-CE51-A444-A1FA-0B1154FA8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741F-17CE-A04F-98C1-1278818D21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2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A9305B-24FB-ED4C-BBD2-ACF8542440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How to measure </a:t>
            </a:r>
            <a:br>
              <a:rPr lang="en-AU" dirty="0"/>
            </a:br>
            <a:r>
              <a:rPr lang="en-AU" dirty="0"/>
              <a:t>biodiversity?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DDF1B-4AAB-8740-A846-6951628E80D3}"/>
              </a:ext>
            </a:extLst>
          </p:cNvPr>
          <p:cNvSpPr txBox="1"/>
          <p:nvPr/>
        </p:nvSpPr>
        <p:spPr>
          <a:xfrm>
            <a:off x="241579" y="1304697"/>
            <a:ext cx="45887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Multiple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number of individuals 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relative abundance of species (evenness)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total number of species (richness)</a:t>
            </a:r>
          </a:p>
          <a:p>
            <a:endParaRPr lang="en-AU" sz="2800" dirty="0"/>
          </a:p>
          <a:p>
            <a:r>
              <a:rPr lang="en-AU" sz="2800" dirty="0"/>
              <a:t>Different metrics incorporate</a:t>
            </a:r>
          </a:p>
          <a:p>
            <a:r>
              <a:rPr lang="en-AU" sz="2800" dirty="0"/>
              <a:t>these components to varying degrees, but key axes of variation are abundance, evenness and richness </a:t>
            </a:r>
            <a:r>
              <a:rPr lang="en-AU" dirty="0"/>
              <a:t>(McGill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C18E7-F0CD-8347-A3B9-447444C4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A9305B-24FB-ED4C-BBD2-ACF8542440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How to measure </a:t>
            </a:r>
            <a:br>
              <a:rPr lang="en-AU" dirty="0"/>
            </a:br>
            <a:r>
              <a:rPr lang="en-AU" dirty="0"/>
              <a:t>biodiversity?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DDF1B-4AAB-8740-A846-6951628E80D3}"/>
              </a:ext>
            </a:extLst>
          </p:cNvPr>
          <p:cNvSpPr txBox="1"/>
          <p:nvPr/>
        </p:nvSpPr>
        <p:spPr>
          <a:xfrm>
            <a:off x="241579" y="1304697"/>
            <a:ext cx="45887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Multiple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number of individuals 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relative abundance of species (evenness)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total number of species (richness)</a:t>
            </a:r>
          </a:p>
          <a:p>
            <a:endParaRPr lang="en-AU" sz="2800" dirty="0">
              <a:solidFill>
                <a:schemeClr val="tx1">
                  <a:alpha val="5000"/>
                </a:schemeClr>
              </a:solidFill>
            </a:endParaRPr>
          </a:p>
          <a:p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Different metrics incorporate</a:t>
            </a:r>
          </a:p>
          <a:p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these components to varying degrees, but key axes of variation are abundance, evenness and richness </a:t>
            </a:r>
            <a:r>
              <a:rPr lang="en-AU" dirty="0">
                <a:solidFill>
                  <a:schemeClr val="tx1">
                    <a:alpha val="5000"/>
                  </a:schemeClr>
                </a:solidFill>
              </a:rPr>
              <a:t>(McGill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C18E7-F0CD-8347-A3B9-447444C4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0"/>
            <a:ext cx="6858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07F72-F401-AD45-9671-F5D7C26D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468" y="3016251"/>
            <a:ext cx="9879402" cy="175359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Want to use rarefaction to examine: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Component (abundance, evenness and richness) changes , and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tx1">
                    <a:alpha val="35000"/>
                  </a:schemeClr>
                </a:solidFill>
              </a:rPr>
              <a:t>Scale-dependent changes</a:t>
            </a:r>
          </a:p>
        </p:txBody>
      </p:sp>
    </p:spTree>
    <p:extLst>
      <p:ext uri="{BB962C8B-B14F-4D97-AF65-F5344CB8AC3E}">
        <p14:creationId xmlns:p14="http://schemas.microsoft.com/office/powerpoint/2010/main" val="20401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BA21-3643-9943-941A-892B0A79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biodiversity through the lens of Individual Based Rarefaction (IBR)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D8DF6D2B-EFF1-F248-BD7B-6CB26926F301}"/>
              </a:ext>
            </a:extLst>
          </p:cNvPr>
          <p:cNvSpPr txBox="1"/>
          <p:nvPr/>
        </p:nvSpPr>
        <p:spPr>
          <a:xfrm>
            <a:off x="7485005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</a:t>
            </a:r>
            <a:r>
              <a:rPr lang="de-DE" sz="1600" dirty="0" err="1"/>
              <a:t>Gotelli</a:t>
            </a:r>
            <a:r>
              <a:rPr lang="de-DE" sz="1600" dirty="0"/>
              <a:t> &amp; Colwell 2001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endParaRPr lang="de-DE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61BCB-FF0F-4542-9E29-EB9F84E7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2" y="1690688"/>
            <a:ext cx="4861932" cy="48619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78BF12-385B-FB46-A902-C8DB2D247BB5}"/>
              </a:ext>
            </a:extLst>
          </p:cNvPr>
          <p:cNvSpPr/>
          <p:nvPr/>
        </p:nvSpPr>
        <p:spPr>
          <a:xfrm>
            <a:off x="4372733" y="1708976"/>
            <a:ext cx="936000" cy="97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49528-DB98-814B-A4A9-50A3535A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806" y="2016681"/>
            <a:ext cx="4572000" cy="457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FA3B5C-9F12-9845-92D4-15DCB8E82C75}"/>
              </a:ext>
            </a:extLst>
          </p:cNvPr>
          <p:cNvSpPr txBox="1"/>
          <p:nvPr/>
        </p:nvSpPr>
        <p:spPr>
          <a:xfrm>
            <a:off x="7583122" y="1933366"/>
            <a:ext cx="123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𝛼-scale</a:t>
            </a:r>
          </a:p>
        </p:txBody>
      </p:sp>
    </p:spTree>
    <p:extLst>
      <p:ext uri="{BB962C8B-B14F-4D97-AF65-F5344CB8AC3E}">
        <p14:creationId xmlns:p14="http://schemas.microsoft.com/office/powerpoint/2010/main" val="63409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BA21-3643-9943-941A-892B0A79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biodiversity through the lens of Individual Based Rarefaction (IBR)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D8DF6D2B-EFF1-F248-BD7B-6CB26926F301}"/>
              </a:ext>
            </a:extLst>
          </p:cNvPr>
          <p:cNvSpPr txBox="1"/>
          <p:nvPr/>
        </p:nvSpPr>
        <p:spPr>
          <a:xfrm>
            <a:off x="7485005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</a:t>
            </a:r>
            <a:r>
              <a:rPr lang="de-DE" sz="1600" dirty="0" err="1"/>
              <a:t>Gotelli</a:t>
            </a:r>
            <a:r>
              <a:rPr lang="de-DE" sz="1600" dirty="0"/>
              <a:t> &amp; Colwell 2001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endParaRPr lang="de-DE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61BCB-FF0F-4542-9E29-EB9F84E7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2" y="1690688"/>
            <a:ext cx="4861932" cy="4861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8BA76C-CCDB-1642-B14E-76BC9F92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58" y="2043082"/>
            <a:ext cx="4572000" cy="457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FA3B5C-9F12-9845-92D4-15DCB8E82C75}"/>
              </a:ext>
            </a:extLst>
          </p:cNvPr>
          <p:cNvSpPr txBox="1"/>
          <p:nvPr/>
        </p:nvSpPr>
        <p:spPr>
          <a:xfrm>
            <a:off x="5368760" y="1719470"/>
            <a:ext cx="470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𝛼-scale : each curve corresponds to one quadrat</a:t>
            </a:r>
          </a:p>
        </p:txBody>
      </p:sp>
    </p:spTree>
    <p:extLst>
      <p:ext uri="{BB962C8B-B14F-4D97-AF65-F5344CB8AC3E}">
        <p14:creationId xmlns:p14="http://schemas.microsoft.com/office/powerpoint/2010/main" val="192798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Visualising biodiversity through the lens of Individual Based Rarefaction (IBR)</vt:lpstr>
      <vt:lpstr>Visualising biodiversity through the lens of Individual Based Rarefaction (IBR)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Blowes</dc:creator>
  <cp:lastModifiedBy>Shane Blowes</cp:lastModifiedBy>
  <cp:revision>1</cp:revision>
  <dcterms:created xsi:type="dcterms:W3CDTF">2021-01-28T07:38:33Z</dcterms:created>
  <dcterms:modified xsi:type="dcterms:W3CDTF">2021-01-28T07:39:32Z</dcterms:modified>
</cp:coreProperties>
</file>