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57" r:id="rId6"/>
    <p:sldId id="263" r:id="rId7"/>
    <p:sldId id="261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Diversity gradients (computer lab)</a:t>
            </a:r>
          </a:p>
        </p:txBody>
      </p:sp>
    </p:spTree>
    <p:extLst>
      <p:ext uri="{BB962C8B-B14F-4D97-AF65-F5344CB8AC3E}">
        <p14:creationId xmlns:p14="http://schemas.microsoft.com/office/powerpoint/2010/main" val="366459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 (Gentry forest plots)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4183"/>
            <a:ext cx="5157787" cy="3246371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Fish (Reef life survey)</a:t>
            </a:r>
            <a:endParaRPr lang="en-US" dirty="0"/>
          </a:p>
        </p:txBody>
      </p:sp>
      <p:pic>
        <p:nvPicPr>
          <p:cNvPr id="1026" name="Picture 2" descr="https://reeflifesurvey.com/wp-content/uploads/2019/04/Methods-diagram@3x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0"/>
          <a:stretch/>
        </p:blipFill>
        <p:spPr bwMode="auto">
          <a:xfrm>
            <a:off x="6961518" y="2724183"/>
            <a:ext cx="4202717" cy="35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this session you will…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58264" y="1825625"/>
            <a:ext cx="669553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become familiar with basic theories explaining the latitudinal diversity gradient </a:t>
            </a:r>
          </a:p>
          <a:p>
            <a:r>
              <a:rPr lang="en-US" dirty="0" smtClean="0"/>
              <a:t>develop scenarios of how changes in the "components" of biodiversity can result into observed diversity gradients</a:t>
            </a:r>
          </a:p>
          <a:p>
            <a:r>
              <a:rPr lang="en-US" dirty="0" smtClean="0"/>
              <a:t>quantify latitudinal diversity gradients using the measurement of biodiversity framework</a:t>
            </a:r>
          </a:p>
          <a:p>
            <a:r>
              <a:rPr lang="en-US" dirty="0" smtClean="0"/>
              <a:t>compare diversity patterns between different groups of organism (trees and reef fish)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3" y="3152955"/>
            <a:ext cx="1903957" cy="14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195"/>
            <a:ext cx="7095565" cy="4234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taxa show latitudinal diversity gradients (LDG)</a:t>
            </a:r>
          </a:p>
          <a:p>
            <a:r>
              <a:rPr lang="en-US" dirty="0" smtClean="0"/>
              <a:t>Strength and slope of relationship are variable </a:t>
            </a:r>
          </a:p>
          <a:p>
            <a:pPr lvl="1"/>
            <a:r>
              <a:rPr lang="en-US" dirty="0" smtClean="0"/>
              <a:t> spatial scale, body mass, habitat type, global diversity,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Mechanisms shaping species pools:</a:t>
            </a:r>
          </a:p>
          <a:p>
            <a:pPr lvl="1"/>
            <a:r>
              <a:rPr lang="en-US" dirty="0" smtClean="0"/>
              <a:t> time, speciation rate, extinction rate, dispersal, climatic stability</a:t>
            </a:r>
            <a:r>
              <a:rPr lang="en-US" dirty="0" smtClean="0"/>
              <a:t>, niche conservatism, …</a:t>
            </a:r>
            <a:endParaRPr lang="en-US" dirty="0" smtClean="0"/>
          </a:p>
          <a:p>
            <a:r>
              <a:rPr lang="en-US" dirty="0" smtClean="0"/>
              <a:t>Gradients in total community abundance (energy gradients) 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</a:t>
            </a:r>
            <a:r>
              <a:rPr lang="en-US" dirty="0" smtClean="0">
                <a:sym typeface="Wingdings" panose="05000000000000000000" pitchFamily="2" charset="2"/>
              </a:rPr>
              <a:t>individuals hypothesis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18" y="1885425"/>
            <a:ext cx="2692282" cy="30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rarefaction curves and </a:t>
            </a:r>
            <a:r>
              <a:rPr lang="en-US" b="1" dirty="0" smtClean="0"/>
              <a:t>the components of biodiversity </a:t>
            </a:r>
            <a:r>
              <a:rPr lang="en-US" dirty="0" smtClean="0"/>
              <a:t>change along the LDG?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9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7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2: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4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3: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Diversity gradients (computer lab)</vt:lpstr>
      <vt:lpstr>During this session you will…</vt:lpstr>
      <vt:lpstr>Introduction</vt:lpstr>
      <vt:lpstr>How do rarefaction curves and the components of biodiversity change along the LDG?</vt:lpstr>
      <vt:lpstr>Scenarios 1:</vt:lpstr>
      <vt:lpstr>Scenarios 1:</vt:lpstr>
      <vt:lpstr>Scenarios 1:</vt:lpstr>
      <vt:lpstr>Scenarios 2:</vt:lpstr>
      <vt:lpstr>Scenarios 3: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Thore Engel</dc:creator>
  <cp:lastModifiedBy>Thore Engel</cp:lastModifiedBy>
  <cp:revision>9</cp:revision>
  <dcterms:created xsi:type="dcterms:W3CDTF">2021-02-01T08:02:10Z</dcterms:created>
  <dcterms:modified xsi:type="dcterms:W3CDTF">2021-02-01T10:04:03Z</dcterms:modified>
</cp:coreProperties>
</file>